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32" r:id="rId3"/>
    <p:sldId id="258" r:id="rId4"/>
    <p:sldId id="259" r:id="rId5"/>
    <p:sldId id="260" r:id="rId6"/>
    <p:sldId id="261" r:id="rId7"/>
    <p:sldId id="262" r:id="rId8"/>
    <p:sldId id="266" r:id="rId9"/>
    <p:sldId id="322" r:id="rId10"/>
    <p:sldId id="323" r:id="rId11"/>
    <p:sldId id="267" r:id="rId12"/>
    <p:sldId id="270" r:id="rId13"/>
    <p:sldId id="268" r:id="rId14"/>
    <p:sldId id="269" r:id="rId15"/>
    <p:sldId id="284" r:id="rId16"/>
    <p:sldId id="271" r:id="rId17"/>
    <p:sldId id="273" r:id="rId18"/>
    <p:sldId id="285" r:id="rId19"/>
    <p:sldId id="275" r:id="rId20"/>
    <p:sldId id="272" r:id="rId21"/>
    <p:sldId id="276" r:id="rId22"/>
    <p:sldId id="278" r:id="rId23"/>
    <p:sldId id="280" r:id="rId24"/>
    <p:sldId id="282" r:id="rId25"/>
    <p:sldId id="281" r:id="rId26"/>
    <p:sldId id="283" r:id="rId27"/>
    <p:sldId id="287" r:id="rId28"/>
    <p:sldId id="329" r:id="rId29"/>
    <p:sldId id="330" r:id="rId30"/>
    <p:sldId id="331" r:id="rId31"/>
    <p:sldId id="288" r:id="rId32"/>
    <p:sldId id="291" r:id="rId33"/>
    <p:sldId id="289" r:id="rId34"/>
    <p:sldId id="290" r:id="rId35"/>
    <p:sldId id="292" r:id="rId36"/>
    <p:sldId id="263" r:id="rId37"/>
    <p:sldId id="264" r:id="rId38"/>
    <p:sldId id="265" r:id="rId39"/>
    <p:sldId id="296" r:id="rId40"/>
    <p:sldId id="297" r:id="rId41"/>
    <p:sldId id="298" r:id="rId42"/>
    <p:sldId id="293" r:id="rId43"/>
    <p:sldId id="294" r:id="rId44"/>
    <p:sldId id="326" r:id="rId45"/>
    <p:sldId id="295" r:id="rId46"/>
    <p:sldId id="327" r:id="rId47"/>
    <p:sldId id="319" r:id="rId48"/>
    <p:sldId id="320" r:id="rId49"/>
    <p:sldId id="321" r:id="rId50"/>
    <p:sldId id="299" r:id="rId51"/>
    <p:sldId id="300" r:id="rId52"/>
    <p:sldId id="301" r:id="rId53"/>
    <p:sldId id="302" r:id="rId54"/>
    <p:sldId id="303" r:id="rId55"/>
    <p:sldId id="304" r:id="rId56"/>
    <p:sldId id="305" r:id="rId57"/>
    <p:sldId id="306" r:id="rId58"/>
    <p:sldId id="308" r:id="rId59"/>
    <p:sldId id="309" r:id="rId60"/>
    <p:sldId id="310" r:id="rId61"/>
    <p:sldId id="311" r:id="rId62"/>
    <p:sldId id="314" r:id="rId63"/>
    <p:sldId id="312" r:id="rId64"/>
    <p:sldId id="313" r:id="rId65"/>
    <p:sldId id="307" r:id="rId66"/>
    <p:sldId id="315" r:id="rId67"/>
    <p:sldId id="316" r:id="rId68"/>
    <p:sldId id="317" r:id="rId69"/>
    <p:sldId id="318" r:id="rId70"/>
    <p:sldId id="324" r:id="rId71"/>
    <p:sldId id="325" r:id="rId7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48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7" autoAdjust="0"/>
    <p:restoredTop sz="94660"/>
  </p:normalViewPr>
  <p:slideViewPr>
    <p:cSldViewPr snapToGrid="0">
      <p:cViewPr varScale="1">
        <p:scale>
          <a:sx n="108" d="100"/>
          <a:sy n="108" d="100"/>
        </p:scale>
        <p:origin x="42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03791F0E-83F3-42BD-A33D-E1324CBB1301}" type="datetimeFigureOut">
              <a:rPr lang="ru-RU" smtClean="0"/>
              <a:t>27.01.2026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BA39DD5-E18D-4CD0-AE78-E7312F3C7A03}" type="slidenum">
              <a:rPr lang="ru-RU" smtClean="0"/>
              <a:t>‹#›</a:t>
            </a:fld>
            <a:endParaRPr lang="ru-RU"/>
          </a:p>
        </p:txBody>
      </p:sp>
    </p:spTree>
    <p:extLst>
      <p:ext uri="{BB962C8B-B14F-4D97-AF65-F5344CB8AC3E}">
        <p14:creationId xmlns:p14="http://schemas.microsoft.com/office/powerpoint/2010/main" val="864115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3791F0E-83F3-42BD-A33D-E1324CBB1301}" type="datetimeFigureOut">
              <a:rPr lang="ru-RU" smtClean="0"/>
              <a:t>27.01.2026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BA39DD5-E18D-4CD0-AE78-E7312F3C7A03}" type="slidenum">
              <a:rPr lang="ru-RU" smtClean="0"/>
              <a:t>‹#›</a:t>
            </a:fld>
            <a:endParaRPr lang="ru-RU"/>
          </a:p>
        </p:txBody>
      </p:sp>
    </p:spTree>
    <p:extLst>
      <p:ext uri="{BB962C8B-B14F-4D97-AF65-F5344CB8AC3E}">
        <p14:creationId xmlns:p14="http://schemas.microsoft.com/office/powerpoint/2010/main" val="4023820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3791F0E-83F3-42BD-A33D-E1324CBB1301}" type="datetimeFigureOut">
              <a:rPr lang="ru-RU" smtClean="0"/>
              <a:t>27.01.2026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BA39DD5-E18D-4CD0-AE78-E7312F3C7A03}" type="slidenum">
              <a:rPr lang="ru-RU" smtClean="0"/>
              <a:t>‹#›</a:t>
            </a:fld>
            <a:endParaRPr lang="ru-RU"/>
          </a:p>
        </p:txBody>
      </p:sp>
    </p:spTree>
    <p:extLst>
      <p:ext uri="{BB962C8B-B14F-4D97-AF65-F5344CB8AC3E}">
        <p14:creationId xmlns:p14="http://schemas.microsoft.com/office/powerpoint/2010/main" val="333621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3791F0E-83F3-42BD-A33D-E1324CBB1301}" type="datetimeFigureOut">
              <a:rPr lang="ru-RU" smtClean="0"/>
              <a:t>27.01.2026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BA39DD5-E18D-4CD0-AE78-E7312F3C7A03}" type="slidenum">
              <a:rPr lang="ru-RU" smtClean="0"/>
              <a:t>‹#›</a:t>
            </a:fld>
            <a:endParaRPr lang="ru-RU"/>
          </a:p>
        </p:txBody>
      </p:sp>
    </p:spTree>
    <p:extLst>
      <p:ext uri="{BB962C8B-B14F-4D97-AF65-F5344CB8AC3E}">
        <p14:creationId xmlns:p14="http://schemas.microsoft.com/office/powerpoint/2010/main" val="417673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03791F0E-83F3-42BD-A33D-E1324CBB1301}" type="datetimeFigureOut">
              <a:rPr lang="ru-RU" smtClean="0"/>
              <a:t>27.01.2026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BA39DD5-E18D-4CD0-AE78-E7312F3C7A03}" type="slidenum">
              <a:rPr lang="ru-RU" smtClean="0"/>
              <a:t>‹#›</a:t>
            </a:fld>
            <a:endParaRPr lang="ru-RU"/>
          </a:p>
        </p:txBody>
      </p:sp>
    </p:spTree>
    <p:extLst>
      <p:ext uri="{BB962C8B-B14F-4D97-AF65-F5344CB8AC3E}">
        <p14:creationId xmlns:p14="http://schemas.microsoft.com/office/powerpoint/2010/main" val="1459623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03791F0E-83F3-42BD-A33D-E1324CBB1301}" type="datetimeFigureOut">
              <a:rPr lang="ru-RU" smtClean="0"/>
              <a:t>27.01.2026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BA39DD5-E18D-4CD0-AE78-E7312F3C7A03}" type="slidenum">
              <a:rPr lang="ru-RU" smtClean="0"/>
              <a:t>‹#›</a:t>
            </a:fld>
            <a:endParaRPr lang="ru-RU"/>
          </a:p>
        </p:txBody>
      </p:sp>
    </p:spTree>
    <p:extLst>
      <p:ext uri="{BB962C8B-B14F-4D97-AF65-F5344CB8AC3E}">
        <p14:creationId xmlns:p14="http://schemas.microsoft.com/office/powerpoint/2010/main" val="2810578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03791F0E-83F3-42BD-A33D-E1324CBB1301}" type="datetimeFigureOut">
              <a:rPr lang="ru-RU" smtClean="0"/>
              <a:t>27.01.2026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BA39DD5-E18D-4CD0-AE78-E7312F3C7A03}" type="slidenum">
              <a:rPr lang="ru-RU" smtClean="0"/>
              <a:t>‹#›</a:t>
            </a:fld>
            <a:endParaRPr lang="ru-RU"/>
          </a:p>
        </p:txBody>
      </p:sp>
    </p:spTree>
    <p:extLst>
      <p:ext uri="{BB962C8B-B14F-4D97-AF65-F5344CB8AC3E}">
        <p14:creationId xmlns:p14="http://schemas.microsoft.com/office/powerpoint/2010/main" val="1688725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03791F0E-83F3-42BD-A33D-E1324CBB1301}" type="datetimeFigureOut">
              <a:rPr lang="ru-RU" smtClean="0"/>
              <a:t>27.01.2026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BA39DD5-E18D-4CD0-AE78-E7312F3C7A03}" type="slidenum">
              <a:rPr lang="ru-RU" smtClean="0"/>
              <a:t>‹#›</a:t>
            </a:fld>
            <a:endParaRPr lang="ru-RU"/>
          </a:p>
        </p:txBody>
      </p:sp>
    </p:spTree>
    <p:extLst>
      <p:ext uri="{BB962C8B-B14F-4D97-AF65-F5344CB8AC3E}">
        <p14:creationId xmlns:p14="http://schemas.microsoft.com/office/powerpoint/2010/main" val="1615473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3791F0E-83F3-42BD-A33D-E1324CBB1301}" type="datetimeFigureOut">
              <a:rPr lang="ru-RU" smtClean="0"/>
              <a:t>27.01.2026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BA39DD5-E18D-4CD0-AE78-E7312F3C7A03}" type="slidenum">
              <a:rPr lang="ru-RU" smtClean="0"/>
              <a:t>‹#›</a:t>
            </a:fld>
            <a:endParaRPr lang="ru-RU"/>
          </a:p>
        </p:txBody>
      </p:sp>
    </p:spTree>
    <p:extLst>
      <p:ext uri="{BB962C8B-B14F-4D97-AF65-F5344CB8AC3E}">
        <p14:creationId xmlns:p14="http://schemas.microsoft.com/office/powerpoint/2010/main" val="1159500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03791F0E-83F3-42BD-A33D-E1324CBB1301}" type="datetimeFigureOut">
              <a:rPr lang="ru-RU" smtClean="0"/>
              <a:t>27.01.2026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BA39DD5-E18D-4CD0-AE78-E7312F3C7A03}" type="slidenum">
              <a:rPr lang="ru-RU" smtClean="0"/>
              <a:t>‹#›</a:t>
            </a:fld>
            <a:endParaRPr lang="ru-RU"/>
          </a:p>
        </p:txBody>
      </p:sp>
    </p:spTree>
    <p:extLst>
      <p:ext uri="{BB962C8B-B14F-4D97-AF65-F5344CB8AC3E}">
        <p14:creationId xmlns:p14="http://schemas.microsoft.com/office/powerpoint/2010/main" val="1625913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03791F0E-83F3-42BD-A33D-E1324CBB1301}" type="datetimeFigureOut">
              <a:rPr lang="ru-RU" smtClean="0"/>
              <a:t>27.01.2026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BA39DD5-E18D-4CD0-AE78-E7312F3C7A03}" type="slidenum">
              <a:rPr lang="ru-RU" smtClean="0"/>
              <a:t>‹#›</a:t>
            </a:fld>
            <a:endParaRPr lang="ru-RU"/>
          </a:p>
        </p:txBody>
      </p:sp>
    </p:spTree>
    <p:extLst>
      <p:ext uri="{BB962C8B-B14F-4D97-AF65-F5344CB8AC3E}">
        <p14:creationId xmlns:p14="http://schemas.microsoft.com/office/powerpoint/2010/main" val="946420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791F0E-83F3-42BD-A33D-E1324CBB1301}" type="datetimeFigureOut">
              <a:rPr lang="ru-RU" smtClean="0"/>
              <a:t>27.01.2026</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A39DD5-E18D-4CD0-AE78-E7312F3C7A03}" type="slidenum">
              <a:rPr lang="ru-RU" smtClean="0"/>
              <a:t>‹#›</a:t>
            </a:fld>
            <a:endParaRPr lang="ru-RU"/>
          </a:p>
        </p:txBody>
      </p:sp>
    </p:spTree>
    <p:extLst>
      <p:ext uri="{BB962C8B-B14F-4D97-AF65-F5344CB8AC3E}">
        <p14:creationId xmlns:p14="http://schemas.microsoft.com/office/powerpoint/2010/main" val="3193941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854982"/>
            <a:ext cx="9144000" cy="2331536"/>
          </a:xfrm>
        </p:spPr>
        <p:txBody>
          <a:bodyPr>
            <a:normAutofit fontScale="90000"/>
          </a:bodyPr>
          <a:lstStyle/>
          <a:p>
            <a:r>
              <a:rPr lang="ru-RU" dirty="0"/>
              <a:t>Неотложные состояния в стоматологической практике</a:t>
            </a:r>
          </a:p>
        </p:txBody>
      </p:sp>
      <p:sp>
        <p:nvSpPr>
          <p:cNvPr id="4" name="Прямоугольник 3"/>
          <p:cNvSpPr/>
          <p:nvPr/>
        </p:nvSpPr>
        <p:spPr>
          <a:xfrm>
            <a:off x="0" y="522198"/>
            <a:ext cx="12192000" cy="1200329"/>
          </a:xfrm>
          <a:prstGeom prst="rect">
            <a:avLst/>
          </a:prstGeom>
        </p:spPr>
        <p:txBody>
          <a:bodyPr wrap="square">
            <a:spAutoFit/>
          </a:bodyPr>
          <a:lstStyle/>
          <a:p>
            <a:pPr algn="ctr"/>
            <a:r>
              <a:rPr lang="ru-RU" dirty="0"/>
              <a:t>ФГБОУ ВО «КАЗАНСКИЙ ГОСУДАРСТВЕННЫЙ МЕДИЦИНСКИЙ УНИВЕРСИТЕТ» </a:t>
            </a:r>
          </a:p>
          <a:p>
            <a:pPr algn="ctr"/>
            <a:r>
              <a:rPr lang="ru-RU" dirty="0"/>
              <a:t>МИНИСТЕРСТВА ЗДРАВООХРАНЕНИЯ РФ</a:t>
            </a:r>
          </a:p>
          <a:p>
            <a:pPr algn="ctr"/>
            <a:endParaRPr lang="ru-RU" dirty="0"/>
          </a:p>
          <a:p>
            <a:pPr algn="ctr"/>
            <a:r>
              <a:rPr lang="ru-RU" dirty="0"/>
              <a:t>КАФЕДРА СТОМАТОЛОГИИ ДЕТСКОГО ВОЗРАСТА</a:t>
            </a:r>
          </a:p>
        </p:txBody>
      </p:sp>
      <p:pic>
        <p:nvPicPr>
          <p:cNvPr id="5" name="Рисунок 4"/>
          <p:cNvPicPr>
            <a:picLocks noChangeAspect="1"/>
          </p:cNvPicPr>
          <p:nvPr/>
        </p:nvPicPr>
        <p:blipFill>
          <a:blip r:embed="rId2"/>
          <a:stretch>
            <a:fillRect/>
          </a:stretch>
        </p:blipFill>
        <p:spPr>
          <a:xfrm>
            <a:off x="225299" y="97591"/>
            <a:ext cx="2060701" cy="1957467"/>
          </a:xfrm>
          <a:prstGeom prst="rect">
            <a:avLst/>
          </a:prstGeom>
        </p:spPr>
      </p:pic>
      <p:sp>
        <p:nvSpPr>
          <p:cNvPr id="6" name="TextBox 5"/>
          <p:cNvSpPr txBox="1"/>
          <p:nvPr/>
        </p:nvSpPr>
        <p:spPr>
          <a:xfrm>
            <a:off x="5376540" y="6356693"/>
            <a:ext cx="1438920" cy="369332"/>
          </a:xfrm>
          <a:prstGeom prst="rect">
            <a:avLst/>
          </a:prstGeom>
          <a:noFill/>
        </p:spPr>
        <p:txBody>
          <a:bodyPr wrap="none" rtlCol="0">
            <a:spAutoFit/>
          </a:bodyPr>
          <a:lstStyle/>
          <a:p>
            <a:r>
              <a:rPr lang="ru-RU" dirty="0"/>
              <a:t>Казань, 2024</a:t>
            </a:r>
          </a:p>
        </p:txBody>
      </p:sp>
      <p:sp>
        <p:nvSpPr>
          <p:cNvPr id="8" name="Подзаголовок 7">
            <a:extLst>
              <a:ext uri="{FF2B5EF4-FFF2-40B4-BE49-F238E27FC236}">
                <a16:creationId xmlns:a16="http://schemas.microsoft.com/office/drawing/2014/main" id="{CABC0474-E250-024A-610A-0E768BCF5768}"/>
              </a:ext>
            </a:extLst>
          </p:cNvPr>
          <p:cNvSpPr>
            <a:spLocks noGrp="1"/>
          </p:cNvSpPr>
          <p:nvPr>
            <p:ph type="subTitle" idx="1"/>
          </p:nvPr>
        </p:nvSpPr>
        <p:spPr/>
        <p:txBody>
          <a:bodyPr/>
          <a:lstStyle/>
          <a:p>
            <a:endParaRPr lang="ru-RU"/>
          </a:p>
        </p:txBody>
      </p:sp>
    </p:spTree>
    <p:extLst>
      <p:ext uri="{BB962C8B-B14F-4D97-AF65-F5344CB8AC3E}">
        <p14:creationId xmlns:p14="http://schemas.microsoft.com/office/powerpoint/2010/main" val="2970095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246096" y="279564"/>
            <a:ext cx="9873142" cy="6076411"/>
          </a:xfrm>
          <a:prstGeom prst="rect">
            <a:avLst/>
          </a:prstGeom>
        </p:spPr>
      </p:pic>
    </p:spTree>
    <p:extLst>
      <p:ext uri="{BB962C8B-B14F-4D97-AF65-F5344CB8AC3E}">
        <p14:creationId xmlns:p14="http://schemas.microsoft.com/office/powerpoint/2010/main" val="2310050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Артериальная гипертензия </a:t>
            </a:r>
          </a:p>
        </p:txBody>
      </p:sp>
      <p:sp>
        <p:nvSpPr>
          <p:cNvPr id="3" name="Объект 2"/>
          <p:cNvSpPr>
            <a:spLocks noGrp="1"/>
          </p:cNvSpPr>
          <p:nvPr>
            <p:ph idx="1"/>
          </p:nvPr>
        </p:nvSpPr>
        <p:spPr/>
        <p:txBody>
          <a:bodyPr>
            <a:normAutofit fontScale="85000" lnSpcReduction="20000"/>
          </a:bodyPr>
          <a:lstStyle/>
          <a:p>
            <a:pPr marL="0" indent="0" algn="ctr">
              <a:buNone/>
            </a:pPr>
            <a:r>
              <a:rPr lang="ru-RU" dirty="0"/>
              <a:t>Артериальная гипертензия — патологическое состояние, характеризующееся повышением АД до 140/90 мм рт. ст. и более, зарегистрированным не менее чем при двух посещениях в разные дни в интервале от 2 недель до 1 месяца. </a:t>
            </a:r>
          </a:p>
          <a:p>
            <a:pPr marL="0" indent="0">
              <a:buNone/>
            </a:pPr>
            <a:r>
              <a:rPr lang="ru-RU" dirty="0"/>
              <a:t>Различают первичную и вторичную АГ.</a:t>
            </a:r>
          </a:p>
          <a:p>
            <a:pPr marL="0" indent="0">
              <a:buNone/>
            </a:pPr>
            <a:endParaRPr lang="ru-RU" dirty="0"/>
          </a:p>
          <a:p>
            <a:r>
              <a:rPr lang="ru-RU" dirty="0"/>
              <a:t>Первичная (</a:t>
            </a:r>
            <a:r>
              <a:rPr lang="ru-RU" dirty="0" err="1"/>
              <a:t>эссенциальная</a:t>
            </a:r>
            <a:r>
              <a:rPr lang="ru-RU" dirty="0"/>
              <a:t>) артериальная гипертензия — стойкое повышение АД (систолического — 140 мм рт. ст. и более и/или диастолического — 90 мм рт. ст. и более), не связанное с какой-либо установленной причиной. </a:t>
            </a:r>
          </a:p>
          <a:p>
            <a:r>
              <a:rPr lang="ru-RU" dirty="0"/>
              <a:t>Вторичная (симптоматическая) артериальная гипертензия — стойкое повышение АД, являющееся клиническим проявлением (симптомом) известного заболевания или обусловленное определенными экзогенными воздействиями.</a:t>
            </a:r>
          </a:p>
          <a:p>
            <a:endParaRPr lang="ru-RU" dirty="0"/>
          </a:p>
        </p:txBody>
      </p:sp>
    </p:spTree>
    <p:extLst>
      <p:ext uri="{BB962C8B-B14F-4D97-AF65-F5344CB8AC3E}">
        <p14:creationId xmlns:p14="http://schemas.microsoft.com/office/powerpoint/2010/main" val="1482412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Показатели АД у детей</a:t>
            </a:r>
          </a:p>
        </p:txBody>
      </p:sp>
      <p:pic>
        <p:nvPicPr>
          <p:cNvPr id="4" name="Объект 3"/>
          <p:cNvPicPr>
            <a:picLocks noGrp="1" noChangeAspect="1"/>
          </p:cNvPicPr>
          <p:nvPr>
            <p:ph idx="1"/>
          </p:nvPr>
        </p:nvPicPr>
        <p:blipFill>
          <a:blip r:embed="rId2"/>
          <a:stretch>
            <a:fillRect/>
          </a:stretch>
        </p:blipFill>
        <p:spPr>
          <a:xfrm>
            <a:off x="568383" y="2151530"/>
            <a:ext cx="11055234" cy="4113576"/>
          </a:xfrm>
          <a:prstGeom prst="rect">
            <a:avLst/>
          </a:prstGeom>
        </p:spPr>
      </p:pic>
    </p:spTree>
    <p:extLst>
      <p:ext uri="{BB962C8B-B14F-4D97-AF65-F5344CB8AC3E}">
        <p14:creationId xmlns:p14="http://schemas.microsoft.com/office/powerpoint/2010/main" val="1979484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Клиническая симптоматика</a:t>
            </a:r>
          </a:p>
        </p:txBody>
      </p:sp>
      <p:sp>
        <p:nvSpPr>
          <p:cNvPr id="3" name="Объект 2"/>
          <p:cNvSpPr>
            <a:spLocks noGrp="1"/>
          </p:cNvSpPr>
          <p:nvPr>
            <p:ph idx="1"/>
          </p:nvPr>
        </p:nvSpPr>
        <p:spPr/>
        <p:txBody>
          <a:bodyPr>
            <a:normAutofit/>
          </a:bodyPr>
          <a:lstStyle/>
          <a:p>
            <a:pPr marL="0" lvl="0" indent="0">
              <a:buNone/>
            </a:pPr>
            <a:r>
              <a:rPr lang="ru-RU" dirty="0">
                <a:solidFill>
                  <a:prstClr val="black"/>
                </a:solidFill>
              </a:rPr>
              <a:t>В большинстве случаев АД повышается бессимптомно, и АГ обнаруживают лишь в ходе объективного исследования пациента</a:t>
            </a:r>
          </a:p>
          <a:p>
            <a:pPr marL="0" lvl="0" indent="0">
              <a:buNone/>
            </a:pPr>
            <a:r>
              <a:rPr lang="ru-RU" dirty="0">
                <a:solidFill>
                  <a:prstClr val="black"/>
                </a:solidFill>
              </a:rPr>
              <a:t>В тех случаях, когда жалобы есть, они неспецифичны </a:t>
            </a:r>
          </a:p>
          <a:p>
            <a:pPr lvl="0">
              <a:buFont typeface="Symbol" panose="05050102010706020507" pitchFamily="18" charset="2"/>
              <a:buChar char="-"/>
            </a:pPr>
            <a:r>
              <a:rPr lang="ru-RU" dirty="0">
                <a:solidFill>
                  <a:prstClr val="black"/>
                </a:solidFill>
              </a:rPr>
              <a:t>на головную боль, головокружение, нарушение зрения, чувствительные или двигательные нарушения </a:t>
            </a:r>
          </a:p>
          <a:p>
            <a:pPr lvl="0">
              <a:buFont typeface="Symbol" panose="05050102010706020507" pitchFamily="18" charset="2"/>
              <a:buChar char="-"/>
            </a:pPr>
            <a:r>
              <a:rPr lang="ru-RU" dirty="0">
                <a:solidFill>
                  <a:prstClr val="black"/>
                </a:solidFill>
              </a:rPr>
              <a:t>на боль в груди, одышку, обмороки, сердцебиения, аритмии, отек лодыжек;</a:t>
            </a:r>
          </a:p>
          <a:p>
            <a:pPr lvl="0">
              <a:buFont typeface="Symbol" panose="05050102010706020507" pitchFamily="18" charset="2"/>
              <a:buChar char="-"/>
            </a:pPr>
            <a:r>
              <a:rPr lang="ru-RU" dirty="0">
                <a:solidFill>
                  <a:prstClr val="black"/>
                </a:solidFill>
              </a:rPr>
              <a:t>на жажду, полиурию, </a:t>
            </a:r>
            <a:r>
              <a:rPr lang="ru-RU" dirty="0" err="1">
                <a:solidFill>
                  <a:prstClr val="black"/>
                </a:solidFill>
              </a:rPr>
              <a:t>никтурию</a:t>
            </a:r>
            <a:r>
              <a:rPr lang="ru-RU" dirty="0">
                <a:solidFill>
                  <a:prstClr val="black"/>
                </a:solidFill>
              </a:rPr>
              <a:t>, гематурию;</a:t>
            </a:r>
          </a:p>
          <a:p>
            <a:pPr lvl="0">
              <a:buFont typeface="Symbol" panose="05050102010706020507" pitchFamily="18" charset="2"/>
              <a:buChar char="-"/>
            </a:pPr>
            <a:r>
              <a:rPr lang="ru-RU" dirty="0">
                <a:solidFill>
                  <a:prstClr val="black"/>
                </a:solidFill>
              </a:rPr>
              <a:t>на холодные конечности, перемежающую хромоту.</a:t>
            </a:r>
          </a:p>
        </p:txBody>
      </p:sp>
    </p:spTree>
    <p:extLst>
      <p:ext uri="{BB962C8B-B14F-4D97-AF65-F5344CB8AC3E}">
        <p14:creationId xmlns:p14="http://schemas.microsoft.com/office/powerpoint/2010/main" val="267630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Классификация уровней АД</a:t>
            </a:r>
          </a:p>
        </p:txBody>
      </p:sp>
      <p:pic>
        <p:nvPicPr>
          <p:cNvPr id="4" name="Объект 3"/>
          <p:cNvPicPr>
            <a:picLocks noGrp="1" noChangeAspect="1"/>
          </p:cNvPicPr>
          <p:nvPr>
            <p:ph idx="1"/>
          </p:nvPr>
        </p:nvPicPr>
        <p:blipFill>
          <a:blip r:embed="rId2"/>
          <a:stretch>
            <a:fillRect/>
          </a:stretch>
        </p:blipFill>
        <p:spPr>
          <a:xfrm>
            <a:off x="2407676" y="1825625"/>
            <a:ext cx="7376647" cy="4351338"/>
          </a:xfrm>
          <a:prstGeom prst="rect">
            <a:avLst/>
          </a:prstGeom>
        </p:spPr>
      </p:pic>
    </p:spTree>
    <p:extLst>
      <p:ext uri="{BB962C8B-B14F-4D97-AF65-F5344CB8AC3E}">
        <p14:creationId xmlns:p14="http://schemas.microsoft.com/office/powerpoint/2010/main" val="2774184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566987" y="396688"/>
            <a:ext cx="7058025" cy="5867400"/>
          </a:xfrm>
          <a:prstGeom prst="rect">
            <a:avLst/>
          </a:prstGeom>
        </p:spPr>
      </p:pic>
    </p:spTree>
    <p:extLst>
      <p:ext uri="{BB962C8B-B14F-4D97-AF65-F5344CB8AC3E}">
        <p14:creationId xmlns:p14="http://schemas.microsoft.com/office/powerpoint/2010/main" val="4249157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Стадии артериальной гипертензии</a:t>
            </a:r>
          </a:p>
        </p:txBody>
      </p:sp>
      <p:sp>
        <p:nvSpPr>
          <p:cNvPr id="3" name="Объект 2"/>
          <p:cNvSpPr>
            <a:spLocks noGrp="1"/>
          </p:cNvSpPr>
          <p:nvPr>
            <p:ph idx="1"/>
          </p:nvPr>
        </p:nvSpPr>
        <p:spPr/>
        <p:txBody>
          <a:bodyPr/>
          <a:lstStyle/>
          <a:p>
            <a:r>
              <a:rPr lang="ru-RU" dirty="0"/>
              <a:t>1 стадия – АД выше нормы 140/90 </a:t>
            </a:r>
            <a:r>
              <a:rPr lang="ru-RU" dirty="0" err="1"/>
              <a:t>мм.рт.ст</a:t>
            </a:r>
            <a:r>
              <a:rPr lang="ru-RU" dirty="0"/>
              <a:t>., поражений органов - мишеней нет.</a:t>
            </a:r>
          </a:p>
          <a:p>
            <a:r>
              <a:rPr lang="ru-RU" dirty="0"/>
              <a:t> 2 стадия – АД выше нормы и имеется присутствие изменений одного или нескольких органов мишеней.</a:t>
            </a:r>
          </a:p>
          <a:p>
            <a:r>
              <a:rPr lang="ru-RU" dirty="0"/>
              <a:t> 3 стадия – АД выше нормы, имеется поражение органов мишеней и наличие ассоциированных клинических состояний.</a:t>
            </a:r>
          </a:p>
        </p:txBody>
      </p:sp>
    </p:spTree>
    <p:extLst>
      <p:ext uri="{BB962C8B-B14F-4D97-AF65-F5344CB8AC3E}">
        <p14:creationId xmlns:p14="http://schemas.microsoft.com/office/powerpoint/2010/main" val="2551247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6061" b="14771"/>
          <a:stretch/>
        </p:blipFill>
        <p:spPr>
          <a:xfrm>
            <a:off x="6804212" y="598207"/>
            <a:ext cx="5253317" cy="5844988"/>
          </a:xfrm>
          <a:prstGeom prst="rect">
            <a:avLst/>
          </a:prstGeom>
        </p:spPr>
      </p:pic>
      <p:sp>
        <p:nvSpPr>
          <p:cNvPr id="2" name="Заголовок 1"/>
          <p:cNvSpPr>
            <a:spLocks noGrp="1"/>
          </p:cNvSpPr>
          <p:nvPr>
            <p:ph type="title"/>
          </p:nvPr>
        </p:nvSpPr>
        <p:spPr/>
        <p:txBody>
          <a:bodyPr/>
          <a:lstStyle/>
          <a:p>
            <a:r>
              <a:rPr lang="ru-RU" dirty="0"/>
              <a:t>Профилактика</a:t>
            </a:r>
          </a:p>
        </p:txBody>
      </p:sp>
      <p:sp>
        <p:nvSpPr>
          <p:cNvPr id="3" name="Объект 2"/>
          <p:cNvSpPr>
            <a:spLocks noGrp="1"/>
          </p:cNvSpPr>
          <p:nvPr>
            <p:ph idx="1"/>
          </p:nvPr>
        </p:nvSpPr>
        <p:spPr>
          <a:xfrm>
            <a:off x="766484" y="1816660"/>
            <a:ext cx="5974976" cy="4626536"/>
          </a:xfrm>
        </p:spPr>
        <p:txBody>
          <a:bodyPr>
            <a:normAutofit fontScale="77500" lnSpcReduction="20000"/>
          </a:bodyPr>
          <a:lstStyle/>
          <a:p>
            <a:pPr marL="0" indent="0">
              <a:buNone/>
            </a:pPr>
            <a:r>
              <a:rPr lang="ru-RU" dirty="0"/>
              <a:t>– перед стоматологическим вмешательством проверить у пациента ЧСС и измерить АД;</a:t>
            </a:r>
          </a:p>
          <a:p>
            <a:pPr marL="0" indent="0">
              <a:buNone/>
            </a:pPr>
            <a:r>
              <a:rPr lang="ru-RU" dirty="0"/>
              <a:t>– следует избегать создания стрессовых ситуаций при проведении лечения (непродолжительное время ожидания приема, использование адекватных методов обезболивания);</a:t>
            </a:r>
          </a:p>
          <a:p>
            <a:pPr marL="0" indent="0">
              <a:buNone/>
            </a:pPr>
            <a:r>
              <a:rPr lang="ru-RU" dirty="0"/>
              <a:t>– при необходимости — медикаментозная подготовка успокаивающими средствами (транквилизаторы </a:t>
            </a:r>
            <a:r>
              <a:rPr lang="ru-RU" dirty="0" err="1"/>
              <a:t>бензодиазепинового</a:t>
            </a:r>
            <a:r>
              <a:rPr lang="ru-RU" dirty="0"/>
              <a:t> ряда);</a:t>
            </a:r>
          </a:p>
          <a:p>
            <a:pPr marL="0" indent="0">
              <a:buNone/>
            </a:pPr>
            <a:r>
              <a:rPr lang="ru-RU" dirty="0"/>
              <a:t>– перед стоматологическим вмешательством медикаментозно отрегулировать уровень кровяного давления у пациента;</a:t>
            </a:r>
          </a:p>
          <a:p>
            <a:pPr marL="0" indent="0">
              <a:buNone/>
            </a:pPr>
            <a:r>
              <a:rPr lang="ru-RU" dirty="0"/>
              <a:t>– при выборе средств для местной анестезии с осторожностью использовать катехоламины в процессе лечения. </a:t>
            </a:r>
          </a:p>
        </p:txBody>
      </p:sp>
    </p:spTree>
    <p:extLst>
      <p:ext uri="{BB962C8B-B14F-4D97-AF65-F5344CB8AC3E}">
        <p14:creationId xmlns:p14="http://schemas.microsoft.com/office/powerpoint/2010/main" val="2834255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034885"/>
            <a:ext cx="12192000" cy="4626864"/>
          </a:xfrm>
          <a:prstGeom prst="rect">
            <a:avLst/>
          </a:prstGeom>
        </p:spPr>
      </p:pic>
    </p:spTree>
    <p:extLst>
      <p:ext uri="{BB962C8B-B14F-4D97-AF65-F5344CB8AC3E}">
        <p14:creationId xmlns:p14="http://schemas.microsoft.com/office/powerpoint/2010/main" val="3255817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43931" y="647274"/>
            <a:ext cx="10775623" cy="4351338"/>
          </a:xfrm>
        </p:spPr>
        <p:txBody>
          <a:bodyPr/>
          <a:lstStyle/>
          <a:p>
            <a:pPr marL="0" indent="0">
              <a:buNone/>
            </a:pPr>
            <a:r>
              <a:rPr lang="ru-RU" sz="4400" dirty="0">
                <a:latin typeface="+mj-lt"/>
              </a:rPr>
              <a:t>Гипертонический (гипертензивный) криз </a:t>
            </a:r>
            <a:r>
              <a:rPr lang="ru-RU" dirty="0">
                <a:latin typeface="+mj-lt"/>
              </a:rPr>
              <a:t>— </a:t>
            </a:r>
            <a:r>
              <a:rPr lang="ru-RU" dirty="0"/>
              <a:t>состояние, вызванное выраженным повышением АД, сопровождающееся появлением или усугублением клинических симптомов и развитием острого повреждения органов-мишеней, нередко </a:t>
            </a:r>
            <a:r>
              <a:rPr lang="ru-RU" dirty="0" err="1"/>
              <a:t>жизнеугрожающего</a:t>
            </a:r>
            <a:r>
              <a:rPr lang="ru-RU" dirty="0"/>
              <a:t> и требующего немедленной квалифицированной медицинской помощи.</a:t>
            </a:r>
          </a:p>
        </p:txBody>
      </p:sp>
      <p:pic>
        <p:nvPicPr>
          <p:cNvPr id="4" name="Рисунок 3"/>
          <p:cNvPicPr>
            <a:picLocks noChangeAspect="1"/>
          </p:cNvPicPr>
          <p:nvPr/>
        </p:nvPicPr>
        <p:blipFill>
          <a:blip r:embed="rId2"/>
          <a:stretch>
            <a:fillRect/>
          </a:stretch>
        </p:blipFill>
        <p:spPr>
          <a:xfrm>
            <a:off x="5439267" y="3386972"/>
            <a:ext cx="6287040" cy="3315200"/>
          </a:xfrm>
          <a:prstGeom prst="rect">
            <a:avLst/>
          </a:prstGeom>
        </p:spPr>
      </p:pic>
      <p:sp>
        <p:nvSpPr>
          <p:cNvPr id="5" name="Прямоугольник 4"/>
          <p:cNvSpPr/>
          <p:nvPr/>
        </p:nvSpPr>
        <p:spPr>
          <a:xfrm>
            <a:off x="953779" y="4598502"/>
            <a:ext cx="4278735" cy="400110"/>
          </a:xfrm>
          <a:prstGeom prst="rect">
            <a:avLst/>
          </a:prstGeom>
        </p:spPr>
        <p:txBody>
          <a:bodyPr wrap="none">
            <a:spAutoFit/>
          </a:bodyPr>
          <a:lstStyle/>
          <a:p>
            <a:r>
              <a:rPr lang="ru-RU" sz="2000" dirty="0">
                <a:solidFill>
                  <a:prstClr val="black"/>
                </a:solidFill>
              </a:rPr>
              <a:t>Особенности гипертонического криза</a:t>
            </a:r>
          </a:p>
        </p:txBody>
      </p:sp>
    </p:spTree>
    <p:extLst>
      <p:ext uri="{BB962C8B-B14F-4D97-AF65-F5344CB8AC3E}">
        <p14:creationId xmlns:p14="http://schemas.microsoft.com/office/powerpoint/2010/main" val="171982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29236" y="1018801"/>
            <a:ext cx="10515600" cy="4351338"/>
          </a:xfrm>
        </p:spPr>
        <p:txBody>
          <a:bodyPr/>
          <a:lstStyle/>
          <a:p>
            <a:pPr marL="0" indent="0" algn="ctr">
              <a:buNone/>
            </a:pPr>
            <a:r>
              <a:rPr lang="ru-RU" dirty="0"/>
              <a:t>Под неотложной помощью подразумевают такой вид экстренной медицинской помощи, которая оказывается больным, находящимся дома, в больничном или внебольничном лечебном учреждении, при возникновении симптомов, угрожающих жизни больного или при резком ухудшении состояния здоровья. </a:t>
            </a:r>
          </a:p>
          <a:p>
            <a:pPr marL="0" indent="0">
              <a:buNone/>
            </a:pPr>
            <a:endParaRPr lang="ru-RU" dirty="0"/>
          </a:p>
          <a:p>
            <a:pPr marL="0" indent="0" algn="ctr">
              <a:buNone/>
            </a:pPr>
            <a:r>
              <a:rPr lang="ru-RU" dirty="0"/>
              <a:t>К таким симптомам относятся: внезапная потеря сознания, нарастающее удушье (асфиксия), острая сердечно- сосудистая недостаточность, аллергические реакции, острые боли, признаки острого нарушения функции нервной системы и др. </a:t>
            </a:r>
          </a:p>
        </p:txBody>
      </p:sp>
    </p:spTree>
    <p:extLst>
      <p:ext uri="{BB962C8B-B14F-4D97-AF65-F5344CB8AC3E}">
        <p14:creationId xmlns:p14="http://schemas.microsoft.com/office/powerpoint/2010/main" val="3087592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srcRect l="4093"/>
          <a:stretch/>
        </p:blipFill>
        <p:spPr>
          <a:xfrm>
            <a:off x="995083" y="1039905"/>
            <a:ext cx="10264266" cy="5083910"/>
          </a:xfrm>
          <a:prstGeom prst="rect">
            <a:avLst/>
          </a:prstGeom>
        </p:spPr>
      </p:pic>
    </p:spTree>
    <p:extLst>
      <p:ext uri="{BB962C8B-B14F-4D97-AF65-F5344CB8AC3E}">
        <p14:creationId xmlns:p14="http://schemas.microsoft.com/office/powerpoint/2010/main" val="1886138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srcRect l="1213" r="-1213"/>
          <a:stretch/>
        </p:blipFill>
        <p:spPr>
          <a:xfrm>
            <a:off x="1757081" y="156704"/>
            <a:ext cx="9188825" cy="6540212"/>
          </a:xfrm>
          <a:prstGeom prst="rect">
            <a:avLst/>
          </a:prstGeom>
        </p:spPr>
      </p:pic>
    </p:spTree>
    <p:extLst>
      <p:ext uri="{BB962C8B-B14F-4D97-AF65-F5344CB8AC3E}">
        <p14:creationId xmlns:p14="http://schemas.microsoft.com/office/powerpoint/2010/main" val="855131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Провоцирующие факторы ГК</a:t>
            </a:r>
          </a:p>
        </p:txBody>
      </p:sp>
      <p:pic>
        <p:nvPicPr>
          <p:cNvPr id="4" name="Объект 3"/>
          <p:cNvPicPr>
            <a:picLocks noGrp="1" noChangeAspect="1"/>
          </p:cNvPicPr>
          <p:nvPr>
            <p:ph idx="1"/>
          </p:nvPr>
        </p:nvPicPr>
        <p:blipFill>
          <a:blip r:embed="rId2"/>
          <a:stretch>
            <a:fillRect/>
          </a:stretch>
        </p:blipFill>
        <p:spPr>
          <a:xfrm>
            <a:off x="1340496" y="1623378"/>
            <a:ext cx="9511007" cy="3062867"/>
          </a:xfrm>
          <a:prstGeom prst="rect">
            <a:avLst/>
          </a:prstGeom>
        </p:spPr>
      </p:pic>
      <p:sp>
        <p:nvSpPr>
          <p:cNvPr id="5" name="Прямоугольник 4"/>
          <p:cNvSpPr/>
          <p:nvPr/>
        </p:nvSpPr>
        <p:spPr>
          <a:xfrm>
            <a:off x="659877" y="4986581"/>
            <a:ext cx="10331778" cy="1477328"/>
          </a:xfrm>
          <a:prstGeom prst="rect">
            <a:avLst/>
          </a:prstGeom>
        </p:spPr>
        <p:txBody>
          <a:bodyPr wrap="square">
            <a:spAutoFit/>
          </a:bodyPr>
          <a:lstStyle/>
          <a:p>
            <a:pPr algn="just"/>
            <a:r>
              <a:rPr lang="ru-RU" dirty="0">
                <a:solidFill>
                  <a:prstClr val="black"/>
                </a:solidFill>
              </a:rPr>
              <a:t>Следует помнить, что развитие ГК возможно и без видимых провоцирующих факторов.</a:t>
            </a:r>
          </a:p>
          <a:p>
            <a:pPr algn="just"/>
            <a:endParaRPr lang="ru-RU" dirty="0">
              <a:solidFill>
                <a:prstClr val="black"/>
              </a:solidFill>
            </a:endParaRPr>
          </a:p>
          <a:p>
            <a:pPr algn="just"/>
            <a:r>
              <a:rPr lang="ru-RU" dirty="0">
                <a:solidFill>
                  <a:prstClr val="black"/>
                </a:solidFill>
              </a:rPr>
              <a:t>Не существует определенного порога повышения АД для определения ГК, поскольку при одном и том же значении АД поражение органов-мишеней, обусловленное артериальной гипертензией, может присутствовать или отсутствовать.</a:t>
            </a:r>
          </a:p>
        </p:txBody>
      </p:sp>
    </p:spTree>
    <p:extLst>
      <p:ext uri="{BB962C8B-B14F-4D97-AF65-F5344CB8AC3E}">
        <p14:creationId xmlns:p14="http://schemas.microsoft.com/office/powerpoint/2010/main" val="3547011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Типы ГК</a:t>
            </a:r>
          </a:p>
        </p:txBody>
      </p:sp>
      <p:sp>
        <p:nvSpPr>
          <p:cNvPr id="3" name="Объект 2"/>
          <p:cNvSpPr>
            <a:spLocks noGrp="1"/>
          </p:cNvSpPr>
          <p:nvPr>
            <p:ph idx="1"/>
          </p:nvPr>
        </p:nvSpPr>
        <p:spPr/>
        <p:txBody>
          <a:bodyPr>
            <a:normAutofit fontScale="92500" lnSpcReduction="20000"/>
          </a:bodyPr>
          <a:lstStyle/>
          <a:p>
            <a:pPr>
              <a:buFont typeface="Symbol" panose="05050102010706020507" pitchFamily="18" charset="2"/>
              <a:buChar char="-"/>
            </a:pPr>
            <a:r>
              <a:rPr lang="ru-RU" i="1" dirty="0" err="1"/>
              <a:t>Гиперкинетический</a:t>
            </a:r>
            <a:r>
              <a:rPr lang="ru-RU" i="1" dirty="0"/>
              <a:t> ГК </a:t>
            </a:r>
            <a:r>
              <a:rPr lang="ru-RU" dirty="0"/>
              <a:t>развивается за счет усиления работы сердца и наблюдается преимущественно на ранних стадиях АГ. </a:t>
            </a:r>
          </a:p>
          <a:p>
            <a:pPr marL="0" indent="0">
              <a:buNone/>
            </a:pPr>
            <a:r>
              <a:rPr lang="ru-RU" dirty="0"/>
              <a:t>Клинические признаки проявляются быстро: появляется резкая головная боль, головокружение, тошнота, мелькание перед глазами. Пациент возбужден, ощущает жар, дрожь во всем теле. На коже лица, шеи, груди появляются красные пятна. Кожа на ощупь влажная. Выявляются сердцебиение и тахикардия.</a:t>
            </a:r>
          </a:p>
          <a:p>
            <a:pPr>
              <a:buFont typeface="Symbol" panose="05050102010706020507" pitchFamily="18" charset="2"/>
              <a:buChar char="-"/>
            </a:pPr>
            <a:r>
              <a:rPr lang="ru-RU" dirty="0"/>
              <a:t>При </a:t>
            </a:r>
            <a:r>
              <a:rPr lang="ru-RU" i="1" dirty="0" err="1"/>
              <a:t>гипокинетическом</a:t>
            </a:r>
            <a:r>
              <a:rPr lang="ru-RU" i="1" dirty="0"/>
              <a:t> типе ГК</a:t>
            </a:r>
            <a:r>
              <a:rPr lang="ru-RU" dirty="0"/>
              <a:t>, возникающем, как правило, на поздних стадиях заболевания на фоне высокого исходного уровня АД, увеличивается периферическое сопротивление кровеносных сосудов. </a:t>
            </a:r>
          </a:p>
          <a:p>
            <a:pPr marL="0" indent="0">
              <a:buNone/>
            </a:pPr>
            <a:r>
              <a:rPr lang="ru-RU" dirty="0"/>
              <a:t>В течение нескольких часов нарастает головная боль, появляется тошнота, рвота, вялость, ухудшаются зрение и слух. Пульс напряжен, но не учащен.</a:t>
            </a:r>
          </a:p>
        </p:txBody>
      </p:sp>
    </p:spTree>
    <p:extLst>
      <p:ext uri="{BB962C8B-B14F-4D97-AF65-F5344CB8AC3E}">
        <p14:creationId xmlns:p14="http://schemas.microsoft.com/office/powerpoint/2010/main" val="2594834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47627" y="1307150"/>
            <a:ext cx="10515600" cy="4351338"/>
          </a:xfrm>
        </p:spPr>
        <p:txBody>
          <a:bodyPr/>
          <a:lstStyle/>
          <a:p>
            <a:pPr marL="0" indent="0">
              <a:buNone/>
            </a:pPr>
            <a:r>
              <a:rPr lang="ru-RU" dirty="0"/>
              <a:t>Показания для госпитализации в стационар пациентов с резким повышением АД и отсутствием поражения органов-мишеней:</a:t>
            </a:r>
          </a:p>
          <a:p>
            <a:pPr marL="0" indent="0">
              <a:buNone/>
            </a:pPr>
            <a:endParaRPr lang="ru-RU" dirty="0"/>
          </a:p>
          <a:p>
            <a:pPr>
              <a:buFont typeface="Symbol" panose="05050102010706020507" pitchFamily="18" charset="2"/>
              <a:buChar char="-"/>
            </a:pPr>
            <a:r>
              <a:rPr lang="ru-RU" dirty="0"/>
              <a:t>отсутствие снижения АД на 15–25% от исходного уровня в течение 2–6 ч;</a:t>
            </a:r>
          </a:p>
          <a:p>
            <a:pPr>
              <a:buFont typeface="Symbol" panose="05050102010706020507" pitchFamily="18" charset="2"/>
              <a:buChar char="-"/>
            </a:pPr>
            <a:r>
              <a:rPr lang="ru-RU" dirty="0"/>
              <a:t>подозрение на вторичный характер артериальной гипертензии (молодые пациенты с высокими цифрами АД);</a:t>
            </a:r>
          </a:p>
          <a:p>
            <a:pPr>
              <a:buFont typeface="Symbol" panose="05050102010706020507" pitchFamily="18" charset="2"/>
              <a:buChar char="-"/>
            </a:pPr>
            <a:r>
              <a:rPr lang="ru-RU" dirty="0"/>
              <a:t>беременность.</a:t>
            </a:r>
          </a:p>
        </p:txBody>
      </p:sp>
    </p:spTree>
    <p:extLst>
      <p:ext uri="{BB962C8B-B14F-4D97-AF65-F5344CB8AC3E}">
        <p14:creationId xmlns:p14="http://schemas.microsoft.com/office/powerpoint/2010/main" val="537250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Неотложная помощь</a:t>
            </a:r>
          </a:p>
        </p:txBody>
      </p:sp>
      <p:sp>
        <p:nvSpPr>
          <p:cNvPr id="3" name="Объект 2"/>
          <p:cNvSpPr>
            <a:spLocks noGrp="1"/>
          </p:cNvSpPr>
          <p:nvPr>
            <p:ph idx="1"/>
          </p:nvPr>
        </p:nvSpPr>
        <p:spPr/>
        <p:txBody>
          <a:bodyPr/>
          <a:lstStyle/>
          <a:p>
            <a:pPr marL="0" indent="0">
              <a:buNone/>
            </a:pPr>
            <a:r>
              <a:rPr lang="ru-RU" dirty="0"/>
              <a:t>1. Прекратить манипуляции и введение всех лекарственных препаратов.</a:t>
            </a:r>
          </a:p>
          <a:p>
            <a:pPr marL="0" indent="0">
              <a:buNone/>
            </a:pPr>
            <a:r>
              <a:rPr lang="ru-RU" dirty="0"/>
              <a:t>2. Убрать из полости рта все, что пациент может </a:t>
            </a:r>
            <a:r>
              <a:rPr lang="ru-RU" dirty="0" err="1"/>
              <a:t>аспирировать</a:t>
            </a:r>
            <a:r>
              <a:rPr lang="ru-RU" dirty="0"/>
              <a:t>.</a:t>
            </a:r>
          </a:p>
          <a:p>
            <a:pPr marL="0" indent="0">
              <a:buNone/>
            </a:pPr>
            <a:r>
              <a:rPr lang="ru-RU" dirty="0"/>
              <a:t>3. Придать пациенту положение полусидя.</a:t>
            </a:r>
          </a:p>
          <a:p>
            <a:pPr marL="0" indent="0">
              <a:buNone/>
            </a:pPr>
            <a:r>
              <a:rPr lang="ru-RU" dirty="0"/>
              <a:t>4. Обеспечить эмоциональный и физический покой.</a:t>
            </a:r>
          </a:p>
          <a:p>
            <a:pPr marL="0" indent="0">
              <a:buNone/>
            </a:pPr>
            <a:r>
              <a:rPr lang="ru-RU" dirty="0"/>
              <a:t>5. Обеспечить приток свежего воздуха.</a:t>
            </a:r>
          </a:p>
          <a:p>
            <a:pPr marL="0" indent="0">
              <a:buNone/>
            </a:pPr>
            <a:r>
              <a:rPr lang="ru-RU" dirty="0"/>
              <a:t>6. Измерить АД и ЧСС. Уточнить у пациента цифры «рабочего АД».</a:t>
            </a:r>
          </a:p>
        </p:txBody>
      </p:sp>
    </p:spTree>
    <p:extLst>
      <p:ext uri="{BB962C8B-B14F-4D97-AF65-F5344CB8AC3E}">
        <p14:creationId xmlns:p14="http://schemas.microsoft.com/office/powerpoint/2010/main" val="75538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585314" y="627530"/>
            <a:ext cx="11034798" cy="5172915"/>
          </a:xfrm>
          <a:prstGeom prst="rect">
            <a:avLst/>
          </a:prstGeom>
        </p:spPr>
      </p:pic>
    </p:spTree>
    <p:extLst>
      <p:ext uri="{BB962C8B-B14F-4D97-AF65-F5344CB8AC3E}">
        <p14:creationId xmlns:p14="http://schemas.microsoft.com/office/powerpoint/2010/main" val="3504273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Возможные осложнения при ГК</a:t>
            </a:r>
          </a:p>
        </p:txBody>
      </p:sp>
      <p:sp>
        <p:nvSpPr>
          <p:cNvPr id="3" name="Объект 2"/>
          <p:cNvSpPr>
            <a:spLocks noGrp="1"/>
          </p:cNvSpPr>
          <p:nvPr>
            <p:ph idx="1"/>
          </p:nvPr>
        </p:nvSpPr>
        <p:spPr/>
        <p:txBody>
          <a:bodyPr>
            <a:normAutofit lnSpcReduction="10000"/>
          </a:bodyPr>
          <a:lstStyle/>
          <a:p>
            <a:pPr>
              <a:buFont typeface="Symbol" panose="05050102010706020507" pitchFamily="18" charset="2"/>
              <a:buChar char="-"/>
            </a:pPr>
            <a:r>
              <a:rPr lang="ru-RU" dirty="0"/>
              <a:t>гипертоническая энцефалопатия, </a:t>
            </a:r>
          </a:p>
          <a:p>
            <a:pPr>
              <a:buFont typeface="Symbol" panose="05050102010706020507" pitchFamily="18" charset="2"/>
              <a:buChar char="-"/>
            </a:pPr>
            <a:r>
              <a:rPr lang="ru-RU" dirty="0"/>
              <a:t>отек головного мозга, характеризующиеся головной болью, несистемным головокружением, выраженной тошнотой и рвотой, судорогами, спутанностью сознания, комой; </a:t>
            </a:r>
          </a:p>
          <a:p>
            <a:pPr>
              <a:buFont typeface="Symbol" panose="05050102010706020507" pitchFamily="18" charset="2"/>
              <a:buChar char="-"/>
            </a:pPr>
            <a:r>
              <a:rPr lang="ru-RU" dirty="0"/>
              <a:t>острое нарушение мозгового кровообращения с появлением очаговых неврологических расстройств; </a:t>
            </a:r>
          </a:p>
          <a:p>
            <a:pPr>
              <a:buFont typeface="Symbol" panose="05050102010706020507" pitchFamily="18" charset="2"/>
              <a:buChar char="-"/>
            </a:pPr>
            <a:r>
              <a:rPr lang="ru-RU" dirty="0"/>
              <a:t>эклампсия, появление судорожного синдрома; </a:t>
            </a:r>
          </a:p>
          <a:p>
            <a:pPr>
              <a:buFont typeface="Symbol" panose="05050102010706020507" pitchFamily="18" charset="2"/>
              <a:buChar char="-"/>
            </a:pPr>
            <a:r>
              <a:rPr lang="ru-RU" dirty="0"/>
              <a:t>развитие сердечной недостаточности, приступа стенокардии либо ИМ; </a:t>
            </a:r>
          </a:p>
          <a:p>
            <a:pPr>
              <a:buFont typeface="Symbol" panose="05050102010706020507" pitchFamily="18" charset="2"/>
              <a:buChar char="-"/>
            </a:pPr>
            <a:r>
              <a:rPr lang="ru-RU" dirty="0"/>
              <a:t>расслаивание аневризмы аорты.</a:t>
            </a:r>
          </a:p>
        </p:txBody>
      </p:sp>
    </p:spTree>
    <p:extLst>
      <p:ext uri="{BB962C8B-B14F-4D97-AF65-F5344CB8AC3E}">
        <p14:creationId xmlns:p14="http://schemas.microsoft.com/office/powerpoint/2010/main" val="2696354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289560"/>
            <a:ext cx="10515600" cy="5887403"/>
          </a:xfrm>
        </p:spPr>
        <p:txBody>
          <a:bodyPr/>
          <a:lstStyle/>
          <a:p>
            <a:pPr marL="0" indent="0">
              <a:buNone/>
            </a:pPr>
            <a:r>
              <a:rPr lang="ru-RU" sz="4400" b="1" dirty="0">
                <a:latin typeface="+mj-lt"/>
              </a:rPr>
              <a:t>Артериальная гипотония </a:t>
            </a:r>
            <a:r>
              <a:rPr lang="ru-RU" dirty="0">
                <a:latin typeface="+mj-lt"/>
              </a:rPr>
              <a:t>– </a:t>
            </a:r>
            <a:r>
              <a:rPr lang="ru-RU" dirty="0"/>
              <a:t>снижение уровня систолического АД </a:t>
            </a:r>
            <a:r>
              <a:rPr lang="ru-RU" sz="3200" b="1" dirty="0">
                <a:solidFill>
                  <a:srgbClr val="0070C0"/>
                </a:solidFill>
              </a:rPr>
              <a:t>ниже 100 мм </a:t>
            </a:r>
            <a:r>
              <a:rPr lang="ru-RU" sz="3200" b="1" dirty="0" err="1">
                <a:solidFill>
                  <a:srgbClr val="0070C0"/>
                </a:solidFill>
              </a:rPr>
              <a:t>рт.ст</a:t>
            </a:r>
            <a:r>
              <a:rPr lang="ru-RU" dirty="0"/>
              <a:t>. и диастолического АД </a:t>
            </a:r>
            <a:r>
              <a:rPr lang="ru-RU" sz="3200" b="1" dirty="0">
                <a:solidFill>
                  <a:srgbClr val="0070C0"/>
                </a:solidFill>
              </a:rPr>
              <a:t>ниже 60 мм </a:t>
            </a:r>
            <a:r>
              <a:rPr lang="ru-RU" sz="3200" b="1" dirty="0" err="1">
                <a:solidFill>
                  <a:srgbClr val="0070C0"/>
                </a:solidFill>
              </a:rPr>
              <a:t>рт.ст</a:t>
            </a:r>
            <a:r>
              <a:rPr lang="ru-RU" sz="3200" b="1" dirty="0">
                <a:solidFill>
                  <a:srgbClr val="0070C0"/>
                </a:solidFill>
              </a:rPr>
              <a:t>. </a:t>
            </a:r>
            <a:r>
              <a:rPr lang="ru-RU" dirty="0"/>
              <a:t>для мужчин, </a:t>
            </a:r>
          </a:p>
          <a:p>
            <a:pPr marL="0" indent="0">
              <a:buNone/>
            </a:pPr>
            <a:r>
              <a:rPr lang="ru-RU" sz="3200" b="1" dirty="0">
                <a:solidFill>
                  <a:srgbClr val="0070C0"/>
                </a:solidFill>
              </a:rPr>
              <a:t>&lt;95/60 мм </a:t>
            </a:r>
            <a:r>
              <a:rPr lang="ru-RU" sz="3200" b="1" dirty="0" err="1">
                <a:solidFill>
                  <a:srgbClr val="0070C0"/>
                </a:solidFill>
              </a:rPr>
              <a:t>рт.ст</a:t>
            </a:r>
            <a:r>
              <a:rPr lang="ru-RU" sz="3200" b="1" dirty="0">
                <a:solidFill>
                  <a:srgbClr val="0070C0"/>
                </a:solidFill>
              </a:rPr>
              <a:t>.</a:t>
            </a:r>
            <a:r>
              <a:rPr lang="ru-RU" dirty="0"/>
              <a:t> — для женщин.</a:t>
            </a:r>
          </a:p>
          <a:p>
            <a:pPr marL="0" indent="0">
              <a:buNone/>
            </a:pPr>
            <a:endParaRPr lang="ru-RU" dirty="0"/>
          </a:p>
          <a:p>
            <a:pPr marL="0" indent="0">
              <a:buNone/>
            </a:pPr>
            <a:r>
              <a:rPr lang="ru-RU" sz="3200" u="sng" dirty="0"/>
              <a:t>Виды артериальной гипотонии:</a:t>
            </a:r>
          </a:p>
          <a:p>
            <a:pPr marL="0" indent="0">
              <a:buNone/>
            </a:pPr>
            <a:r>
              <a:rPr lang="ru-RU" dirty="0"/>
              <a:t>– острая (очень низкое давление + осложнения);</a:t>
            </a:r>
          </a:p>
          <a:p>
            <a:pPr marL="0" indent="0">
              <a:buNone/>
            </a:pPr>
            <a:r>
              <a:rPr lang="ru-RU" dirty="0"/>
              <a:t>– хроническая (первичная и вторичная формы: у спортсменов, наследственное, долгий психоэмоциональный стресс и </a:t>
            </a:r>
            <a:r>
              <a:rPr lang="ru-RU" dirty="0" err="1"/>
              <a:t>тд</a:t>
            </a:r>
            <a:r>
              <a:rPr lang="ru-RU" dirty="0"/>
              <a:t>).</a:t>
            </a:r>
          </a:p>
        </p:txBody>
      </p:sp>
    </p:spTree>
    <p:extLst>
      <p:ext uri="{BB962C8B-B14F-4D97-AF65-F5344CB8AC3E}">
        <p14:creationId xmlns:p14="http://schemas.microsoft.com/office/powerpoint/2010/main" val="1822015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Клинические симптомы </a:t>
            </a:r>
          </a:p>
        </p:txBody>
      </p:sp>
      <p:sp>
        <p:nvSpPr>
          <p:cNvPr id="3" name="Объект 2"/>
          <p:cNvSpPr>
            <a:spLocks noGrp="1"/>
          </p:cNvSpPr>
          <p:nvPr>
            <p:ph idx="1"/>
          </p:nvPr>
        </p:nvSpPr>
        <p:spPr/>
        <p:txBody>
          <a:bodyPr/>
          <a:lstStyle/>
          <a:p>
            <a:r>
              <a:rPr lang="ru-RU" dirty="0"/>
              <a:t>Психоэмоциональные нарушения: раздражительность, несдержанность, вспыльчивость, страх смерти, общая слабость.</a:t>
            </a:r>
          </a:p>
          <a:p>
            <a:r>
              <a:rPr lang="ru-RU" dirty="0"/>
              <a:t>Вегетативные расстройства: повышенная потливость, красный дермографизм, которые появляются при эмоциональном напряжении перед стоматологическим вмешательством.</a:t>
            </a:r>
          </a:p>
        </p:txBody>
      </p:sp>
    </p:spTree>
    <p:extLst>
      <p:ext uri="{BB962C8B-B14F-4D97-AF65-F5344CB8AC3E}">
        <p14:creationId xmlns:p14="http://schemas.microsoft.com/office/powerpoint/2010/main" val="4186329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b="15545"/>
          <a:stretch/>
        </p:blipFill>
        <p:spPr>
          <a:xfrm>
            <a:off x="2927968" y="2722277"/>
            <a:ext cx="6336064" cy="3750241"/>
          </a:xfrm>
          <a:prstGeom prst="rect">
            <a:avLst/>
          </a:prstGeom>
        </p:spPr>
      </p:pic>
      <p:sp>
        <p:nvSpPr>
          <p:cNvPr id="2" name="Заголовок 1"/>
          <p:cNvSpPr>
            <a:spLocks noGrp="1"/>
          </p:cNvSpPr>
          <p:nvPr>
            <p:ph type="title"/>
          </p:nvPr>
        </p:nvSpPr>
        <p:spPr/>
        <p:txBody>
          <a:bodyPr/>
          <a:lstStyle/>
          <a:p>
            <a:pPr algn="ctr"/>
            <a:r>
              <a:rPr lang="ru-RU" dirty="0"/>
              <a:t>ОБМОРОК</a:t>
            </a:r>
          </a:p>
        </p:txBody>
      </p:sp>
      <p:sp>
        <p:nvSpPr>
          <p:cNvPr id="3" name="Объект 2"/>
          <p:cNvSpPr>
            <a:spLocks noGrp="1"/>
          </p:cNvSpPr>
          <p:nvPr>
            <p:ph idx="1"/>
          </p:nvPr>
        </p:nvSpPr>
        <p:spPr/>
        <p:txBody>
          <a:bodyPr>
            <a:normAutofit/>
          </a:bodyPr>
          <a:lstStyle/>
          <a:p>
            <a:pPr marL="0" indent="0" algn="ctr">
              <a:buNone/>
            </a:pPr>
            <a:r>
              <a:rPr lang="ru-RU" i="1" dirty="0"/>
              <a:t>Обморок</a:t>
            </a:r>
            <a:r>
              <a:rPr lang="ru-RU" dirty="0"/>
              <a:t> - приступ кратковременной потери сознания, обусловленный преходящей ишемией головного мозга, с ослаблением сердечной деятельности и дыхания.</a:t>
            </a:r>
          </a:p>
        </p:txBody>
      </p:sp>
    </p:spTree>
    <p:extLst>
      <p:ext uri="{BB962C8B-B14F-4D97-AF65-F5344CB8AC3E}">
        <p14:creationId xmlns:p14="http://schemas.microsoft.com/office/powerpoint/2010/main" val="1705308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Неотложная помощь при гипотонии</a:t>
            </a:r>
          </a:p>
        </p:txBody>
      </p:sp>
      <p:sp>
        <p:nvSpPr>
          <p:cNvPr id="3" name="Объект 2"/>
          <p:cNvSpPr>
            <a:spLocks noGrp="1"/>
          </p:cNvSpPr>
          <p:nvPr>
            <p:ph idx="1"/>
          </p:nvPr>
        </p:nvSpPr>
        <p:spPr/>
        <p:txBody>
          <a:bodyPr>
            <a:normAutofit fontScale="92500" lnSpcReduction="20000"/>
          </a:bodyPr>
          <a:lstStyle/>
          <a:p>
            <a:pPr marL="0" indent="0">
              <a:buNone/>
            </a:pPr>
            <a:r>
              <a:rPr lang="ru-RU" dirty="0"/>
              <a:t>1. Пациенту нужно быстро придать горизонтальное положение. В горизонтальном положении облегчается кровоснабжение головного мозга. Именно нарушение кровообращения в мозговых сосудах приводит к головокружению, потемнению в глазах. </a:t>
            </a:r>
          </a:p>
          <a:p>
            <a:pPr marL="0" indent="0">
              <a:buNone/>
            </a:pPr>
            <a:r>
              <a:rPr lang="ru-RU" dirty="0"/>
              <a:t>2. Голова должна располагаться как можно ниже, не стоит подкладывать подушку, так как в таком положении затрудняется приток крови к головному мозгу. </a:t>
            </a:r>
          </a:p>
          <a:p>
            <a:pPr marL="0" indent="0">
              <a:buNone/>
            </a:pPr>
            <a:r>
              <a:rPr lang="ru-RU" dirty="0"/>
              <a:t>3. При отсутствии возможности уложить человека, надо посадить его, опустив голову как можно ниже между коленями. </a:t>
            </a:r>
          </a:p>
          <a:p>
            <a:pPr marL="0" indent="0">
              <a:buNone/>
            </a:pPr>
            <a:r>
              <a:rPr lang="ru-RU" dirty="0"/>
              <a:t>4. Можно ввести 2 мл 20% раствора кофеина-</a:t>
            </a:r>
            <a:r>
              <a:rPr lang="ru-RU" dirty="0" err="1"/>
              <a:t>бензоата</a:t>
            </a:r>
            <a:r>
              <a:rPr lang="ru-RU" dirty="0"/>
              <a:t> натрия или 1 мл 5% раствора эфедрина п/к или дать выпить чашку крепкого кофе или чая. Эти напитки содержат кофеин, который повысит тонус вен и несколько поднимет артериальное давление.</a:t>
            </a:r>
          </a:p>
        </p:txBody>
      </p:sp>
    </p:spTree>
    <p:extLst>
      <p:ext uri="{BB962C8B-B14F-4D97-AF65-F5344CB8AC3E}">
        <p14:creationId xmlns:p14="http://schemas.microsoft.com/office/powerpoint/2010/main" val="3015527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Ишемия миокарда</a:t>
            </a:r>
          </a:p>
        </p:txBody>
      </p:sp>
      <p:sp>
        <p:nvSpPr>
          <p:cNvPr id="3" name="Объект 2"/>
          <p:cNvSpPr>
            <a:spLocks noGrp="1"/>
          </p:cNvSpPr>
          <p:nvPr>
            <p:ph idx="1"/>
          </p:nvPr>
        </p:nvSpPr>
        <p:spPr/>
        <p:txBody>
          <a:bodyPr/>
          <a:lstStyle/>
          <a:p>
            <a:pPr marL="0" indent="0" algn="ctr">
              <a:buNone/>
            </a:pPr>
            <a:r>
              <a:rPr lang="ru-RU" i="1" dirty="0"/>
              <a:t>Приступ стенокардии </a:t>
            </a:r>
            <a:r>
              <a:rPr lang="ru-RU" dirty="0"/>
              <a:t>- ишемия миокарда вследствие несоответствия между потребностью миокарда в кислороде и его реальной доставкой. </a:t>
            </a:r>
          </a:p>
          <a:p>
            <a:pPr marL="0" indent="0" algn="ctr">
              <a:buNone/>
            </a:pPr>
            <a:endParaRPr lang="ru-RU" dirty="0"/>
          </a:p>
          <a:p>
            <a:pPr marL="0" indent="0" algn="ctr">
              <a:buNone/>
            </a:pPr>
            <a:r>
              <a:rPr lang="ru-RU" i="1" dirty="0"/>
              <a:t>Инфаркт миокарда </a:t>
            </a:r>
            <a:r>
              <a:rPr lang="ru-RU" dirty="0"/>
              <a:t>- ишемический некроз сердечной мышцы, возникающей вследствие острого несоответствия между потребностью миокарда в кислороде и его кровоснабжением по коронарным артериям сердца.</a:t>
            </a:r>
          </a:p>
        </p:txBody>
      </p:sp>
    </p:spTree>
    <p:extLst>
      <p:ext uri="{BB962C8B-B14F-4D97-AF65-F5344CB8AC3E}">
        <p14:creationId xmlns:p14="http://schemas.microsoft.com/office/powerpoint/2010/main" val="2214624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741976" y="1520077"/>
            <a:ext cx="8861029" cy="3751169"/>
          </a:xfrm>
          <a:prstGeom prst="rect">
            <a:avLst/>
          </a:prstGeom>
        </p:spPr>
      </p:pic>
    </p:spTree>
    <p:extLst>
      <p:ext uri="{BB962C8B-B14F-4D97-AF65-F5344CB8AC3E}">
        <p14:creationId xmlns:p14="http://schemas.microsoft.com/office/powerpoint/2010/main" val="1608930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Клиническая картина стенокардии</a:t>
            </a:r>
          </a:p>
        </p:txBody>
      </p:sp>
      <p:sp>
        <p:nvSpPr>
          <p:cNvPr id="3" name="Объект 2"/>
          <p:cNvSpPr>
            <a:spLocks noGrp="1"/>
          </p:cNvSpPr>
          <p:nvPr>
            <p:ph idx="1"/>
          </p:nvPr>
        </p:nvSpPr>
        <p:spPr>
          <a:xfrm>
            <a:off x="838200" y="1981200"/>
            <a:ext cx="4953000" cy="4046257"/>
          </a:xfrm>
        </p:spPr>
        <p:txBody>
          <a:bodyPr>
            <a:noAutofit/>
          </a:bodyPr>
          <a:lstStyle/>
          <a:p>
            <a:r>
              <a:rPr lang="ru-RU" sz="2400" dirty="0"/>
              <a:t>Боль за грудиной жгучая, давящая, сжимающего характера;</a:t>
            </a:r>
          </a:p>
          <a:p>
            <a:r>
              <a:rPr lang="ru-RU" sz="2400" dirty="0"/>
              <a:t>Длительность приступа от 3-5 мин и максимум может продолжаться до 15 минут;</a:t>
            </a:r>
          </a:p>
          <a:p>
            <a:r>
              <a:rPr lang="ru-RU" sz="2400" dirty="0"/>
              <a:t>Как правило боли спровоцированы физическими нагрузками;</a:t>
            </a:r>
          </a:p>
          <a:p>
            <a:r>
              <a:rPr lang="ru-RU" sz="2400" dirty="0"/>
              <a:t>Характерным признаком является снятие болей нитроглицерином!</a:t>
            </a:r>
          </a:p>
        </p:txBody>
      </p:sp>
      <p:pic>
        <p:nvPicPr>
          <p:cNvPr id="5" name="Рисунок 4"/>
          <p:cNvPicPr>
            <a:picLocks noChangeAspect="1"/>
          </p:cNvPicPr>
          <p:nvPr/>
        </p:nvPicPr>
        <p:blipFill>
          <a:blip r:embed="rId2"/>
          <a:stretch>
            <a:fillRect/>
          </a:stretch>
        </p:blipFill>
        <p:spPr>
          <a:xfrm>
            <a:off x="5873071" y="2439987"/>
            <a:ext cx="6318929" cy="3128682"/>
          </a:xfrm>
          <a:prstGeom prst="rect">
            <a:avLst/>
          </a:prstGeom>
          <a:ln>
            <a:noFill/>
          </a:ln>
          <a:effectLst>
            <a:softEdge rad="112500"/>
          </a:effectLst>
        </p:spPr>
      </p:pic>
    </p:spTree>
    <p:extLst>
      <p:ext uri="{BB962C8B-B14F-4D97-AF65-F5344CB8AC3E}">
        <p14:creationId xmlns:p14="http://schemas.microsoft.com/office/powerpoint/2010/main" val="3137915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Клиническая картина ИМ</a:t>
            </a:r>
          </a:p>
        </p:txBody>
      </p:sp>
      <p:pic>
        <p:nvPicPr>
          <p:cNvPr id="4" name="Рисунок 3"/>
          <p:cNvPicPr>
            <a:picLocks noChangeAspect="1"/>
          </p:cNvPicPr>
          <p:nvPr/>
        </p:nvPicPr>
        <p:blipFill>
          <a:blip r:embed="rId2"/>
          <a:stretch>
            <a:fillRect/>
          </a:stretch>
        </p:blipFill>
        <p:spPr>
          <a:xfrm>
            <a:off x="1542414" y="2354415"/>
            <a:ext cx="9107171" cy="3153215"/>
          </a:xfrm>
          <a:prstGeom prst="rect">
            <a:avLst/>
          </a:prstGeom>
        </p:spPr>
      </p:pic>
    </p:spTree>
    <p:extLst>
      <p:ext uri="{BB962C8B-B14F-4D97-AF65-F5344CB8AC3E}">
        <p14:creationId xmlns:p14="http://schemas.microsoft.com/office/powerpoint/2010/main" val="674661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3316"/>
          <a:stretch/>
        </p:blipFill>
        <p:spPr>
          <a:xfrm>
            <a:off x="1439310" y="528918"/>
            <a:ext cx="9259592" cy="5876228"/>
          </a:xfrm>
          <a:prstGeom prst="rect">
            <a:avLst/>
          </a:prstGeom>
        </p:spPr>
      </p:pic>
    </p:spTree>
    <p:extLst>
      <p:ext uri="{BB962C8B-B14F-4D97-AF65-F5344CB8AC3E}">
        <p14:creationId xmlns:p14="http://schemas.microsoft.com/office/powerpoint/2010/main" val="1013323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АНАФИЛАКТИЧЕСКИЙ ШОК</a:t>
            </a:r>
          </a:p>
        </p:txBody>
      </p:sp>
      <p:sp>
        <p:nvSpPr>
          <p:cNvPr id="3" name="Объект 2"/>
          <p:cNvSpPr>
            <a:spLocks noGrp="1"/>
          </p:cNvSpPr>
          <p:nvPr>
            <p:ph idx="1"/>
          </p:nvPr>
        </p:nvSpPr>
        <p:spPr/>
        <p:txBody>
          <a:bodyPr/>
          <a:lstStyle/>
          <a:p>
            <a:pPr marL="0" indent="0" algn="ctr">
              <a:buNone/>
            </a:pPr>
            <a:r>
              <a:rPr lang="ru-RU" i="1" dirty="0"/>
              <a:t>Анафилактический шок </a:t>
            </a:r>
            <a:r>
              <a:rPr lang="ru-RU" dirty="0"/>
              <a:t>- является тяжелой аллергической реакцией, протекающей по типу острой сердечно-сосудистой и надпочечниковой недостаточности.</a:t>
            </a:r>
          </a:p>
        </p:txBody>
      </p:sp>
      <p:pic>
        <p:nvPicPr>
          <p:cNvPr id="4" name="Рисунок 3"/>
          <p:cNvPicPr>
            <a:picLocks noChangeAspect="1"/>
          </p:cNvPicPr>
          <p:nvPr/>
        </p:nvPicPr>
        <p:blipFill>
          <a:blip r:embed="rId2"/>
          <a:stretch>
            <a:fillRect/>
          </a:stretch>
        </p:blipFill>
        <p:spPr>
          <a:xfrm>
            <a:off x="2710703" y="3120049"/>
            <a:ext cx="6770594" cy="3191851"/>
          </a:xfrm>
          <a:prstGeom prst="rect">
            <a:avLst/>
          </a:prstGeom>
        </p:spPr>
      </p:pic>
    </p:spTree>
    <p:extLst>
      <p:ext uri="{BB962C8B-B14F-4D97-AF65-F5344CB8AC3E}">
        <p14:creationId xmlns:p14="http://schemas.microsoft.com/office/powerpoint/2010/main" val="1326426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pPr algn="ctr"/>
            <a:r>
              <a:rPr lang="ru-RU" dirty="0"/>
              <a:t>Клинические проявления анафилактического шока</a:t>
            </a:r>
          </a:p>
        </p:txBody>
      </p:sp>
      <p:pic>
        <p:nvPicPr>
          <p:cNvPr id="7" name="Объект 6"/>
          <p:cNvPicPr>
            <a:picLocks noGrp="1" noChangeAspect="1"/>
          </p:cNvPicPr>
          <p:nvPr>
            <p:ph idx="1"/>
          </p:nvPr>
        </p:nvPicPr>
        <p:blipFill>
          <a:blip r:embed="rId2"/>
          <a:stretch>
            <a:fillRect/>
          </a:stretch>
        </p:blipFill>
        <p:spPr>
          <a:xfrm>
            <a:off x="2080826" y="1690688"/>
            <a:ext cx="8030347" cy="4413814"/>
          </a:xfrm>
          <a:prstGeom prst="rect">
            <a:avLst/>
          </a:prstGeom>
        </p:spPr>
      </p:pic>
      <p:sp>
        <p:nvSpPr>
          <p:cNvPr id="8" name="Прямоугольник 7"/>
          <p:cNvSpPr/>
          <p:nvPr/>
        </p:nvSpPr>
        <p:spPr>
          <a:xfrm>
            <a:off x="1660710" y="5934670"/>
            <a:ext cx="8870577" cy="923330"/>
          </a:xfrm>
          <a:prstGeom prst="rect">
            <a:avLst/>
          </a:prstGeom>
        </p:spPr>
        <p:txBody>
          <a:bodyPr wrap="square">
            <a:spAutoFit/>
          </a:bodyPr>
          <a:lstStyle/>
          <a:p>
            <a:pPr algn="ctr"/>
            <a:r>
              <a:rPr lang="ru-RU" dirty="0">
                <a:solidFill>
                  <a:srgbClr val="FF0000"/>
                </a:solidFill>
              </a:rPr>
              <a:t>НЕОБХОДИМО НАЛИЧИЕ ДВУХ И БОЛЕЕ КРИТЕРИЕВ!!!</a:t>
            </a:r>
          </a:p>
          <a:p>
            <a:pPr algn="ctr"/>
            <a:r>
              <a:rPr lang="ru-RU" dirty="0">
                <a:solidFill>
                  <a:srgbClr val="FF0000"/>
                </a:solidFill>
              </a:rPr>
              <a:t>ИЗМЕНЕНИЯ ТОЛЬКО КОЖИ ИЛИ СЛИЗИСТЫХ ОБОЛОЧЕК НЕ ЯВЛЯЮТСЯ </a:t>
            </a:r>
          </a:p>
          <a:p>
            <a:pPr algn="ctr"/>
            <a:r>
              <a:rPr lang="ru-RU" dirty="0">
                <a:solidFill>
                  <a:srgbClr val="FF0000"/>
                </a:solidFill>
              </a:rPr>
              <a:t>ПРИЗНАКОМ АНАФИЛАКТИЧЕСКОЙ РЕАКЦИИ!!!</a:t>
            </a:r>
          </a:p>
        </p:txBody>
      </p:sp>
    </p:spTree>
    <p:extLst>
      <p:ext uri="{BB962C8B-B14F-4D97-AF65-F5344CB8AC3E}">
        <p14:creationId xmlns:p14="http://schemas.microsoft.com/office/powerpoint/2010/main" val="1303081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71392" y="322730"/>
            <a:ext cx="12003212" cy="5701833"/>
          </a:xfrm>
          <a:prstGeom prst="rect">
            <a:avLst/>
          </a:prstGeom>
        </p:spPr>
      </p:pic>
    </p:spTree>
    <p:extLst>
      <p:ext uri="{BB962C8B-B14F-4D97-AF65-F5344CB8AC3E}">
        <p14:creationId xmlns:p14="http://schemas.microsoft.com/office/powerpoint/2010/main" val="3868857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                                           ОТЕК КВИНКЕ</a:t>
            </a:r>
          </a:p>
        </p:txBody>
      </p:sp>
      <p:sp>
        <p:nvSpPr>
          <p:cNvPr id="3" name="Объект 2"/>
          <p:cNvSpPr>
            <a:spLocks noGrp="1"/>
          </p:cNvSpPr>
          <p:nvPr>
            <p:ph idx="1"/>
          </p:nvPr>
        </p:nvSpPr>
        <p:spPr>
          <a:xfrm>
            <a:off x="6275294" y="1825625"/>
            <a:ext cx="5078506" cy="4351338"/>
          </a:xfrm>
        </p:spPr>
        <p:txBody>
          <a:bodyPr/>
          <a:lstStyle/>
          <a:p>
            <a:pPr marL="0" indent="0" algn="ctr">
              <a:buNone/>
            </a:pPr>
            <a:r>
              <a:rPr lang="ru-RU" i="1" dirty="0"/>
              <a:t>Отек </a:t>
            </a:r>
            <a:r>
              <a:rPr lang="ru-RU" i="1" dirty="0" err="1"/>
              <a:t>Квинке</a:t>
            </a:r>
            <a:r>
              <a:rPr lang="ru-RU" i="1" dirty="0"/>
              <a:t> (острый ангионевротический отек, гигантская крапивница, трофоневротический отек, </a:t>
            </a:r>
            <a:r>
              <a:rPr lang="ru-RU" i="1" dirty="0" err="1"/>
              <a:t>ангиоотек</a:t>
            </a:r>
            <a:r>
              <a:rPr lang="ru-RU" i="1" dirty="0"/>
              <a:t>) </a:t>
            </a:r>
            <a:r>
              <a:rPr lang="ru-RU" dirty="0"/>
              <a:t>- это развивающийся внезапно ограниченный или диффузный отек подкожной жировой клетчатки и слизистых оболочек.</a:t>
            </a:r>
          </a:p>
        </p:txBody>
      </p:sp>
      <p:pic>
        <p:nvPicPr>
          <p:cNvPr id="5" name="Рисунок 4"/>
          <p:cNvPicPr>
            <a:picLocks noChangeAspect="1"/>
          </p:cNvPicPr>
          <p:nvPr/>
        </p:nvPicPr>
        <p:blipFill>
          <a:blip r:embed="rId2"/>
          <a:stretch>
            <a:fillRect/>
          </a:stretch>
        </p:blipFill>
        <p:spPr>
          <a:xfrm>
            <a:off x="301774" y="1272989"/>
            <a:ext cx="5973520" cy="4410636"/>
          </a:xfrm>
          <a:prstGeom prst="rect">
            <a:avLst/>
          </a:prstGeom>
        </p:spPr>
      </p:pic>
    </p:spTree>
    <p:extLst>
      <p:ext uri="{BB962C8B-B14F-4D97-AF65-F5344CB8AC3E}">
        <p14:creationId xmlns:p14="http://schemas.microsoft.com/office/powerpoint/2010/main" val="1229601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Клинические проявления обморока</a:t>
            </a:r>
          </a:p>
        </p:txBody>
      </p:sp>
      <p:pic>
        <p:nvPicPr>
          <p:cNvPr id="4" name="Объект 3"/>
          <p:cNvPicPr>
            <a:picLocks noGrp="1" noChangeAspect="1"/>
          </p:cNvPicPr>
          <p:nvPr>
            <p:ph idx="1"/>
          </p:nvPr>
        </p:nvPicPr>
        <p:blipFill>
          <a:blip r:embed="rId2"/>
          <a:stretch>
            <a:fillRect/>
          </a:stretch>
        </p:blipFill>
        <p:spPr>
          <a:xfrm>
            <a:off x="1326061" y="1440143"/>
            <a:ext cx="9539878" cy="5331650"/>
          </a:xfrm>
          <a:prstGeom prst="rect">
            <a:avLst/>
          </a:prstGeom>
        </p:spPr>
      </p:pic>
    </p:spTree>
    <p:extLst>
      <p:ext uri="{BB962C8B-B14F-4D97-AF65-F5344CB8AC3E}">
        <p14:creationId xmlns:p14="http://schemas.microsoft.com/office/powerpoint/2010/main" val="33378585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Клиническая картина</a:t>
            </a:r>
          </a:p>
        </p:txBody>
      </p:sp>
      <p:sp>
        <p:nvSpPr>
          <p:cNvPr id="3" name="Объект 2"/>
          <p:cNvSpPr>
            <a:spLocks noGrp="1"/>
          </p:cNvSpPr>
          <p:nvPr>
            <p:ph idx="1"/>
          </p:nvPr>
        </p:nvSpPr>
        <p:spPr/>
        <p:txBody>
          <a:bodyPr>
            <a:normAutofit fontScale="85000" lnSpcReduction="20000"/>
          </a:bodyPr>
          <a:lstStyle/>
          <a:p>
            <a:r>
              <a:rPr lang="ru-RU" dirty="0"/>
              <a:t>Заболевание начинается внезапно. </a:t>
            </a:r>
          </a:p>
          <a:p>
            <a:r>
              <a:rPr lang="ru-RU" dirty="0"/>
              <a:t>В течение нескольких минут, реже часов, на разных участках лица и слизистых развивается выраженный отек. Могут наблюдаться локальные отеки губ, век, мошонки, а также слизистых оболочек полости рта (языка, мягкого неба, миндалин), дыхательных путей, желудочно-кишечного тракта, мочеполовой области. </a:t>
            </a:r>
          </a:p>
          <a:p>
            <a:r>
              <a:rPr lang="ru-RU" dirty="0"/>
              <a:t>Чаще больные жалуются на чувство напряженности тканей. </a:t>
            </a:r>
          </a:p>
          <a:p>
            <a:r>
              <a:rPr lang="ru-RU" dirty="0"/>
              <a:t>В области отека отмечается напряжение тканей эластической консистенции, при давлении ямки не остается, пальпация припухлости безболезненна. </a:t>
            </a:r>
          </a:p>
          <a:p>
            <a:r>
              <a:rPr lang="ru-RU" dirty="0"/>
              <a:t>Наиболее часто отек </a:t>
            </a:r>
            <a:r>
              <a:rPr lang="ru-RU" dirty="0" err="1"/>
              <a:t>Квинке</a:t>
            </a:r>
            <a:r>
              <a:rPr lang="ru-RU" dirty="0"/>
              <a:t> располагается на нижней губе, веках, языке, щеках, гортани, причем отек гортани и языка может привести к развитию асфиксии — происходит затруднение дыхания, развиваются афония, </a:t>
            </a:r>
            <a:r>
              <a:rPr lang="ru-RU" dirty="0" err="1"/>
              <a:t>синюшность</a:t>
            </a:r>
            <a:r>
              <a:rPr lang="ru-RU" dirty="0"/>
              <a:t> языка.</a:t>
            </a:r>
          </a:p>
        </p:txBody>
      </p:sp>
    </p:spTree>
    <p:extLst>
      <p:ext uri="{BB962C8B-B14F-4D97-AF65-F5344CB8AC3E}">
        <p14:creationId xmlns:p14="http://schemas.microsoft.com/office/powerpoint/2010/main" val="719557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stretch>
            <a:fillRect/>
          </a:stretch>
        </p:blipFill>
        <p:spPr>
          <a:xfrm>
            <a:off x="1264024" y="200936"/>
            <a:ext cx="9574906" cy="6657064"/>
          </a:xfrm>
          <a:prstGeom prst="rect">
            <a:avLst/>
          </a:prstGeom>
        </p:spPr>
      </p:pic>
    </p:spTree>
    <p:extLst>
      <p:ext uri="{BB962C8B-B14F-4D97-AF65-F5344CB8AC3E}">
        <p14:creationId xmlns:p14="http://schemas.microsoft.com/office/powerpoint/2010/main" val="3116046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err="1"/>
              <a:t>Гипо</a:t>
            </a:r>
            <a:r>
              <a:rPr lang="ru-RU" dirty="0"/>
              <a:t>- и гипергликемия</a:t>
            </a:r>
          </a:p>
        </p:txBody>
      </p:sp>
      <p:sp>
        <p:nvSpPr>
          <p:cNvPr id="3" name="Объект 2"/>
          <p:cNvSpPr>
            <a:spLocks noGrp="1"/>
          </p:cNvSpPr>
          <p:nvPr>
            <p:ph idx="1"/>
          </p:nvPr>
        </p:nvSpPr>
        <p:spPr/>
        <p:txBody>
          <a:bodyPr/>
          <a:lstStyle/>
          <a:p>
            <a:pPr marL="0" indent="0" algn="ctr">
              <a:buNone/>
            </a:pPr>
            <a:r>
              <a:rPr lang="ru-RU" dirty="0"/>
              <a:t>Сахарный диабет — группа эндокринных заболеваний, вследствие абсолютной или относительной недостаточности инсулина, в результате чего развивается гипергликемия – стойкое увеличение содержания глюкозы в крови.</a:t>
            </a:r>
          </a:p>
        </p:txBody>
      </p:sp>
      <p:pic>
        <p:nvPicPr>
          <p:cNvPr id="4" name="Рисунок 3"/>
          <p:cNvPicPr>
            <a:picLocks noChangeAspect="1"/>
          </p:cNvPicPr>
          <p:nvPr/>
        </p:nvPicPr>
        <p:blipFill>
          <a:blip r:embed="rId2"/>
          <a:stretch>
            <a:fillRect/>
          </a:stretch>
        </p:blipFill>
        <p:spPr>
          <a:xfrm>
            <a:off x="2318810" y="3693257"/>
            <a:ext cx="7554379" cy="2896004"/>
          </a:xfrm>
          <a:prstGeom prst="rect">
            <a:avLst/>
          </a:prstGeom>
        </p:spPr>
      </p:pic>
    </p:spTree>
    <p:extLst>
      <p:ext uri="{BB962C8B-B14F-4D97-AF65-F5344CB8AC3E}">
        <p14:creationId xmlns:p14="http://schemas.microsoft.com/office/powerpoint/2010/main" val="28173779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Гипогликемия</a:t>
            </a:r>
          </a:p>
        </p:txBody>
      </p:sp>
      <p:sp>
        <p:nvSpPr>
          <p:cNvPr id="3" name="Объект 2"/>
          <p:cNvSpPr>
            <a:spLocks noGrp="1"/>
          </p:cNvSpPr>
          <p:nvPr>
            <p:ph idx="1"/>
          </p:nvPr>
        </p:nvSpPr>
        <p:spPr>
          <a:xfrm>
            <a:off x="838200" y="1825625"/>
            <a:ext cx="4567518" cy="4351338"/>
          </a:xfrm>
        </p:spPr>
        <p:txBody>
          <a:bodyPr/>
          <a:lstStyle/>
          <a:p>
            <a:pPr marL="0" indent="0">
              <a:buNone/>
            </a:pPr>
            <a:r>
              <a:rPr lang="ru-RU" dirty="0"/>
              <a:t>глюкоза в плазме менее 2,8 </a:t>
            </a:r>
            <a:r>
              <a:rPr lang="ru-RU" dirty="0" err="1"/>
              <a:t>ммоль</a:t>
            </a:r>
            <a:r>
              <a:rPr lang="ru-RU" dirty="0"/>
              <a:t>/л + клиническая симптоматика </a:t>
            </a:r>
          </a:p>
          <a:p>
            <a:pPr marL="0" indent="0" algn="ctr">
              <a:buNone/>
            </a:pPr>
            <a:r>
              <a:rPr lang="ru-RU" dirty="0"/>
              <a:t>или </a:t>
            </a:r>
          </a:p>
          <a:p>
            <a:pPr marL="0" indent="0">
              <a:buNone/>
            </a:pPr>
            <a:r>
              <a:rPr lang="ru-RU" dirty="0"/>
              <a:t>глюкоза в плазме менее 2,2 </a:t>
            </a:r>
            <a:r>
              <a:rPr lang="ru-RU" dirty="0" err="1"/>
              <a:t>ммоль</a:t>
            </a:r>
            <a:r>
              <a:rPr lang="ru-RU" dirty="0"/>
              <a:t>/л вне зависимости от клиники </a:t>
            </a:r>
          </a:p>
        </p:txBody>
      </p:sp>
      <p:pic>
        <p:nvPicPr>
          <p:cNvPr id="4" name="Рисунок 3"/>
          <p:cNvPicPr>
            <a:picLocks noChangeAspect="1"/>
          </p:cNvPicPr>
          <p:nvPr/>
        </p:nvPicPr>
        <p:blipFill>
          <a:blip r:embed="rId2"/>
          <a:stretch>
            <a:fillRect/>
          </a:stretch>
        </p:blipFill>
        <p:spPr>
          <a:xfrm>
            <a:off x="5683624" y="1627935"/>
            <a:ext cx="6293224" cy="4924196"/>
          </a:xfrm>
          <a:prstGeom prst="rect">
            <a:avLst/>
          </a:prstGeom>
        </p:spPr>
      </p:pic>
    </p:spTree>
    <p:extLst>
      <p:ext uri="{BB962C8B-B14F-4D97-AF65-F5344CB8AC3E}">
        <p14:creationId xmlns:p14="http://schemas.microsoft.com/office/powerpoint/2010/main" val="1152864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Гипогликемическая кома</a:t>
            </a:r>
          </a:p>
        </p:txBody>
      </p:sp>
      <p:sp>
        <p:nvSpPr>
          <p:cNvPr id="3" name="Объект 2"/>
          <p:cNvSpPr>
            <a:spLocks noGrp="1"/>
          </p:cNvSpPr>
          <p:nvPr>
            <p:ph idx="1"/>
          </p:nvPr>
        </p:nvSpPr>
        <p:spPr/>
        <p:txBody>
          <a:bodyPr/>
          <a:lstStyle/>
          <a:p>
            <a:r>
              <a:rPr lang="ru-RU" dirty="0"/>
              <a:t>Развивается быстро.</a:t>
            </a:r>
          </a:p>
          <a:p>
            <a:r>
              <a:rPr lang="ru-RU" dirty="0"/>
              <a:t>Профузный пот, бледность и влажность кожных покровов, влажность языка, поверхностное ритмичное дыхание, отсутствие запаха ацетона изо рта и гипотонии глазных яблок. </a:t>
            </a:r>
          </a:p>
          <a:p>
            <a:r>
              <a:rPr lang="ru-RU" dirty="0"/>
              <a:t>Возможны тризм челюстей, положительный симптом </a:t>
            </a:r>
            <a:r>
              <a:rPr lang="ru-RU" dirty="0" err="1"/>
              <a:t>Бабинского</a:t>
            </a:r>
            <a:r>
              <a:rPr lang="ru-RU" dirty="0"/>
              <a:t>. </a:t>
            </a:r>
          </a:p>
          <a:p>
            <a:r>
              <a:rPr lang="ru-RU" dirty="0"/>
              <a:t>Отмечаются тахикардия, аритмия, лабильность АД.</a:t>
            </a:r>
          </a:p>
        </p:txBody>
      </p:sp>
    </p:spTree>
    <p:extLst>
      <p:ext uri="{BB962C8B-B14F-4D97-AF65-F5344CB8AC3E}">
        <p14:creationId xmlns:p14="http://schemas.microsoft.com/office/powerpoint/2010/main" val="22422456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Гипергликемия </a:t>
            </a:r>
          </a:p>
        </p:txBody>
      </p:sp>
      <p:pic>
        <p:nvPicPr>
          <p:cNvPr id="4" name="Объект 3"/>
          <p:cNvPicPr>
            <a:picLocks noGrp="1" noChangeAspect="1"/>
          </p:cNvPicPr>
          <p:nvPr>
            <p:ph idx="1"/>
          </p:nvPr>
        </p:nvPicPr>
        <p:blipFill>
          <a:blip r:embed="rId2"/>
          <a:stretch>
            <a:fillRect/>
          </a:stretch>
        </p:blipFill>
        <p:spPr>
          <a:xfrm>
            <a:off x="2079812" y="1431176"/>
            <a:ext cx="7768000" cy="5317879"/>
          </a:xfrm>
          <a:prstGeom prst="rect">
            <a:avLst/>
          </a:prstGeom>
        </p:spPr>
      </p:pic>
    </p:spTree>
    <p:extLst>
      <p:ext uri="{BB962C8B-B14F-4D97-AF65-F5344CB8AC3E}">
        <p14:creationId xmlns:p14="http://schemas.microsoft.com/office/powerpoint/2010/main" val="2022982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Гипергликемическая кома</a:t>
            </a:r>
          </a:p>
        </p:txBody>
      </p:sp>
      <p:sp>
        <p:nvSpPr>
          <p:cNvPr id="3" name="Объект 2"/>
          <p:cNvSpPr>
            <a:spLocks noGrp="1"/>
          </p:cNvSpPr>
          <p:nvPr>
            <p:ph idx="1"/>
          </p:nvPr>
        </p:nvSpPr>
        <p:spPr/>
        <p:txBody>
          <a:bodyPr/>
          <a:lstStyle/>
          <a:p>
            <a:r>
              <a:rPr lang="ru-RU" dirty="0"/>
              <a:t>Появляются утомляемость, слабость; </a:t>
            </a:r>
          </a:p>
          <a:p>
            <a:r>
              <a:rPr lang="ru-RU" dirty="0"/>
              <a:t>Жажда, сильные головные боли, головокружение, звон в ушах, возбуждение, бессонница, сменяющаяся вялостью, апатией и сонливостью, анорексия, тошнота, рвота, полиурия;</a:t>
            </a:r>
          </a:p>
          <a:p>
            <a:r>
              <a:rPr lang="ru-RU" dirty="0"/>
              <a:t>Характерны сухость слизистых оболочек, сухой обложенный язык, запах ацетона изо рта;</a:t>
            </a:r>
          </a:p>
          <a:p>
            <a:r>
              <a:rPr lang="ru-RU" dirty="0"/>
              <a:t>Тахикардия, снижение АД.</a:t>
            </a:r>
          </a:p>
        </p:txBody>
      </p:sp>
    </p:spTree>
    <p:extLst>
      <p:ext uri="{BB962C8B-B14F-4D97-AF65-F5344CB8AC3E}">
        <p14:creationId xmlns:p14="http://schemas.microsoft.com/office/powerpoint/2010/main" val="38509846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88828" y="0"/>
            <a:ext cx="11414343" cy="6858000"/>
          </a:xfrm>
          <a:prstGeom prst="rect">
            <a:avLst/>
          </a:prstGeom>
        </p:spPr>
      </p:pic>
    </p:spTree>
    <p:extLst>
      <p:ext uri="{BB962C8B-B14F-4D97-AF65-F5344CB8AC3E}">
        <p14:creationId xmlns:p14="http://schemas.microsoft.com/office/powerpoint/2010/main" val="1674649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409046" y="585390"/>
            <a:ext cx="9373908" cy="5687219"/>
          </a:xfrm>
          <a:prstGeom prst="rect">
            <a:avLst/>
          </a:prstGeom>
        </p:spPr>
      </p:pic>
    </p:spTree>
    <p:extLst>
      <p:ext uri="{BB962C8B-B14F-4D97-AF65-F5344CB8AC3E}">
        <p14:creationId xmlns:p14="http://schemas.microsoft.com/office/powerpoint/2010/main" val="25526387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389993" y="694943"/>
            <a:ext cx="9412013" cy="5468113"/>
          </a:xfrm>
          <a:prstGeom prst="rect">
            <a:avLst/>
          </a:prstGeom>
        </p:spPr>
      </p:pic>
    </p:spTree>
    <p:extLst>
      <p:ext uri="{BB962C8B-B14F-4D97-AF65-F5344CB8AC3E}">
        <p14:creationId xmlns:p14="http://schemas.microsoft.com/office/powerpoint/2010/main" val="1729098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Виды обморока</a:t>
            </a:r>
          </a:p>
        </p:txBody>
      </p:sp>
      <p:sp>
        <p:nvSpPr>
          <p:cNvPr id="3" name="Объект 2"/>
          <p:cNvSpPr>
            <a:spLocks noGrp="1"/>
          </p:cNvSpPr>
          <p:nvPr>
            <p:ph idx="1"/>
          </p:nvPr>
        </p:nvSpPr>
        <p:spPr/>
        <p:txBody>
          <a:bodyPr>
            <a:normAutofit fontScale="70000" lnSpcReduction="20000"/>
          </a:bodyPr>
          <a:lstStyle/>
          <a:p>
            <a:pPr marL="0" indent="0">
              <a:buNone/>
            </a:pPr>
            <a:r>
              <a:rPr lang="ru-RU" dirty="0"/>
              <a:t>1. </a:t>
            </a:r>
            <a:r>
              <a:rPr lang="ru-RU" b="1" dirty="0"/>
              <a:t>Мозговой обморок </a:t>
            </a:r>
            <a:r>
              <a:rPr lang="ru-RU" dirty="0"/>
              <a:t>возникает при нарушении церебральной гемодинамики, когда изменяется тонус сосудов головного мозга. Он наблюдается при эпилепсии, инсульте. </a:t>
            </a:r>
          </a:p>
          <a:p>
            <a:pPr marL="0" indent="0">
              <a:buNone/>
            </a:pPr>
            <a:r>
              <a:rPr lang="ru-RU" dirty="0"/>
              <a:t>2. </a:t>
            </a:r>
            <a:r>
              <a:rPr lang="ru-RU" b="1" dirty="0"/>
              <a:t>Сердечный обморок </a:t>
            </a:r>
            <a:r>
              <a:rPr lang="ru-RU" dirty="0"/>
              <a:t>бывает при патологии сердечно-сосудистой системы: сужения устья аорты, митральном стенозе, врожденных пороках сердца и др. Во время физического напряжения левый желудочек сердца в такой ситуации не в состоянии в достаточной степени увеличить 5 минутный объем крови. В результате наступает острая ишемия головного мозга. </a:t>
            </a:r>
          </a:p>
          <a:p>
            <a:pPr marL="0" indent="0">
              <a:buNone/>
            </a:pPr>
            <a:r>
              <a:rPr lang="ru-RU" dirty="0"/>
              <a:t>3. </a:t>
            </a:r>
            <a:r>
              <a:rPr lang="ru-RU" b="1" dirty="0"/>
              <a:t>Рефлекторный обморок </a:t>
            </a:r>
            <a:r>
              <a:rPr lang="ru-RU" dirty="0"/>
              <a:t>развивается под действием боли, психоэмоционального напряжения (страх, испуг). В этом случае в результате рефлекторного спазма периферических сосудов резко уменьшается приток крови к сердцу и, следовательно, снижается кровоснабжение головного мозга. Разновидностью рефлекторного обморока является ортостатический обморок. Способствует развитию данного вида обморока - хроническое недосыпание, умственное или физическое переутомление, беременность, менструация. Происходит мгновенная потеря сознания при переходе из горизонтального положения в вертикальное, вследствие падения АД при нормальной ЧСС. </a:t>
            </a:r>
          </a:p>
          <a:p>
            <a:pPr marL="0" indent="0">
              <a:buNone/>
            </a:pPr>
            <a:r>
              <a:rPr lang="ru-RU" dirty="0"/>
              <a:t>4. </a:t>
            </a:r>
            <a:r>
              <a:rPr lang="ru-RU" b="1" dirty="0"/>
              <a:t>Обморок истерической природы</a:t>
            </a:r>
            <a:r>
              <a:rPr lang="ru-RU" dirty="0"/>
              <a:t>: возникает при конфликтной ситуации и наличии зрителей, носит демонстративный характер. </a:t>
            </a:r>
          </a:p>
        </p:txBody>
      </p:sp>
    </p:spTree>
    <p:extLst>
      <p:ext uri="{BB962C8B-B14F-4D97-AF65-F5344CB8AC3E}">
        <p14:creationId xmlns:p14="http://schemas.microsoft.com/office/powerpoint/2010/main" val="560760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b="8931"/>
          <a:stretch/>
        </p:blipFill>
        <p:spPr>
          <a:xfrm>
            <a:off x="3256303" y="1921613"/>
            <a:ext cx="8935697" cy="4936387"/>
          </a:xfrm>
          <a:prstGeom prst="rect">
            <a:avLst/>
          </a:prstGeom>
        </p:spPr>
      </p:pic>
      <p:sp>
        <p:nvSpPr>
          <p:cNvPr id="2" name="Заголовок 1"/>
          <p:cNvSpPr>
            <a:spLocks noGrp="1"/>
          </p:cNvSpPr>
          <p:nvPr>
            <p:ph type="title"/>
          </p:nvPr>
        </p:nvSpPr>
        <p:spPr/>
        <p:txBody>
          <a:bodyPr/>
          <a:lstStyle/>
          <a:p>
            <a:pPr algn="r"/>
            <a:r>
              <a:rPr lang="ru-RU" dirty="0"/>
              <a:t>АСТМАТИЧЕСКИЙ СТАТУС</a:t>
            </a:r>
          </a:p>
        </p:txBody>
      </p:sp>
      <p:sp>
        <p:nvSpPr>
          <p:cNvPr id="3" name="Объект 2"/>
          <p:cNvSpPr>
            <a:spLocks noGrp="1"/>
          </p:cNvSpPr>
          <p:nvPr>
            <p:ph idx="1"/>
          </p:nvPr>
        </p:nvSpPr>
        <p:spPr>
          <a:xfrm>
            <a:off x="623047" y="1027906"/>
            <a:ext cx="4433047" cy="4351338"/>
          </a:xfrm>
        </p:spPr>
        <p:txBody>
          <a:bodyPr/>
          <a:lstStyle/>
          <a:p>
            <a:pPr marL="0" indent="0">
              <a:buNone/>
            </a:pPr>
            <a:r>
              <a:rPr lang="ru-RU" dirty="0"/>
              <a:t>- это продолжительная стойкая обструкция дыхательных путей, при которой снимавшие ранее приступ астмы </a:t>
            </a:r>
            <a:r>
              <a:rPr lang="ru-RU" dirty="0" err="1"/>
              <a:t>бронхолитики</a:t>
            </a:r>
            <a:r>
              <a:rPr lang="ru-RU" dirty="0"/>
              <a:t> не дают эффекта.</a:t>
            </a:r>
          </a:p>
        </p:txBody>
      </p:sp>
    </p:spTree>
    <p:extLst>
      <p:ext uri="{BB962C8B-B14F-4D97-AF65-F5344CB8AC3E}">
        <p14:creationId xmlns:p14="http://schemas.microsoft.com/office/powerpoint/2010/main" val="9904480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Три стадии БА</a:t>
            </a:r>
          </a:p>
        </p:txBody>
      </p:sp>
      <p:sp>
        <p:nvSpPr>
          <p:cNvPr id="3" name="Объект 2"/>
          <p:cNvSpPr>
            <a:spLocks noGrp="1"/>
          </p:cNvSpPr>
          <p:nvPr>
            <p:ph idx="1"/>
          </p:nvPr>
        </p:nvSpPr>
        <p:spPr/>
        <p:txBody>
          <a:bodyPr>
            <a:normAutofit fontScale="92500" lnSpcReduction="20000"/>
          </a:bodyPr>
          <a:lstStyle/>
          <a:p>
            <a:r>
              <a:rPr lang="ru-RU" dirty="0"/>
              <a:t>I стадия: формируется </a:t>
            </a:r>
            <a:r>
              <a:rPr lang="ru-RU" dirty="0" err="1"/>
              <a:t>рефрактерность</a:t>
            </a:r>
            <a:r>
              <a:rPr lang="ru-RU" dirty="0"/>
              <a:t> к симпатомиметикам (не помогает обычная терапия), развиваются нарушения дренажной функции бронхов (не отходит мокрота), приступ удушья не удается купировать в течение 12 ч. и более. </a:t>
            </a:r>
          </a:p>
          <a:p>
            <a:r>
              <a:rPr lang="ru-RU" dirty="0"/>
              <a:t>II стадия: прогрессирующие нарушения дренажной функции бронхов, просвет которых переполнен густой слизью. Постепенно формируется синдром «немого легкого»: над отдельными участками легких перестают выслушиваться ранее определявшиеся свистящие хрипы. Состояние больного крайне тяжелое: сознание заторможено, кожные покровы цианотичны, покрыты липким потом, отмечается выраженная тахикардия, АД имеет тенденцию к повышению. </a:t>
            </a:r>
          </a:p>
          <a:p>
            <a:r>
              <a:rPr lang="ru-RU" dirty="0"/>
              <a:t>III стадия: значительные нарушения функции ЦНС с развитием картины </a:t>
            </a:r>
            <a:r>
              <a:rPr lang="ru-RU" dirty="0" err="1"/>
              <a:t>гиперкапнической</a:t>
            </a:r>
            <a:r>
              <a:rPr lang="ru-RU" dirty="0"/>
              <a:t> и </a:t>
            </a:r>
            <a:r>
              <a:rPr lang="ru-RU" dirty="0" err="1"/>
              <a:t>гипоксимической</a:t>
            </a:r>
            <a:r>
              <a:rPr lang="ru-RU" dirty="0"/>
              <a:t> комы (утрата сознания, понижение тонуса мышцы, дыхание по типу </a:t>
            </a:r>
            <a:r>
              <a:rPr lang="ru-RU" dirty="0" err="1"/>
              <a:t>Чейна</a:t>
            </a:r>
            <a:r>
              <a:rPr lang="ru-RU" dirty="0"/>
              <a:t>-Стокса).</a:t>
            </a:r>
          </a:p>
        </p:txBody>
      </p:sp>
    </p:spTree>
    <p:extLst>
      <p:ext uri="{BB962C8B-B14F-4D97-AF65-F5344CB8AC3E}">
        <p14:creationId xmlns:p14="http://schemas.microsoft.com/office/powerpoint/2010/main" val="30013313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3988699" y="4501422"/>
            <a:ext cx="7983666" cy="2275410"/>
          </a:xfrm>
          <a:prstGeom prst="rect">
            <a:avLst/>
          </a:prstGeom>
        </p:spPr>
      </p:pic>
      <p:pic>
        <p:nvPicPr>
          <p:cNvPr id="5" name="Рисунок 4"/>
          <p:cNvPicPr>
            <a:picLocks noChangeAspect="1"/>
          </p:cNvPicPr>
          <p:nvPr/>
        </p:nvPicPr>
        <p:blipFill>
          <a:blip r:embed="rId3"/>
          <a:stretch>
            <a:fillRect/>
          </a:stretch>
        </p:blipFill>
        <p:spPr>
          <a:xfrm>
            <a:off x="802341" y="205047"/>
            <a:ext cx="9583487" cy="4296375"/>
          </a:xfrm>
          <a:prstGeom prst="rect">
            <a:avLst/>
          </a:prstGeom>
        </p:spPr>
      </p:pic>
    </p:spTree>
    <p:extLst>
      <p:ext uri="{BB962C8B-B14F-4D97-AF65-F5344CB8AC3E}">
        <p14:creationId xmlns:p14="http://schemas.microsoft.com/office/powerpoint/2010/main" val="31954472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173943" y="609599"/>
            <a:ext cx="10053455" cy="5334281"/>
          </a:xfrm>
          <a:prstGeom prst="rect">
            <a:avLst/>
          </a:prstGeom>
        </p:spPr>
      </p:pic>
    </p:spTree>
    <p:extLst>
      <p:ext uri="{BB962C8B-B14F-4D97-AF65-F5344CB8AC3E}">
        <p14:creationId xmlns:p14="http://schemas.microsoft.com/office/powerpoint/2010/main" val="16636184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СУДОРОЖНЫЕ СОСТОЯНИЯ</a:t>
            </a:r>
          </a:p>
        </p:txBody>
      </p:sp>
      <p:sp>
        <p:nvSpPr>
          <p:cNvPr id="3" name="Объект 2"/>
          <p:cNvSpPr>
            <a:spLocks noGrp="1"/>
          </p:cNvSpPr>
          <p:nvPr>
            <p:ph idx="1"/>
          </p:nvPr>
        </p:nvSpPr>
        <p:spPr/>
        <p:txBody>
          <a:bodyPr>
            <a:normAutofit fontScale="92500" lnSpcReduction="10000"/>
          </a:bodyPr>
          <a:lstStyle/>
          <a:p>
            <a:pPr marL="0" indent="0" algn="ctr">
              <a:buNone/>
            </a:pPr>
            <a:r>
              <a:rPr lang="ru-RU" i="1" dirty="0"/>
              <a:t>Судороги</a:t>
            </a:r>
            <a:r>
              <a:rPr lang="ru-RU" dirty="0"/>
              <a:t> - это внезапные приступы клонических или </a:t>
            </a:r>
            <a:r>
              <a:rPr lang="ru-RU" dirty="0" err="1"/>
              <a:t>клоникотонических</a:t>
            </a:r>
            <a:r>
              <a:rPr lang="ru-RU" dirty="0"/>
              <a:t> непроизвольных сокращений мышц с потерей или без потери сознания. Судороги возникают вследствие органического или функционального поражения нервной системы.</a:t>
            </a:r>
          </a:p>
          <a:p>
            <a:pPr marL="0" indent="0" algn="ctr">
              <a:buNone/>
            </a:pPr>
            <a:endParaRPr lang="ru-RU" dirty="0"/>
          </a:p>
          <a:p>
            <a:pPr marL="0" indent="0" algn="ctr">
              <a:buNone/>
            </a:pPr>
            <a:r>
              <a:rPr lang="ru-RU" i="1" dirty="0"/>
              <a:t>Эпилепсия</a:t>
            </a:r>
            <a:r>
              <a:rPr lang="ru-RU" dirty="0"/>
              <a:t> — хроническое заболевание, характеризующееся наличием судорожных припадков, эпизодически возникающих расстройств сознания, настроения с тенденцией к постепенному изменению личности. </a:t>
            </a:r>
          </a:p>
          <a:p>
            <a:pPr marL="0" indent="0" algn="ctr">
              <a:buNone/>
            </a:pPr>
            <a:r>
              <a:rPr lang="ru-RU" dirty="0"/>
              <a:t>Развитию эпилептического приступа способствуют: шум, яркий свет, ограничение подвижности, страх, эмоциональное напряжение.</a:t>
            </a:r>
          </a:p>
        </p:txBody>
      </p:sp>
    </p:spTree>
    <p:extLst>
      <p:ext uri="{BB962C8B-B14F-4D97-AF65-F5344CB8AC3E}">
        <p14:creationId xmlns:p14="http://schemas.microsoft.com/office/powerpoint/2010/main" val="1402332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471604" y="914400"/>
            <a:ext cx="11193243" cy="5262563"/>
          </a:xfrm>
          <a:prstGeom prst="rect">
            <a:avLst/>
          </a:prstGeom>
        </p:spPr>
      </p:pic>
    </p:spTree>
    <p:extLst>
      <p:ext uri="{BB962C8B-B14F-4D97-AF65-F5344CB8AC3E}">
        <p14:creationId xmlns:p14="http://schemas.microsoft.com/office/powerpoint/2010/main" val="16475533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555812"/>
            <a:ext cx="10515600" cy="5621151"/>
          </a:xfrm>
        </p:spPr>
        <p:txBody>
          <a:bodyPr>
            <a:normAutofit fontScale="92500" lnSpcReduction="10000"/>
          </a:bodyPr>
          <a:lstStyle/>
          <a:p>
            <a:r>
              <a:rPr lang="ru-RU" i="1" dirty="0"/>
              <a:t>Клоническая судорога </a:t>
            </a:r>
            <a:r>
              <a:rPr lang="ru-RU" dirty="0"/>
              <a:t>начинается подергиванием мышц лица с переходом на конечности. Затем появляются шумное дыхание, пена на губах, прикус языка, учащение пульса. Судороги могут быть различной продолжительности и следовать одна за другой; иногда заканчиваются летальным исходом. После приступа больной засыпает, а при пробуждении может ничего не помнить и ощущать себя здоровым. </a:t>
            </a:r>
          </a:p>
          <a:p>
            <a:r>
              <a:rPr lang="ru-RU" i="1" dirty="0"/>
              <a:t>Тетанические судороги </a:t>
            </a:r>
            <a:r>
              <a:rPr lang="ru-RU" dirty="0"/>
              <a:t>- это мышечные сокращения, следующие друг за другом без расслабления и сопровождающиеся болевыми ощущениями. </a:t>
            </a:r>
          </a:p>
          <a:p>
            <a:r>
              <a:rPr lang="ru-RU" i="1" dirty="0"/>
              <a:t>Большие припадки эпилепсии</a:t>
            </a:r>
            <a:r>
              <a:rPr lang="ru-RU" dirty="0"/>
              <a:t>: возможны в любом возрасте. В 10% случаев предшествует аура (период предвестников). Затем больной с криком падает, у него возникает тоническая судорога продолжительностью до 30 секунд с </a:t>
            </a:r>
            <a:r>
              <a:rPr lang="ru-RU" dirty="0" err="1"/>
              <a:t>опистотонусом</a:t>
            </a:r>
            <a:r>
              <a:rPr lang="ru-RU" dirty="0"/>
              <a:t>, апноэ, цианозом и переходом в клонические судороги длительностью до 2 минут, со слюнотечением, иногда рвотой, непроизвольными мочеиспусканиями, дефекацией и последующим засыпанием. </a:t>
            </a:r>
          </a:p>
        </p:txBody>
      </p:sp>
    </p:spTree>
    <p:extLst>
      <p:ext uri="{BB962C8B-B14F-4D97-AF65-F5344CB8AC3E}">
        <p14:creationId xmlns:p14="http://schemas.microsoft.com/office/powerpoint/2010/main" val="2028097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172799" y="681318"/>
            <a:ext cx="10218336" cy="5621152"/>
          </a:xfrm>
          <a:prstGeom prst="rect">
            <a:avLst/>
          </a:prstGeom>
        </p:spPr>
      </p:pic>
    </p:spTree>
    <p:extLst>
      <p:ext uri="{BB962C8B-B14F-4D97-AF65-F5344CB8AC3E}">
        <p14:creationId xmlns:p14="http://schemas.microsoft.com/office/powerpoint/2010/main" val="6597862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Острая дыхательная недостаточность</a:t>
            </a:r>
          </a:p>
        </p:txBody>
      </p:sp>
      <p:sp>
        <p:nvSpPr>
          <p:cNvPr id="3" name="Объект 2"/>
          <p:cNvSpPr>
            <a:spLocks noGrp="1"/>
          </p:cNvSpPr>
          <p:nvPr>
            <p:ph idx="1"/>
          </p:nvPr>
        </p:nvSpPr>
        <p:spPr/>
        <p:txBody>
          <a:bodyPr>
            <a:normAutofit fontScale="92500" lnSpcReduction="20000"/>
          </a:bodyPr>
          <a:lstStyle/>
          <a:p>
            <a:pPr marL="0" indent="0" algn="ctr">
              <a:buNone/>
            </a:pPr>
            <a:r>
              <a:rPr lang="ru-RU" dirty="0"/>
              <a:t>Причиной асфиксии могут быть:</a:t>
            </a:r>
          </a:p>
          <a:p>
            <a:r>
              <a:rPr lang="ru-RU" dirty="0"/>
              <a:t>механические препятствия доступа воздуха в дыхательные пути,</a:t>
            </a:r>
          </a:p>
          <a:p>
            <a:r>
              <a:rPr lang="ru-RU" dirty="0"/>
              <a:t>при сдавлении их извне или значительном их сужении опухолью, при воспалительном, </a:t>
            </a:r>
          </a:p>
          <a:p>
            <a:r>
              <a:rPr lang="ru-RU" dirty="0"/>
              <a:t>аллергическом отёках, </a:t>
            </a:r>
          </a:p>
          <a:p>
            <a:r>
              <a:rPr lang="ru-RU" dirty="0"/>
              <a:t>западении языка, </a:t>
            </a:r>
          </a:p>
          <a:p>
            <a:r>
              <a:rPr lang="ru-RU" dirty="0"/>
              <a:t>спазмах голосовой щели, </a:t>
            </a:r>
          </a:p>
          <a:p>
            <a:r>
              <a:rPr lang="ru-RU" dirty="0"/>
              <a:t>мелких бронхов и т.д. </a:t>
            </a:r>
          </a:p>
          <a:p>
            <a:pPr marL="0" indent="0">
              <a:buNone/>
            </a:pPr>
            <a:r>
              <a:rPr lang="ru-RU" dirty="0"/>
              <a:t>Частой причиной асфиксии может стать закрытие просвета дыхательных путей в результате аспирации крови, рвотных масс, попадания различных инородных тел. </a:t>
            </a:r>
          </a:p>
        </p:txBody>
      </p:sp>
    </p:spTree>
    <p:extLst>
      <p:ext uri="{BB962C8B-B14F-4D97-AF65-F5344CB8AC3E}">
        <p14:creationId xmlns:p14="http://schemas.microsoft.com/office/powerpoint/2010/main" val="12849006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Виды асфиксий</a:t>
            </a:r>
          </a:p>
        </p:txBody>
      </p:sp>
      <p:sp>
        <p:nvSpPr>
          <p:cNvPr id="3" name="Объект 2"/>
          <p:cNvSpPr>
            <a:spLocks noGrp="1"/>
          </p:cNvSpPr>
          <p:nvPr>
            <p:ph idx="1"/>
          </p:nvPr>
        </p:nvSpPr>
        <p:spPr/>
        <p:txBody>
          <a:bodyPr>
            <a:normAutofit fontScale="92500" lnSpcReduction="20000"/>
          </a:bodyPr>
          <a:lstStyle/>
          <a:p>
            <a:pPr marL="514350" indent="-514350">
              <a:buAutoNum type="arabicPeriod"/>
            </a:pPr>
            <a:r>
              <a:rPr lang="ru-RU" dirty="0"/>
              <a:t>Дислокационная – вызванная смещением поврежденных органов (нижней челюсти, языка, гортани и языка). </a:t>
            </a:r>
          </a:p>
          <a:p>
            <a:pPr marL="514350" indent="-514350">
              <a:buAutoNum type="arabicPeriod"/>
            </a:pPr>
            <a:r>
              <a:rPr lang="ru-RU" dirty="0" err="1"/>
              <a:t>Обтурационная</a:t>
            </a:r>
            <a:r>
              <a:rPr lang="ru-RU" dirty="0"/>
              <a:t> – вследствие закрытия верхнего отдела дыхательного пути инородным телом (удаленным зубом, пломбировочным материалом и даже мелким инструментарием, например, корневая </a:t>
            </a:r>
            <a:r>
              <a:rPr lang="ru-RU" dirty="0" err="1"/>
              <a:t>игла</a:t>
            </a:r>
            <a:r>
              <a:rPr lang="ru-RU" dirty="0"/>
              <a:t>, </a:t>
            </a:r>
            <a:r>
              <a:rPr lang="ru-RU" dirty="0" err="1"/>
              <a:t>пульпэкстрактор</a:t>
            </a:r>
            <a:r>
              <a:rPr lang="ru-RU" dirty="0"/>
              <a:t>). </a:t>
            </a:r>
          </a:p>
          <a:p>
            <a:pPr marL="514350" indent="-514350">
              <a:buAutoNum type="arabicPeriod"/>
            </a:pPr>
            <a:r>
              <a:rPr lang="ru-RU" dirty="0"/>
              <a:t>Стенотическая – сужение просвета дыхательного пути в результате кровоизлияния, отека слизистой оболочки. </a:t>
            </a:r>
          </a:p>
          <a:p>
            <a:pPr marL="514350" indent="-514350">
              <a:buAutoNum type="arabicPeriod"/>
            </a:pPr>
            <a:r>
              <a:rPr lang="ru-RU" dirty="0"/>
              <a:t>Клапанная – за счет образования клапана из лоскутов поврежденного мягкого неба. </a:t>
            </a:r>
          </a:p>
          <a:p>
            <a:pPr marL="514350" indent="-514350">
              <a:buAutoNum type="arabicPeriod"/>
            </a:pPr>
            <a:r>
              <a:rPr lang="ru-RU" dirty="0"/>
              <a:t>Аспирационная – попадание в дыхательные пути крови, слизи, рвотных масс, осколков зубов, пломбировочного материала. </a:t>
            </a:r>
          </a:p>
        </p:txBody>
      </p:sp>
    </p:spTree>
    <p:extLst>
      <p:ext uri="{BB962C8B-B14F-4D97-AF65-F5344CB8AC3E}">
        <p14:creationId xmlns:p14="http://schemas.microsoft.com/office/powerpoint/2010/main" val="1869829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14843"/>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Алгоритм оказания неотложной помощи</a:t>
            </a:r>
          </a:p>
        </p:txBody>
      </p:sp>
      <p:pic>
        <p:nvPicPr>
          <p:cNvPr id="4" name="Объект 3"/>
          <p:cNvPicPr>
            <a:picLocks noGrp="1" noChangeAspect="1"/>
          </p:cNvPicPr>
          <p:nvPr>
            <p:ph idx="1"/>
          </p:nvPr>
        </p:nvPicPr>
        <p:blipFill>
          <a:blip r:embed="rId2"/>
          <a:stretch>
            <a:fillRect/>
          </a:stretch>
        </p:blipFill>
        <p:spPr>
          <a:xfrm>
            <a:off x="1531724" y="1825625"/>
            <a:ext cx="9128551" cy="4351338"/>
          </a:xfrm>
          <a:prstGeom prst="rect">
            <a:avLst/>
          </a:prstGeom>
        </p:spPr>
      </p:pic>
    </p:spTree>
    <p:extLst>
      <p:ext uri="{BB962C8B-B14F-4D97-AF65-F5344CB8AC3E}">
        <p14:creationId xmlns:p14="http://schemas.microsoft.com/office/powerpoint/2010/main" val="31679329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Клиническая картина</a:t>
            </a:r>
          </a:p>
        </p:txBody>
      </p:sp>
      <p:sp>
        <p:nvSpPr>
          <p:cNvPr id="3" name="Объект 2"/>
          <p:cNvSpPr>
            <a:spLocks noGrp="1"/>
          </p:cNvSpPr>
          <p:nvPr>
            <p:ph idx="1"/>
          </p:nvPr>
        </p:nvSpPr>
        <p:spPr/>
        <p:txBody>
          <a:bodyPr/>
          <a:lstStyle/>
          <a:p>
            <a:r>
              <a:rPr lang="ru-RU" dirty="0"/>
              <a:t>«Беспричинный» внезапный кашель;</a:t>
            </a:r>
          </a:p>
          <a:p>
            <a:r>
              <a:rPr lang="ru-RU" dirty="0"/>
              <a:t>Дыхание становится учащённым и затем останавливается; </a:t>
            </a:r>
          </a:p>
          <a:p>
            <a:r>
              <a:rPr lang="ru-RU" dirty="0"/>
              <a:t>Быстро развиваются судороги, зрачки расширяются; </a:t>
            </a:r>
          </a:p>
          <a:p>
            <a:r>
              <a:rPr lang="ru-RU" dirty="0"/>
              <a:t>Лицо синюшное или бледное, кожные покровы приобретают серую окраску, губы и ногти цианотичны; </a:t>
            </a:r>
          </a:p>
          <a:p>
            <a:r>
              <a:rPr lang="ru-RU" dirty="0"/>
              <a:t>Пульс замедляется или учащается; </a:t>
            </a:r>
          </a:p>
          <a:p>
            <a:r>
              <a:rPr lang="ru-RU" dirty="0"/>
              <a:t>Сердечная деятельность быстро падает;</a:t>
            </a:r>
          </a:p>
          <a:p>
            <a:r>
              <a:rPr lang="ru-RU" dirty="0"/>
              <a:t>Возбуждение сменяется потерей сознания.</a:t>
            </a:r>
          </a:p>
        </p:txBody>
      </p:sp>
    </p:spTree>
    <p:extLst>
      <p:ext uri="{BB962C8B-B14F-4D97-AF65-F5344CB8AC3E}">
        <p14:creationId xmlns:p14="http://schemas.microsoft.com/office/powerpoint/2010/main" val="15603834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481853" y="4810405"/>
            <a:ext cx="3424517" cy="2375759"/>
          </a:xfrm>
          <a:prstGeom prst="rect">
            <a:avLst/>
          </a:prstGeom>
        </p:spPr>
      </p:pic>
      <p:sp>
        <p:nvSpPr>
          <p:cNvPr id="2" name="Заголовок 1"/>
          <p:cNvSpPr>
            <a:spLocks noGrp="1"/>
          </p:cNvSpPr>
          <p:nvPr>
            <p:ph type="title"/>
          </p:nvPr>
        </p:nvSpPr>
        <p:spPr/>
        <p:txBody>
          <a:bodyPr/>
          <a:lstStyle/>
          <a:p>
            <a:r>
              <a:rPr lang="ru-RU" dirty="0"/>
              <a:t>Неотложная помощь</a:t>
            </a:r>
          </a:p>
        </p:txBody>
      </p:sp>
      <p:sp>
        <p:nvSpPr>
          <p:cNvPr id="3" name="Объект 2"/>
          <p:cNvSpPr>
            <a:spLocks noGrp="1"/>
          </p:cNvSpPr>
          <p:nvPr>
            <p:ph idx="1"/>
          </p:nvPr>
        </p:nvSpPr>
        <p:spPr>
          <a:xfrm>
            <a:off x="838200" y="1690688"/>
            <a:ext cx="5571565" cy="3813175"/>
          </a:xfrm>
        </p:spPr>
        <p:txBody>
          <a:bodyPr/>
          <a:lstStyle/>
          <a:p>
            <a:r>
              <a:rPr lang="ru-RU" dirty="0"/>
              <a:t>Пальцами или с помощью </a:t>
            </a:r>
            <a:r>
              <a:rPr lang="ru-RU" dirty="0" err="1"/>
              <a:t>слюноотсоса</a:t>
            </a:r>
            <a:r>
              <a:rPr lang="ru-RU" dirty="0"/>
              <a:t> освободить полость рта от рвотных масс и других инородных тел. Положить пострадавшего животом на колено оказывающего помощь, таким образом, чтобы голова свисала вниз и ударить между лопатками. </a:t>
            </a:r>
          </a:p>
        </p:txBody>
      </p:sp>
      <p:pic>
        <p:nvPicPr>
          <p:cNvPr id="4" name="Рисунок 3"/>
          <p:cNvPicPr>
            <a:picLocks noChangeAspect="1"/>
          </p:cNvPicPr>
          <p:nvPr/>
        </p:nvPicPr>
        <p:blipFill>
          <a:blip r:embed="rId3"/>
          <a:stretch>
            <a:fillRect/>
          </a:stretch>
        </p:blipFill>
        <p:spPr>
          <a:xfrm>
            <a:off x="6986293" y="0"/>
            <a:ext cx="4367507" cy="3952104"/>
          </a:xfrm>
          <a:prstGeom prst="rect">
            <a:avLst/>
          </a:prstGeom>
        </p:spPr>
      </p:pic>
      <p:pic>
        <p:nvPicPr>
          <p:cNvPr id="6" name="Рисунок 5"/>
          <p:cNvPicPr>
            <a:picLocks noChangeAspect="1"/>
          </p:cNvPicPr>
          <p:nvPr/>
        </p:nvPicPr>
        <p:blipFill>
          <a:blip r:embed="rId4"/>
          <a:stretch>
            <a:fillRect/>
          </a:stretch>
        </p:blipFill>
        <p:spPr>
          <a:xfrm>
            <a:off x="6161050" y="3636367"/>
            <a:ext cx="6030950" cy="3282599"/>
          </a:xfrm>
          <a:prstGeom prst="rect">
            <a:avLst/>
          </a:prstGeom>
        </p:spPr>
      </p:pic>
    </p:spTree>
    <p:extLst>
      <p:ext uri="{BB962C8B-B14F-4D97-AF65-F5344CB8AC3E}">
        <p14:creationId xmlns:p14="http://schemas.microsoft.com/office/powerpoint/2010/main" val="21392618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28045" y="1042654"/>
            <a:ext cx="9735909" cy="4772691"/>
          </a:xfrm>
          <a:prstGeom prst="rect">
            <a:avLst/>
          </a:prstGeom>
        </p:spPr>
      </p:pic>
    </p:spTree>
    <p:extLst>
      <p:ext uri="{BB962C8B-B14F-4D97-AF65-F5344CB8AC3E}">
        <p14:creationId xmlns:p14="http://schemas.microsoft.com/office/powerpoint/2010/main" val="3827812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342361" y="104311"/>
            <a:ext cx="9507277" cy="6649378"/>
          </a:xfrm>
          <a:prstGeom prst="rect">
            <a:avLst/>
          </a:prstGeom>
        </p:spPr>
      </p:pic>
    </p:spTree>
    <p:extLst>
      <p:ext uri="{BB962C8B-B14F-4D97-AF65-F5344CB8AC3E}">
        <p14:creationId xmlns:p14="http://schemas.microsoft.com/office/powerpoint/2010/main" val="17596345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Прием </a:t>
            </a:r>
            <a:r>
              <a:rPr lang="ru-RU" dirty="0" err="1"/>
              <a:t>Геймлиха</a:t>
            </a:r>
            <a:endParaRPr lang="ru-RU" dirty="0"/>
          </a:p>
        </p:txBody>
      </p:sp>
      <p:pic>
        <p:nvPicPr>
          <p:cNvPr id="4" name="Объект 3"/>
          <p:cNvPicPr>
            <a:picLocks noGrp="1" noChangeAspect="1"/>
          </p:cNvPicPr>
          <p:nvPr>
            <p:ph idx="1"/>
          </p:nvPr>
        </p:nvPicPr>
        <p:blipFill>
          <a:blip r:embed="rId2"/>
          <a:stretch>
            <a:fillRect/>
          </a:stretch>
        </p:blipFill>
        <p:spPr>
          <a:xfrm>
            <a:off x="315487" y="1583578"/>
            <a:ext cx="7939283" cy="4351338"/>
          </a:xfrm>
          <a:prstGeom prst="rect">
            <a:avLst/>
          </a:prstGeom>
        </p:spPr>
      </p:pic>
      <p:pic>
        <p:nvPicPr>
          <p:cNvPr id="5" name="Рисунок 4"/>
          <p:cNvPicPr>
            <a:picLocks noChangeAspect="1"/>
          </p:cNvPicPr>
          <p:nvPr/>
        </p:nvPicPr>
        <p:blipFill rotWithShape="1">
          <a:blip r:embed="rId3"/>
          <a:srcRect l="48039"/>
          <a:stretch/>
        </p:blipFill>
        <p:spPr>
          <a:xfrm>
            <a:off x="8584965" y="1293720"/>
            <a:ext cx="3490493" cy="5038165"/>
          </a:xfrm>
          <a:prstGeom prst="rect">
            <a:avLst/>
          </a:prstGeom>
        </p:spPr>
      </p:pic>
    </p:spTree>
    <p:extLst>
      <p:ext uri="{BB962C8B-B14F-4D97-AF65-F5344CB8AC3E}">
        <p14:creationId xmlns:p14="http://schemas.microsoft.com/office/powerpoint/2010/main" val="32766380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СЕРДЕЧНОСОСУДИСТАЯ РЕАНИМАЦИЯ</a:t>
            </a:r>
          </a:p>
        </p:txBody>
      </p:sp>
      <p:sp>
        <p:nvSpPr>
          <p:cNvPr id="3" name="Объект 2"/>
          <p:cNvSpPr>
            <a:spLocks noGrp="1"/>
          </p:cNvSpPr>
          <p:nvPr>
            <p:ph idx="1"/>
          </p:nvPr>
        </p:nvSpPr>
        <p:spPr/>
        <p:txBody>
          <a:bodyPr/>
          <a:lstStyle/>
          <a:p>
            <a:pPr marL="0" indent="0" algn="ctr">
              <a:buNone/>
            </a:pPr>
            <a:r>
              <a:rPr lang="ru-RU" dirty="0"/>
              <a:t>Слово "реанимация" или "оживление", означает возвращение к жизни человека, находящегося в состоянии клинической смерти. Поскольку основные ее признаки - остановка сердца и дыхания, то и мероприятия по оживлению пострадавших направлены на поддержание функции кровообращения и дыхания.</a:t>
            </a:r>
          </a:p>
        </p:txBody>
      </p:sp>
    </p:spTree>
    <p:extLst>
      <p:ext uri="{BB962C8B-B14F-4D97-AF65-F5344CB8AC3E}">
        <p14:creationId xmlns:p14="http://schemas.microsoft.com/office/powerpoint/2010/main" val="11137101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61419" y="0"/>
            <a:ext cx="11612596" cy="6792273"/>
          </a:xfrm>
          <a:prstGeom prst="rect">
            <a:avLst/>
          </a:prstGeom>
        </p:spPr>
      </p:pic>
    </p:spTree>
    <p:extLst>
      <p:ext uri="{BB962C8B-B14F-4D97-AF65-F5344CB8AC3E}">
        <p14:creationId xmlns:p14="http://schemas.microsoft.com/office/powerpoint/2010/main" val="35036265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7924801" y="251011"/>
            <a:ext cx="3819962" cy="4373198"/>
          </a:xfrm>
          <a:prstGeom prst="rect">
            <a:avLst/>
          </a:prstGeom>
        </p:spPr>
      </p:pic>
      <p:pic>
        <p:nvPicPr>
          <p:cNvPr id="2" name="Рисунок 1"/>
          <p:cNvPicPr>
            <a:picLocks noChangeAspect="1"/>
          </p:cNvPicPr>
          <p:nvPr/>
        </p:nvPicPr>
        <p:blipFill>
          <a:blip r:embed="rId3"/>
          <a:stretch>
            <a:fillRect/>
          </a:stretch>
        </p:blipFill>
        <p:spPr>
          <a:xfrm>
            <a:off x="780977" y="2219477"/>
            <a:ext cx="7492107" cy="4154429"/>
          </a:xfrm>
          <a:prstGeom prst="rect">
            <a:avLst/>
          </a:prstGeom>
        </p:spPr>
      </p:pic>
    </p:spTree>
    <p:extLst>
      <p:ext uri="{BB962C8B-B14F-4D97-AF65-F5344CB8AC3E}">
        <p14:creationId xmlns:p14="http://schemas.microsoft.com/office/powerpoint/2010/main" val="38821898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51925" y="385337"/>
            <a:ext cx="11536385" cy="6087325"/>
          </a:xfrm>
          <a:prstGeom prst="rect">
            <a:avLst/>
          </a:prstGeom>
        </p:spPr>
      </p:pic>
      <p:pic>
        <p:nvPicPr>
          <p:cNvPr id="3" name="Рисунок 2"/>
          <p:cNvPicPr>
            <a:picLocks noChangeAspect="1"/>
          </p:cNvPicPr>
          <p:nvPr/>
        </p:nvPicPr>
        <p:blipFill>
          <a:blip r:embed="rId3"/>
          <a:stretch>
            <a:fillRect/>
          </a:stretch>
        </p:blipFill>
        <p:spPr>
          <a:xfrm>
            <a:off x="3998681" y="2303102"/>
            <a:ext cx="1727211" cy="1856521"/>
          </a:xfrm>
          <a:prstGeom prst="rect">
            <a:avLst/>
          </a:prstGeom>
        </p:spPr>
      </p:pic>
    </p:spTree>
    <p:extLst>
      <p:ext uri="{BB962C8B-B14F-4D97-AF65-F5344CB8AC3E}">
        <p14:creationId xmlns:p14="http://schemas.microsoft.com/office/powerpoint/2010/main" val="34258565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32623" y="337706"/>
            <a:ext cx="11126753" cy="6182588"/>
          </a:xfrm>
          <a:prstGeom prst="rect">
            <a:avLst/>
          </a:prstGeom>
        </p:spPr>
      </p:pic>
    </p:spTree>
    <p:extLst>
      <p:ext uri="{BB962C8B-B14F-4D97-AF65-F5344CB8AC3E}">
        <p14:creationId xmlns:p14="http://schemas.microsoft.com/office/powerpoint/2010/main" val="2786595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206655" y="726140"/>
            <a:ext cx="8854236" cy="6047255"/>
          </a:xfrm>
          <a:prstGeom prst="rect">
            <a:avLst/>
          </a:prstGeom>
        </p:spPr>
      </p:pic>
      <p:sp>
        <p:nvSpPr>
          <p:cNvPr id="3" name="Объект 2"/>
          <p:cNvSpPr>
            <a:spLocks noGrp="1"/>
          </p:cNvSpPr>
          <p:nvPr>
            <p:ph idx="1"/>
          </p:nvPr>
        </p:nvSpPr>
        <p:spPr>
          <a:xfrm>
            <a:off x="7557247" y="1109338"/>
            <a:ext cx="4599220" cy="3023391"/>
          </a:xfrm>
        </p:spPr>
        <p:txBody>
          <a:bodyPr>
            <a:noAutofit/>
          </a:bodyPr>
          <a:lstStyle/>
          <a:p>
            <a:pPr marL="0" indent="0" algn="ctr">
              <a:buNone/>
            </a:pPr>
            <a:r>
              <a:rPr lang="ru-RU" sz="2400" dirty="0"/>
              <a:t>При затяжном течении обморока ввести 10% раствор кофеин-</a:t>
            </a:r>
            <a:r>
              <a:rPr lang="ru-RU" sz="2400" dirty="0" err="1"/>
              <a:t>бензоната</a:t>
            </a:r>
            <a:r>
              <a:rPr lang="ru-RU" sz="2400" dirty="0"/>
              <a:t> натрия - 1 мл п/к. Если нет эффекта, то вводится 5% раствор эфедрина - 1 мл п/к или </a:t>
            </a:r>
            <a:r>
              <a:rPr lang="ru-RU" sz="2400" dirty="0" err="1"/>
              <a:t>мезатона</a:t>
            </a:r>
            <a:r>
              <a:rPr lang="ru-RU" sz="2400" dirty="0"/>
              <a:t> 1% - 1 мл п/к, а в случае брадикардии атропина сульфат 0,1% - 0,5 1 мл 1 п/к</a:t>
            </a:r>
          </a:p>
        </p:txBody>
      </p:sp>
      <p:sp>
        <p:nvSpPr>
          <p:cNvPr id="5" name="Прямоугольник 4"/>
          <p:cNvSpPr/>
          <p:nvPr/>
        </p:nvSpPr>
        <p:spPr>
          <a:xfrm>
            <a:off x="277906" y="546847"/>
            <a:ext cx="5298141" cy="2308324"/>
          </a:xfrm>
          <a:prstGeom prst="rect">
            <a:avLst/>
          </a:prstGeom>
        </p:spPr>
        <p:txBody>
          <a:bodyPr wrap="square">
            <a:spAutoFit/>
          </a:bodyPr>
          <a:lstStyle/>
          <a:p>
            <a:pPr algn="ctr"/>
            <a:r>
              <a:rPr lang="ru-RU" sz="2400" dirty="0"/>
              <a:t>Рефлекторно воздействовать на дыхательный и сердечно-сосудистый центры (вдыхание паров 10% раствора нашатырного спирта, натереть им виски: лицо и грудь опрыснуть холодной водой.</a:t>
            </a:r>
          </a:p>
        </p:txBody>
      </p:sp>
      <p:pic>
        <p:nvPicPr>
          <p:cNvPr id="6" name="Рисунок 5"/>
          <p:cNvPicPr>
            <a:picLocks noChangeAspect="1"/>
          </p:cNvPicPr>
          <p:nvPr/>
        </p:nvPicPr>
        <p:blipFill>
          <a:blip r:embed="rId3"/>
          <a:stretch>
            <a:fillRect/>
          </a:stretch>
        </p:blipFill>
        <p:spPr>
          <a:xfrm>
            <a:off x="518857" y="3101790"/>
            <a:ext cx="1877707" cy="2976282"/>
          </a:xfrm>
          <a:prstGeom prst="rect">
            <a:avLst/>
          </a:prstGeom>
          <a:ln>
            <a:noFill/>
          </a:ln>
          <a:effectLst>
            <a:softEdge rad="112500"/>
          </a:effectLst>
        </p:spPr>
      </p:pic>
    </p:spTree>
    <p:extLst>
      <p:ext uri="{BB962C8B-B14F-4D97-AF65-F5344CB8AC3E}">
        <p14:creationId xmlns:p14="http://schemas.microsoft.com/office/powerpoint/2010/main" val="7254649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21659" y="2507689"/>
            <a:ext cx="10515600" cy="1325563"/>
          </a:xfrm>
        </p:spPr>
        <p:txBody>
          <a:bodyPr/>
          <a:lstStyle/>
          <a:p>
            <a:pPr algn="ctr"/>
            <a:r>
              <a:rPr lang="ru-RU" dirty="0"/>
              <a:t>Спасибо за внимание!</a:t>
            </a:r>
          </a:p>
        </p:txBody>
      </p:sp>
    </p:spTree>
    <p:extLst>
      <p:ext uri="{BB962C8B-B14F-4D97-AF65-F5344CB8AC3E}">
        <p14:creationId xmlns:p14="http://schemas.microsoft.com/office/powerpoint/2010/main" val="19835285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Список литературы</a:t>
            </a:r>
          </a:p>
        </p:txBody>
      </p:sp>
      <p:sp>
        <p:nvSpPr>
          <p:cNvPr id="3" name="Объект 2"/>
          <p:cNvSpPr>
            <a:spLocks noGrp="1"/>
          </p:cNvSpPr>
          <p:nvPr>
            <p:ph idx="1"/>
          </p:nvPr>
        </p:nvSpPr>
        <p:spPr/>
        <p:txBody>
          <a:bodyPr>
            <a:normAutofit fontScale="92500" lnSpcReduction="10000"/>
          </a:bodyPr>
          <a:lstStyle/>
          <a:p>
            <a:r>
              <a:rPr lang="ru-RU" dirty="0"/>
              <a:t>Хафизов Р.Г. Неотложная помощь в амбулаторной стоматологии: учеб.-метод. пособие / Р.Г. Хафизов, Д.А. Азизова, Ф.А. Хафизова, Э.М. </a:t>
            </a:r>
            <a:r>
              <a:rPr lang="ru-RU" dirty="0" err="1"/>
              <a:t>Зарипова</a:t>
            </a:r>
            <a:r>
              <a:rPr lang="ru-RU" dirty="0"/>
              <a:t>, А.К. </a:t>
            </a:r>
            <a:r>
              <a:rPr lang="ru-RU" dirty="0" err="1"/>
              <a:t>Житко</a:t>
            </a:r>
            <a:r>
              <a:rPr lang="ru-RU" dirty="0"/>
              <a:t>.- Казань: Казан. ун-т, 2014.-24 с.</a:t>
            </a:r>
          </a:p>
          <a:p>
            <a:r>
              <a:rPr lang="ru-RU" dirty="0"/>
              <a:t>Ивасенко П.И. Неотложные состояния в амбулаторной стоматологической практике: учеб.-метод. пособие </a:t>
            </a:r>
            <a:r>
              <a:rPr lang="en-US" dirty="0"/>
              <a:t>/</a:t>
            </a:r>
            <a:r>
              <a:rPr lang="ru-RU" dirty="0"/>
              <a:t> П.И. Ивасенко, В.Д. Вагнер, Е.А. Митина, Л.В. Вагнер.- Омск: Омск. Ун-т, 1999.- 38 с.</a:t>
            </a:r>
          </a:p>
          <a:p>
            <a:r>
              <a:rPr lang="ru-RU" dirty="0" err="1"/>
              <a:t>Дружкин</a:t>
            </a:r>
            <a:r>
              <a:rPr lang="ru-RU" dirty="0"/>
              <a:t> Е.В. Купирование неотложных состояний в стоматологии // БМИК. 2017. №11</a:t>
            </a:r>
          </a:p>
          <a:p>
            <a:r>
              <a:rPr lang="ru-RU" dirty="0" err="1"/>
              <a:t>Третьякович</a:t>
            </a:r>
            <a:r>
              <a:rPr lang="ru-RU" dirty="0"/>
              <a:t> А.Г. Неотложные состояния, общие заболевания и другие факторы риска в стоматологии : учебно-методическое пособие / А. Г. </a:t>
            </a:r>
            <a:r>
              <a:rPr lang="ru-RU" dirty="0" err="1"/>
              <a:t>Третьякович</a:t>
            </a:r>
            <a:r>
              <a:rPr lang="ru-RU" dirty="0"/>
              <a:t> [и др.]. – 2-е изд., </a:t>
            </a:r>
            <a:r>
              <a:rPr lang="ru-RU" dirty="0" err="1"/>
              <a:t>перераб</a:t>
            </a:r>
            <a:r>
              <a:rPr lang="ru-RU" dirty="0"/>
              <a:t>. – Минск : БГМУ, 2018. – 52 с</a:t>
            </a:r>
          </a:p>
        </p:txBody>
      </p:sp>
    </p:spTree>
    <p:extLst>
      <p:ext uri="{BB962C8B-B14F-4D97-AF65-F5344CB8AC3E}">
        <p14:creationId xmlns:p14="http://schemas.microsoft.com/office/powerpoint/2010/main" val="743762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КОЛЛАПС</a:t>
            </a:r>
          </a:p>
        </p:txBody>
      </p:sp>
      <p:sp>
        <p:nvSpPr>
          <p:cNvPr id="3" name="Объект 2"/>
          <p:cNvSpPr>
            <a:spLocks noGrp="1"/>
          </p:cNvSpPr>
          <p:nvPr>
            <p:ph idx="1"/>
          </p:nvPr>
        </p:nvSpPr>
        <p:spPr/>
        <p:txBody>
          <a:bodyPr/>
          <a:lstStyle/>
          <a:p>
            <a:pPr marL="0" indent="0" algn="ctr">
              <a:buNone/>
            </a:pPr>
            <a:r>
              <a:rPr lang="ru-RU" dirty="0"/>
              <a:t>Сосудистая недостаточность возникает при изменении соотношения между объемом циркулирующей крови (ОЦК) и емкостью сосудистого русла. Основными факторами развития сосудистой недостаточности являются уменьшение ОЦК и нарушение вазомоторной иннервации</a:t>
            </a:r>
          </a:p>
        </p:txBody>
      </p:sp>
    </p:spTree>
    <p:extLst>
      <p:ext uri="{BB962C8B-B14F-4D97-AF65-F5344CB8AC3E}">
        <p14:creationId xmlns:p14="http://schemas.microsoft.com/office/powerpoint/2010/main" val="2397651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Клиническая картина</a:t>
            </a:r>
          </a:p>
        </p:txBody>
      </p:sp>
      <p:sp>
        <p:nvSpPr>
          <p:cNvPr id="3" name="Объект 2"/>
          <p:cNvSpPr>
            <a:spLocks noGrp="1"/>
          </p:cNvSpPr>
          <p:nvPr>
            <p:ph idx="1"/>
          </p:nvPr>
        </p:nvSpPr>
        <p:spPr/>
        <p:txBody>
          <a:bodyPr>
            <a:normAutofit/>
          </a:bodyPr>
          <a:lstStyle/>
          <a:p>
            <a:r>
              <a:rPr lang="ru-RU" dirty="0"/>
              <a:t>Кожные покровы бледные, цианотичные, покрыты холодным липким потом, холодные (если у больного была повышена температура тела, то наблюдается ее резкое снижение, что может быть первым признаком развития коллапса). </a:t>
            </a:r>
          </a:p>
          <a:p>
            <a:r>
              <a:rPr lang="ru-RU" dirty="0"/>
              <a:t>Значительное понижение кровяного давления (систолическое давление до 80 мм рт. ст.). </a:t>
            </a:r>
          </a:p>
          <a:p>
            <a:r>
              <a:rPr lang="ru-RU" dirty="0"/>
              <a:t>Сознание сохранено, однако доминирует слабость, прострация, склонность к рвоте.</a:t>
            </a:r>
          </a:p>
          <a:p>
            <a:endParaRPr lang="ru-RU" dirty="0"/>
          </a:p>
        </p:txBody>
      </p:sp>
    </p:spTree>
    <p:extLst>
      <p:ext uri="{BB962C8B-B14F-4D97-AF65-F5344CB8AC3E}">
        <p14:creationId xmlns:p14="http://schemas.microsoft.com/office/powerpoint/2010/main" val="201809464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TotalTime>
  <Words>2690</Words>
  <Application>Microsoft Macintosh PowerPoint</Application>
  <PresentationFormat>Широкоэкранный</PresentationFormat>
  <Paragraphs>184</Paragraphs>
  <Slides>71</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71</vt:i4>
      </vt:variant>
    </vt:vector>
  </HeadingPairs>
  <TitlesOfParts>
    <vt:vector size="76" baseType="lpstr">
      <vt:lpstr>Arial</vt:lpstr>
      <vt:lpstr>Calibri</vt:lpstr>
      <vt:lpstr>Calibri Light</vt:lpstr>
      <vt:lpstr>Symbol</vt:lpstr>
      <vt:lpstr>Тема Office</vt:lpstr>
      <vt:lpstr>Неотложные состояния в стоматологической практике</vt:lpstr>
      <vt:lpstr>Презентация PowerPoint</vt:lpstr>
      <vt:lpstr>ОБМОРОК</vt:lpstr>
      <vt:lpstr>Клинические проявления обморока</vt:lpstr>
      <vt:lpstr>Виды обморока</vt:lpstr>
      <vt:lpstr>Алгоритм оказания неотложной помощи</vt:lpstr>
      <vt:lpstr>Презентация PowerPoint</vt:lpstr>
      <vt:lpstr>КОЛЛАПС</vt:lpstr>
      <vt:lpstr>Клиническая картина</vt:lpstr>
      <vt:lpstr>Презентация PowerPoint</vt:lpstr>
      <vt:lpstr>Артериальная гипертензия </vt:lpstr>
      <vt:lpstr>Показатели АД у детей</vt:lpstr>
      <vt:lpstr>Клиническая симптоматика</vt:lpstr>
      <vt:lpstr>Классификация уровней АД</vt:lpstr>
      <vt:lpstr>Презентация PowerPoint</vt:lpstr>
      <vt:lpstr>Стадии артериальной гипертензии</vt:lpstr>
      <vt:lpstr>Профилактика</vt:lpstr>
      <vt:lpstr>Презентация PowerPoint</vt:lpstr>
      <vt:lpstr>Презентация PowerPoint</vt:lpstr>
      <vt:lpstr>Презентация PowerPoint</vt:lpstr>
      <vt:lpstr>Презентация PowerPoint</vt:lpstr>
      <vt:lpstr>Провоцирующие факторы ГК</vt:lpstr>
      <vt:lpstr>Типы ГК</vt:lpstr>
      <vt:lpstr>Презентация PowerPoint</vt:lpstr>
      <vt:lpstr>Неотложная помощь</vt:lpstr>
      <vt:lpstr>Презентация PowerPoint</vt:lpstr>
      <vt:lpstr>Возможные осложнения при ГК</vt:lpstr>
      <vt:lpstr>Презентация PowerPoint</vt:lpstr>
      <vt:lpstr>Клинические симптомы </vt:lpstr>
      <vt:lpstr>Неотложная помощь при гипотонии</vt:lpstr>
      <vt:lpstr>Ишемия миокарда</vt:lpstr>
      <vt:lpstr>Презентация PowerPoint</vt:lpstr>
      <vt:lpstr>Клиническая картина стенокардии</vt:lpstr>
      <vt:lpstr>Клиническая картина ИМ</vt:lpstr>
      <vt:lpstr>Презентация PowerPoint</vt:lpstr>
      <vt:lpstr>АНАФИЛАКТИЧЕСКИЙ ШОК</vt:lpstr>
      <vt:lpstr>Клинические проявления анафилактического шока</vt:lpstr>
      <vt:lpstr>Презентация PowerPoint</vt:lpstr>
      <vt:lpstr>                                           ОТЕК КВИНКЕ</vt:lpstr>
      <vt:lpstr>Клиническая картина</vt:lpstr>
      <vt:lpstr>Презентация PowerPoint</vt:lpstr>
      <vt:lpstr>Гипо- и гипергликемия</vt:lpstr>
      <vt:lpstr>Гипогликемия</vt:lpstr>
      <vt:lpstr>Гипогликемическая кома</vt:lpstr>
      <vt:lpstr>Гипергликемия </vt:lpstr>
      <vt:lpstr>Гипергликемическая кома</vt:lpstr>
      <vt:lpstr>Презентация PowerPoint</vt:lpstr>
      <vt:lpstr>Презентация PowerPoint</vt:lpstr>
      <vt:lpstr>Презентация PowerPoint</vt:lpstr>
      <vt:lpstr>АСТМАТИЧЕСКИЙ СТАТУС</vt:lpstr>
      <vt:lpstr>Три стадии БА</vt:lpstr>
      <vt:lpstr>Презентация PowerPoint</vt:lpstr>
      <vt:lpstr>Презентация PowerPoint</vt:lpstr>
      <vt:lpstr>СУДОРОЖНЫЕ СОСТОЯНИЯ</vt:lpstr>
      <vt:lpstr>Презентация PowerPoint</vt:lpstr>
      <vt:lpstr>Презентация PowerPoint</vt:lpstr>
      <vt:lpstr>Презентация PowerPoint</vt:lpstr>
      <vt:lpstr>Острая дыхательная недостаточность</vt:lpstr>
      <vt:lpstr>Виды асфиксий</vt:lpstr>
      <vt:lpstr>Клиническая картина</vt:lpstr>
      <vt:lpstr>Неотложная помощь</vt:lpstr>
      <vt:lpstr>Презентация PowerPoint</vt:lpstr>
      <vt:lpstr>Презентация PowerPoint</vt:lpstr>
      <vt:lpstr>Прием Геймлиха</vt:lpstr>
      <vt:lpstr>СЕРДЕЧНОСОСУДИСТАЯ РЕАНИМАЦИЯ</vt:lpstr>
      <vt:lpstr>Презентация PowerPoint</vt:lpstr>
      <vt:lpstr>Презентация PowerPoint</vt:lpstr>
      <vt:lpstr>Презентация PowerPoint</vt:lpstr>
      <vt:lpstr>Презентация PowerPoint</vt:lpstr>
      <vt:lpstr>Спасибо за внимание!</vt:lpstr>
      <vt:lpstr>Список литературы</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Неотложка</dc:title>
  <dc:creator>Учетная запись Майкрософт</dc:creator>
  <cp:lastModifiedBy>Азалия Юнусова</cp:lastModifiedBy>
  <cp:revision>31</cp:revision>
  <dcterms:created xsi:type="dcterms:W3CDTF">2024-09-18T20:39:11Z</dcterms:created>
  <dcterms:modified xsi:type="dcterms:W3CDTF">2026-01-27T13:35:04Z</dcterms:modified>
</cp:coreProperties>
</file>