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анил Ушкань" initials="ДУ" lastIdx="1" clrIdx="0">
    <p:extLst>
      <p:ext uri="{19B8F6BF-5375-455C-9EA6-DF929625EA0E}">
        <p15:presenceInfo xmlns:p15="http://schemas.microsoft.com/office/powerpoint/2012/main" userId="c77ece3f5d04fdc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8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9F6B7-242E-41D1-B056-39AB64B5E32A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6A3A-1BD6-4100-8C19-1990AA5ABD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122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МРТ – срезы ВНЧС в </a:t>
            </a:r>
            <a:r>
              <a:rPr lang="ru-RU" dirty="0" err="1"/>
              <a:t>кососагиттальной</a:t>
            </a:r>
            <a:r>
              <a:rPr lang="ru-RU" dirty="0"/>
              <a:t> плоскости: </a:t>
            </a:r>
            <a:br>
              <a:rPr lang="ru-RU" dirty="0"/>
            </a:br>
            <a:r>
              <a:rPr lang="ru-RU" dirty="0"/>
              <a:t>а – рот закрыт</a:t>
            </a:r>
            <a:br>
              <a:rPr lang="ru-RU" dirty="0"/>
            </a:br>
            <a:r>
              <a:rPr lang="ru-RU" dirty="0"/>
              <a:t>б – рот открыт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6A3A-1BD6-4100-8C19-1990AA5ABD42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046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6A3A-1BD6-4100-8C19-1990AA5ABD42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21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1A14F-40F5-4A18-840D-AA004AF58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97E6E-C2C5-4DC0-AA83-A9744B3692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290C07-CC2B-44F7-B1D8-5DABD962C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C1FC68-088A-4BFE-B1CD-897B521C7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FD3B05-B959-4F72-9662-38E6F03D0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73117-F447-4359-987C-127678043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E54D53-02EA-4066-988F-16CE60900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63EF09-4831-4641-AAA1-27278D38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1166A7-2214-4420-B146-A4388906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BE12F7-0E87-4400-B665-1278B49D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07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CF6F26-F4DB-4F33-A9EF-E25AE1BEE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573503-76B7-412A-A297-3E507DD01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5F9E30-1083-4AA5-B109-E0FE6F327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5252E7-947F-4207-963D-A6654045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08BDCB-3843-4A2D-8E96-24C33BAF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2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5CC42-EC83-4FDA-9CF7-834803FBD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A97453-0FBD-40D8-9837-D97030A3F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03AB14-A1B3-438D-B900-7CD69B32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EA708C-8648-4263-B82E-5B685C9F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F67443-092F-4472-8D5E-849DDB59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62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1B364-21B1-4077-BA80-830BEEAC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7A2CAF-8A3D-467A-83E3-D1C644223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21318C-CCE4-4E9C-AAB2-75FEE13F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956E39-53EF-4442-A31E-430FD72E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489426-4AE4-4C89-90DF-1D44C946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68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7AAD83-D1CE-444B-A35A-E67EC82FF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5B46CF-29DF-41CC-B43C-2D2C71685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0548C5-BD70-4F1B-9380-6F21AFC10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7DF53B-17BD-4D8A-9F4E-222E7520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8C9A3F-13AB-4627-B89B-4CB215F5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869969-ADE5-49CC-B929-DDF66267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06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FE9F3-F226-439B-9B29-3F2DEAA25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9A4131-5956-4ADA-B896-411A40DF8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A896AD-E3C6-41D9-ADDA-A602339DC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04BFE57-FA6F-458A-ACB6-EB807E4E3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42EC90-0C99-4F39-B937-03CF2B3D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C4BD455-4C1E-4F77-930A-2C30459F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CDABE72-5EA0-41F2-9046-2A40575D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651DD3-CDF6-41E1-91EE-C838DB67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59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5EE92-5D18-4672-9838-397E56346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502C5-5CA8-4012-9A46-C2D13493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EFDD9C9-18A7-43C8-8A3A-72DF57513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205016E-B51A-4F7A-9C77-DA7F4DB1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52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A782EE3-0B6B-4ACF-A4B2-D4758386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6F64B48-FF67-4BBC-8071-178616E4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AA1939-EE92-4740-B71B-6028E3CB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789AAC-F5A4-415F-86D1-132F4375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7642C-F6EF-4743-AADA-842AE2A95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D3A760-A69B-49E5-8D57-96217DEB4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65E9DC-6079-471E-9C60-720D28FF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DD3174-91B6-483F-9508-1A85B8EC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CDD785-5A38-4007-B321-56002441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33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2F5AD1-FD77-4084-A188-C376EFB2C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64AEEEF-D35B-4CE3-8869-13D1C122A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962506-5E09-4817-93C8-34BD46779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3EE16-7BC1-4AD9-8D80-6784D30C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2E1C92-AACE-426F-BCCA-C2AF79C4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3E1711-F7B6-4DAE-88E0-4AFA67D6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09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C8A92-B2CD-4ADA-9863-984CD88A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3ADC64-5EF8-42DF-9CC7-1CD45F6BD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2923F9-BEEF-47E0-A428-AE9D9E027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F1FAC-5093-49FF-BFFE-BBA20BAFECD0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DCABC1-5D82-4038-8382-1D5C8D91F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763600-45EB-4B1F-BE09-BC66E50F3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A0229-599A-43D1-A1E3-2A338C1EB0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11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B18FA-1531-438B-AC6A-7A563F1E13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25" y="1581150"/>
            <a:ext cx="10599938" cy="2307269"/>
          </a:xfrm>
        </p:spPr>
        <p:txBody>
          <a:bodyPr>
            <a:normAutofit/>
          </a:bodyPr>
          <a:lstStyle/>
          <a:p>
            <a:r>
              <a:rPr lang="ru-RU" sz="5400" dirty="0"/>
              <a:t>Рентген исследования</a:t>
            </a:r>
            <a:br>
              <a:rPr lang="ru-RU" sz="5400" dirty="0"/>
            </a:br>
            <a:r>
              <a:rPr lang="ru-RU" sz="5400" dirty="0"/>
              <a:t>( ОПТГ, КТ, МРТ, рентген кисти)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C91ADC-63AB-400F-875D-FFD38641C77E}"/>
              </a:ext>
            </a:extLst>
          </p:cNvPr>
          <p:cNvSpPr txBox="1"/>
          <p:nvPr/>
        </p:nvSpPr>
        <p:spPr>
          <a:xfrm>
            <a:off x="3048000" y="303213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ФГБОУ ВО </a:t>
            </a:r>
            <a:r>
              <a:rPr lang="en-US" dirty="0"/>
              <a:t>“</a:t>
            </a:r>
            <a:r>
              <a:rPr lang="ru-RU" dirty="0"/>
              <a:t>Казанский государственный медицинский университет</a:t>
            </a:r>
            <a:r>
              <a:rPr lang="en-US" dirty="0"/>
              <a:t>”</a:t>
            </a:r>
            <a:endParaRPr lang="ru-RU" dirty="0"/>
          </a:p>
          <a:p>
            <a:pPr algn="ctr"/>
            <a:r>
              <a:rPr lang="ru-RU" dirty="0"/>
              <a:t>КАФЕДРА СТОМАТОЛОГИИ ДЕТСКОГО ВОЗРАСТА</a:t>
            </a:r>
          </a:p>
          <a:p>
            <a:pPr algn="ctr"/>
            <a:r>
              <a:rPr lang="ru-RU" dirty="0"/>
              <a:t>Зав. кафедрой, к.м.н., доцент Сафина Роза </a:t>
            </a:r>
            <a:r>
              <a:rPr lang="ru-RU" dirty="0" err="1"/>
              <a:t>Минабутдиновна</a:t>
            </a:r>
            <a:endParaRPr lang="ru-RU" dirty="0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C4E4691D-77E1-FC3D-A1CC-A0583948C1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42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8784625-3365-470A-9742-F383B5AAA9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272" y="1793290"/>
            <a:ext cx="5340951" cy="367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56F46B-DA33-43BD-8B01-E297DF3A8C02}"/>
              </a:ext>
            </a:extLst>
          </p:cNvPr>
          <p:cNvSpPr txBox="1"/>
          <p:nvPr/>
        </p:nvSpPr>
        <p:spPr>
          <a:xfrm>
            <a:off x="88777" y="197346"/>
            <a:ext cx="6507332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Руководствуясь рис. определить: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нижней челюсти: тела МТ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(между точками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0" i="1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-G</a:t>
            </a:r>
            <a:r>
              <a:rPr lang="ru-RU" b="0" i="1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ветви МТ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(между точками 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-C</a:t>
            </a:r>
            <a:r>
              <a:rPr lang="ru-RU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и слева;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нижнечелюстного угла 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образованного линиями МТ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 МТ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Ширину ветвей нижней челюсти в верхнем отделе 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(а) 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нижнем отделе 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(b);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Зубоальвеолярную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высоту верхней и нижней челюсти в переднем и боковых отделах;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Длину тела верхней челюсти справа и слева между точками </a:t>
            </a:r>
            <a:r>
              <a:rPr lang="ru-RU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SS-SNP;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Угол наклона клыков к средней линии;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асимметрии зубных рядов по соотношению средних линий;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лубину резцового перекрытия.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09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160A83-4D53-4031-B51D-05C77BF4A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Томография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9DEF19-99B8-49B8-92DB-754F4B5C4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836"/>
            <a:ext cx="11004612" cy="50691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Послойное рентгенографическое изучение тканей и органов. В ортодонтии этот метод наибольшее применение получил для оценки состояния височно-нижнечелюстного сустава (ВНЧС) у пациентов с ЗЧА, а также с целью изучения его реакции в ответ на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ортодонтические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вмешательства (повышение высоты прикуса, перемещение нижней челюсти и др.).</a:t>
            </a:r>
          </a:p>
          <a:p>
            <a:pPr marL="0" indent="0" algn="just">
              <a:buNone/>
            </a:pPr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томографии ВНЧС необходимо соблюдать следующие правила: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елать снимки как больной, так и здоровой стороны;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елать снимки в двух положениях - в центральной (привычной окклюзии) и при максимально открытом рте.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ценную информацию для диагностики заболеваний ВНЧС дает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томографическое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исследование со срезами на уровне 1,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1,5 и 2 см. С учетом изложенных выше правил при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томографическом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исследовании ВНЧС необходимо сделать не менее 12 снимков.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16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Т ВНЧС (височно нижнечелюстного сустава) – ЛенТомограф">
            <a:extLst>
              <a:ext uri="{FF2B5EF4-FFF2-40B4-BE49-F238E27FC236}">
                <a16:creationId xmlns:a16="http://schemas.microsoft.com/office/drawing/2014/main" id="{8D62EC7D-7D84-4494-AAE2-AD496B74933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136" y="157578"/>
            <a:ext cx="6542843" cy="654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321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696949-0854-45FA-B1C8-D2790B025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30" y="284085"/>
            <a:ext cx="11603115" cy="6418555"/>
          </a:xfrm>
        </p:spPr>
        <p:txBody>
          <a:bodyPr>
            <a:noAutofit/>
          </a:bodyPr>
          <a:lstStyle/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Высокой диагностической информативностью обладает компьютерная томография, которая по информативности превосходит обычные методы рентгенографии на 80-100 %. Преимущества данного метода состоят в том, что полностью воссоздается форма костных суставных поверхностей во всех плоскостях на основе одних аксиальных проекций; обеспечивается идентичность съемки обоих ВНЧС; отсутствуют наслоения и проекционные искажения; хорошо видны такие образования как суставной мениск, жевательные мышцы и другие мягкие ткани; изображение может быть воспроизведено в любое время; можно измерять толщину суставных тканей и мышц, оценивая их с двух сторон.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компьютерной томографии выявляются изменения костных тканей и положения продольных осей суставных головок, не видимые на обычных рентгенограммах, которые имеют место при дисфункциях ВНЧС. Компьютерная томография позволяет также судить о целесообразности и эффективности проводимого орто-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донтического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ортопедического лечения (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Хватова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В. А., Корниенко В. Н., 1991).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томограмм ВНЧС важно знать семиотику заболеваний: изменение размеров суставной щели, изменение состояния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суб-хондральных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пластинок и структуры суставных отделов (концов) костей, нарушение контуров, изменение положения суставных головок. Бессистемность анализа рентгенограмм может привести к ошибкам диагностики и неправильному выбору метода лечения. Изменение суставной щели проявляется ее сужением или расширением. Ширина суставной щели определяется толщиной хрящевой выстилки и внутрисуставного диска, поэтому изменение щели возникает при поражении указанных образований: дегенеративно-дистрофические изменения в хряще и мениске приводят к равномерному сужению щели (характерно для артроза), а скопление жидкости и утолщение хряща - к ее расширению (что характерно для артрита). Исчезновение суставной щели характерно для анкилоза.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743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A0B6AB-93AD-432A-B2B8-B6F62AE85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0" y="612559"/>
            <a:ext cx="10856650" cy="5564404"/>
          </a:xfrm>
        </p:spPr>
        <p:txBody>
          <a:bodyPr>
            <a:normAutofit/>
          </a:bodyPr>
          <a:lstStyle/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субхондральных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пластинок (суставной головки, бугорка, ямки) наблюдается в тех случаях, когда процесс распространяется на кость. При воспалительных заболеваниях тень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субхонд-ральной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пластинки может истончаться или разрушаться полностью или частично. При дегенеративно-воспалительных заболеваниях тень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субхондральной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пластинки расширяется за счет склеротических изменений (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склерозирующая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артроза).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структуры суставных отделов костей чаще наблюдаются в области суставной головки и характеризуются деструкцией костной ткани в виде исчезновения кости, образования мелких округлых просветлений с четкими границами (кистами). Деструкция и исчезновение кости характерны для воспалительных процессов, образование кости - для воспалительных процессов, а образование кист - для артроза.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контуров элементов сустава чаще также обнаруживается в области головки, что проявляется уплощением ее, укорочением шейки, образованием массивных костных разрастаний различной формы и величины (деформирующая форма артроза).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11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F91926-84C8-42E5-B213-816FE382D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248576"/>
            <a:ext cx="11034204" cy="646294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положения суставных головок проявляется в нескольких вариантах: в переднем смещении (головка смещена кпереди от центра суставной ямки и может располагаться у основания бугорка, на его скате, на вершине или перед ним); в заднем смещении (центр головки смещен кзади от центра суставной ямки); реже наблюдается смещение вверх или вниз. Возможно смещение головок одновременно назад и вниз, назад и вверх, что зависит от вида патологического прикуса, величины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межальвеолярного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расстояния и других факторов.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рентгенологической диагностике заболеваний ВНЧС важно уметь дифференцировать патологические смещения головки от нормальных ее перемещений. В норме (при центральной окклюзии) встречается три вида расположения головок в суставной ямке - переднее (45 %), центральное (45 %) и заднее (10 %). При открывании рта суставные головки с обеих сторон смещаются вперед и книзу и выходят на вершину суставных бугорков, а иногда и за бугорок, что может быть ошибочно расценено как вывих суставных головок. Между тем при закрывании рта головки свободно возвращаются в суставные ямки. Такое свободное перемещение суставных головок при открывании рта называется физиологическим подвывихом и часто встречается у молодых людей (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Насибуллин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Г. Г., 1981).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боковом сдвиге нижней челюсти головки смещаются неравномерно. На стороне смещения нижней челюсти (рабочая сторона) суставная головка остается в суставной ямке, а на противоположной стороне (балансирующая сторона) она выходит на вершину суставного бугорка, что также может быть интерпретировано как вывих.</a:t>
            </a:r>
          </a:p>
          <a:p>
            <a:pPr algn="just"/>
            <a:endParaRPr lang="ru-RU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Смещение суставных головок кзади и кверху часто наблюдается при утрате зубов, патологической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стираемости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других состояниях, сопровождающихся снижением высоты прикуса.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04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C46D2-34F0-415A-93C1-7738CD06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51" y="365125"/>
            <a:ext cx="11700769" cy="1325563"/>
          </a:xfrm>
        </p:spPr>
        <p:txBody>
          <a:bodyPr>
            <a:noAutofit/>
          </a:bodyPr>
          <a:lstStyle/>
          <a:p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расшифровки томограммы следующий:</a:t>
            </a:r>
            <a:b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911F43-665B-4376-9865-6AE92F8E4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8" y="1136342"/>
            <a:ext cx="7438010" cy="55485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Руководствуясь рисунком, соединить вершину суставного бугорка с нижним краем отверстия наружного слухового прохода.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верхней точки суставной ямки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 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опустить перпендикуляр на эту линию и отметить точку пересечения буквой K.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точки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 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углом 45° справа и слева провести прямые линии до пересечения с суставной ямкой (а и с).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точки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 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 перпендикуляр (b) к горизонтальной линии, проводя его до дна суставной ямки.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нижней точки вырезки нижней челюсти опустить перпендикуляр на продолжение линии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LN.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следующие размеры: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длину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мыщелкового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отростка NM;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высоту головки нижней челюсти KM;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ширину головки нижней челюсти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endParaRPr lang="ru-RU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ширину суставной щели - у входа в переднем отделе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АА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входа в заднем отделе </a:t>
            </a:r>
            <a:r>
              <a:rPr lang="ru-RU" sz="1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', под углом 45° в переднем отделе (а), под углом 45° в заднем отделе (с) и в верхнем отделе (b).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Сопоставить данные, полученные справа и слева в состоянии центральной окклюзии и при открытом рте, определить степень различий. Сделать вывод.</a:t>
            </a:r>
          </a:p>
          <a:p>
            <a:pPr marL="0" indent="0" algn="just">
              <a:buNone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иметь в виду, что нарушения в области ВНЧС могут проявляться с обеих сторон, поэтому результаты измерений на томограмме необходимо сопоставлять с данными клинического обследования пациента.</a:t>
            </a:r>
          </a:p>
          <a:p>
            <a:pPr algn="just"/>
            <a:endParaRPr lang="ru-RU" sz="5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F3631329-B2E3-41D6-8373-364CECDEE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061" y="2273209"/>
            <a:ext cx="4440317" cy="2441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81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D5B3C-9384-4958-A7CB-9DE8E6933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Магнитно-резонансная томография ВНЧС.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86CD5-10ED-410D-A36C-92B5DE7C2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Наибольшие возможности визуализации мягких тканей сустава (хрящевой, мышечной) в условиях естественной контрастности имеет метод магнитно-резонансной томографии (МРТ).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его помощью можно диагностировать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Смещение суставной головки в суставной впадине;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Асимметрию формы головок и выхода их на вершину суставного бугорка;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формы, размеров, положения суставного диска, признаки его повреждения, наличие выпота в полости сустава;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изучить строение латеральной крыловидной мышцы. </a:t>
            </a:r>
          </a:p>
        </p:txBody>
      </p:sp>
    </p:spTree>
    <p:extLst>
      <p:ext uri="{BB962C8B-B14F-4D97-AF65-F5344CB8AC3E}">
        <p14:creationId xmlns:p14="http://schemas.microsoft.com/office/powerpoint/2010/main" val="2597806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9DB03A-5B0F-4D21-AAFA-CF3CBF5E5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3682"/>
            <a:ext cx="10515600" cy="55732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Показаниями к применению МРТ в ортодонтии являются наличие клинических признаков дисфункции ВНЧС (боль, шум при функции сустава, ограничение открывания рта, боль при пальпации жевательных мышц), а также планирование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ортодонтического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лечения, которое связано с воздействием на ВНЧС. </a:t>
            </a:r>
          </a:p>
        </p:txBody>
      </p:sp>
    </p:spTree>
    <p:extLst>
      <p:ext uri="{BB962C8B-B14F-4D97-AF65-F5344CB8AC3E}">
        <p14:creationId xmlns:p14="http://schemas.microsoft.com/office/powerpoint/2010/main" val="294175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14444EF-0737-48D0-ADAC-903C929AE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19919"/>
          <a:stretch/>
        </p:blipFill>
        <p:spPr>
          <a:xfrm>
            <a:off x="1677880" y="439238"/>
            <a:ext cx="9076128" cy="4638789"/>
          </a:xfr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6567FAA-3F20-4044-AF71-BAD3CBFDF3A6}"/>
              </a:ext>
            </a:extLst>
          </p:cNvPr>
          <p:cNvSpPr/>
          <p:nvPr/>
        </p:nvSpPr>
        <p:spPr>
          <a:xfrm>
            <a:off x="3092388" y="5168997"/>
            <a:ext cx="65398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МРТ – срезы ВНЧС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кососагиттальной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плоскости: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– рот закрыт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– рот открыт</a:t>
            </a:r>
          </a:p>
        </p:txBody>
      </p:sp>
    </p:spTree>
    <p:extLst>
      <p:ext uri="{BB962C8B-B14F-4D97-AF65-F5344CB8AC3E}">
        <p14:creationId xmlns:p14="http://schemas.microsoft.com/office/powerpoint/2010/main" val="31638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04EAD-91E4-4E47-AECB-ECCD197B1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Ортопантомография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(ОПТГ)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396AFA-E400-4A86-882D-9472638E0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рентгенологического исследования, позволяющий получить плоское изображение объемных органов и поверхностей со сложным анатомическим рельефом, для чего используют вращающиеся относительно больного рентгеновские трубки и кассеты. Реже применяют аппараты, в которых предусмотрено вращение объекта исследования и пленки при неподвижном положении источника излучения. </a:t>
            </a:r>
          </a:p>
          <a:p>
            <a:pPr marL="0" indent="0"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Рентгеновская пленка, заключенная в изогнутую пластиковую кассету, закрепляется по одну сторону головы пациента, а рентгеновская трубка - по другую. Таким образом, в отличие от панорамной рентгенографии, источник излучения находится вне полости рта и совершает эксцентрическое движение синхронно с пленкой, описывая неполную окружность вокруг головы больного. </a:t>
            </a:r>
          </a:p>
          <a:p>
            <a:pPr marL="0" indent="0" algn="just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пленка на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кассетодержателе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совершает еще и вращение вокруг вертикальной оси. Рентгеновские лучи, проходя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черезразличные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отделы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-стальной половины черепа, все время попадают на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незаснятые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участки пленки.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022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168717-B03C-4C45-A24D-69711CAC4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МРТ позволяет получить изображения ВНЧС в любых плоскостях. Небольшие размеры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мягкотканных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 ВНЧС делают целесообразным 11 использование при МРТ тонких срезов (1,5–3 мм), позволяющих диагностировать минимальные структурные нарушения.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взаиморасположения суставного диска, головки нижней челюсти, суставного бугорка и нижнечелюстной ямки возможно сканирование не только при открытом рте, но и в промежуточные фазы отведения нижней челюсти. МР-томограммы ВНЧС обязательно включают сканирование двух суставов.</a:t>
            </a:r>
          </a:p>
        </p:txBody>
      </p:sp>
    </p:spTree>
    <p:extLst>
      <p:ext uri="{BB962C8B-B14F-4D97-AF65-F5344CB8AC3E}">
        <p14:creationId xmlns:p14="http://schemas.microsoft.com/office/powerpoint/2010/main" val="343974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C89ED-04C0-44EB-AA02-50DE7535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Телерентгенографическое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исследование кистей рук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10F89C-B77C-4585-AD7C-8C1BC21FE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86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нарушения темпа роста челюстей, обусловленного несвоевременной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оссификацией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скелета, может быть причиной развития аномалии прикуса. Для уточнения возможности роста челюстей, выбора оптимального метода лечения и уточнения прогноза целесообразно определять степень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оссификации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ске­лета и ее соответствие возрасту. В связи с этим важно оценить соотношения хронологического, костного и зубного возрастов как показателей общего роста и развития организма и степени формирования зубочелюстной системы.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Исследования, посвященные костному возрасту, впервые были проведены педиатрами. В ортодонтии первыми стали изучать рентгенограммы кистей рук Т. W.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Todd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(1937), W. W.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Greulich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 S. I.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Pyle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(1950), Н.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Deplagne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(1962), затем A.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Bjorkи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Helm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(1967), Т.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Rakosiи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соавт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(1993).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 рентгенограммы кистей рук (фаланги пальцев, кости пясти и 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запястья,эпифизы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лучевой и локтевой костей), по­скольку имеются возрастные различия в степени окостенения (рис. 6.15). Известен порядок появления каждой кости и стадий костного созревания, при которых каждая кость изменяется по форме и размеру, особенно 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эпифизыи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соответствующие им диафизы.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70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2F2FF4-D592-4E84-A273-90B683BCD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825"/>
            <a:ext cx="10515600" cy="5511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рентгенограммах кистей рук определяют по </a:t>
            </a:r>
            <a:r>
              <a:rPr lang="ru-RU" sz="24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Бьорку</a:t>
            </a:r>
            <a:r>
              <a:rPr lang="ru-RU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сте­пень формирования эпифизов и диафизов фаланг I, II и III пальцев, соединение эпифизов и диафизов, период появления </a:t>
            </a:r>
            <a:r>
              <a:rPr lang="ru-RU" sz="24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сесамовидных</a:t>
            </a:r>
            <a:r>
              <a:rPr lang="ru-RU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костей. Уточняют стадию формирования кистей рук:</a:t>
            </a:r>
          </a:p>
          <a:p>
            <a:pPr marL="0" indent="0" algn="just">
              <a:buNone/>
            </a:pPr>
            <a:endParaRPr lang="ru-RU" sz="24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1-я стадия — РР;—эпифиз первой фаланги II пальца равен ширине ее диафиза.</a:t>
            </a:r>
          </a:p>
          <a:p>
            <a:pPr algn="just"/>
            <a:r>
              <a:rPr lang="ru-RU" sz="2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2-я стадия — МР, — эпифиз второй фаланги </a:t>
            </a:r>
            <a:r>
              <a:rPr lang="ru-RU" sz="22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IIIпальца</a:t>
            </a:r>
            <a:r>
              <a:rPr lang="ru-RU" sz="2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равен ширине ее диафиза.</a:t>
            </a:r>
          </a:p>
          <a:p>
            <a:pPr algn="just"/>
            <a:r>
              <a:rPr lang="ru-RU" sz="2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3-я стадия — S —стадия появления </a:t>
            </a:r>
            <a:r>
              <a:rPr lang="ru-RU" sz="22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сесамовидных</a:t>
            </a:r>
            <a:r>
              <a:rPr lang="ru-RU" sz="22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костей,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4-я стадия —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МРдСар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эпифиз второй фаланги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Шпальца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шире ее диафиза, происходит прилив.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5-я стадия — DP^ —соединение эпифиза третьей фаланги III пальца с диафизом.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6-я стадия —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 — соединение эпифиза первой фаланги III пальца с диафизом.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7-я стадия — МР^ — соединение эпифиза второй фаланги III пальца с диафизом.</a:t>
            </a:r>
          </a:p>
        </p:txBody>
      </p:sp>
    </p:spTree>
    <p:extLst>
      <p:ext uri="{BB962C8B-B14F-4D97-AF65-F5344CB8AC3E}">
        <p14:creationId xmlns:p14="http://schemas.microsoft.com/office/powerpoint/2010/main" val="2105418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6F563AD7-99C0-45FE-AA22-95767509740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2"/>
          <a:stretch/>
        </p:blipFill>
        <p:spPr bwMode="auto">
          <a:xfrm>
            <a:off x="4286156" y="1"/>
            <a:ext cx="38457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890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1F81B4A7-ACA2-4982-B08A-6821FD40DC9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72" y="209803"/>
            <a:ext cx="9877455" cy="643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5923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C61488F4-B797-40A5-A393-C67524ED3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7" y="115410"/>
            <a:ext cx="11683013" cy="63209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Woodside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(1969) изучил рост у 114 обследованных муж­ского пола и 104 — женского в возрасте от 3 до 20 лет и выявил следующие пики роста: 1) в возрасте 3 лет; его протяженность значительна до 6 лет; 2) в возрасте 6—7 лет у девочек и 7— 9 лет у мальчиков; 3) пик половой зрелости: у девочек в It-12лет, у мальчиков в 14—15 лет. Рост происходит в основном в четыре этапа.</a:t>
            </a:r>
          </a:p>
          <a:p>
            <a:pPr marL="0" indent="0" algn="just">
              <a:buNone/>
            </a:pPr>
            <a:endParaRPr lang="ru-RU" sz="18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Первый, инфантильный, этап роста, по мнению A.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соответствует 2,5 года, по мнению D.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Woodside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—3 годам. У новорожденных голова составляет '/^ длины тела, у трехлет­них — '/,, у взрослых — '/у.</a:t>
            </a:r>
          </a:p>
          <a:p>
            <a:pPr algn="just"/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Второй, юношеский, этап роста начинается в конечном периоде временного прикуса при прорезывании первых посто­янных зубов. Происходит неактивный рост с минимальной скоростью. Этот пик роста происходит у мальчиков позже, чем у девочек, на 1—2 года. А.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S.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Helmразличают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этом этапе роста два периода.</a:t>
            </a:r>
          </a:p>
          <a:p>
            <a:pPr algn="just"/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Третий, зрелый, этап роста начинается приблизительно за 2 года до максимального пика зрелого роста; выражается в увеличении длины конечностей, особенно нижних. А.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S.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Helmразличают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эту фазу роста по появлению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сесамовидных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костей. Они появляются раньше пика роста на 9±1,4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мальчиков и 12±2,1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девочек. Эта фаза может наблюдаться у девочек в 8,5 и 9 лет или с опозданием (иногда до 15 лет).</a:t>
            </a:r>
          </a:p>
          <a:p>
            <a:pPr algn="just"/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четвертом этапе половой зрелости: считают, что появ­ление менструации у девочек взаимосвязано с максимальным пиком роста. По мнению А.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менструация наступает через 4±2,5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максимального пика роста, что соответствует 12—13 годам у девочек и 14—15 годам полового созревания у мальчиков.</a:t>
            </a:r>
          </a:p>
          <a:p>
            <a:pPr algn="just"/>
            <a:endParaRPr lang="ru-RU" sz="18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Bjork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S.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Helm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(1968) начали прогнозировать костный возраст с учетом максимального роста тела в длину. В дальней­шем их предложения стали широко использовать ортодонты. Для установления зрелого пика роста тела и прогнозирования роста лица стали измерять длину тела.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261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AEF786-AD60-4BA7-B916-84C4B272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</a:t>
            </a:r>
            <a:r>
              <a:rPr lang="ru-RU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антропохронодентомера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определять: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8F985B-F0E3-4922-90C7-ACA6A5155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средние сроки прорезывания временных зубов;</a:t>
            </a:r>
          </a:p>
          <a:p>
            <a:pPr marL="0" indent="0" algn="just">
              <a:buNone/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корней временных 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сроки рассасывания корней временных 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средние сроки закладки фолликулов постоянных 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начало минерализации корней постоянных 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сроки прорезывания постоянных 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сроки формирования корней постоянных зубов;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возраст ребенка и количество зубов, имеющихся и про­резывающихся в данном .возрасте, а также массу тела и рост от рождения до 17 лет;</a:t>
            </a:r>
          </a:p>
          <a:p>
            <a:pPr marL="0" indent="0" algn="just">
              <a:buNone/>
            </a:pP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периоды наиболее интенсивного роста челюстей и про­резывания зубов.</a:t>
            </a:r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78620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90BAD-D864-4064-8B97-7245BAAF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9D485E-1E44-4B74-9CD8-814459DE5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470"/>
            <a:ext cx="10515600" cy="521119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Хорошилкина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Ф.Я.,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Л.С., Ортодонтия. Лечение аномалий зубов и зубных рядов современными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ортодонтическими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аппаратами. Клинические и технические этапы их изготовления. – М.: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Медкнига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Н.Новгород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Изд.НГМА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2002. – 251 с.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Л.С., Картон Е.А.,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Слабковская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А.Б. Ортодонтия. Современные методы диагностики аномалий зубов, зубных рядов и окклюзии /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ГЭОТАР-Медиа, 2021. - 160 с.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Ортодонтия. Диагностика и лечение зубочелюстно-лицевых аномалий и деформаций [Электронный ресурс] : учебник / Л.С.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- М. 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ГЭОТАРМедиа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Л.С., Шаров М.Н. Стоматология.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Нейростоматология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Дисфункция зубочелюстной системы: учебное пособие.- М.: ГЭОТАР – Медиа, 2013.-358 с.</a:t>
            </a:r>
          </a:p>
        </p:txBody>
      </p:sp>
    </p:spTree>
    <p:extLst>
      <p:ext uri="{BB962C8B-B14F-4D97-AF65-F5344CB8AC3E}">
        <p14:creationId xmlns:p14="http://schemas.microsoft.com/office/powerpoint/2010/main" val="94350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нимок ОПТГ: что это такое? • Диагностический центр Вальдорф">
            <a:extLst>
              <a:ext uri="{FF2B5EF4-FFF2-40B4-BE49-F238E27FC236}">
                <a16:creationId xmlns:a16="http://schemas.microsoft.com/office/drawing/2014/main" id="{43CC4A27-9259-4959-AF07-B3A3D45A9F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78" y="716465"/>
            <a:ext cx="10487416" cy="5425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86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5A27C4-B979-499F-A46D-D7F9A56EE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6027"/>
            <a:ext cx="10515600" cy="58237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правильно выполненной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ортопантомограмме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отображаются обе челюсти, венечный и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мыщелковый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отростки нижней челюсти, височно-нижнечелюстной сустав (правый и левый), придаточные пазухи и часть полости носа. Изображение зубов четкое, не искаженное по форме. Хорошо видны зубные полости,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периодонтальные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щели (особенно в зоне премоляров и моляров). Можно различить слой эмали, покрывающий коронки зубов, кариозные, травматические и другие дефекты тканей зубов.</a:t>
            </a:r>
          </a:p>
          <a:p>
            <a:pPr marL="0" indent="0" algn="just">
              <a:buNone/>
            </a:pPr>
            <a:endParaRPr lang="ru-RU" sz="2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альвеолярных отростках, в том числе в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межальвеолярных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гребнях, виден ход костных балок, каналы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интерсептальных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артерий, участки резорбции, очаги остеопороза; видны просвет и стенки нижнечелюстного канала, его отверстия, тени бугристостей на местах прикрепления мышц в области ветви нижней челюсти,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скулоальвеолярные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гребни верхней челюсти.</a:t>
            </a:r>
          </a:p>
          <a:p>
            <a:pPr marL="0" indent="0" algn="just">
              <a:buNone/>
            </a:pPr>
            <a:endParaRPr lang="ru-RU" sz="2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изображение верхней челюсти и верхнего зубного ряда наслаиваются две горизонтально идущие линии: тень корня языка, имеющая дугообразную форму, и тень твердого нёба, располагающаяся выше первой (более интенсивная и менее изогнутая), по краям она переходит в тень нёбной занавески. Плотность изображения обеих челюстей на </a:t>
            </a:r>
            <a:r>
              <a:rPr lang="ru-RU" sz="2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ортопантомограмме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неоднородна по вертикали. На уровне премоляров видны воздушные полости, создающие картину пониженной плотности костной ткани, которые не следует трактовать как проявления патологических изменений. Верхнечелюстные пазухи отображаются одновременно в прямой и боковой проекциях. Прослеживаются как боковые, так и задние их стенки, отстоящие на расстоянии друг от друга.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9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43AF73-3978-44A6-B557-955895594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ортодонтической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практике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ортопантомография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незаменимым методом исследования, который позволяет изучить: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E11785-04AC-44DB-B811-40C519B6C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Взаимоотношение зубных рядов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мезиодистальном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вертикальном направлениях;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минерализации коронок и корней зубов, степень их сформированности;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резорбции корней временных зубов и ее тип (физиологический, патологический);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Аномалии структуры твердых тканей зубов (гипоплазия, аплазия);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зачатков непрорезавшихся зубов, их положение в челюсти и перспективу прорезывания;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Аномалии формы и величины непрорезавшихся и прорезавшихся зубов и их корней;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Наклоны прорезавшихся зубов 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ретенированных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зубов по отношению к соседним;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44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2E0BD7-142A-4111-81DA-36DB30E67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6725"/>
            <a:ext cx="10515600" cy="5710238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убоальвеолярную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высоту в переднем и боковых участках челюстей;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Глубину резцового перекрытия;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тел челюстей, ветвей и углов нижней челюсти;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Асимметрию правой и левой половин средней и нижней частей лицевого скелета;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искривления носовой перегородки и величину носовых раковин;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носовой полости и верхнечелюстных пазух;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 и расположение врожденной расщелины альвеолярного отростка и нёба;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Латеральное смещение нижней челюсти;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суставных головок в суставных ямках, изменения структуры элементов височно-нижнечелюстных суставов;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подъязычной кости.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210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F5025D-BFC4-4160-B128-B4413231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расшифровки </a:t>
            </a:r>
            <a:r>
              <a:rPr lang="ru-RU" sz="4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ортопантомограммы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A74226-D38F-4C16-B98D-D1924355A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 Провести тщательное изучение зубных рядов в той последовательности, в какой проводится обследование больного (верхняя челюсть - справа-налево, затем нижняя челюсть в обратном порядке). Оценить соответствие имеющегося комплекта зубов возрасту пациента, стадию развития каждого зуба, его положение, размеры и форму, состояние твердых тканей, степень их минерализации, взаимоотношения с соседними зубами.</a:t>
            </a:r>
          </a:p>
          <a:p>
            <a:pPr marL="0" indent="0" algn="just">
              <a:buNone/>
            </a:pP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 При отсутствии места в зубном ряду для какого-либо зуба установить причину этого. В процессе анализа целесообразно сравнивать состояние зубов правой и левой сторон.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29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AD077A-2E4F-4F81-805D-4089F64E1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09257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 При оценке формирования постоянных зубов можно, согласно рекомендации Ф. Я.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Хорошилкиной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Т. А. Точилиной (1982), выделить 8 стадий:</a:t>
            </a:r>
          </a:p>
          <a:p>
            <a:pPr algn="just"/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 Появление фолликула (признаки минерализации отсутствуют);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 Формирование бугров или режущего края зуба;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 Формирование коронки зуба на половину ее высоты;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Формирование коронки зуба до его шейки;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 Формирование корней зубов на </a:t>
            </a:r>
            <a:r>
              <a:rPr lang="ru-RU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длины;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 Формирование корней от </a:t>
            </a:r>
            <a:r>
              <a:rPr lang="ru-RU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 </a:t>
            </a:r>
            <a:r>
              <a:rPr lang="ru-RU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их длины;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 Формирование корней зубов от </a:t>
            </a:r>
            <a:r>
              <a:rPr lang="ru-RU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 </a:t>
            </a:r>
            <a:r>
              <a:rPr lang="ru-RU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их длины;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 Завершение формирования корней зубов.</a:t>
            </a:r>
          </a:p>
          <a:p>
            <a:pPr marL="0" indent="0" algn="just">
              <a:buNone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Наибольшей вариабельностью характеризуется развитие третьих моляров. Их закладка происходит в возрасте 5-8 лет. В возрасте 13 лет их зачатки находятся на II-IV стадии развития, поэтому об адентии этих зубов можно говорить в тех случаях, когда они отсутствуют у ребенка в возрасте 14 лет и старше.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41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6801BB-690B-42C2-BC05-96753E48F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4825"/>
            <a:ext cx="10515600" cy="5672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 Важным моментом оценки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ортопантомограммы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изучение взаимоотношений зачатков постоянных зубов и корней временных зубов. На ранних стадиях развития постоянного зуба, соответствующих началу обызвествления бугров коронки премоляра, фолликул постоянного зуба располагается между корнями временного. При этом корни временного моляра сформированы или находятся в стадии окончания формирования. На рентгенограммах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периодонтальная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щель четкая. Фолликул хорошо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контурирован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имеет округлую форму. Между кортикальной оболочкой фолликула и лункой временного зуба в области бифуркации корней определяется слой кости ячеистого строения.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5413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3205</Words>
  <Application>Microsoft Macintosh PowerPoint</Application>
  <PresentationFormat>Широкоэкранный</PresentationFormat>
  <Paragraphs>156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Тема Office</vt:lpstr>
      <vt:lpstr>Рентген исследования ( ОПТГ, КТ, МРТ, рентген кисти)</vt:lpstr>
      <vt:lpstr>Ортопантомография (ОПТГ) </vt:lpstr>
      <vt:lpstr>Презентация PowerPoint</vt:lpstr>
      <vt:lpstr>Презентация PowerPoint</vt:lpstr>
      <vt:lpstr>В ортодонтической практике ортопантомография является незаменимым методом исследования, который позволяет изучить:</vt:lpstr>
      <vt:lpstr>Презентация PowerPoint</vt:lpstr>
      <vt:lpstr>Алгоритм расшифровки ортопантомограммы:</vt:lpstr>
      <vt:lpstr>Презентация PowerPoint</vt:lpstr>
      <vt:lpstr>Презентация PowerPoint</vt:lpstr>
      <vt:lpstr>Презентация PowerPoint</vt:lpstr>
      <vt:lpstr>Томография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расшифровки томограммы следующий: </vt:lpstr>
      <vt:lpstr>Магнитно-резонансная томография ВНЧС. </vt:lpstr>
      <vt:lpstr>Презентация PowerPoint</vt:lpstr>
      <vt:lpstr>Презентация PowerPoint</vt:lpstr>
      <vt:lpstr>Презентация PowerPoint</vt:lpstr>
      <vt:lpstr>Телерентгенографическое исследование кистей рук</vt:lpstr>
      <vt:lpstr>Презентация PowerPoint</vt:lpstr>
      <vt:lpstr>Презентация PowerPoint</vt:lpstr>
      <vt:lpstr>Презентация PowerPoint</vt:lpstr>
      <vt:lpstr>Презентация PowerPoint</vt:lpstr>
      <vt:lpstr>С помощью антропохронодентомера можно определять:</vt:lpstr>
      <vt:lpstr>Список использованной литературы: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Рентген исследования( ОПТГ, КТ, МРТ, рентген кисти)</dc:title>
  <dc:creator>Данил Ушкань</dc:creator>
  <cp:lastModifiedBy>Азалия Юнусова</cp:lastModifiedBy>
  <cp:revision>14</cp:revision>
  <dcterms:created xsi:type="dcterms:W3CDTF">2024-10-03T17:05:17Z</dcterms:created>
  <dcterms:modified xsi:type="dcterms:W3CDTF">2026-01-27T13:35:41Z</dcterms:modified>
</cp:coreProperties>
</file>