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71" r:id="rId3"/>
    <p:sldId id="288" r:id="rId4"/>
    <p:sldId id="289" r:id="rId5"/>
    <p:sldId id="290" r:id="rId6"/>
    <p:sldId id="291" r:id="rId7"/>
    <p:sldId id="292" r:id="rId8"/>
    <p:sldId id="293" r:id="rId9"/>
    <p:sldId id="294" r:id="rId10"/>
    <p:sldId id="295" r:id="rId11"/>
    <p:sldId id="257" r:id="rId12"/>
    <p:sldId id="258" r:id="rId13"/>
    <p:sldId id="260" r:id="rId14"/>
    <p:sldId id="296" r:id="rId15"/>
    <p:sldId id="259" r:id="rId16"/>
    <p:sldId id="297" r:id="rId17"/>
    <p:sldId id="263" r:id="rId18"/>
    <p:sldId id="262" r:id="rId19"/>
    <p:sldId id="261" r:id="rId20"/>
    <p:sldId id="264" r:id="rId21"/>
    <p:sldId id="299" r:id="rId22"/>
    <p:sldId id="300" r:id="rId23"/>
    <p:sldId id="273" r:id="rId24"/>
    <p:sldId id="272" r:id="rId25"/>
    <p:sldId id="274" r:id="rId26"/>
    <p:sldId id="275" r:id="rId27"/>
    <p:sldId id="276" r:id="rId28"/>
    <p:sldId id="265" r:id="rId29"/>
    <p:sldId id="266" r:id="rId30"/>
    <p:sldId id="267" r:id="rId31"/>
    <p:sldId id="268" r:id="rId32"/>
    <p:sldId id="269" r:id="rId33"/>
    <p:sldId id="298" r:id="rId34"/>
    <p:sldId id="270" r:id="rId35"/>
    <p:sldId id="277" r:id="rId36"/>
    <p:sldId id="278" r:id="rId37"/>
    <p:sldId id="279" r:id="rId38"/>
    <p:sldId id="280" r:id="rId39"/>
    <p:sldId id="281" r:id="rId40"/>
    <p:sldId id="282" r:id="rId41"/>
    <p:sldId id="283" r:id="rId42"/>
    <p:sldId id="284" r:id="rId43"/>
    <p:sldId id="285" r:id="rId44"/>
    <p:sldId id="306" r:id="rId45"/>
    <p:sldId id="286" r:id="rId46"/>
    <p:sldId id="287" r:id="rId47"/>
    <p:sldId id="302" r:id="rId48"/>
    <p:sldId id="304" r:id="rId49"/>
    <p:sldId id="305" r:id="rId5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1454"/>
  </p:normalViewPr>
  <p:slideViewPr>
    <p:cSldViewPr snapToGrid="0">
      <p:cViewPr varScale="1">
        <p:scale>
          <a:sx n="98" d="100"/>
          <a:sy n="98" d="100"/>
        </p:scale>
        <p:origin x="10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380B0-B462-844C-89DF-71DF2BF477BA}" type="datetimeFigureOut">
              <a:rPr lang="ru-RU" smtClean="0"/>
              <a:t>27.01.2026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17188-5970-E543-BD59-7D339C88F310}" type="slidenum">
              <a:rPr lang="ru-RU" smtClean="0"/>
              <a:t>‹#›</a:t>
            </a:fld>
            <a:endParaRPr lang="ru-RU"/>
          </a:p>
        </p:txBody>
      </p:sp>
    </p:spTree>
    <p:extLst>
      <p:ext uri="{BB962C8B-B14F-4D97-AF65-F5344CB8AC3E}">
        <p14:creationId xmlns:p14="http://schemas.microsoft.com/office/powerpoint/2010/main" val="1433851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CDFD31-073F-F4E3-ABD5-10B18804D26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BE722B8-376C-717E-8061-394ECBF1F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50F9C59-2AA1-FC41-A51A-938BACCD28B1}"/>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5" name="Нижний колонтитул 4">
            <a:extLst>
              <a:ext uri="{FF2B5EF4-FFF2-40B4-BE49-F238E27FC236}">
                <a16:creationId xmlns:a16="http://schemas.microsoft.com/office/drawing/2014/main" id="{E79EB506-A601-E2E3-4D9E-28EAFED965B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9E9C0FD-149C-6618-AA26-34D55A7BCB76}"/>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95462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1C2B9E-0B87-F12D-6A14-71B71DD7A23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67018B9-F05F-D99E-3A51-5BA85F0B774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DF39E6C-C6C9-738E-0431-43EC8E58E001}"/>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5" name="Нижний колонтитул 4">
            <a:extLst>
              <a:ext uri="{FF2B5EF4-FFF2-40B4-BE49-F238E27FC236}">
                <a16:creationId xmlns:a16="http://schemas.microsoft.com/office/drawing/2014/main" id="{17CB463A-3850-743B-0AF0-5BB405DEE52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58AEE8F-9999-66F1-2CE4-AA4F44CBB9A2}"/>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2410821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0B8A6C1-7C3C-FDC8-4BAE-9EA0B0697E9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555F8727-4F72-5F6E-05C5-E54BDB652FD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BFBBFE0-15B9-93ED-AD02-A3D20BA9798A}"/>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5" name="Нижний колонтитул 4">
            <a:extLst>
              <a:ext uri="{FF2B5EF4-FFF2-40B4-BE49-F238E27FC236}">
                <a16:creationId xmlns:a16="http://schemas.microsoft.com/office/drawing/2014/main" id="{552074B2-53E3-E38E-8FD5-094363594C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CF5067A-670C-CD6A-8122-D1F149F4BAA9}"/>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69987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DFEC7E-2F19-0F69-EDAF-0CBFA545997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11A4C98-C149-D0FD-A952-2B559B4B7D3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D03272A-1E16-91D9-9156-C383F6CD8970}"/>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5" name="Нижний колонтитул 4">
            <a:extLst>
              <a:ext uri="{FF2B5EF4-FFF2-40B4-BE49-F238E27FC236}">
                <a16:creationId xmlns:a16="http://schemas.microsoft.com/office/drawing/2014/main" id="{A39EC29C-622E-19DE-B355-009D61FA2F4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0F2AA80-9550-72B2-5189-FB4950002062}"/>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22632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861D34-DCE5-BCC7-0B45-4022157AFFC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C55AA48-980F-E87F-6828-136E03A3A1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59E4309-B1CA-DC32-F531-B423018C1059}"/>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5" name="Нижний колонтитул 4">
            <a:extLst>
              <a:ext uri="{FF2B5EF4-FFF2-40B4-BE49-F238E27FC236}">
                <a16:creationId xmlns:a16="http://schemas.microsoft.com/office/drawing/2014/main" id="{D397E892-B0EB-2F48-B0C2-359506FA3B0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171BCB2-7068-BA7F-1BCF-36899CE9AEB9}"/>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186009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31EFF5-A162-2EFE-8513-BFCF3D169CE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B85A1E8-53F1-AD04-BD78-6E07762D920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B76B7CB-FD5A-B218-8F9C-404421B4BBE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F86974C-1ADE-D65B-AC52-1AB04E0995F2}"/>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6" name="Нижний колонтитул 5">
            <a:extLst>
              <a:ext uri="{FF2B5EF4-FFF2-40B4-BE49-F238E27FC236}">
                <a16:creationId xmlns:a16="http://schemas.microsoft.com/office/drawing/2014/main" id="{1FF472C3-669C-F783-72B4-ED300530E9A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6A864B4-55C3-E663-5521-D44CF1DB7ACB}"/>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243865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9AC454-8243-160A-E9E1-DF183E81EC2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81FBB52-1261-7808-3C62-8DAB11D21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DC2985C-E3CC-DAAA-335E-CC42242B0D9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D4566FC-7451-0739-9373-37B21166A4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85FFBC5-E61F-1C7F-41AC-F3F4629E0EC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EA11DB9-483E-0F37-E669-AA66A0D6A69F}"/>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8" name="Нижний колонтитул 7">
            <a:extLst>
              <a:ext uri="{FF2B5EF4-FFF2-40B4-BE49-F238E27FC236}">
                <a16:creationId xmlns:a16="http://schemas.microsoft.com/office/drawing/2014/main" id="{6AEE3197-A0FF-FD72-49E7-8C92E2F2CA4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3F169D0-EBAE-D585-2793-22453FE85F08}"/>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205189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7E05F6-314D-A4A5-D7FA-CA52652123D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A554231-0AE8-5D05-1AE1-AE90A5F42389}"/>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4" name="Нижний колонтитул 3">
            <a:extLst>
              <a:ext uri="{FF2B5EF4-FFF2-40B4-BE49-F238E27FC236}">
                <a16:creationId xmlns:a16="http://schemas.microsoft.com/office/drawing/2014/main" id="{D0D66E39-E3F9-8B29-C7E5-D923FE6EC89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049AE2A-A3ED-F9D5-016F-6DA03D6F9949}"/>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174560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1131BF9-CE13-049B-93DC-C5D3474EE3AF}"/>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3" name="Нижний колонтитул 2">
            <a:extLst>
              <a:ext uri="{FF2B5EF4-FFF2-40B4-BE49-F238E27FC236}">
                <a16:creationId xmlns:a16="http://schemas.microsoft.com/office/drawing/2014/main" id="{8F0DB1AE-AB2D-4E99-8A8E-2236D8191FD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25B06B1-941A-BB9F-83AE-1217139B8833}"/>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2241011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EC7729-C452-A597-DF20-D2322E227E1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3505732-552F-6B9A-FE57-1FC40F259D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0622C08-8771-2304-1E6A-0B3515B6B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636B09C-E6F3-F4E8-36E8-E72882193686}"/>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6" name="Нижний колонтитул 5">
            <a:extLst>
              <a:ext uri="{FF2B5EF4-FFF2-40B4-BE49-F238E27FC236}">
                <a16:creationId xmlns:a16="http://schemas.microsoft.com/office/drawing/2014/main" id="{B4C8B8B9-48A0-CF23-8728-818A2ED63BD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5988AEB-6108-E6B6-A0A7-EE55C317972F}"/>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3383657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81D3DD-D063-A803-9036-B39CA6F72CA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5D69848-0A69-8618-8AE9-B924C10568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2CCBAFE-7B77-D780-DBFE-9BC922B98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9E00FD0-7B94-54B9-3CA1-0F0C6932E314}"/>
              </a:ext>
            </a:extLst>
          </p:cNvPr>
          <p:cNvSpPr>
            <a:spLocks noGrp="1"/>
          </p:cNvSpPr>
          <p:nvPr>
            <p:ph type="dt" sz="half" idx="10"/>
          </p:nvPr>
        </p:nvSpPr>
        <p:spPr/>
        <p:txBody>
          <a:bodyPr/>
          <a:lstStyle/>
          <a:p>
            <a:fld id="{219FA272-0AEA-BC44-9291-437AF3C7BF0A}" type="datetimeFigureOut">
              <a:rPr lang="ru-RU" smtClean="0"/>
              <a:t>27.01.2026</a:t>
            </a:fld>
            <a:endParaRPr lang="ru-RU"/>
          </a:p>
        </p:txBody>
      </p:sp>
      <p:sp>
        <p:nvSpPr>
          <p:cNvPr id="6" name="Нижний колонтитул 5">
            <a:extLst>
              <a:ext uri="{FF2B5EF4-FFF2-40B4-BE49-F238E27FC236}">
                <a16:creationId xmlns:a16="http://schemas.microsoft.com/office/drawing/2014/main" id="{1E65402B-D63B-6A9D-45A2-969BCB7C7DD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E2C786B-535C-B924-779E-E82A3E5F62ED}"/>
              </a:ext>
            </a:extLst>
          </p:cNvPr>
          <p:cNvSpPr>
            <a:spLocks noGrp="1"/>
          </p:cNvSpPr>
          <p:nvPr>
            <p:ph type="sldNum" sz="quarter" idx="12"/>
          </p:nvPr>
        </p:nvSpPr>
        <p:spPr/>
        <p:txBody>
          <a:bodyPr/>
          <a:lstStyle/>
          <a:p>
            <a:fld id="{8390CBE4-E4A7-8640-86A1-2FA239EBE1D7}" type="slidenum">
              <a:rPr lang="ru-RU" smtClean="0"/>
              <a:t>‹#›</a:t>
            </a:fld>
            <a:endParaRPr lang="ru-RU"/>
          </a:p>
        </p:txBody>
      </p:sp>
    </p:spTree>
    <p:extLst>
      <p:ext uri="{BB962C8B-B14F-4D97-AF65-F5344CB8AC3E}">
        <p14:creationId xmlns:p14="http://schemas.microsoft.com/office/powerpoint/2010/main" val="27597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AFCDEB-C992-B169-991A-3C3F3886C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B7C12D2-D6BC-57B1-9491-9D906385C9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F050CBE-CC23-D7A2-B083-1C81699CA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FA272-0AEA-BC44-9291-437AF3C7BF0A}" type="datetimeFigureOut">
              <a:rPr lang="ru-RU" smtClean="0"/>
              <a:t>27.01.2026</a:t>
            </a:fld>
            <a:endParaRPr lang="ru-RU"/>
          </a:p>
        </p:txBody>
      </p:sp>
      <p:sp>
        <p:nvSpPr>
          <p:cNvPr id="5" name="Нижний колонтитул 4">
            <a:extLst>
              <a:ext uri="{FF2B5EF4-FFF2-40B4-BE49-F238E27FC236}">
                <a16:creationId xmlns:a16="http://schemas.microsoft.com/office/drawing/2014/main" id="{F00AB7D2-6D5A-CD91-0B83-A8A279F7EC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D4E71287-D112-01C1-0077-2BCA5B2AAD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90CBE4-E4A7-8640-86A1-2FA239EBE1D7}" type="slidenum">
              <a:rPr lang="ru-RU" smtClean="0"/>
              <a:t>‹#›</a:t>
            </a:fld>
            <a:endParaRPr lang="ru-RU"/>
          </a:p>
        </p:txBody>
      </p:sp>
    </p:spTree>
    <p:extLst>
      <p:ext uri="{BB962C8B-B14F-4D97-AF65-F5344CB8AC3E}">
        <p14:creationId xmlns:p14="http://schemas.microsoft.com/office/powerpoint/2010/main" val="2356433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ru.ohi-s.com/articles-videos/vnutrirotovogo-fotografirovaniya/" TargetMode="External"/><Relationship Id="rId2" Type="http://schemas.openxmlformats.org/officeDocument/2006/relationships/hyperlink" Target="http://www.instom.ru/"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8A21BC-A3A6-6EF3-F65A-7D1D5E8180D8}"/>
              </a:ext>
            </a:extLst>
          </p:cNvPr>
          <p:cNvSpPr>
            <a:spLocks noGrp="1"/>
          </p:cNvSpPr>
          <p:nvPr>
            <p:ph type="ctrTitle"/>
          </p:nvPr>
        </p:nvSpPr>
        <p:spPr>
          <a:xfrm>
            <a:off x="1624209" y="2721971"/>
            <a:ext cx="9144000" cy="1130018"/>
          </a:xfrm>
        </p:spPr>
        <p:txBody>
          <a:bodyPr>
            <a:normAutofit/>
          </a:bodyPr>
          <a:lstStyle/>
          <a:p>
            <a:r>
              <a:rPr lang="ru-RU" sz="7200" b="1" dirty="0">
                <a:latin typeface="Times New Roman" panose="02020603050405020304" pitchFamily="18" charset="0"/>
                <a:cs typeface="Times New Roman" panose="02020603050405020304" pitchFamily="18" charset="0"/>
              </a:rPr>
              <a:t>Фотометрия</a:t>
            </a:r>
            <a:r>
              <a:rPr lang="ru-RU" sz="6600" b="1"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A575391D-10BF-C28E-E2C1-8AEE0CE7BC6D}"/>
              </a:ext>
            </a:extLst>
          </p:cNvPr>
          <p:cNvSpPr txBox="1"/>
          <p:nvPr/>
        </p:nvSpPr>
        <p:spPr>
          <a:xfrm>
            <a:off x="5396032" y="6400800"/>
            <a:ext cx="1399935" cy="369332"/>
          </a:xfrm>
          <a:prstGeom prst="rect">
            <a:avLst/>
          </a:prstGeom>
          <a:noFill/>
        </p:spPr>
        <p:txBody>
          <a:bodyPr wrap="none" rtlCol="0">
            <a:spAutoFit/>
          </a:bodyPr>
          <a:lstStyle/>
          <a:p>
            <a:r>
              <a:rPr lang="ru-RU" dirty="0">
                <a:latin typeface="Times New Roman" panose="02020603050405020304" pitchFamily="18" charset="0"/>
                <a:cs typeface="Times New Roman" panose="02020603050405020304" pitchFamily="18" charset="0"/>
              </a:rPr>
              <a:t>Казань-2024</a:t>
            </a:r>
          </a:p>
        </p:txBody>
      </p:sp>
      <p:sp>
        <p:nvSpPr>
          <p:cNvPr id="7" name="TextBox 6">
            <a:extLst>
              <a:ext uri="{FF2B5EF4-FFF2-40B4-BE49-F238E27FC236}">
                <a16:creationId xmlns:a16="http://schemas.microsoft.com/office/drawing/2014/main" id="{064F6A6F-E8FC-79B6-685F-47040078CE57}"/>
              </a:ext>
            </a:extLst>
          </p:cNvPr>
          <p:cNvSpPr txBox="1"/>
          <p:nvPr/>
        </p:nvSpPr>
        <p:spPr>
          <a:xfrm>
            <a:off x="2344453" y="87868"/>
            <a:ext cx="7503091" cy="2054537"/>
          </a:xfrm>
          <a:prstGeom prst="rect">
            <a:avLst/>
          </a:prstGeom>
          <a:noFill/>
        </p:spPr>
        <p:txBody>
          <a:bodyPr wrap="square">
            <a:spAutoFit/>
          </a:bodyPr>
          <a:lstStyle/>
          <a:p>
            <a:pPr algn="ctr">
              <a:lnSpc>
                <a:spcPct val="115000"/>
              </a:lnSpc>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ФЕДЕРАЛЬНОЕ ГОСУДАРСТВЕННОЕ БЮДЖЕТНОЕ ОБРАЗОВАТЕЛЬНОЕ УЧРЕЖДЕНИЕ ВЫСШЕГО ОБРАЗОВАНИЯ</a:t>
            </a:r>
            <a:b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“КАЗАНСКИЙ ГОСУДАРСТВЕННЫЙ МЕДИЦИНСКИЙ УНИВЕРСИТЕТ” </a:t>
            </a:r>
          </a:p>
          <a:p>
            <a:pPr algn="ctr">
              <a:lnSpc>
                <a:spcPct val="115000"/>
              </a:lnSpc>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МИНИСТЕРСТВА ЗДРАВООХРАНЕНИЯ РОССИЙСКОЙ ФЕДЕРАЦИИ</a:t>
            </a:r>
            <a:endParaRPr lang="ru-RU" sz="14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СТОМАТОЛОГИЧЕСКИЙ ФАКУЛЬТЕТ</a:t>
            </a:r>
            <a:endParaRPr lang="ru-RU" sz="14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КАФЕДРА СТОМАТОЛОГИИ ДЕТСКОГО ВОЗРАСТА</a:t>
            </a:r>
            <a:endParaRPr lang="ru-RU" sz="14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2" descr="Казанский государственный медицинский университет — Википедия">
            <a:extLst>
              <a:ext uri="{FF2B5EF4-FFF2-40B4-BE49-F238E27FC236}">
                <a16:creationId xmlns:a16="http://schemas.microsoft.com/office/drawing/2014/main" id="{AC63E3B5-8E2D-3079-8443-5D5B7990D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20" y="0"/>
            <a:ext cx="2115613" cy="2009553"/>
          </a:xfrm>
          <a:prstGeom prst="rect">
            <a:avLst/>
          </a:prstGeom>
          <a:noFill/>
          <a:extLst>
            <a:ext uri="{909E8E84-426E-40DD-AFC4-6F175D3DCCD1}">
              <a14:hiddenFill xmlns:a14="http://schemas.microsoft.com/office/drawing/2010/main">
                <a:solidFill>
                  <a:srgbClr val="FFFFFF"/>
                </a:solidFill>
              </a14:hiddenFill>
            </a:ext>
          </a:extLst>
        </p:spPr>
      </p:pic>
      <p:sp>
        <p:nvSpPr>
          <p:cNvPr id="6" name="Подзаголовок 5">
            <a:extLst>
              <a:ext uri="{FF2B5EF4-FFF2-40B4-BE49-F238E27FC236}">
                <a16:creationId xmlns:a16="http://schemas.microsoft.com/office/drawing/2014/main" id="{679CAEB8-CA51-48C1-5012-4008DA6BBD39}"/>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811088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 background">
            <a:extLst>
              <a:ext uri="{FF2B5EF4-FFF2-40B4-BE49-F238E27FC236}">
                <a16:creationId xmlns:a16="http://schemas.microsoft.com/office/drawing/2014/main" id="{CB0455DE-15C0-A9FF-C097-2EEB0F105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633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F482D8-8529-564F-7694-05A911AB5A8C}"/>
              </a:ext>
            </a:extLst>
          </p:cNvPr>
          <p:cNvSpPr txBox="1"/>
          <p:nvPr/>
        </p:nvSpPr>
        <p:spPr>
          <a:xfrm>
            <a:off x="221512" y="150460"/>
            <a:ext cx="11748976" cy="1477328"/>
          </a:xfrm>
          <a:prstGeom prst="rect">
            <a:avLst/>
          </a:prstGeom>
          <a:noFill/>
        </p:spPr>
        <p:txBody>
          <a:bodyPr wrap="square">
            <a:spAutoFit/>
          </a:bodyPr>
          <a:lstStyle/>
          <a:p>
            <a:r>
              <a:rPr lang="ru-RU" sz="1800" b="1" dirty="0">
                <a:effectLst/>
                <a:latin typeface="Times New Roman" panose="02020603050405020304" pitchFamily="18" charset="0"/>
              </a:rPr>
              <a:t>Получение стандартизированных фотографий </a:t>
            </a:r>
            <a:endParaRPr lang="ru-RU" b="1" dirty="0">
              <a:effectLst/>
            </a:endParaRPr>
          </a:p>
          <a:p>
            <a:r>
              <a:rPr lang="ru-RU" sz="1800" dirty="0">
                <a:effectLst/>
                <a:latin typeface="Times New Roman" panose="02020603050405020304" pitchFamily="18" charset="0"/>
              </a:rPr>
              <a:t>В </a:t>
            </a:r>
            <a:r>
              <a:rPr lang="ru-RU" sz="1800" dirty="0" err="1">
                <a:effectLst/>
                <a:latin typeface="Times New Roman" panose="02020603050405020304" pitchFamily="18" charset="0"/>
              </a:rPr>
              <a:t>ортодонтическои</a:t>
            </a:r>
            <a:r>
              <a:rPr lang="ru-RU" sz="1800" dirty="0">
                <a:effectLst/>
                <a:latin typeface="Times New Roman" panose="02020603050405020304" pitchFamily="18" charset="0"/>
              </a:rPr>
              <a:t>̆ практике необходимо получать стандартизированные фотографии, для этого съемка должна проводиться при одних и тех же технических приемах и при одном и том же положении головы. Волосы не должны закрывать лоб и уши пациента. Для максимального использования поля фотографии необходимо использовать портретную съемку. </a:t>
            </a:r>
            <a:endParaRPr lang="ru-RU" dirty="0">
              <a:effectLst/>
            </a:endParaRPr>
          </a:p>
        </p:txBody>
      </p:sp>
      <p:sp>
        <p:nvSpPr>
          <p:cNvPr id="5" name="TextBox 4">
            <a:extLst>
              <a:ext uri="{FF2B5EF4-FFF2-40B4-BE49-F238E27FC236}">
                <a16:creationId xmlns:a16="http://schemas.microsoft.com/office/drawing/2014/main" id="{DE78568B-B252-03AF-8D61-7CDDC4330264}"/>
              </a:ext>
            </a:extLst>
          </p:cNvPr>
          <p:cNvSpPr txBox="1"/>
          <p:nvPr/>
        </p:nvSpPr>
        <p:spPr>
          <a:xfrm>
            <a:off x="3628249" y="2141365"/>
            <a:ext cx="7263057" cy="4154984"/>
          </a:xfrm>
          <a:prstGeom prst="rect">
            <a:avLst/>
          </a:prstGeom>
          <a:noFill/>
        </p:spPr>
        <p:txBody>
          <a:bodyPr wrap="square">
            <a:spAutoFit/>
          </a:bodyPr>
          <a:lstStyle/>
          <a:p>
            <a:r>
              <a:rPr lang="ru-RU" sz="2400" b="1" dirty="0">
                <a:effectLst/>
                <a:latin typeface="Times New Roman" panose="02020603050405020304" pitchFamily="18" charset="0"/>
              </a:rPr>
              <a:t>Пациенту следует смотреть строго вперед. Нижняя граница изображения должна быть выше лопатки, на уровне основания шеи, что позволяет рассмотреть контуры подбородка и </a:t>
            </a:r>
            <a:r>
              <a:rPr lang="ru-RU" sz="2400" b="1" dirty="0" err="1">
                <a:effectLst/>
                <a:latin typeface="Times New Roman" panose="02020603050405020304" pitchFamily="18" charset="0"/>
              </a:rPr>
              <a:t>шейнои</a:t>
            </a:r>
            <a:r>
              <a:rPr lang="ru-RU" sz="2400" b="1" dirty="0">
                <a:effectLst/>
                <a:latin typeface="Times New Roman" panose="02020603050405020304" pitchFamily="18" charset="0"/>
              </a:rPr>
              <a:t>̆ области. Верхняя граница должна быть немного выше верхушки головы. Правая и левая границы включают полное изображение головы. Изготовление всех фотографий должно контролироваться врачом - это естественное положение головы, регистрация </a:t>
            </a:r>
            <a:r>
              <a:rPr lang="ru-RU" sz="2400" b="1" dirty="0" err="1">
                <a:effectLst/>
                <a:latin typeface="Times New Roman" panose="02020603050405020304" pitchFamily="18" charset="0"/>
              </a:rPr>
              <a:t>центральнои</a:t>
            </a:r>
            <a:r>
              <a:rPr lang="ru-RU" sz="2400" b="1" dirty="0">
                <a:effectLst/>
                <a:latin typeface="Times New Roman" panose="02020603050405020304" pitchFamily="18" charset="0"/>
              </a:rPr>
              <a:t>̆ окклюзии, расслабленное состояние губ. </a:t>
            </a:r>
            <a:endParaRPr lang="ru-RU" sz="2400" b="1" dirty="0">
              <a:effectLst/>
            </a:endParaRPr>
          </a:p>
        </p:txBody>
      </p:sp>
      <p:pic>
        <p:nvPicPr>
          <p:cNvPr id="2052" name="Picture 4" descr="Picture background">
            <a:extLst>
              <a:ext uri="{FF2B5EF4-FFF2-40B4-BE49-F238E27FC236}">
                <a16:creationId xmlns:a16="http://schemas.microsoft.com/office/drawing/2014/main" id="{BD278205-4622-C026-BAB5-3FCAC89F93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9" t="20456" r="70200" b="20913"/>
          <a:stretch/>
        </p:blipFill>
        <p:spPr bwMode="auto">
          <a:xfrm>
            <a:off x="221512" y="1730175"/>
            <a:ext cx="3287232" cy="497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1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F8736B-D358-AD9D-C610-689237A5770E}"/>
              </a:ext>
            </a:extLst>
          </p:cNvPr>
          <p:cNvSpPr txBox="1"/>
          <p:nvPr/>
        </p:nvSpPr>
        <p:spPr>
          <a:xfrm>
            <a:off x="194986" y="243512"/>
            <a:ext cx="6789075" cy="6370975"/>
          </a:xfrm>
          <a:prstGeom prst="rect">
            <a:avLst/>
          </a:prstGeom>
          <a:noFill/>
        </p:spPr>
        <p:txBody>
          <a:bodyPr wrap="square">
            <a:spAutoFit/>
          </a:bodyPr>
          <a:lstStyle/>
          <a:p>
            <a:r>
              <a:rPr lang="ru-RU" sz="2400" b="1" dirty="0">
                <a:effectLst/>
                <a:latin typeface="Times New Roman" panose="02020603050405020304" pitchFamily="18" charset="0"/>
              </a:rPr>
              <a:t>Естественное положение головы определяется как физиологическое положение головы пациента, находящегося в расслабленном состоянии и смотрящего в отдаленную точку на уровне глаз. Расслабленное состояние губ достигается следующими приемами: попросить пациента расслабиться, мягко погладить ему губы. Перед выполнением фото пациент должен потренироваться и достигнуть одинакового положения губ по </a:t>
            </a:r>
            <a:r>
              <a:rPr lang="ru-RU" sz="2400" b="1" dirty="0" err="1">
                <a:effectLst/>
                <a:latin typeface="Times New Roman" panose="02020603050405020304" pitchFamily="18" charset="0"/>
              </a:rPr>
              <a:t>крайне</a:t>
            </a:r>
            <a:r>
              <a:rPr lang="ru-RU" sz="2400" b="1" dirty="0">
                <a:effectLst/>
                <a:latin typeface="Times New Roman" panose="02020603050405020304" pitchFamily="18" charset="0"/>
              </a:rPr>
              <a:t> мере дважды. Для расслабления положения губ можно попросить пациента произнести слова: мама, Эмма или Миссисипи. При наличии выраженных зубочелюстных аномалий, для изучения губ, необходимо поместить кусочек воска между зубами, чтобы губы были разомкнуты - в положении отдыха. </a:t>
            </a:r>
            <a:endParaRPr lang="ru-RU" sz="2400" b="1" dirty="0">
              <a:effectLst/>
            </a:endParaRPr>
          </a:p>
        </p:txBody>
      </p:sp>
      <p:pic>
        <p:nvPicPr>
          <p:cNvPr id="3075" name="Picture 3" descr="Picture background">
            <a:extLst>
              <a:ext uri="{FF2B5EF4-FFF2-40B4-BE49-F238E27FC236}">
                <a16:creationId xmlns:a16="http://schemas.microsoft.com/office/drawing/2014/main" id="{077D7800-73D3-7570-A464-2E96457475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2" t="2326" r="58579" b="50000"/>
          <a:stretch/>
        </p:blipFill>
        <p:spPr bwMode="auto">
          <a:xfrm>
            <a:off x="7653793" y="243512"/>
            <a:ext cx="4117497" cy="626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05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BBD950-2DF3-1D03-9582-23EB1E80A91F}"/>
              </a:ext>
            </a:extLst>
          </p:cNvPr>
          <p:cNvSpPr txBox="1"/>
          <p:nvPr/>
        </p:nvSpPr>
        <p:spPr>
          <a:xfrm>
            <a:off x="348216" y="2178871"/>
            <a:ext cx="6360928" cy="2308324"/>
          </a:xfrm>
          <a:prstGeom prst="rect">
            <a:avLst/>
          </a:prstGeom>
          <a:noFill/>
        </p:spPr>
        <p:txBody>
          <a:bodyPr wrap="square">
            <a:spAutoFit/>
          </a:bodyPr>
          <a:lstStyle/>
          <a:p>
            <a:r>
              <a:rPr lang="ru-RU" sz="1800" dirty="0">
                <a:effectLst/>
                <a:latin typeface="Times New Roman" panose="02020603050405020304" pitchFamily="18" charset="0"/>
              </a:rPr>
              <a:t>Рекомендуются фотографии лица в следующих проекциях. </a:t>
            </a:r>
            <a:endParaRPr lang="ru-RU" dirty="0">
              <a:effectLst/>
            </a:endParaRPr>
          </a:p>
          <a:p>
            <a:r>
              <a:rPr lang="ru-RU" sz="1800" dirty="0">
                <a:effectLst/>
                <a:latin typeface="Times New Roman,Italic"/>
              </a:rPr>
              <a:t>• Фронтальная, губы расслаблены. </a:t>
            </a:r>
            <a:r>
              <a:rPr lang="ru-RU" sz="1800" dirty="0">
                <a:effectLst/>
                <a:latin typeface="Times New Roman" panose="02020603050405020304" pitchFamily="18" charset="0"/>
              </a:rPr>
              <a:t>Если в положении покоя имеется </a:t>
            </a:r>
            <a:r>
              <a:rPr lang="ru-RU" sz="1800" dirty="0" err="1">
                <a:effectLst/>
                <a:latin typeface="Times New Roman" panose="02020603050405020304" pitchFamily="18" charset="0"/>
              </a:rPr>
              <a:t>несмыкание</a:t>
            </a:r>
            <a:r>
              <a:rPr lang="ru-RU" sz="1800" dirty="0">
                <a:effectLst/>
                <a:latin typeface="Times New Roman" panose="02020603050405020304" pitchFamily="18" charset="0"/>
              </a:rPr>
              <a:t> губ, то оно должно быть сохранено (рис. а). </a:t>
            </a:r>
            <a:endParaRPr lang="ru-RU" dirty="0">
              <a:effectLst/>
            </a:endParaRPr>
          </a:p>
          <a:p>
            <a:r>
              <a:rPr lang="ru-RU" sz="1800" dirty="0">
                <a:effectLst/>
                <a:latin typeface="Times New Roman,Italic"/>
              </a:rPr>
              <a:t>• Фронтальная, зубы в максимальном контакте, губы сомкнуты, </a:t>
            </a:r>
            <a:r>
              <a:rPr lang="ru-RU" sz="1800" dirty="0">
                <a:effectLst/>
                <a:latin typeface="Times New Roman" panose="02020603050405020304" pitchFamily="18" charset="0"/>
              </a:rPr>
              <a:t>даже если они будут напряжены. Такие фотографии четко отражают напряжение губ и особенно рекомендуются пациентам с </a:t>
            </a:r>
            <a:r>
              <a:rPr lang="ru-RU" sz="1800" dirty="0" err="1">
                <a:effectLst/>
                <a:latin typeface="Times New Roman" panose="02020603050405020304" pitchFamily="18" charset="0"/>
              </a:rPr>
              <a:t>несмыканием</a:t>
            </a:r>
            <a:r>
              <a:rPr lang="ru-RU" sz="1800" dirty="0">
                <a:effectLst/>
                <a:latin typeface="Times New Roman" panose="02020603050405020304" pitchFamily="18" charset="0"/>
              </a:rPr>
              <a:t> губ в покое (рис. б). </a:t>
            </a:r>
            <a:endParaRPr lang="ru-RU" dirty="0">
              <a:effectLst/>
            </a:endParaRPr>
          </a:p>
        </p:txBody>
      </p:sp>
      <p:pic>
        <p:nvPicPr>
          <p:cNvPr id="5" name="Рисунок 4">
            <a:extLst>
              <a:ext uri="{FF2B5EF4-FFF2-40B4-BE49-F238E27FC236}">
                <a16:creationId xmlns:a16="http://schemas.microsoft.com/office/drawing/2014/main" id="{096A9D29-700B-1A23-1C51-F30FAD982828}"/>
              </a:ext>
            </a:extLst>
          </p:cNvPr>
          <p:cNvPicPr>
            <a:picLocks noChangeAspect="1"/>
          </p:cNvPicPr>
          <p:nvPr/>
        </p:nvPicPr>
        <p:blipFill>
          <a:blip r:embed="rId2"/>
          <a:stretch>
            <a:fillRect/>
          </a:stretch>
        </p:blipFill>
        <p:spPr>
          <a:xfrm>
            <a:off x="7640518" y="425302"/>
            <a:ext cx="3646107" cy="6007395"/>
          </a:xfrm>
          <a:prstGeom prst="rect">
            <a:avLst/>
          </a:prstGeom>
        </p:spPr>
      </p:pic>
    </p:spTree>
    <p:extLst>
      <p:ext uri="{BB962C8B-B14F-4D97-AF65-F5344CB8AC3E}">
        <p14:creationId xmlns:p14="http://schemas.microsoft.com/office/powerpoint/2010/main" val="186480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5E7270-D9A0-D205-B982-2F530FD47F88}"/>
              </a:ext>
            </a:extLst>
          </p:cNvPr>
          <p:cNvSpPr txBox="1"/>
          <p:nvPr/>
        </p:nvSpPr>
        <p:spPr>
          <a:xfrm>
            <a:off x="191035" y="334850"/>
            <a:ext cx="11809927" cy="2677656"/>
          </a:xfrm>
          <a:prstGeom prst="rect">
            <a:avLst/>
          </a:prstGeom>
          <a:noFill/>
        </p:spPr>
        <p:txBody>
          <a:bodyPr wrap="square">
            <a:spAutoFit/>
          </a:bodyPr>
          <a:lstStyle/>
          <a:p>
            <a:r>
              <a:rPr lang="ru-RU" sz="2400" dirty="0">
                <a:effectLst/>
                <a:latin typeface="Times New Roman" panose="02020603050405020304" pitchFamily="18" charset="0"/>
              </a:rPr>
              <a:t>Фото профиля выполняется так же, как и анфас, только пациент повернут на 90°. Голова должна располагаться в естественном положении, для этого рекомендуется, чтобы он смотрел в зеркало себе в глаза. </a:t>
            </a:r>
            <a:endParaRPr lang="ru-RU" sz="2400" dirty="0"/>
          </a:p>
          <a:p>
            <a:r>
              <a:rPr lang="ru-RU" sz="2400" dirty="0" err="1">
                <a:effectLst/>
                <a:latin typeface="Times New Roman" panose="02020603050405020304" pitchFamily="18" charset="0"/>
              </a:rPr>
              <a:t>Настройки</a:t>
            </a:r>
            <a:r>
              <a:rPr lang="ru-RU" sz="2400" dirty="0">
                <a:effectLst/>
                <a:latin typeface="Times New Roman" panose="02020603050405020304" pitchFamily="18" charset="0"/>
              </a:rPr>
              <a:t> камеры остаются теми же, точка фокусировки — брови</a:t>
            </a:r>
            <a:r>
              <a:rPr lang="ru-RU" sz="2400" dirty="0">
                <a:latin typeface="Times New Roman" panose="02020603050405020304" pitchFamily="18" charset="0"/>
              </a:rPr>
              <a:t>. </a:t>
            </a:r>
            <a:endParaRPr lang="ru-RU" sz="2400" dirty="0">
              <a:effectLst/>
              <a:latin typeface="Times New Roman" panose="02020603050405020304" pitchFamily="18" charset="0"/>
            </a:endParaRPr>
          </a:p>
          <a:p>
            <a:r>
              <a:rPr lang="ru-RU" sz="2400" dirty="0">
                <a:latin typeface="Times New Roman" panose="02020603050405020304" pitchFamily="18" charset="0"/>
              </a:rPr>
              <a:t>Н</a:t>
            </a:r>
            <a:r>
              <a:rPr lang="ru-RU" sz="2400" dirty="0">
                <a:effectLst/>
                <a:latin typeface="Times New Roman" panose="02020603050405020304" pitchFamily="18" charset="0"/>
              </a:rPr>
              <a:t>ос пациента должен совпадать со </a:t>
            </a:r>
            <a:r>
              <a:rPr lang="ru-RU" sz="2400" dirty="0" err="1">
                <a:effectLst/>
                <a:latin typeface="Times New Roman" panose="02020603050405020304" pitchFamily="18" charset="0"/>
              </a:rPr>
              <a:t>срединнои</a:t>
            </a:r>
            <a:r>
              <a:rPr lang="ru-RU" sz="2400" dirty="0">
                <a:effectLst/>
                <a:latin typeface="Times New Roman" panose="02020603050405020304" pitchFamily="18" charset="0"/>
              </a:rPr>
              <a:t>̆ горизонталью фотографии. Рекомендуется выполнять в </a:t>
            </a:r>
            <a:r>
              <a:rPr lang="ru-RU" sz="2400" dirty="0" err="1">
                <a:effectLst/>
                <a:latin typeface="Times New Roman" panose="02020603050405020304" pitchFamily="18" charset="0"/>
              </a:rPr>
              <a:t>спокойном</a:t>
            </a:r>
            <a:r>
              <a:rPr lang="ru-RU" sz="2400" dirty="0">
                <a:effectLst/>
                <a:latin typeface="Times New Roman" panose="02020603050405020304" pitchFamily="18" charset="0"/>
              </a:rPr>
              <a:t> состоянии, однако можно сделать дополнительно снимок профиля пациента с </a:t>
            </a:r>
            <a:r>
              <a:rPr lang="ru-RU" sz="2400" dirty="0" err="1">
                <a:effectLst/>
                <a:latin typeface="Times New Roman" panose="02020603050405020304" pitchFamily="18" charset="0"/>
              </a:rPr>
              <a:t>улыбкои</a:t>
            </a:r>
            <a:r>
              <a:rPr lang="ru-RU" sz="2400" dirty="0">
                <a:effectLst/>
                <a:latin typeface="Times New Roman" panose="02020603050405020304" pitchFamily="18" charset="0"/>
              </a:rPr>
              <a:t>̆. </a:t>
            </a:r>
            <a:endParaRPr lang="ru-RU" sz="2400" dirty="0"/>
          </a:p>
        </p:txBody>
      </p:sp>
      <p:pic>
        <p:nvPicPr>
          <p:cNvPr id="5122" name="Picture 2" descr="Picture background">
            <a:extLst>
              <a:ext uri="{FF2B5EF4-FFF2-40B4-BE49-F238E27FC236}">
                <a16:creationId xmlns:a16="http://schemas.microsoft.com/office/drawing/2014/main" id="{BC02A93A-6807-FAD7-7EAC-C4CF94E05B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34" t="11850" r="3345" b="12004"/>
          <a:stretch/>
        </p:blipFill>
        <p:spPr bwMode="auto">
          <a:xfrm>
            <a:off x="394951" y="3709116"/>
            <a:ext cx="11402097" cy="242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227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18D00B-1C93-DAAA-DD63-FBFF6515633A}"/>
              </a:ext>
            </a:extLst>
          </p:cNvPr>
          <p:cNvSpPr txBox="1"/>
          <p:nvPr/>
        </p:nvSpPr>
        <p:spPr>
          <a:xfrm>
            <a:off x="116959" y="612844"/>
            <a:ext cx="4791739" cy="5632311"/>
          </a:xfrm>
          <a:prstGeom prst="rect">
            <a:avLst/>
          </a:prstGeom>
          <a:noFill/>
        </p:spPr>
        <p:txBody>
          <a:bodyPr wrap="square">
            <a:spAutoFit/>
          </a:bodyPr>
          <a:lstStyle/>
          <a:p>
            <a:r>
              <a:rPr lang="ru-RU" sz="1800" dirty="0">
                <a:effectLst/>
                <a:latin typeface="Times New Roman" panose="02020603050405020304" pitchFamily="18" charset="0"/>
              </a:rPr>
              <a:t>Для изготовления фотографий с </a:t>
            </a:r>
            <a:r>
              <a:rPr lang="ru-RU" sz="1800" dirty="0" err="1">
                <a:effectLst/>
                <a:latin typeface="Times New Roman" panose="02020603050405020304" pitchFamily="18" charset="0"/>
              </a:rPr>
              <a:t>улыбкои</a:t>
            </a:r>
            <a:r>
              <a:rPr lang="ru-RU" sz="1800" dirty="0">
                <a:effectLst/>
                <a:latin typeface="Times New Roman" panose="02020603050405020304" pitchFamily="18" charset="0"/>
              </a:rPr>
              <a:t>̆ пациента просят улыбнуться и задержать улыбку, но не смеяться и не напрягаться. </a:t>
            </a:r>
            <a:endParaRPr lang="ru-RU" dirty="0">
              <a:effectLst/>
            </a:endParaRPr>
          </a:p>
          <a:p>
            <a:r>
              <a:rPr lang="ru-RU" sz="1800" dirty="0">
                <a:effectLst/>
                <a:latin typeface="Times New Roman" panose="02020603050405020304" pitchFamily="18" charset="0"/>
              </a:rPr>
              <a:t>Анализ фронтального фотоснимка важен для оценки основных диспропорций и асимметрии лица, однако даже слабое вращение головы по отношению к плоскости пленки может привести к значительным отклонениям в изображении лицевого контура в правую или левую сторону. Голова пациента должна быть в естественном положении, взгляд направлен прямо в объектив камеры, </a:t>
            </a:r>
            <a:r>
              <a:rPr lang="ru-RU" sz="1800" dirty="0" err="1">
                <a:effectLst/>
                <a:latin typeface="Times New Roman" panose="02020603050405020304" pitchFamily="18" charset="0"/>
              </a:rPr>
              <a:t>расположеннои</a:t>
            </a:r>
            <a:r>
              <a:rPr lang="ru-RU" sz="1800" dirty="0">
                <a:effectLst/>
                <a:latin typeface="Times New Roman" panose="02020603050405020304" pitchFamily="18" charset="0"/>
              </a:rPr>
              <a:t>̆ на уровне лица пациента. </a:t>
            </a:r>
            <a:r>
              <a:rPr lang="ru-RU" sz="1800" dirty="0" err="1">
                <a:effectLst/>
                <a:latin typeface="Times New Roman" panose="02020603050405020304" pitchFamily="18" charset="0"/>
              </a:rPr>
              <a:t>Крайне</a:t>
            </a:r>
            <a:r>
              <a:rPr lang="ru-RU" sz="1800" dirty="0">
                <a:effectLst/>
                <a:latin typeface="Times New Roman" panose="02020603050405020304" pitchFamily="18" charset="0"/>
              </a:rPr>
              <a:t> необходимо, чтобы фотоаппарат находился перпендикулярно к </a:t>
            </a:r>
            <a:r>
              <a:rPr lang="ru-RU" sz="1800" dirty="0" err="1">
                <a:effectLst/>
                <a:latin typeface="Times New Roman" panose="02020603050405020304" pitchFamily="18" charset="0"/>
              </a:rPr>
              <a:t>лицевои</a:t>
            </a:r>
            <a:r>
              <a:rPr lang="ru-RU" sz="1800" dirty="0">
                <a:effectLst/>
                <a:latin typeface="Times New Roman" panose="02020603050405020304" pitchFamily="18" charset="0"/>
              </a:rPr>
              <a:t>̆ </a:t>
            </a:r>
            <a:r>
              <a:rPr lang="ru-RU" sz="1800" dirty="0" err="1">
                <a:effectLst/>
                <a:latin typeface="Times New Roman" panose="02020603050405020304" pitchFamily="18" charset="0"/>
              </a:rPr>
              <a:t>среднеи</a:t>
            </a:r>
            <a:r>
              <a:rPr lang="ru-RU" sz="1800" dirty="0">
                <a:effectLst/>
                <a:latin typeface="Times New Roman" panose="02020603050405020304" pitchFamily="18" charset="0"/>
              </a:rPr>
              <a:t>̆ линии во время экспозиции. Для этого считается достаточным нанести две орбитальные точки, построить перпендикуляр по спинке носа и крест в </a:t>
            </a:r>
            <a:r>
              <a:rPr lang="ru-RU" sz="1800" dirty="0" err="1">
                <a:effectLst/>
                <a:latin typeface="Times New Roman" panose="02020603050405020304" pitchFamily="18" charset="0"/>
              </a:rPr>
              <a:t>видеоискателе</a:t>
            </a:r>
            <a:r>
              <a:rPr lang="ru-RU" sz="1800" dirty="0">
                <a:effectLst/>
                <a:latin typeface="Times New Roman" panose="02020603050405020304" pitchFamily="18" charset="0"/>
              </a:rPr>
              <a:t> сопоставить с данными ориентирами. </a:t>
            </a:r>
            <a:endParaRPr lang="ru-RU" dirty="0">
              <a:effectLst/>
            </a:endParaRPr>
          </a:p>
        </p:txBody>
      </p:sp>
      <p:pic>
        <p:nvPicPr>
          <p:cNvPr id="4098" name="Picture 2" descr="Диагностика и методы исследования в ортодонтии - презентация онлайн">
            <a:extLst>
              <a:ext uri="{FF2B5EF4-FFF2-40B4-BE49-F238E27FC236}">
                <a16:creationId xmlns:a16="http://schemas.microsoft.com/office/drawing/2014/main" id="{35649A2B-396C-5144-7323-CEA3E44F80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50" t="20776" r="36104" b="21331"/>
          <a:stretch/>
        </p:blipFill>
        <p:spPr bwMode="auto">
          <a:xfrm>
            <a:off x="5004590" y="1042583"/>
            <a:ext cx="3604438" cy="47728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cture background">
            <a:extLst>
              <a:ext uri="{FF2B5EF4-FFF2-40B4-BE49-F238E27FC236}">
                <a16:creationId xmlns:a16="http://schemas.microsoft.com/office/drawing/2014/main" id="{87DAE441-6E31-CB14-9728-F231D3B8AC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77" t="49995" r="57406" b="2331"/>
          <a:stretch/>
        </p:blipFill>
        <p:spPr bwMode="auto">
          <a:xfrm>
            <a:off x="8704920" y="1042583"/>
            <a:ext cx="3295295" cy="477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355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8EA1A5-AB42-98F1-9B99-64E20918D2E4}"/>
              </a:ext>
            </a:extLst>
          </p:cNvPr>
          <p:cNvSpPr txBox="1"/>
          <p:nvPr/>
        </p:nvSpPr>
        <p:spPr>
          <a:xfrm>
            <a:off x="149599" y="1382286"/>
            <a:ext cx="5002264" cy="4093428"/>
          </a:xfrm>
          <a:prstGeom prst="rect">
            <a:avLst/>
          </a:prstGeom>
          <a:noFill/>
        </p:spPr>
        <p:txBody>
          <a:bodyPr wrap="square">
            <a:spAutoFit/>
          </a:bodyPr>
          <a:lstStyle/>
          <a:p>
            <a:r>
              <a:rPr lang="ru-RU" sz="2000" dirty="0">
                <a:effectLst/>
                <a:latin typeface="Times New Roman" panose="02020603050405020304" pitchFamily="18" charset="0"/>
              </a:rPr>
              <a:t>При фотографировании улыбки крупным планом используется режим макросъемки; в случае использования </a:t>
            </a:r>
            <a:r>
              <a:rPr lang="ru-RU" sz="2000" dirty="0" err="1">
                <a:effectLst/>
                <a:latin typeface="Times New Roman" panose="02020603050405020304" pitchFamily="18" charset="0"/>
              </a:rPr>
              <a:t>зеркальнои</a:t>
            </a:r>
            <a:r>
              <a:rPr lang="ru-RU" sz="2000" dirty="0">
                <a:effectLst/>
                <a:latin typeface="Times New Roman" panose="02020603050405020304" pitchFamily="18" charset="0"/>
              </a:rPr>
              <a:t>̆ фотокамеры устанавливается увеличение примерно на 1:2. Важно держать/установить камеру на один уровень со ртом пациента. Улыбка должна быть </a:t>
            </a:r>
            <a:r>
              <a:rPr lang="ru-RU" sz="2000" dirty="0" err="1">
                <a:effectLst/>
                <a:latin typeface="Times New Roman" panose="02020603050405020304" pitchFamily="18" charset="0"/>
              </a:rPr>
              <a:t>естественнои</a:t>
            </a:r>
            <a:r>
              <a:rPr lang="ru-RU" sz="2000" dirty="0">
                <a:effectLst/>
                <a:latin typeface="Times New Roman" panose="02020603050405020304" pitchFamily="18" charset="0"/>
              </a:rPr>
              <a:t>̆, боковые границы фото – на небольшом расстоянии от углов рта. Точка фокуса — медиальные или латеральные резцы. Горизонталь фотографии совпадает с плоскостью прикуса; вертикальная — с </a:t>
            </a:r>
            <a:r>
              <a:rPr lang="ru-RU" sz="2000" dirty="0" err="1">
                <a:effectLst/>
                <a:latin typeface="Times New Roman" panose="02020603050405020304" pitchFamily="18" charset="0"/>
              </a:rPr>
              <a:t>анатомическои</a:t>
            </a:r>
            <a:r>
              <a:rPr lang="ru-RU" sz="2000" dirty="0">
                <a:effectLst/>
                <a:latin typeface="Times New Roman" panose="02020603050405020304" pitchFamily="18" charset="0"/>
              </a:rPr>
              <a:t>̆ </a:t>
            </a:r>
            <a:r>
              <a:rPr lang="ru-RU" sz="2000" dirty="0" err="1">
                <a:effectLst/>
                <a:latin typeface="Times New Roman" panose="02020603050405020304" pitchFamily="18" charset="0"/>
              </a:rPr>
              <a:t>серединои</a:t>
            </a:r>
            <a:r>
              <a:rPr lang="ru-RU" sz="2000" dirty="0">
                <a:effectLst/>
                <a:latin typeface="Times New Roman" panose="02020603050405020304" pitchFamily="18" charset="0"/>
              </a:rPr>
              <a:t>̆ рта </a:t>
            </a:r>
            <a:endParaRPr lang="ru-RU" sz="2000" dirty="0"/>
          </a:p>
        </p:txBody>
      </p:sp>
      <p:pic>
        <p:nvPicPr>
          <p:cNvPr id="2050" name="Picture 2" descr="Picture background">
            <a:extLst>
              <a:ext uri="{FF2B5EF4-FFF2-40B4-BE49-F238E27FC236}">
                <a16:creationId xmlns:a16="http://schemas.microsoft.com/office/drawing/2014/main" id="{3A37D37F-0308-BD44-52C4-1710C5F2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864" y="748061"/>
            <a:ext cx="5361878" cy="536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807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E36983-BB46-BB29-0BA0-87E185188AB5}"/>
              </a:ext>
            </a:extLst>
          </p:cNvPr>
          <p:cNvSpPr txBox="1"/>
          <p:nvPr/>
        </p:nvSpPr>
        <p:spPr>
          <a:xfrm>
            <a:off x="99136" y="217438"/>
            <a:ext cx="11703004" cy="2308324"/>
          </a:xfrm>
          <a:prstGeom prst="rect">
            <a:avLst/>
          </a:prstGeom>
          <a:noFill/>
        </p:spPr>
        <p:txBody>
          <a:bodyPr wrap="square">
            <a:spAutoFit/>
          </a:bodyPr>
          <a:lstStyle/>
          <a:p>
            <a:r>
              <a:rPr lang="ru-RU" dirty="0">
                <a:solidFill>
                  <a:srgbClr val="000000"/>
                </a:solidFill>
                <a:effectLst/>
                <a:latin typeface="Times New Roman" panose="02020603050405020304" pitchFamily="18" charset="0"/>
                <a:cs typeface="Times New Roman" panose="02020603050405020304" pitchFamily="18" charset="0"/>
              </a:rPr>
              <a:t>Увеличенное изображение улыбки позволяет оценить высоту обнажения резцов, десневого края, негативные пространства, контур </a:t>
            </a:r>
            <a:r>
              <a:rPr lang="ru-RU" dirty="0" err="1">
                <a:solidFill>
                  <a:srgbClr val="000000"/>
                </a:solidFill>
                <a:effectLst/>
                <a:latin typeface="Times New Roman" panose="02020603050405020304" pitchFamily="18" charset="0"/>
                <a:cs typeface="Times New Roman" panose="02020603050405020304" pitchFamily="18" charset="0"/>
              </a:rPr>
              <a:t>нижнеи</a:t>
            </a:r>
            <a:r>
              <a:rPr lang="ru-RU" dirty="0">
                <a:solidFill>
                  <a:srgbClr val="000000"/>
                </a:solidFill>
                <a:effectLst/>
                <a:latin typeface="Times New Roman" panose="02020603050405020304" pitchFamily="18" charset="0"/>
                <a:cs typeface="Times New Roman" panose="02020603050405020304" pitchFamily="18" charset="0"/>
              </a:rPr>
              <a:t>̆ губы по отношению к верхнему зубному ряду, </a:t>
            </a:r>
            <a:r>
              <a:rPr lang="ru-RU" dirty="0" err="1">
                <a:solidFill>
                  <a:srgbClr val="000000"/>
                </a:solidFill>
                <a:effectLst/>
                <a:latin typeface="Times New Roman" panose="02020603050405020304" pitchFamily="18" charset="0"/>
                <a:cs typeface="Times New Roman" panose="02020603050405020304" pitchFamily="18" charset="0"/>
              </a:rPr>
              <a:t>межгубныи</a:t>
            </a:r>
            <a:r>
              <a:rPr lang="ru-RU" dirty="0">
                <a:solidFill>
                  <a:srgbClr val="000000"/>
                </a:solidFill>
                <a:effectLst/>
                <a:latin typeface="Times New Roman" panose="02020603050405020304" pitchFamily="18" charset="0"/>
                <a:cs typeface="Times New Roman" panose="02020603050405020304" pitchFamily="18" charset="0"/>
              </a:rPr>
              <a:t>̆ промежуток, дугу улыбки и негативные пространства.</a:t>
            </a:r>
          </a:p>
          <a:p>
            <a:r>
              <a:rPr lang="ru-RU" dirty="0">
                <a:solidFill>
                  <a:srgbClr val="000000"/>
                </a:solidFill>
                <a:effectLst/>
                <a:latin typeface="Times New Roman" panose="02020603050405020304" pitchFamily="18" charset="0"/>
                <a:cs typeface="Times New Roman" panose="02020603050405020304" pitchFamily="18" charset="0"/>
              </a:rPr>
              <a:t>Фотография в три четверти (под углом в 45°), при этом губы расслаблены, особенно информативна для изучения </a:t>
            </a:r>
            <a:r>
              <a:rPr lang="ru-RU" dirty="0" err="1">
                <a:solidFill>
                  <a:srgbClr val="000000"/>
                </a:solidFill>
                <a:effectLst/>
                <a:latin typeface="Times New Roman" panose="02020603050405020304" pitchFamily="18" charset="0"/>
                <a:cs typeface="Times New Roman" panose="02020603050405020304" pitchFamily="18" charset="0"/>
              </a:rPr>
              <a:t>среднеи</a:t>
            </a:r>
            <a:r>
              <a:rPr lang="ru-RU" dirty="0">
                <a:solidFill>
                  <a:srgbClr val="000000"/>
                </a:solidFill>
                <a:effectLst/>
                <a:latin typeface="Times New Roman" panose="02020603050405020304" pitchFamily="18" charset="0"/>
                <a:cs typeface="Times New Roman" panose="02020603050405020304" pitchFamily="18" charset="0"/>
              </a:rPr>
              <a:t>̆ части лица. Фотография в три четверти с </a:t>
            </a:r>
            <a:r>
              <a:rPr lang="ru-RU" dirty="0" err="1">
                <a:solidFill>
                  <a:srgbClr val="000000"/>
                </a:solidFill>
                <a:effectLst/>
                <a:latin typeface="Times New Roman" panose="02020603050405020304" pitchFamily="18" charset="0"/>
                <a:cs typeface="Times New Roman" panose="02020603050405020304" pitchFamily="18" charset="0"/>
              </a:rPr>
              <a:t>улыбкои</a:t>
            </a:r>
            <a:r>
              <a:rPr lang="ru-RU" dirty="0">
                <a:solidFill>
                  <a:srgbClr val="000000"/>
                </a:solidFill>
                <a:effectLst/>
                <a:latin typeface="Times New Roman" panose="02020603050405020304" pitchFamily="18" charset="0"/>
                <a:cs typeface="Times New Roman" panose="02020603050405020304" pitchFamily="18" charset="0"/>
              </a:rPr>
              <a:t>̆ демонстрирует линию режущих краев зубов относительно контура губ. </a:t>
            </a:r>
          </a:p>
          <a:p>
            <a:r>
              <a:rPr lang="ru-RU" dirty="0">
                <a:solidFill>
                  <a:srgbClr val="000000"/>
                </a:solidFill>
                <a:effectLst/>
                <a:latin typeface="Times New Roman" panose="02020603050405020304" pitchFamily="18" charset="0"/>
                <a:cs typeface="Times New Roman" panose="02020603050405020304" pitchFamily="18" charset="0"/>
              </a:rPr>
              <a:t>Фотография в профиль делается при естественном положении головы. Если у пациента выраженная асимметрия, то необходимо сфотографировать профиль лица с двух сторон - справа и слева (рис. 6.51).</a:t>
            </a:r>
          </a:p>
        </p:txBody>
      </p:sp>
      <p:pic>
        <p:nvPicPr>
          <p:cNvPr id="7" name="Рисунок 6">
            <a:extLst>
              <a:ext uri="{FF2B5EF4-FFF2-40B4-BE49-F238E27FC236}">
                <a16:creationId xmlns:a16="http://schemas.microsoft.com/office/drawing/2014/main" id="{C5A41D65-CAD5-3DF1-A1D1-FBAC10EF23C3}"/>
              </a:ext>
            </a:extLst>
          </p:cNvPr>
          <p:cNvPicPr>
            <a:picLocks noChangeAspect="1"/>
          </p:cNvPicPr>
          <p:nvPr/>
        </p:nvPicPr>
        <p:blipFill>
          <a:blip r:embed="rId2"/>
          <a:stretch>
            <a:fillRect/>
          </a:stretch>
        </p:blipFill>
        <p:spPr>
          <a:xfrm>
            <a:off x="1190779" y="2652752"/>
            <a:ext cx="3710830" cy="3973470"/>
          </a:xfrm>
          <a:prstGeom prst="rect">
            <a:avLst/>
          </a:prstGeom>
        </p:spPr>
      </p:pic>
      <p:pic>
        <p:nvPicPr>
          <p:cNvPr id="9" name="Рисунок 8">
            <a:extLst>
              <a:ext uri="{FF2B5EF4-FFF2-40B4-BE49-F238E27FC236}">
                <a16:creationId xmlns:a16="http://schemas.microsoft.com/office/drawing/2014/main" id="{1A27EF4B-FFB8-35CF-1B93-8FC0138E7B27}"/>
              </a:ext>
            </a:extLst>
          </p:cNvPr>
          <p:cNvPicPr>
            <a:picLocks noChangeAspect="1"/>
          </p:cNvPicPr>
          <p:nvPr/>
        </p:nvPicPr>
        <p:blipFill>
          <a:blip r:embed="rId3"/>
          <a:stretch>
            <a:fillRect/>
          </a:stretch>
        </p:blipFill>
        <p:spPr>
          <a:xfrm>
            <a:off x="7019497" y="2748445"/>
            <a:ext cx="3720383" cy="3973470"/>
          </a:xfrm>
          <a:prstGeom prst="rect">
            <a:avLst/>
          </a:prstGeom>
        </p:spPr>
      </p:pic>
    </p:spTree>
    <p:extLst>
      <p:ext uri="{BB962C8B-B14F-4D97-AF65-F5344CB8AC3E}">
        <p14:creationId xmlns:p14="http://schemas.microsoft.com/office/powerpoint/2010/main" val="3948500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90C3D8-1163-762E-808F-F353BED48BDF}"/>
              </a:ext>
            </a:extLst>
          </p:cNvPr>
          <p:cNvSpPr txBox="1"/>
          <p:nvPr/>
        </p:nvSpPr>
        <p:spPr>
          <a:xfrm>
            <a:off x="456335" y="751344"/>
            <a:ext cx="4985459" cy="5355312"/>
          </a:xfrm>
          <a:prstGeom prst="rect">
            <a:avLst/>
          </a:prstGeom>
          <a:noFill/>
        </p:spPr>
        <p:txBody>
          <a:bodyPr wrap="square">
            <a:spAutoFit/>
          </a:bodyPr>
          <a:lstStyle/>
          <a:p>
            <a:r>
              <a:rPr lang="ru-RU" sz="1800" dirty="0">
                <a:effectLst/>
                <a:latin typeface="Times New Roman" panose="02020603050405020304" pitchFamily="18" charset="0"/>
              </a:rPr>
              <a:t>Увеличенное изображение улыбки рекомендуется как стандартная фотография для внимательного анализа улыбки. Большинство ортодонтов предпочитают изучать улыбку при положении губ в так </a:t>
            </a:r>
            <a:r>
              <a:rPr lang="ru-RU" sz="1800" dirty="0" err="1">
                <a:effectLst/>
                <a:latin typeface="Times New Roman" panose="02020603050405020304" pitchFamily="18" charset="0"/>
              </a:rPr>
              <a:t>называемои</a:t>
            </a:r>
            <a:r>
              <a:rPr lang="ru-RU" sz="1800" dirty="0">
                <a:effectLst/>
                <a:latin typeface="Times New Roman" panose="02020603050405020304" pitchFamily="18" charset="0"/>
              </a:rPr>
              <a:t>̆ </a:t>
            </a:r>
            <a:r>
              <a:rPr lang="ru-RU" sz="1800" dirty="0" err="1">
                <a:effectLst/>
                <a:latin typeface="Times New Roman" panose="02020603050405020304" pitchFamily="18" charset="0"/>
              </a:rPr>
              <a:t>вынужденнои</a:t>
            </a:r>
            <a:r>
              <a:rPr lang="ru-RU" sz="1800" dirty="0">
                <a:effectLst/>
                <a:latin typeface="Times New Roman" panose="02020603050405020304" pitchFamily="18" charset="0"/>
              </a:rPr>
              <a:t>̆ улыбке. Необходимо получить фотографии трех улыбок у одного и того же пациента, чтобы можно было выбрать из них наиболее естественную, ненапряженную. </a:t>
            </a:r>
            <a:endParaRPr lang="ru-RU" dirty="0">
              <a:effectLst/>
            </a:endParaRPr>
          </a:p>
          <a:p>
            <a:r>
              <a:rPr lang="ru-RU" sz="1800" dirty="0">
                <a:effectLst/>
                <a:latin typeface="Times New Roman" panose="02020603050405020304" pitchFamily="18" charset="0"/>
              </a:rPr>
              <a:t>Фотографии в трех проекциях позволяют изучать улыбку в </a:t>
            </a:r>
            <a:r>
              <a:rPr lang="ru-RU" sz="1800" dirty="0" err="1">
                <a:effectLst/>
                <a:latin typeface="Times New Roman" panose="02020603050405020304" pitchFamily="18" charset="0"/>
              </a:rPr>
              <a:t>сагиттальнои</a:t>
            </a:r>
            <a:r>
              <a:rPr lang="ru-RU" sz="1800" dirty="0">
                <a:effectLst/>
                <a:latin typeface="Times New Roman" panose="02020603050405020304" pitchFamily="18" charset="0"/>
              </a:rPr>
              <a:t>̆, </a:t>
            </a:r>
            <a:r>
              <a:rPr lang="ru-RU" sz="1800" dirty="0" err="1">
                <a:effectLst/>
                <a:latin typeface="Times New Roman" panose="02020603050405020304" pitchFamily="18" charset="0"/>
              </a:rPr>
              <a:t>вертикальнои</a:t>
            </a:r>
            <a:r>
              <a:rPr lang="ru-RU" sz="1800" dirty="0">
                <a:effectLst/>
                <a:latin typeface="Times New Roman" panose="02020603050405020304" pitchFamily="18" charset="0"/>
              </a:rPr>
              <a:t>̆ и </a:t>
            </a:r>
            <a:r>
              <a:rPr lang="ru-RU" sz="1800" dirty="0" err="1">
                <a:effectLst/>
                <a:latin typeface="Times New Roman" panose="02020603050405020304" pitchFamily="18" charset="0"/>
              </a:rPr>
              <a:t>трансверзальнои</a:t>
            </a:r>
            <a:r>
              <a:rPr lang="ru-RU" sz="1800" dirty="0">
                <a:effectLst/>
                <a:latin typeface="Times New Roman" panose="02020603050405020304" pitchFamily="18" charset="0"/>
              </a:rPr>
              <a:t>̆ плоскости. Улыбка в профиль позволяет оценить угол наклона верхнего центрального резца, взаимоотношение </a:t>
            </a:r>
            <a:r>
              <a:rPr lang="ru-RU" sz="1800" dirty="0" err="1">
                <a:effectLst/>
                <a:latin typeface="Times New Roman" panose="02020603050405020304" pitchFamily="18" charset="0"/>
              </a:rPr>
              <a:t>верхнеи</a:t>
            </a:r>
            <a:r>
              <a:rPr lang="ru-RU" sz="1800" dirty="0">
                <a:effectLst/>
                <a:latin typeface="Times New Roman" panose="02020603050405020304" pitchFamily="18" charset="0"/>
              </a:rPr>
              <a:t>̆ губы и кончика носа. Улыбка в три четверти демонстрирует линию режущих краев зубов относительно контура губ, равномерность обнажения верхних зубов, линию десневого края. </a:t>
            </a:r>
            <a:endParaRPr lang="ru-RU" dirty="0">
              <a:effectLst/>
            </a:endParaRPr>
          </a:p>
        </p:txBody>
      </p:sp>
      <p:pic>
        <p:nvPicPr>
          <p:cNvPr id="3076" name="Picture 4" descr="Picture background">
            <a:extLst>
              <a:ext uri="{FF2B5EF4-FFF2-40B4-BE49-F238E27FC236}">
                <a16:creationId xmlns:a16="http://schemas.microsoft.com/office/drawing/2014/main" id="{8CA11254-45BD-A10A-F5F9-21406C60F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062" y="528320"/>
            <a:ext cx="5484541" cy="548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057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547D3-FD11-C610-71C7-F34618AD20F3}"/>
              </a:ext>
            </a:extLst>
          </p:cNvPr>
          <p:cNvSpPr txBox="1"/>
          <p:nvPr/>
        </p:nvSpPr>
        <p:spPr>
          <a:xfrm>
            <a:off x="1446029" y="180224"/>
            <a:ext cx="8806416" cy="1477328"/>
          </a:xfrm>
          <a:prstGeom prst="rect">
            <a:avLst/>
          </a:prstGeom>
          <a:noFill/>
        </p:spPr>
        <p:txBody>
          <a:bodyPr wrap="square">
            <a:spAutoFit/>
          </a:bodyPr>
          <a:lstStyle/>
          <a:p>
            <a:r>
              <a:rPr lang="ru-RU" sz="1800" dirty="0">
                <a:effectLst/>
                <a:latin typeface="Times New Roman,Italic"/>
              </a:rPr>
              <a:t>Фронтальная динамическая (</a:t>
            </a:r>
            <a:r>
              <a:rPr lang="en" sz="1800" dirty="0">
                <a:effectLst/>
                <a:latin typeface="Times New Roman,Italic"/>
              </a:rPr>
              <a:t>c </a:t>
            </a:r>
            <a:r>
              <a:rPr lang="ru-RU" sz="1800" dirty="0" err="1">
                <a:effectLst/>
                <a:latin typeface="Times New Roman,Italic"/>
              </a:rPr>
              <a:t>улыбкои</a:t>
            </a:r>
            <a:r>
              <a:rPr lang="ru-RU" sz="1800" dirty="0">
                <a:effectLst/>
                <a:latin typeface="Times New Roman,Italic"/>
              </a:rPr>
              <a:t>̆)</a:t>
            </a:r>
            <a:r>
              <a:rPr lang="ru-RU" sz="1800" dirty="0">
                <a:effectLst/>
                <a:latin typeface="Times New Roman" panose="02020603050405020304" pitchFamily="18" charset="0"/>
              </a:rPr>
              <a:t>(рис. 6.49). Эмоциональное состояние влияет на улыбку. Пациенты, улыбающиеся для таких фотографий, поджимают губу не так выраженно, как смеющиеся. На </a:t>
            </a:r>
            <a:r>
              <a:rPr lang="ru-RU" sz="1800" dirty="0" err="1">
                <a:effectLst/>
                <a:latin typeface="Times New Roman" panose="02020603050405020304" pitchFamily="18" charset="0"/>
              </a:rPr>
              <a:t>такои</a:t>
            </a:r>
            <a:r>
              <a:rPr lang="ru-RU" sz="1800" dirty="0">
                <a:effectLst/>
                <a:latin typeface="Times New Roman" panose="02020603050405020304" pitchFamily="18" charset="0"/>
              </a:rPr>
              <a:t>̆ фотографии можно увидеть величину обнажения резцов, а также степень обнажения десны. Применение </a:t>
            </a:r>
            <a:r>
              <a:rPr lang="ru-RU" sz="1800" dirty="0" err="1">
                <a:effectLst/>
                <a:latin typeface="Times New Roman" panose="02020603050405020304" pitchFamily="18" charset="0"/>
              </a:rPr>
              <a:t>цифровои</a:t>
            </a:r>
            <a:r>
              <a:rPr lang="ru-RU" sz="1800" dirty="0">
                <a:effectLst/>
                <a:latin typeface="Times New Roman" panose="02020603050405020304" pitchFamily="18" charset="0"/>
              </a:rPr>
              <a:t>̆ видеосъемки позволяет зафиксировать спонтанную улыбку (непроизвольную). </a:t>
            </a:r>
            <a:endParaRPr lang="ru-RU" dirty="0">
              <a:effectLst/>
            </a:endParaRPr>
          </a:p>
        </p:txBody>
      </p:sp>
      <p:pic>
        <p:nvPicPr>
          <p:cNvPr id="5" name="Рисунок 4">
            <a:extLst>
              <a:ext uri="{FF2B5EF4-FFF2-40B4-BE49-F238E27FC236}">
                <a16:creationId xmlns:a16="http://schemas.microsoft.com/office/drawing/2014/main" id="{12298FFF-25C2-7F4A-F50E-11F17138B5B6}"/>
              </a:ext>
            </a:extLst>
          </p:cNvPr>
          <p:cNvPicPr>
            <a:picLocks noChangeAspect="1"/>
          </p:cNvPicPr>
          <p:nvPr/>
        </p:nvPicPr>
        <p:blipFill>
          <a:blip r:embed="rId2"/>
          <a:stretch>
            <a:fillRect/>
          </a:stretch>
        </p:blipFill>
        <p:spPr>
          <a:xfrm>
            <a:off x="1713022" y="1829919"/>
            <a:ext cx="7819712" cy="4699001"/>
          </a:xfrm>
          <a:prstGeom prst="rect">
            <a:avLst/>
          </a:prstGeom>
        </p:spPr>
      </p:pic>
    </p:spTree>
    <p:extLst>
      <p:ext uri="{BB962C8B-B14F-4D97-AF65-F5344CB8AC3E}">
        <p14:creationId xmlns:p14="http://schemas.microsoft.com/office/powerpoint/2010/main" val="1889553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5CD4A-78BB-9CDB-D412-91B528751367}"/>
              </a:ext>
            </a:extLst>
          </p:cNvPr>
          <p:cNvSpPr txBox="1"/>
          <p:nvPr/>
        </p:nvSpPr>
        <p:spPr>
          <a:xfrm>
            <a:off x="1" y="0"/>
            <a:ext cx="8912180" cy="5016758"/>
          </a:xfrm>
          <a:prstGeom prst="rect">
            <a:avLst/>
          </a:prstGeom>
          <a:noFill/>
        </p:spPr>
        <p:txBody>
          <a:bodyPr wrap="square">
            <a:spAutoFit/>
          </a:bodyPr>
          <a:lstStyle/>
          <a:p>
            <a:r>
              <a:rPr lang="ru-RU" sz="2000" b="1" dirty="0">
                <a:effectLst/>
                <a:latin typeface="TimesNewRomanPSMT"/>
              </a:rPr>
              <a:t>Актуальность. </a:t>
            </a:r>
            <a:endParaRPr lang="ru-RU" sz="2000" b="1" dirty="0"/>
          </a:p>
          <a:p>
            <a:r>
              <a:rPr lang="ru-RU" sz="2000" dirty="0">
                <a:effectLst/>
                <a:latin typeface="TimesNewRomanPSMT"/>
              </a:rPr>
              <a:t>Фотографии профиля лица с давних пор изучались авторами по разным методикам. Чисто эстетическое рассмотрение фотоснимков «линия гармонии» проводил </a:t>
            </a:r>
            <a:r>
              <a:rPr lang="en" sz="2000" dirty="0" err="1">
                <a:effectLst/>
                <a:latin typeface="TimesNewRomanPSMT"/>
              </a:rPr>
              <a:t>E.Angle</a:t>
            </a:r>
            <a:r>
              <a:rPr lang="en" sz="2000" dirty="0">
                <a:effectLst/>
                <a:latin typeface="TimesNewRomanPSMT"/>
              </a:rPr>
              <a:t>. </a:t>
            </a:r>
            <a:r>
              <a:rPr lang="ru-RU" sz="2000" dirty="0">
                <a:effectLst/>
                <a:latin typeface="TimesNewRomanPSMT"/>
              </a:rPr>
              <a:t>Затем анализом лиц занимались </a:t>
            </a:r>
            <a:r>
              <a:rPr lang="ru-RU" sz="2000" dirty="0" err="1">
                <a:effectLst/>
                <a:latin typeface="TimesNewRomanPSMT"/>
              </a:rPr>
              <a:t>Д.А.Калвелис</a:t>
            </a:r>
            <a:r>
              <a:rPr lang="ru-RU" sz="2000" dirty="0">
                <a:effectLst/>
                <a:latin typeface="TimesNewRomanPSMT"/>
              </a:rPr>
              <a:t>, </a:t>
            </a:r>
            <a:r>
              <a:rPr lang="en" sz="2000" dirty="0">
                <a:effectLst/>
                <a:latin typeface="TimesNewRomanPSMT"/>
              </a:rPr>
              <a:t>Simon, Andresen, Izard, </a:t>
            </a:r>
            <a:r>
              <a:rPr lang="en" sz="2000" dirty="0" err="1">
                <a:effectLst/>
                <a:latin typeface="TimesNewRomanPSMT"/>
              </a:rPr>
              <a:t>A.Kantorowicz</a:t>
            </a:r>
            <a:r>
              <a:rPr lang="en" sz="2000" dirty="0">
                <a:effectLst/>
                <a:latin typeface="TimesNewRomanPSMT"/>
              </a:rPr>
              <a:t>, </a:t>
            </a:r>
            <a:r>
              <a:rPr lang="en" sz="2000" dirty="0" err="1">
                <a:effectLst/>
                <a:latin typeface="TimesNewRomanPSMT"/>
              </a:rPr>
              <a:t>A.Schwarz</a:t>
            </a:r>
            <a:r>
              <a:rPr lang="en" sz="2000" dirty="0">
                <a:effectLst/>
                <a:latin typeface="TimesNewRomanPSMT"/>
              </a:rPr>
              <a:t>. </a:t>
            </a:r>
            <a:endParaRPr lang="en" sz="2000" dirty="0"/>
          </a:p>
          <a:p>
            <a:r>
              <a:rPr lang="ru-RU" sz="2000" dirty="0">
                <a:effectLst/>
                <a:latin typeface="TimesNewRomanPSMT"/>
              </a:rPr>
              <a:t>На сегодняшний день фотометрический анализ имеет большое значение для обследования пациента в практике врача-ортодонта. Этот метод наглядно демонстрирует, как изменилось лицо до и после лечения. </a:t>
            </a:r>
          </a:p>
          <a:p>
            <a:r>
              <a:rPr lang="ru-RU" sz="2000" dirty="0">
                <a:effectLst/>
                <a:latin typeface="TimesNewRomanPSMT"/>
              </a:rPr>
              <a:t>Толщина мягких тканей у каждого пациента индивидуальна, что является важной особенностью лицевого профиля человека. Исходя из этого, не всегда лицевые признаки соответствуют внутриротовым. Так, при внешнем осмотре у пациента наблюдается </a:t>
            </a:r>
            <a:r>
              <a:rPr lang="ru-RU" sz="2000" dirty="0" err="1">
                <a:effectLst/>
                <a:latin typeface="TimesNewRomanPSMT"/>
              </a:rPr>
              <a:t>мезиальная</a:t>
            </a:r>
            <a:r>
              <a:rPr lang="ru-RU" sz="2000" dirty="0">
                <a:effectLst/>
                <a:latin typeface="TimesNewRomanPSMT"/>
              </a:rPr>
              <a:t> окклюзия, однако в полости рта имеется </a:t>
            </a:r>
            <a:r>
              <a:rPr lang="ru-RU" sz="2000" dirty="0" err="1">
                <a:effectLst/>
                <a:latin typeface="TimesNewRomanPSMT"/>
              </a:rPr>
              <a:t>зубоальвеолярная</a:t>
            </a:r>
            <a:r>
              <a:rPr lang="ru-RU" sz="2000" dirty="0">
                <a:effectLst/>
                <a:latin typeface="TimesNewRomanPSMT"/>
              </a:rPr>
              <a:t> компенсация. С другой стороны, имея гармоничное с точки зрения эстетики лицо, может диагностироваться патология прикуса. Соответственно, фотометрия помогает нам в выборе методики лечения пациента, который может нуждаться в комплексной терапии. </a:t>
            </a:r>
            <a:endParaRPr lang="ru-RU" sz="2000" dirty="0"/>
          </a:p>
        </p:txBody>
      </p:sp>
      <p:pic>
        <p:nvPicPr>
          <p:cNvPr id="1026" name="Picture 2" descr="Фотопротокол зубов в Москве – Цены и запись на дентальную фотографию в  стоматологии Dental Luxury Clinic">
            <a:extLst>
              <a:ext uri="{FF2B5EF4-FFF2-40B4-BE49-F238E27FC236}">
                <a16:creationId xmlns:a16="http://schemas.microsoft.com/office/drawing/2014/main" id="{56FBD89A-1A8C-E6A4-FD0B-3A4D79430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518" y="3767457"/>
            <a:ext cx="4986816" cy="307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460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A8BD01-9D7A-B455-5244-89511F5FD2EA}"/>
              </a:ext>
            </a:extLst>
          </p:cNvPr>
          <p:cNvSpPr txBox="1"/>
          <p:nvPr/>
        </p:nvSpPr>
        <p:spPr>
          <a:xfrm>
            <a:off x="241890" y="1773728"/>
            <a:ext cx="6097772" cy="2862322"/>
          </a:xfrm>
          <a:prstGeom prst="rect">
            <a:avLst/>
          </a:prstGeom>
          <a:noFill/>
        </p:spPr>
        <p:txBody>
          <a:bodyPr wrap="square">
            <a:spAutoFit/>
          </a:bodyPr>
          <a:lstStyle/>
          <a:p>
            <a:r>
              <a:rPr lang="ru-RU" dirty="0" err="1">
                <a:solidFill>
                  <a:srgbClr val="000000"/>
                </a:solidFill>
                <a:effectLst/>
                <a:latin typeface="Times New Roman" panose="02020603050405020304" pitchFamily="18" charset="0"/>
                <a:cs typeface="Times New Roman" panose="02020603050405020304" pitchFamily="18" charset="0"/>
              </a:rPr>
              <a:t>Выборочныи</a:t>
            </a:r>
            <a:r>
              <a:rPr lang="ru-RU" dirty="0">
                <a:solidFill>
                  <a:srgbClr val="000000"/>
                </a:solidFill>
                <a:effectLst/>
                <a:latin typeface="Times New Roman" panose="02020603050405020304" pitchFamily="18" charset="0"/>
                <a:cs typeface="Times New Roman" panose="02020603050405020304" pitchFamily="18" charset="0"/>
              </a:rPr>
              <a:t>̆ </a:t>
            </a:r>
            <a:r>
              <a:rPr lang="ru-RU" dirty="0" err="1">
                <a:solidFill>
                  <a:srgbClr val="000000"/>
                </a:solidFill>
                <a:effectLst/>
                <a:latin typeface="Times New Roman" panose="02020603050405020304" pitchFamily="18" charset="0"/>
                <a:cs typeface="Times New Roman" panose="02020603050405020304" pitchFamily="18" charset="0"/>
              </a:rPr>
              <a:t>подбородочныи</a:t>
            </a:r>
            <a:r>
              <a:rPr lang="ru-RU" dirty="0">
                <a:solidFill>
                  <a:srgbClr val="000000"/>
                </a:solidFill>
                <a:effectLst/>
                <a:latin typeface="Times New Roman" panose="02020603050405020304" pitchFamily="18" charset="0"/>
                <a:cs typeface="Times New Roman" panose="02020603050405020304" pitchFamily="18" charset="0"/>
              </a:rPr>
              <a:t>̆ вид (рис. 6.52) может быть использован для определения асимметрии </a:t>
            </a:r>
            <a:r>
              <a:rPr lang="ru-RU" dirty="0" err="1">
                <a:solidFill>
                  <a:srgbClr val="000000"/>
                </a:solidFill>
                <a:effectLst/>
                <a:latin typeface="Times New Roman" panose="02020603050405020304" pitchFamily="18" charset="0"/>
                <a:cs typeface="Times New Roman" panose="02020603050405020304" pitchFamily="18" charset="0"/>
              </a:rPr>
              <a:t>нижнеи</a:t>
            </a:r>
            <a:r>
              <a:rPr lang="ru-RU" dirty="0">
                <a:solidFill>
                  <a:srgbClr val="000000"/>
                </a:solidFill>
                <a:effectLst/>
                <a:latin typeface="Times New Roman" panose="02020603050405020304" pitchFamily="18" charset="0"/>
                <a:cs typeface="Times New Roman" panose="02020603050405020304" pitchFamily="18" charset="0"/>
              </a:rPr>
              <a:t>̆ челюсти, </a:t>
            </a:r>
            <a:r>
              <a:rPr lang="ru-RU" dirty="0" err="1">
                <a:solidFill>
                  <a:srgbClr val="000000"/>
                </a:solidFill>
                <a:effectLst/>
                <a:latin typeface="Times New Roman" panose="02020603050405020304" pitchFamily="18" charset="0"/>
                <a:cs typeface="Times New Roman" panose="02020603050405020304" pitchFamily="18" charset="0"/>
              </a:rPr>
              <a:t>среднеи</a:t>
            </a:r>
            <a:r>
              <a:rPr lang="ru-RU" dirty="0">
                <a:solidFill>
                  <a:srgbClr val="000000"/>
                </a:solidFill>
                <a:effectLst/>
                <a:latin typeface="Times New Roman" panose="02020603050405020304" pitchFamily="18" charset="0"/>
                <a:cs typeface="Times New Roman" panose="02020603050405020304" pitchFamily="18" charset="0"/>
              </a:rPr>
              <a:t>̆ части лица и основания носа.</a:t>
            </a:r>
          </a:p>
          <a:p>
            <a:r>
              <a:rPr lang="ru-RU" dirty="0">
                <a:solidFill>
                  <a:srgbClr val="000000"/>
                </a:solidFill>
                <a:effectLst/>
                <a:latin typeface="Times New Roman" panose="02020603050405020304" pitchFamily="18" charset="0"/>
                <a:cs typeface="Times New Roman" panose="02020603050405020304" pitchFamily="18" charset="0"/>
              </a:rPr>
              <a:t>Стандартизированная процедура получения перечисленных фотографий позволяет зафиксировать пациента не только в статическом состоянии, но и в динамическом, что дает возможность врачу поставить </a:t>
            </a:r>
            <a:r>
              <a:rPr lang="ru-RU" dirty="0" err="1">
                <a:solidFill>
                  <a:srgbClr val="000000"/>
                </a:solidFill>
                <a:effectLst/>
                <a:latin typeface="Times New Roman" panose="02020603050405020304" pitchFamily="18" charset="0"/>
                <a:cs typeface="Times New Roman" panose="02020603050405020304" pitchFamily="18" charset="0"/>
              </a:rPr>
              <a:t>исчерпывающии</a:t>
            </a:r>
            <a:r>
              <a:rPr lang="ru-RU" dirty="0">
                <a:solidFill>
                  <a:srgbClr val="000000"/>
                </a:solidFill>
                <a:effectLst/>
                <a:latin typeface="Times New Roman" panose="02020603050405020304" pitchFamily="18" charset="0"/>
                <a:cs typeface="Times New Roman" panose="02020603050405020304" pitchFamily="18" charset="0"/>
              </a:rPr>
              <a:t>̆ диагноз и получить после окончания</a:t>
            </a:r>
          </a:p>
          <a:p>
            <a:r>
              <a:rPr lang="ru-RU" dirty="0">
                <a:solidFill>
                  <a:srgbClr val="000000"/>
                </a:solidFill>
                <a:effectLst/>
                <a:latin typeface="Times New Roman" panose="02020603050405020304" pitchFamily="18" charset="0"/>
                <a:cs typeface="Times New Roman" panose="02020603050405020304" pitchFamily="18" charset="0"/>
              </a:rPr>
              <a:t>лечения хорошие эстетические результаты, а пациенту оценить степень эффективности ортодонтического лечения.</a:t>
            </a:r>
          </a:p>
        </p:txBody>
      </p:sp>
      <p:pic>
        <p:nvPicPr>
          <p:cNvPr id="6" name="Рисунок 5">
            <a:extLst>
              <a:ext uri="{FF2B5EF4-FFF2-40B4-BE49-F238E27FC236}">
                <a16:creationId xmlns:a16="http://schemas.microsoft.com/office/drawing/2014/main" id="{0E356DA4-C275-B2A0-E94D-1ED294766085}"/>
              </a:ext>
            </a:extLst>
          </p:cNvPr>
          <p:cNvPicPr>
            <a:picLocks noChangeAspect="1"/>
          </p:cNvPicPr>
          <p:nvPr/>
        </p:nvPicPr>
        <p:blipFill>
          <a:blip r:embed="rId2"/>
          <a:stretch>
            <a:fillRect/>
          </a:stretch>
        </p:blipFill>
        <p:spPr>
          <a:xfrm>
            <a:off x="6543196" y="797442"/>
            <a:ext cx="5513239" cy="5098016"/>
          </a:xfrm>
          <a:prstGeom prst="rect">
            <a:avLst/>
          </a:prstGeom>
        </p:spPr>
      </p:pic>
    </p:spTree>
    <p:extLst>
      <p:ext uri="{BB962C8B-B14F-4D97-AF65-F5344CB8AC3E}">
        <p14:creationId xmlns:p14="http://schemas.microsoft.com/office/powerpoint/2010/main" val="2876108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0A292A-84B4-C427-075C-45C9C293118A}"/>
              </a:ext>
            </a:extLst>
          </p:cNvPr>
          <p:cNvPicPr>
            <a:picLocks noChangeAspect="1"/>
          </p:cNvPicPr>
          <p:nvPr/>
        </p:nvPicPr>
        <p:blipFill>
          <a:blip r:embed="rId2"/>
          <a:stretch>
            <a:fillRect/>
          </a:stretch>
        </p:blipFill>
        <p:spPr>
          <a:xfrm>
            <a:off x="1970467" y="1324646"/>
            <a:ext cx="7934459" cy="3943544"/>
          </a:xfrm>
          <a:prstGeom prst="rect">
            <a:avLst/>
          </a:prstGeom>
        </p:spPr>
      </p:pic>
      <p:sp>
        <p:nvSpPr>
          <p:cNvPr id="7" name="TextBox 6">
            <a:extLst>
              <a:ext uri="{FF2B5EF4-FFF2-40B4-BE49-F238E27FC236}">
                <a16:creationId xmlns:a16="http://schemas.microsoft.com/office/drawing/2014/main" id="{94239E18-99B2-8806-886B-3DA8ACD3823F}"/>
              </a:ext>
            </a:extLst>
          </p:cNvPr>
          <p:cNvSpPr txBox="1"/>
          <p:nvPr/>
        </p:nvSpPr>
        <p:spPr>
          <a:xfrm>
            <a:off x="3046927" y="472253"/>
            <a:ext cx="6098146" cy="646331"/>
          </a:xfrm>
          <a:prstGeom prst="rect">
            <a:avLst/>
          </a:prstGeom>
          <a:noFill/>
        </p:spPr>
        <p:txBody>
          <a:bodyPr wrap="square">
            <a:spAutoFit/>
          </a:bodyPr>
          <a:lstStyle/>
          <a:p>
            <a:r>
              <a:rPr lang="ru-RU" sz="1800" dirty="0">
                <a:effectLst/>
                <a:latin typeface="Times New Roman" panose="02020603050405020304" pitchFamily="18" charset="0"/>
              </a:rPr>
              <a:t>Таблица 1. Параметры настроек при фотографировании разных зон лица и зубов </a:t>
            </a:r>
            <a:endParaRPr lang="ru-RU" dirty="0"/>
          </a:p>
        </p:txBody>
      </p:sp>
    </p:spTree>
    <p:extLst>
      <p:ext uri="{BB962C8B-B14F-4D97-AF65-F5344CB8AC3E}">
        <p14:creationId xmlns:p14="http://schemas.microsoft.com/office/powerpoint/2010/main" val="379019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1B9E37C-B38D-A932-D788-24720241DCD5}"/>
              </a:ext>
            </a:extLst>
          </p:cNvPr>
          <p:cNvPicPr>
            <a:picLocks noChangeAspect="1"/>
          </p:cNvPicPr>
          <p:nvPr/>
        </p:nvPicPr>
        <p:blipFill>
          <a:blip r:embed="rId2"/>
          <a:stretch>
            <a:fillRect/>
          </a:stretch>
        </p:blipFill>
        <p:spPr>
          <a:xfrm>
            <a:off x="2777097" y="178419"/>
            <a:ext cx="6637805" cy="5178352"/>
          </a:xfrm>
          <a:prstGeom prst="rect">
            <a:avLst/>
          </a:prstGeom>
        </p:spPr>
      </p:pic>
      <p:sp>
        <p:nvSpPr>
          <p:cNvPr id="5" name="TextBox 4">
            <a:extLst>
              <a:ext uri="{FF2B5EF4-FFF2-40B4-BE49-F238E27FC236}">
                <a16:creationId xmlns:a16="http://schemas.microsoft.com/office/drawing/2014/main" id="{82660BC8-D1D5-A9BD-DCAF-76FFBF72C09C}"/>
              </a:ext>
            </a:extLst>
          </p:cNvPr>
          <p:cNvSpPr txBox="1"/>
          <p:nvPr/>
        </p:nvSpPr>
        <p:spPr>
          <a:xfrm>
            <a:off x="882804" y="5602098"/>
            <a:ext cx="10426390" cy="923330"/>
          </a:xfrm>
          <a:prstGeom prst="rect">
            <a:avLst/>
          </a:prstGeom>
          <a:noFill/>
        </p:spPr>
        <p:txBody>
          <a:bodyPr wrap="square">
            <a:spAutoFit/>
          </a:bodyPr>
          <a:lstStyle/>
          <a:p>
            <a:r>
              <a:rPr lang="ru-RU" sz="1800" dirty="0">
                <a:effectLst/>
                <a:latin typeface="Times New Roman" panose="02020603050405020304" pitchFamily="18" charset="0"/>
              </a:rPr>
              <a:t>Важно: для всех этих снимков, параметр </a:t>
            </a:r>
            <a:r>
              <a:rPr lang="en" sz="1800" dirty="0">
                <a:effectLst/>
                <a:latin typeface="Times New Roman" panose="02020603050405020304" pitchFamily="18" charset="0"/>
              </a:rPr>
              <a:t>ISO </a:t>
            </a:r>
            <a:r>
              <a:rPr lang="ru-RU" sz="1800" dirty="0">
                <a:effectLst/>
                <a:latin typeface="Times New Roman" panose="02020603050405020304" pitchFamily="18" charset="0"/>
              </a:rPr>
              <a:t>должен быть установлен в пределах 80-200. </a:t>
            </a:r>
            <a:endParaRPr lang="ru-RU" dirty="0"/>
          </a:p>
          <a:p>
            <a:r>
              <a:rPr lang="ru-RU" sz="1800" dirty="0">
                <a:effectLst/>
                <a:latin typeface="Times New Roman" panose="02020603050405020304" pitchFamily="18" charset="0"/>
              </a:rPr>
              <a:t>Для облегчения процесса </a:t>
            </a:r>
            <a:r>
              <a:rPr lang="ru-RU" sz="1800" dirty="0" err="1">
                <a:effectLst/>
                <a:latin typeface="Times New Roman" panose="02020603050405020304" pitchFamily="18" charset="0"/>
              </a:rPr>
              <a:t>последующеи</a:t>
            </a:r>
            <a:r>
              <a:rPr lang="ru-RU" sz="1800" dirty="0">
                <a:effectLst/>
                <a:latin typeface="Times New Roman" panose="02020603050405020304" pitchFamily="18" charset="0"/>
              </a:rPr>
              <a:t>̆ сортировки фотографий, рекомендуется сфотографировать фамилию пациента на карточке. </a:t>
            </a:r>
            <a:endParaRPr lang="ru-RU" dirty="0"/>
          </a:p>
        </p:txBody>
      </p:sp>
    </p:spTree>
    <p:extLst>
      <p:ext uri="{BB962C8B-B14F-4D97-AF65-F5344CB8AC3E}">
        <p14:creationId xmlns:p14="http://schemas.microsoft.com/office/powerpoint/2010/main" val="1154721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studmedlib.ru/cgi-bin/mb4x?usr_data=gd-image(doc,ISBN9785970432273-0008,pic_0179.jpg,-1,,00000000,)&amp;hide_Cookie=yes">
            <a:extLst>
              <a:ext uri="{FF2B5EF4-FFF2-40B4-BE49-F238E27FC236}">
                <a16:creationId xmlns:a16="http://schemas.microsoft.com/office/drawing/2014/main" id="{A25426B4-80FC-F612-EC1E-DB2EB5E2DB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68408"/>
          <a:stretch/>
        </p:blipFill>
        <p:spPr bwMode="auto">
          <a:xfrm>
            <a:off x="598194" y="625835"/>
            <a:ext cx="4419854" cy="5201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studmedlib.ru/cgi-bin/mb4x?usr_data=gd-image(doc,ISBN9785970432273-0008,pic_0179.jpg,-1,,00000000,)&amp;hide_Cookie=yes">
            <a:extLst>
              <a:ext uri="{FF2B5EF4-FFF2-40B4-BE49-F238E27FC236}">
                <a16:creationId xmlns:a16="http://schemas.microsoft.com/office/drawing/2014/main" id="{F350F4BE-8789-8B27-A9DD-05BACB2007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974" b="34025"/>
          <a:stretch/>
        </p:blipFill>
        <p:spPr bwMode="auto">
          <a:xfrm>
            <a:off x="6783404" y="625835"/>
            <a:ext cx="4363298" cy="520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994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260" y="1193181"/>
            <a:ext cx="11723480" cy="4761570"/>
          </a:xfrm>
        </p:spPr>
        <p:txBody>
          <a:bodyPr>
            <a:noAutofit/>
          </a:bodyPr>
          <a:lstStyle/>
          <a:p>
            <a:pPr algn="l">
              <a:lnSpc>
                <a:spcPct val="110000"/>
              </a:lnSpc>
            </a:pP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sn</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subnasale</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точка перехода нижней части носа в верхнюю губу;</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UL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labiale</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superius</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наиболее выступающая точка красной каймы верхней губы;</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sto</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stomion</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точка пересечения линии смыкания губ со срединно-сагиттальной плоскостью;</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LL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labiale</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inferius</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наиболее выступающая точка красной каймы нижней губы;</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sm</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supramentale</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наиболее вогнутая точка подбородочно-губной борозды;</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pg</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pogonion</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наиболее выступающая точка мягких тканей подбородка;</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gn</a:t>
            </a:r>
            <a:r>
              <a:rPr lang="ru-RU" sz="2000" dirty="0">
                <a:latin typeface="Times New Roman" panose="02020603050405020304" pitchFamily="18" charset="0"/>
                <a:cs typeface="Times New Roman" panose="02020603050405020304" pitchFamily="18" charset="0"/>
              </a:rPr>
              <a:t> ( </a:t>
            </a:r>
            <a:r>
              <a:rPr lang="ru-RU" sz="2000" i="1" dirty="0" err="1">
                <a:latin typeface="Times New Roman" panose="02020603050405020304" pitchFamily="18" charset="0"/>
                <a:cs typeface="Times New Roman" panose="02020603050405020304" pitchFamily="18" charset="0"/>
              </a:rPr>
              <a:t>gnathion</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наиболее нижняя точка мягких тканей подбородка;</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me</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menton</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нижняя точка на контуре мягких тканей нижней части подбородка;</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or</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orbital</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rim</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точка пересечения вертикальной линии, проходящей через середину зрачка, и нижнего края глазницы;</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po</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porion</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точка, находящаяся на середине верхнего края наружного слухового прохода;</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cdl</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condylion</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наиболее передняя точка на середине </a:t>
            </a:r>
            <a:r>
              <a:rPr lang="ru-RU" sz="2000" dirty="0" err="1">
                <a:latin typeface="Times New Roman" panose="02020603050405020304" pitchFamily="18" charset="0"/>
                <a:cs typeface="Times New Roman" panose="02020603050405020304" pitchFamily="18" charset="0"/>
              </a:rPr>
              <a:t>мыщелкового</a:t>
            </a:r>
            <a:r>
              <a:rPr lang="ru-RU" sz="2000" dirty="0">
                <a:latin typeface="Times New Roman" panose="02020603050405020304" pitchFamily="18" charset="0"/>
                <a:cs typeface="Times New Roman" panose="02020603050405020304" pitchFamily="18" charset="0"/>
              </a:rPr>
              <a:t> отростка нижней челюсти;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zy</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a:t>
            </a:r>
            <a:r>
              <a:rPr lang="ru-RU" sz="2000" i="1" dirty="0" err="1">
                <a:latin typeface="Times New Roman" panose="02020603050405020304" pitchFamily="18" charset="0"/>
                <a:cs typeface="Times New Roman" panose="02020603050405020304" pitchFamily="18" charset="0"/>
              </a:rPr>
              <a:t>zygion</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наиболее выступающая кнаружи точка скуловой дуги;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go</a:t>
            </a:r>
            <a:r>
              <a:rPr lang="ru-RU" sz="2000" dirty="0">
                <a:latin typeface="Times New Roman" panose="02020603050405020304" pitchFamily="18" charset="0"/>
                <a:cs typeface="Times New Roman" panose="02020603050405020304" pitchFamily="18" charset="0"/>
              </a:rPr>
              <a:t> ( </a:t>
            </a:r>
            <a:r>
              <a:rPr lang="ru-RU" sz="2000" i="1" dirty="0" err="1">
                <a:latin typeface="Times New Roman" panose="02020603050405020304" pitchFamily="18" charset="0"/>
                <a:cs typeface="Times New Roman" panose="02020603050405020304" pitchFamily="18" charset="0"/>
              </a:rPr>
              <a:t>gonion</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наиболее нижняя и расположенная кзади точка мягких тканей в области угла нижней челюсти.</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551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373" y="1630513"/>
            <a:ext cx="7002641" cy="3596973"/>
          </a:xfrm>
        </p:spPr>
        <p:txBody>
          <a:bodyPr>
            <a:normAutofit/>
          </a:bodyPr>
          <a:lstStyle/>
          <a:p>
            <a:pPr algn="l"/>
            <a:r>
              <a:rPr lang="ru-RU" sz="1800" dirty="0">
                <a:latin typeface="Times New Roman" panose="02020603050405020304" pitchFamily="18" charset="0"/>
                <a:cs typeface="Times New Roman" panose="02020603050405020304" pitchFamily="18" charset="0"/>
              </a:rPr>
              <a:t>Форму лица (</a:t>
            </a:r>
            <a:r>
              <a:rPr lang="ru-RU" sz="1800" dirty="0" err="1">
                <a:latin typeface="Times New Roman" panose="02020603050405020304" pitchFamily="18" charset="0"/>
                <a:cs typeface="Times New Roman" panose="02020603050405020304" pitchFamily="18" charset="0"/>
              </a:rPr>
              <a:t>Garson</a:t>
            </a:r>
            <a:r>
              <a:rPr lang="ru-RU" sz="1800" dirty="0">
                <a:latin typeface="Times New Roman" panose="02020603050405020304" pitchFamily="18" charset="0"/>
                <a:cs typeface="Times New Roman" panose="02020603050405020304" pitchFamily="18" charset="0"/>
              </a:rPr>
              <a:t>, 1910) определяют соотношением:</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где морфологическая высота лица - расстояние между точками </a:t>
            </a:r>
            <a:br>
              <a:rPr lang="en-US"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n (задняя точка корня носа) и </a:t>
            </a:r>
            <a:r>
              <a:rPr lang="ru-RU" sz="1800" dirty="0" err="1">
                <a:latin typeface="Times New Roman" panose="02020603050405020304" pitchFamily="18" charset="0"/>
                <a:cs typeface="Times New Roman" panose="02020603050405020304" pitchFamily="18" charset="0"/>
              </a:rPr>
              <a:t>gn</a:t>
            </a:r>
            <a:r>
              <a:rPr lang="ru-RU"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ширина лица в области скуловых дуг - расстояние между точками </a:t>
            </a:r>
            <a:r>
              <a:rPr lang="ru-RU" sz="1800" dirty="0" err="1">
                <a:latin typeface="Times New Roman" panose="02020603050405020304" pitchFamily="18" charset="0"/>
                <a:cs typeface="Times New Roman" panose="02020603050405020304" pitchFamily="18" charset="0"/>
              </a:rPr>
              <a:t>zy</a:t>
            </a:r>
            <a:r>
              <a:rPr lang="ru-RU" sz="1800" dirty="0">
                <a:latin typeface="Times New Roman" panose="02020603050405020304" pitchFamily="18" charset="0"/>
                <a:cs typeface="Times New Roman" panose="02020603050405020304" pitchFamily="18" charset="0"/>
              </a:rPr>
              <a:t>.</a:t>
            </a:r>
            <a:br>
              <a:rPr lang="en-US" sz="1800" dirty="0">
                <a:latin typeface="Times New Roman" panose="02020603050405020304" pitchFamily="18" charset="0"/>
                <a:cs typeface="Times New Roman" panose="02020603050405020304" pitchFamily="18" charset="0"/>
              </a:rPr>
            </a:b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Лицо очень широкое </a:t>
            </a:r>
            <a:r>
              <a:rPr lang="ru-RU" sz="1800" i="1" dirty="0">
                <a:latin typeface="Times New Roman" panose="02020603050405020304" pitchFamily="18" charset="0"/>
                <a:cs typeface="Times New Roman" panose="02020603050405020304" pitchFamily="18" charset="0"/>
              </a:rPr>
              <a:t>(</a:t>
            </a:r>
            <a:r>
              <a:rPr lang="ru-RU" sz="1800" i="1" dirty="0" err="1">
                <a:latin typeface="Times New Roman" panose="02020603050405020304" pitchFamily="18" charset="0"/>
                <a:cs typeface="Times New Roman" panose="02020603050405020304" pitchFamily="18" charset="0"/>
              </a:rPr>
              <a:t>hypereuryprosop</a:t>
            </a:r>
            <a:r>
              <a:rPr lang="ru-RU" sz="1800" i="1"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при показателе до 78,9,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широкое</a:t>
            </a:r>
            <a:r>
              <a:rPr lang="ru-RU" sz="1800" i="1" dirty="0">
                <a:latin typeface="Times New Roman" panose="02020603050405020304" pitchFamily="18" charset="0"/>
                <a:cs typeface="Times New Roman" panose="02020603050405020304" pitchFamily="18" charset="0"/>
              </a:rPr>
              <a:t>(</a:t>
            </a:r>
            <a:r>
              <a:rPr lang="ru-RU" sz="1800" i="1" dirty="0" err="1">
                <a:latin typeface="Times New Roman" panose="02020603050405020304" pitchFamily="18" charset="0"/>
                <a:cs typeface="Times New Roman" panose="02020603050405020304" pitchFamily="18" charset="0"/>
              </a:rPr>
              <a:t>euryprosop</a:t>
            </a:r>
            <a:r>
              <a:rPr lang="ru-RU" sz="1800" i="1"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при 79,0-83,9,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среднее </a:t>
            </a:r>
            <a:r>
              <a:rPr lang="ru-RU" sz="1800" i="1" dirty="0">
                <a:latin typeface="Times New Roman" panose="02020603050405020304" pitchFamily="18" charset="0"/>
                <a:cs typeface="Times New Roman" panose="02020603050405020304" pitchFamily="18" charset="0"/>
              </a:rPr>
              <a:t>(</a:t>
            </a:r>
            <a:r>
              <a:rPr lang="ru-RU" sz="1800" i="1" dirty="0" err="1">
                <a:latin typeface="Times New Roman" panose="02020603050405020304" pitchFamily="18" charset="0"/>
                <a:cs typeface="Times New Roman" panose="02020603050405020304" pitchFamily="18" charset="0"/>
              </a:rPr>
              <a:t>mesoprosop</a:t>
            </a:r>
            <a:r>
              <a:rPr lang="ru-RU" sz="1800" i="1"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при 84,0-87,9,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узкое</a:t>
            </a:r>
            <a:r>
              <a:rPr lang="ru-RU" sz="1800" i="1" dirty="0">
                <a:latin typeface="Times New Roman" panose="02020603050405020304" pitchFamily="18" charset="0"/>
                <a:cs typeface="Times New Roman" panose="02020603050405020304" pitchFamily="18" charset="0"/>
              </a:rPr>
              <a:t>(</a:t>
            </a:r>
            <a:r>
              <a:rPr lang="ru-RU" sz="1800" i="1" dirty="0" err="1">
                <a:latin typeface="Times New Roman" panose="02020603050405020304" pitchFamily="18" charset="0"/>
                <a:cs typeface="Times New Roman" panose="02020603050405020304" pitchFamily="18" charset="0"/>
              </a:rPr>
              <a:t>leptoprosop</a:t>
            </a:r>
            <a:r>
              <a:rPr lang="ru-RU" sz="1800" i="1"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при 88,0-92,9,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очень узкое </a:t>
            </a:r>
            <a:r>
              <a:rPr lang="ru-RU" sz="1800" i="1" dirty="0">
                <a:latin typeface="Times New Roman" panose="02020603050405020304" pitchFamily="18" charset="0"/>
                <a:cs typeface="Times New Roman" panose="02020603050405020304" pitchFamily="18" charset="0"/>
              </a:rPr>
              <a:t>(</a:t>
            </a:r>
            <a:r>
              <a:rPr lang="ru-RU" sz="1800" i="1" dirty="0" err="1">
                <a:latin typeface="Times New Roman" panose="02020603050405020304" pitchFamily="18" charset="0"/>
                <a:cs typeface="Times New Roman" panose="02020603050405020304" pitchFamily="18" charset="0"/>
              </a:rPr>
              <a:t>hypereuryprosop</a:t>
            </a:r>
            <a:r>
              <a:rPr lang="ru-RU" sz="1800" i="1"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при 93,0 и более.</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4680" y="1226695"/>
            <a:ext cx="3456373" cy="4404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554003" y="453853"/>
            <a:ext cx="9083993" cy="461665"/>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Ширина и высота лица для вычисления индекса по Гарсону</a:t>
            </a:r>
          </a:p>
        </p:txBody>
      </p:sp>
    </p:spTree>
    <p:extLst>
      <p:ext uri="{BB962C8B-B14F-4D97-AF65-F5344CB8AC3E}">
        <p14:creationId xmlns:p14="http://schemas.microsoft.com/office/powerpoint/2010/main" val="2588039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974" y="1605776"/>
            <a:ext cx="7598635" cy="3646448"/>
          </a:xfrm>
        </p:spPr>
        <p:txBody>
          <a:bodyPr>
            <a:noAutofit/>
          </a:bodyPr>
          <a:lstStyle/>
          <a:p>
            <a:pPr algn="l"/>
            <a:r>
              <a:rPr lang="ru-RU" sz="1800" dirty="0">
                <a:latin typeface="Times New Roman" panose="02020603050405020304" pitchFamily="18" charset="0"/>
                <a:cs typeface="Times New Roman" panose="02020603050405020304" pitchFamily="18" charset="0"/>
              </a:rPr>
              <a:t>Форму лица можно определить с помощью лицевого индекса по </a:t>
            </a:r>
            <a:r>
              <a:rPr lang="ru-RU" sz="1800" dirty="0" err="1">
                <a:latin typeface="Times New Roman" panose="02020603050405020304" pitchFamily="18" charset="0"/>
                <a:cs typeface="Times New Roman" panose="02020603050405020304" pitchFamily="18" charset="0"/>
              </a:rPr>
              <a:t>Izard</a:t>
            </a:r>
            <a:r>
              <a:rPr lang="ru-RU" sz="1800" dirty="0">
                <a:latin typeface="Times New Roman" panose="02020603050405020304" pitchFamily="18" charset="0"/>
                <a:cs typeface="Times New Roman" panose="02020603050405020304" pitchFamily="18" charset="0"/>
              </a:rPr>
              <a:t> (IFM - индекс фациальный морфологический). </a:t>
            </a:r>
            <a:br>
              <a:rPr lang="en-US"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Длину лица измеряют от точки </a:t>
            </a:r>
            <a:r>
              <a:rPr lang="ru-RU" sz="1800" dirty="0" err="1">
                <a:latin typeface="Times New Roman" panose="02020603050405020304" pitchFamily="18" charset="0"/>
                <a:cs typeface="Times New Roman" panose="02020603050405020304" pitchFamily="18" charset="0"/>
              </a:rPr>
              <a:t>oph</a:t>
            </a:r>
            <a:r>
              <a:rPr lang="ru-RU" sz="1800" dirty="0">
                <a:latin typeface="Times New Roman" panose="02020603050405020304" pitchFamily="18" charset="0"/>
                <a:cs typeface="Times New Roman" panose="02020603050405020304" pitchFamily="18" charset="0"/>
              </a:rPr>
              <a:t> до точки </a:t>
            </a:r>
            <a:r>
              <a:rPr lang="ru-RU" sz="1800" dirty="0" err="1">
                <a:latin typeface="Times New Roman" panose="02020603050405020304" pitchFamily="18" charset="0"/>
                <a:cs typeface="Times New Roman" panose="02020603050405020304" pitchFamily="18" charset="0"/>
              </a:rPr>
              <a:t>gn</a:t>
            </a:r>
            <a:r>
              <a:rPr lang="ru-RU" sz="1800" dirty="0">
                <a:latin typeface="Times New Roman" panose="02020603050405020304" pitchFamily="18" charset="0"/>
                <a:cs typeface="Times New Roman" panose="02020603050405020304" pitchFamily="18" charset="0"/>
              </a:rPr>
              <a:t>. Точка </a:t>
            </a:r>
            <a:r>
              <a:rPr lang="ru-RU" sz="1800" dirty="0" err="1">
                <a:latin typeface="Times New Roman" panose="02020603050405020304" pitchFamily="18" charset="0"/>
                <a:cs typeface="Times New Roman" panose="02020603050405020304" pitchFamily="18" charset="0"/>
              </a:rPr>
              <a:t>oph</a:t>
            </a:r>
            <a:r>
              <a:rPr lang="ru-RU" sz="1800" dirty="0">
                <a:latin typeface="Times New Roman" panose="02020603050405020304" pitchFamily="18" charset="0"/>
                <a:cs typeface="Times New Roman" panose="02020603050405020304" pitchFamily="18" charset="0"/>
              </a:rPr>
              <a:t> находится на пересечении средней линии лица и касательной к надбровным дугам.</a:t>
            </a:r>
            <a:br>
              <a:rPr lang="ru-RU"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Ширина лица - это расстояние</a:t>
            </a:r>
            <a:r>
              <a:rPr lang="en-US" sz="1800"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между наиболее выступающими</a:t>
            </a:r>
            <a:r>
              <a:rPr lang="en-US" sz="1800"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точками на скуловых дугах </a:t>
            </a:r>
            <a:r>
              <a:rPr lang="ru-RU" sz="1800" dirty="0" err="1">
                <a:latin typeface="Times New Roman" panose="02020603050405020304" pitchFamily="18" charset="0"/>
                <a:cs typeface="Times New Roman" panose="02020603050405020304" pitchFamily="18" charset="0"/>
              </a:rPr>
              <a:t>zy</a:t>
            </a:r>
            <a:r>
              <a:rPr lang="ru-RU" sz="1800" dirty="0">
                <a:latin typeface="Times New Roman" panose="02020603050405020304" pitchFamily="18" charset="0"/>
                <a:cs typeface="Times New Roman" panose="02020603050405020304" pitchFamily="18" charset="0"/>
              </a:rPr>
              <a:t>.</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Величина индекса от 104 и более характеризует узкое лицо,</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от 97 до 109 - среднее,</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от 96 и меньше - широкое.</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129" y="1090231"/>
            <a:ext cx="3278831" cy="4173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254862" y="334851"/>
            <a:ext cx="8876100" cy="461665"/>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Ширина и высота лица для вычисления индекса по </a:t>
            </a:r>
            <a:r>
              <a:rPr lang="ru-RU" sz="2400" b="1" dirty="0" err="1">
                <a:latin typeface="Times New Roman" panose="02020603050405020304" pitchFamily="18" charset="0"/>
                <a:cs typeface="Times New Roman" panose="02020603050405020304" pitchFamily="18" charset="0"/>
              </a:rPr>
              <a:t>Изарду</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659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7918" y="925550"/>
            <a:ext cx="5828082" cy="4605454"/>
          </a:xfrm>
        </p:spPr>
        <p:txBody>
          <a:bodyPr>
            <a:noAutofit/>
          </a:bodyPr>
          <a:lstStyle/>
          <a:p>
            <a:pPr algn="l"/>
            <a:r>
              <a:rPr lang="ru-RU" sz="2000" dirty="0">
                <a:latin typeface="Times New Roman" panose="02020603050405020304" pitchFamily="18" charset="0"/>
                <a:cs typeface="Times New Roman" panose="02020603050405020304" pitchFamily="18" charset="0"/>
              </a:rPr>
              <a:t>Пропорциональные отношения являются более важными, чем абсолютные значения, но даже они - просто направляющие принципы в лечении. Определяя основные индексы, не всегда можно выявить чистую морфологическую форму, и часто привлекательные лица не имеет тех размеров, которые приняты за норму. </a:t>
            </a:r>
            <a:br>
              <a:rPr lang="en-US" sz="2000" dirty="0">
                <a:latin typeface="Times New Roman" panose="02020603050405020304" pitchFamily="18" charset="0"/>
                <a:cs typeface="Times New Roman" panose="02020603050405020304" pitchFamily="18" charset="0"/>
              </a:rPr>
            </a:b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Это подтверждает тот факт, что средний индивидуум не может быть</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особенно привлекательным.</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Тем не менее изучение пропорций - это важная часть</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информации при обследовании</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0845" y="276136"/>
            <a:ext cx="3634257" cy="432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803004" y="4917987"/>
            <a:ext cx="4994986" cy="1600438"/>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Параметры, используемые для определения индексов пропорциональности лица:</a:t>
            </a:r>
            <a:br>
              <a:rPr lang="en-US"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1 - нижняя высота лица;</a:t>
            </a:r>
            <a:br>
              <a:rPr lang="en-US"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2 - верхняя высота лица;</a:t>
            </a:r>
            <a:br>
              <a:rPr lang="en-US"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3 - высота подбородка;</a:t>
            </a:r>
            <a:br>
              <a:rPr lang="en-US"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4 - высота верхней губы;</a:t>
            </a:r>
            <a:br>
              <a:rPr lang="en-US"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5 - высота ветви нижней челюсти</a:t>
            </a:r>
            <a:r>
              <a:rPr lang="en-US" sz="1400" dirty="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6570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E834BF-586C-E6E9-6E62-90318ADE117B}"/>
              </a:ext>
            </a:extLst>
          </p:cNvPr>
          <p:cNvSpPr txBox="1"/>
          <p:nvPr/>
        </p:nvSpPr>
        <p:spPr>
          <a:xfrm>
            <a:off x="4159877" y="0"/>
            <a:ext cx="3518912" cy="461665"/>
          </a:xfrm>
          <a:prstGeom prst="rect">
            <a:avLst/>
          </a:prstGeom>
          <a:noFill/>
        </p:spPr>
        <p:txBody>
          <a:bodyPr wrap="none" rtlCol="0">
            <a:spAutoFit/>
          </a:bodyPr>
          <a:lstStyle/>
          <a:p>
            <a:r>
              <a:rPr lang="ru-RU" sz="2400" b="1" dirty="0" err="1">
                <a:latin typeface="Times New Roman" panose="02020603050405020304" pitchFamily="18" charset="0"/>
                <a:cs typeface="Times New Roman" panose="02020603050405020304" pitchFamily="18" charset="0"/>
              </a:rPr>
              <a:t>Внутриротовые</a:t>
            </a:r>
            <a:r>
              <a:rPr lang="ru-RU" sz="2400" b="1" dirty="0">
                <a:latin typeface="Times New Roman" panose="02020603050405020304" pitchFamily="18" charset="0"/>
                <a:cs typeface="Times New Roman" panose="02020603050405020304" pitchFamily="18" charset="0"/>
              </a:rPr>
              <a:t> снимки</a:t>
            </a:r>
          </a:p>
        </p:txBody>
      </p:sp>
      <p:sp>
        <p:nvSpPr>
          <p:cNvPr id="4" name="TextBox 3">
            <a:extLst>
              <a:ext uri="{FF2B5EF4-FFF2-40B4-BE49-F238E27FC236}">
                <a16:creationId xmlns:a16="http://schemas.microsoft.com/office/drawing/2014/main" id="{694B6F6F-9DE5-9559-3B43-209F1F78EDF0}"/>
              </a:ext>
            </a:extLst>
          </p:cNvPr>
          <p:cNvSpPr txBox="1"/>
          <p:nvPr/>
        </p:nvSpPr>
        <p:spPr>
          <a:xfrm>
            <a:off x="89079" y="576068"/>
            <a:ext cx="12013842" cy="4401205"/>
          </a:xfrm>
          <a:prstGeom prst="rect">
            <a:avLst/>
          </a:prstGeom>
          <a:noFill/>
        </p:spPr>
        <p:txBody>
          <a:bodyPr wrap="square">
            <a:spAutoFit/>
          </a:bodyPr>
          <a:lstStyle/>
          <a:p>
            <a:r>
              <a:rPr lang="ru-RU" sz="2000" b="0" i="0" u="none" strike="noStrike" dirty="0">
                <a:effectLst/>
                <a:latin typeface="Times New Roman" panose="02020603050405020304" pitchFamily="18" charset="0"/>
                <a:cs typeface="Times New Roman" panose="02020603050405020304" pitchFamily="18" charset="0"/>
              </a:rPr>
              <a:t>Выставив нужные настройки на фотокамере и вспышке, рекомендуется сделать пробные фотографии. Их анализ позволяет сделать выводы о том, правильно ли подобраны параметры фотографирования для данного вида съемки. Как показывает практика, достаточно однажды откалибровать камеру при определенных условиях освещения, и выставленные значения </a:t>
            </a:r>
            <a:r>
              <a:rPr lang="en" sz="2000" b="0" i="0" u="none" strike="noStrike" dirty="0">
                <a:effectLst/>
                <a:latin typeface="Times New Roman" panose="02020603050405020304" pitchFamily="18" charset="0"/>
                <a:cs typeface="Times New Roman" panose="02020603050405020304" pitchFamily="18" charset="0"/>
              </a:rPr>
              <a:t>ISO, </a:t>
            </a:r>
            <a:r>
              <a:rPr lang="ru-RU" sz="2000" b="0" i="0" u="none" strike="noStrike" dirty="0">
                <a:effectLst/>
                <a:latin typeface="Times New Roman" panose="02020603050405020304" pitchFamily="18" charset="0"/>
                <a:cs typeface="Times New Roman" panose="02020603050405020304" pitchFamily="18" charset="0"/>
              </a:rPr>
              <a:t>выдержки, размера диафрагмы, баланса белого и мощности вспышки будут актуальны всегда, требуя лишь незначительной корректировки. Не менее важно правильно расположить пациента в кресле. Удобно, когда он находится в горизонтальном положении и угол наклона кресла меняется в зависимости от ракурса фотографирования. Поскольку данный вид съемки проводится без использования штатива, очень важно, чтобы доктор находился в устойчивом положении, и камера не балансировала в его руках. Для того чтобы пропорции размера зубов не изменялись, важно правильно расположить ось объектива к фотографируемой плоскости. Очень важен угол, под которым выполняется фотографирование. Если камера будет располагаться слишком низко, то на полученном снимке будет создаваться впечатление укорочения зубов во фронтальном отделе.</a:t>
            </a:r>
          </a:p>
          <a:p>
            <a:r>
              <a:rPr lang="ru-RU" sz="2000" b="0" i="0" u="none" strike="noStrike" dirty="0">
                <a:effectLst/>
                <a:latin typeface="Times New Roman" panose="02020603050405020304" pitchFamily="18" charset="0"/>
                <a:cs typeface="Times New Roman" panose="02020603050405020304" pitchFamily="18" charset="0"/>
              </a:rPr>
              <a:t>При слишком высоком положении камеры — наоборот. </a:t>
            </a:r>
          </a:p>
          <a:p>
            <a:endParaRPr lang="ru-RU" sz="2000" dirty="0">
              <a:latin typeface="Times New Roman" panose="02020603050405020304" pitchFamily="18" charset="0"/>
              <a:cs typeface="Times New Roman" panose="02020603050405020304" pitchFamily="18" charset="0"/>
            </a:endParaRPr>
          </a:p>
        </p:txBody>
      </p:sp>
      <p:pic>
        <p:nvPicPr>
          <p:cNvPr id="5" name="Picture 2" descr="Фотопротокол зубов в Москве – Цены и запись на дентальную фотографию в  стоматологии Dental Luxury Clinic">
            <a:extLst>
              <a:ext uri="{FF2B5EF4-FFF2-40B4-BE49-F238E27FC236}">
                <a16:creationId xmlns:a16="http://schemas.microsoft.com/office/drawing/2014/main" id="{1DB25664-17B2-D135-A04B-807C5A8A3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5408" y="4340179"/>
            <a:ext cx="4058925" cy="250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215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31219A-B1D5-979C-6F46-80E847844F67}"/>
              </a:ext>
            </a:extLst>
          </p:cNvPr>
          <p:cNvSpPr txBox="1"/>
          <p:nvPr/>
        </p:nvSpPr>
        <p:spPr>
          <a:xfrm>
            <a:off x="73226" y="689333"/>
            <a:ext cx="5788562" cy="3785652"/>
          </a:xfrm>
          <a:prstGeom prst="rect">
            <a:avLst/>
          </a:prstGeom>
          <a:noFill/>
        </p:spPr>
        <p:txBody>
          <a:bodyPr wrap="square">
            <a:spAutoFit/>
          </a:bodyPr>
          <a:lstStyle/>
          <a:p>
            <a:pPr algn="l"/>
            <a:r>
              <a:rPr lang="ru-RU" sz="2000" b="0" i="0" u="none" strike="noStrike" dirty="0">
                <a:effectLst/>
                <a:latin typeface="Times New Roman" panose="02020603050405020304" pitchFamily="18" charset="0"/>
                <a:cs typeface="Times New Roman" panose="02020603050405020304" pitchFamily="18" charset="0"/>
              </a:rPr>
              <a:t>Важным пунктом процесса фотографирования является знание точек фокусировки. Для этого необходимо определить точку в центре фотографируемого пространства и сфокусироваться немного </a:t>
            </a:r>
            <a:r>
              <a:rPr lang="ru-RU" sz="2000" b="0" i="0" u="none" strike="noStrike" dirty="0" err="1">
                <a:effectLst/>
                <a:latin typeface="Times New Roman" panose="02020603050405020304" pitchFamily="18" charset="0"/>
                <a:cs typeface="Times New Roman" panose="02020603050405020304" pitchFamily="18" charset="0"/>
              </a:rPr>
              <a:t>дистальнее</a:t>
            </a:r>
            <a:r>
              <a:rPr lang="ru-RU" sz="2000" b="0" i="0" u="none" strike="noStrike" dirty="0">
                <a:effectLst/>
                <a:latin typeface="Times New Roman" panose="02020603050405020304" pitchFamily="18" charset="0"/>
                <a:cs typeface="Times New Roman" panose="02020603050405020304" pitchFamily="18" charset="0"/>
              </a:rPr>
              <a:t> нее. В этом случае удастся получить максимальную глубину резкости.</a:t>
            </a:r>
          </a:p>
          <a:p>
            <a:pPr algn="l"/>
            <a:r>
              <a:rPr lang="ru-RU" sz="2000" b="0" i="0" u="none" strike="noStrike" dirty="0">
                <a:effectLst/>
                <a:latin typeface="Times New Roman" panose="02020603050405020304" pitchFamily="18" charset="0"/>
                <a:cs typeface="Times New Roman" panose="02020603050405020304" pitchFamily="18" charset="0"/>
              </a:rPr>
              <a:t>Перед тем как приступить к фотографированию, пациенту подробно рассказывают о предстоящих действиях. Некоторые манипуляции могут вызвать дискомфорт, и поэтому лучше, если он будет предупрежден об этом заранее.</a:t>
            </a:r>
          </a:p>
        </p:txBody>
      </p:sp>
      <p:pic>
        <p:nvPicPr>
          <p:cNvPr id="1026" name="Picture 2" descr=" ВНУТРИРОТОВОГО ФОТОГРАФИРОВАНИЯ">
            <a:extLst>
              <a:ext uri="{FF2B5EF4-FFF2-40B4-BE49-F238E27FC236}">
                <a16:creationId xmlns:a16="http://schemas.microsoft.com/office/drawing/2014/main" id="{F7630BB7-5C00-61FF-1029-3863A6990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160" y="689333"/>
            <a:ext cx="5947401" cy="39673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6BCF49-422B-5818-B6B9-30E2E68F4D68}"/>
              </a:ext>
            </a:extLst>
          </p:cNvPr>
          <p:cNvSpPr txBox="1"/>
          <p:nvPr/>
        </p:nvSpPr>
        <p:spPr>
          <a:xfrm>
            <a:off x="5937160" y="5069809"/>
            <a:ext cx="6098146" cy="923330"/>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1. Пример точки фокусировки. Желтым цветом обозначен центр изображения. Зеленым — точка фокусировки.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953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CBA26E-D8B6-EA46-F8DF-0E3DCB3C8A72}"/>
              </a:ext>
            </a:extLst>
          </p:cNvPr>
          <p:cNvSpPr txBox="1"/>
          <p:nvPr/>
        </p:nvSpPr>
        <p:spPr>
          <a:xfrm>
            <a:off x="4923073" y="2085267"/>
            <a:ext cx="6584985" cy="2308324"/>
          </a:xfrm>
          <a:prstGeom prst="rect">
            <a:avLst/>
          </a:prstGeom>
          <a:noFill/>
        </p:spPr>
        <p:txBody>
          <a:bodyPr wrap="square">
            <a:spAutoFit/>
          </a:bodyPr>
          <a:lstStyle/>
          <a:p>
            <a:r>
              <a:rPr lang="ru-RU" sz="2400" b="1" dirty="0">
                <a:effectLst/>
                <a:latin typeface="Times New Roman" panose="02020603050405020304" pitchFamily="18" charset="0"/>
              </a:rPr>
              <a:t>Цели фотографирования: </a:t>
            </a:r>
            <a:endParaRPr lang="ru-RU" sz="2400" b="1" dirty="0">
              <a:effectLst/>
            </a:endParaRPr>
          </a:p>
          <a:p>
            <a:pPr>
              <a:buFont typeface="+mj-lt"/>
              <a:buAutoNum type="arabicPeriod"/>
            </a:pPr>
            <a:r>
              <a:rPr lang="ru-RU" sz="2400" dirty="0">
                <a:effectLst/>
                <a:latin typeface="Times New Roman" panose="02020603050405020304" pitchFamily="18" charset="0"/>
              </a:rPr>
              <a:t>Диагностика и планирование лечения. </a:t>
            </a:r>
          </a:p>
          <a:p>
            <a:pPr>
              <a:buFont typeface="+mj-lt"/>
              <a:buAutoNum type="arabicPeriod"/>
            </a:pPr>
            <a:r>
              <a:rPr lang="ru-RU" sz="2400" dirty="0">
                <a:effectLst/>
                <a:latin typeface="Times New Roman" panose="02020603050405020304" pitchFamily="18" charset="0"/>
              </a:rPr>
              <a:t>Документация процесса и результатов лечения. </a:t>
            </a:r>
          </a:p>
          <a:p>
            <a:pPr>
              <a:buFont typeface="+mj-lt"/>
              <a:buAutoNum type="arabicPeriod"/>
            </a:pPr>
            <a:r>
              <a:rPr lang="ru-RU" sz="2400" dirty="0">
                <a:effectLst/>
                <a:latin typeface="Times New Roman" panose="02020603050405020304" pitchFamily="18" charset="0"/>
              </a:rPr>
              <a:t>Возможность делиться опытом с коллегами, для консилиумов. </a:t>
            </a:r>
          </a:p>
          <a:p>
            <a:r>
              <a:rPr lang="ru-RU" sz="2400" dirty="0">
                <a:effectLst/>
                <a:latin typeface="Times New Roman" panose="02020603050405020304" pitchFamily="18" charset="0"/>
              </a:rPr>
              <a:t>4. Составление портфолио врача. </a:t>
            </a:r>
            <a:endParaRPr lang="ru-RU" sz="2400" dirty="0"/>
          </a:p>
        </p:txBody>
      </p:sp>
      <p:pic>
        <p:nvPicPr>
          <p:cNvPr id="1028" name="Picture 4" descr="Picture background">
            <a:extLst>
              <a:ext uri="{FF2B5EF4-FFF2-40B4-BE49-F238E27FC236}">
                <a16:creationId xmlns:a16="http://schemas.microsoft.com/office/drawing/2014/main" id="{98161739-3B30-498D-9B46-4C8AC0EA4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59" y="2107593"/>
            <a:ext cx="3430585" cy="228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710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ВНУТРИРОТОВОГО ФОТОГРАФИРОВАНИЯ">
            <a:extLst>
              <a:ext uri="{FF2B5EF4-FFF2-40B4-BE49-F238E27FC236}">
                <a16:creationId xmlns:a16="http://schemas.microsoft.com/office/drawing/2014/main" id="{60E64456-7DFF-E44C-08AF-6708FABB3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36" y="682581"/>
            <a:ext cx="5470456" cy="36447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A0E35D-70EA-EDB7-9477-CCCD53A5083A}"/>
              </a:ext>
            </a:extLst>
          </p:cNvPr>
          <p:cNvSpPr txBox="1"/>
          <p:nvPr/>
        </p:nvSpPr>
        <p:spPr>
          <a:xfrm>
            <a:off x="267236" y="5095569"/>
            <a:ext cx="5470456" cy="923330"/>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2. Пример точки фокусировки. Желтым цветом обозначен центр изображения. Зеленым — точка фокусировки.</a:t>
            </a:r>
            <a:endParaRPr lang="ru-RU" dirty="0">
              <a:latin typeface="Times New Roman" panose="02020603050405020304" pitchFamily="18" charset="0"/>
              <a:cs typeface="Times New Roman" panose="02020603050405020304" pitchFamily="18" charset="0"/>
            </a:endParaRPr>
          </a:p>
        </p:txBody>
      </p:sp>
      <p:pic>
        <p:nvPicPr>
          <p:cNvPr id="2052" name="Picture 4" descr=" ВНУТРИРОТОВОГО ФОТОГРАФИРОВАНИЯ">
            <a:extLst>
              <a:ext uri="{FF2B5EF4-FFF2-40B4-BE49-F238E27FC236}">
                <a16:creationId xmlns:a16="http://schemas.microsoft.com/office/drawing/2014/main" id="{23328E64-9844-2D90-3F6B-EFA480E83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310" y="682581"/>
            <a:ext cx="5463076" cy="36447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42D9BE-B917-53E0-F3D8-F6D6CC3DBDE4}"/>
              </a:ext>
            </a:extLst>
          </p:cNvPr>
          <p:cNvSpPr txBox="1"/>
          <p:nvPr/>
        </p:nvSpPr>
        <p:spPr>
          <a:xfrm>
            <a:off x="6454309" y="4953900"/>
            <a:ext cx="5470455" cy="923330"/>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3. Пример точки фокусировки. Желтым цветом обозначен центр изображения. Зеленым — точка фокусировки.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9248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F1114-93E1-8AD8-2590-03C6F00F847C}"/>
              </a:ext>
            </a:extLst>
          </p:cNvPr>
          <p:cNvSpPr txBox="1"/>
          <p:nvPr/>
        </p:nvSpPr>
        <p:spPr>
          <a:xfrm>
            <a:off x="177084" y="281215"/>
            <a:ext cx="6098146" cy="5940088"/>
          </a:xfrm>
          <a:prstGeom prst="rect">
            <a:avLst/>
          </a:prstGeom>
          <a:noFill/>
        </p:spPr>
        <p:txBody>
          <a:bodyPr wrap="square">
            <a:spAutoFit/>
          </a:bodyPr>
          <a:lstStyle/>
          <a:p>
            <a:pPr algn="l"/>
            <a:r>
              <a:rPr lang="ru-RU" sz="2000" b="1" i="0" u="none" strike="noStrike" dirty="0">
                <a:effectLst/>
                <a:latin typeface="Times New Roman" panose="02020603050405020304" pitchFamily="18" charset="0"/>
                <a:cs typeface="Times New Roman" panose="02020603050405020304" pitchFamily="18" charset="0"/>
              </a:rPr>
              <a:t>ФОТОГРАФИРОВАНИЕ ФРОНТАЛЬНОЙ ГРУППЫ ЗУБОВ</a:t>
            </a:r>
          </a:p>
          <a:p>
            <a:pPr algn="l"/>
            <a:r>
              <a:rPr lang="ru-RU" sz="2000" b="0" i="0" u="none" strike="noStrike" dirty="0">
                <a:effectLst/>
                <a:latin typeface="Times New Roman" panose="02020603050405020304" pitchFamily="18" charset="0"/>
                <a:cs typeface="Times New Roman" panose="02020603050405020304" pitchFamily="18" charset="0"/>
              </a:rPr>
              <a:t>Для этого вида съемки необходимо с помощью ретрактора отодвинуть губы и щеки от зубов. Ретрактор мягких тканей удерживает ассистент либо сам пациент. Выполняется серия фотоснимков при полном смыкании зубов и при разных степенях </a:t>
            </a:r>
            <a:r>
              <a:rPr lang="ru-RU" sz="2000" b="0" i="0" u="none" strike="noStrike" dirty="0" err="1">
                <a:effectLst/>
                <a:latin typeface="Times New Roman" panose="02020603050405020304" pitchFamily="18" charset="0"/>
                <a:cs typeface="Times New Roman" panose="02020603050405020304" pitchFamily="18" charset="0"/>
              </a:rPr>
              <a:t>дезокклюзии</a:t>
            </a:r>
            <a:r>
              <a:rPr lang="ru-RU" sz="2000" b="0" i="0" u="none" strike="noStrike" dirty="0">
                <a:effectLst/>
                <a:latin typeface="Times New Roman" panose="02020603050405020304" pitchFamily="18" charset="0"/>
                <a:cs typeface="Times New Roman" panose="02020603050405020304" pitchFamily="18" charset="0"/>
              </a:rPr>
              <a:t>. При необходимости выполняются снимки с использованием </a:t>
            </a:r>
            <a:r>
              <a:rPr lang="ru-RU" sz="2000" b="0" i="0" u="none" strike="noStrike" dirty="0" err="1">
                <a:effectLst/>
                <a:latin typeface="Times New Roman" panose="02020603050405020304" pitchFamily="18" charset="0"/>
                <a:cs typeface="Times New Roman" panose="02020603050405020304" pitchFamily="18" charset="0"/>
              </a:rPr>
              <a:t>фотоконтрастера</a:t>
            </a:r>
            <a:r>
              <a:rPr lang="ru-RU" sz="2000" b="0" i="0" u="none" strike="noStrike" dirty="0">
                <a:effectLst/>
                <a:latin typeface="Times New Roman" panose="02020603050405020304" pitchFamily="18" charset="0"/>
                <a:cs typeface="Times New Roman" panose="02020603050405020304" pitchFamily="18" charset="0"/>
              </a:rPr>
              <a:t>.</a:t>
            </a:r>
          </a:p>
          <a:p>
            <a:pPr algn="l"/>
            <a:r>
              <a:rPr lang="ru-RU" sz="2000" b="0" i="0" u="none" strike="noStrike" dirty="0">
                <a:effectLst/>
                <a:latin typeface="Times New Roman" panose="02020603050405020304" pitchFamily="18" charset="0"/>
                <a:cs typeface="Times New Roman" panose="02020603050405020304" pitchFamily="18" charset="0"/>
              </a:rPr>
              <a:t>«Для предотвращения появления бликов в области режущего края камеру немного наклоняют в сторону шейки зуба. Это приводит к смещению бликов на другие участки зуба, что позволяет визуализировать скрытые оптические характеристики»</a:t>
            </a:r>
            <a:r>
              <a:rPr lang="en" sz="2000" b="0" i="0" u="none" strike="noStrike" dirty="0">
                <a:effectLst/>
                <a:latin typeface="Times New Roman" panose="02020603050405020304" pitchFamily="18" charset="0"/>
                <a:cs typeface="Times New Roman" panose="02020603050405020304" pitchFamily="18" charset="0"/>
              </a:rPr>
              <a:t>.</a:t>
            </a:r>
            <a:br>
              <a:rPr lang="en" sz="2000" b="0" i="0" u="none" strike="noStrike" dirty="0">
                <a:effectLst/>
                <a:latin typeface="Times New Roman" panose="02020603050405020304" pitchFamily="18" charset="0"/>
                <a:cs typeface="Times New Roman" panose="02020603050405020304" pitchFamily="18" charset="0"/>
              </a:rPr>
            </a:br>
            <a:endParaRPr lang="en" sz="2000" b="0" i="0" u="none" strike="noStrike" dirty="0">
              <a:effectLst/>
              <a:latin typeface="Times New Roman" panose="02020603050405020304" pitchFamily="18" charset="0"/>
              <a:cs typeface="Times New Roman" panose="02020603050405020304" pitchFamily="18" charset="0"/>
            </a:endParaRPr>
          </a:p>
          <a:p>
            <a:pPr algn="l"/>
            <a:r>
              <a:rPr lang="ru-RU" sz="2000" b="0" i="0" u="none" strike="noStrike" dirty="0">
                <a:effectLst/>
                <a:latin typeface="Times New Roman" panose="02020603050405020304" pitchFamily="18" charset="0"/>
                <a:cs typeface="Times New Roman" panose="02020603050405020304" pitchFamily="18" charset="0"/>
              </a:rPr>
              <a:t>Но такое положение камеры может дать ложное представление о форме зубов, поэтому подобные фотоснимки могут быть использованы только для анализа внутренних эффектов зуба.</a:t>
            </a:r>
          </a:p>
        </p:txBody>
      </p:sp>
      <p:pic>
        <p:nvPicPr>
          <p:cNvPr id="3074" name="Picture 2" descr=" ВНУТРИРОТОВОГО ФОТОГРАФИРОВАНИЯ">
            <a:extLst>
              <a:ext uri="{FF2B5EF4-FFF2-40B4-BE49-F238E27FC236}">
                <a16:creationId xmlns:a16="http://schemas.microsoft.com/office/drawing/2014/main" id="{A2837D9F-108E-ED5A-D43B-E4BC47CDC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36697"/>
            <a:ext cx="5875163" cy="39216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1B15D9-8801-FC18-E8D3-460B94835FC7}"/>
              </a:ext>
            </a:extLst>
          </p:cNvPr>
          <p:cNvSpPr txBox="1"/>
          <p:nvPr/>
        </p:nvSpPr>
        <p:spPr>
          <a:xfrm>
            <a:off x="6074124" y="4565736"/>
            <a:ext cx="6098146" cy="646331"/>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4. Съемка фронтальной группы зубов при полном смыкании.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350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 ВНУТРИРОТОВОГО ФОТОГРАФИРОВАНИЯ">
            <a:extLst>
              <a:ext uri="{FF2B5EF4-FFF2-40B4-BE49-F238E27FC236}">
                <a16:creationId xmlns:a16="http://schemas.microsoft.com/office/drawing/2014/main" id="{A740407F-DA2F-349B-2A4F-29271CC4D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943" y="24403"/>
            <a:ext cx="4041817" cy="26927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FCADA9-11FF-F7CC-EBCF-5B021BC92DEF}"/>
              </a:ext>
            </a:extLst>
          </p:cNvPr>
          <p:cNvSpPr txBox="1"/>
          <p:nvPr/>
        </p:nvSpPr>
        <p:spPr>
          <a:xfrm>
            <a:off x="311241" y="2427416"/>
            <a:ext cx="5381220" cy="646331"/>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5. Схема съемки фронтальной группы зубов при полном смыкании.</a:t>
            </a:r>
            <a:endParaRPr lang="ru-RU" dirty="0">
              <a:latin typeface="Times New Roman" panose="02020603050405020304" pitchFamily="18" charset="0"/>
              <a:cs typeface="Times New Roman" panose="02020603050405020304" pitchFamily="18" charset="0"/>
            </a:endParaRPr>
          </a:p>
        </p:txBody>
      </p:sp>
      <p:pic>
        <p:nvPicPr>
          <p:cNvPr id="4100" name="Picture 4" descr=" ВНУТРИРОТОВОГО ФОТОГРАФИРОВАНИЯ">
            <a:extLst>
              <a:ext uri="{FF2B5EF4-FFF2-40B4-BE49-F238E27FC236}">
                <a16:creationId xmlns:a16="http://schemas.microsoft.com/office/drawing/2014/main" id="{698D437B-F99E-DAEB-E003-99F82FD44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167" y="3244282"/>
            <a:ext cx="3633367" cy="2425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9B7855-E065-7CBC-ED84-7468579DA8CC}"/>
              </a:ext>
            </a:extLst>
          </p:cNvPr>
          <p:cNvSpPr txBox="1"/>
          <p:nvPr/>
        </p:nvSpPr>
        <p:spPr>
          <a:xfrm>
            <a:off x="311240" y="6026148"/>
            <a:ext cx="5265311" cy="646331"/>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6. Съемка фронтальной группы зубов с использованием </a:t>
            </a:r>
            <a:r>
              <a:rPr lang="ru-RU" b="0" i="0" u="none" strike="noStrike" dirty="0" err="1">
                <a:effectLst/>
                <a:latin typeface="Times New Roman" panose="02020603050405020304" pitchFamily="18" charset="0"/>
                <a:cs typeface="Times New Roman" panose="02020603050405020304" pitchFamily="18" charset="0"/>
              </a:rPr>
              <a:t>фотоконтрастера</a:t>
            </a:r>
            <a:r>
              <a:rPr lang="ru-RU" b="0" i="0" u="none" strike="noStrike" dirty="0">
                <a:effectLst/>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102" name="Picture 6" descr=" ВНУТРИРОТОВОГО ФОТОГРАФИРОВАНИЯ">
            <a:extLst>
              <a:ext uri="{FF2B5EF4-FFF2-40B4-BE49-F238E27FC236}">
                <a16:creationId xmlns:a16="http://schemas.microsoft.com/office/drawing/2014/main" id="{C15BC59F-CE72-C44E-964C-969883B64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285" y="3015534"/>
            <a:ext cx="4330207" cy="28827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405F8C-95B0-55A3-63E9-E5350332A378}"/>
              </a:ext>
            </a:extLst>
          </p:cNvPr>
          <p:cNvSpPr txBox="1"/>
          <p:nvPr/>
        </p:nvSpPr>
        <p:spPr>
          <a:xfrm>
            <a:off x="6095999" y="5898267"/>
            <a:ext cx="5578697" cy="646331"/>
          </a:xfrm>
          <a:prstGeom prst="rect">
            <a:avLst/>
          </a:prstGeom>
          <a:noFill/>
        </p:spPr>
        <p:txBody>
          <a:bodyPr wrap="square">
            <a:spAutoFit/>
          </a:bodyPr>
          <a:lstStyle/>
          <a:p>
            <a:r>
              <a:rPr lang="ru-RU" b="0" i="0" u="none" strike="noStrike" dirty="0">
                <a:solidFill>
                  <a:srgbClr val="343741"/>
                </a:solidFill>
                <a:effectLst/>
                <a:latin typeface="Times New Roman" panose="02020603050405020304" pitchFamily="18" charset="0"/>
                <a:cs typeface="Times New Roman" panose="02020603050405020304" pitchFamily="18" charset="0"/>
              </a:rPr>
              <a:t>Рис. 7. Схема съемки фронтальной группы зубов с использованием </a:t>
            </a:r>
            <a:r>
              <a:rPr lang="ru-RU" b="0" i="0" u="none" strike="noStrike" dirty="0" err="1">
                <a:solidFill>
                  <a:srgbClr val="343741"/>
                </a:solidFill>
                <a:effectLst/>
                <a:latin typeface="Times New Roman" panose="02020603050405020304" pitchFamily="18" charset="0"/>
                <a:cs typeface="Times New Roman" panose="02020603050405020304" pitchFamily="18" charset="0"/>
              </a:rPr>
              <a:t>фотоконтрастера</a:t>
            </a:r>
            <a:r>
              <a:rPr lang="ru-RU" b="0" i="0" u="none" strike="noStrike" dirty="0">
                <a:solidFill>
                  <a:srgbClr val="343741"/>
                </a:solidFill>
                <a:effectLst/>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104" name="Picture 8" descr=" ВНУТРИРОТОВОГО ФОТОГРАФИРОВАНИЯ">
            <a:extLst>
              <a:ext uri="{FF2B5EF4-FFF2-40B4-BE49-F238E27FC236}">
                <a16:creationId xmlns:a16="http://schemas.microsoft.com/office/drawing/2014/main" id="{88A874A0-642B-147E-2F49-3BC925FF0C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2404" y="24403"/>
            <a:ext cx="3885885" cy="25888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0E25444-B4BD-9BAC-BFF7-3628292CC949}"/>
              </a:ext>
            </a:extLst>
          </p:cNvPr>
          <p:cNvSpPr txBox="1"/>
          <p:nvPr/>
        </p:nvSpPr>
        <p:spPr>
          <a:xfrm>
            <a:off x="6194737" y="2436676"/>
            <a:ext cx="6098146" cy="646331"/>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8. Положение камеры для предотвращения появления бликов в области режущего края.</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391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8CA50-114F-A03C-7E2F-3530E6B41620}"/>
              </a:ext>
            </a:extLst>
          </p:cNvPr>
          <p:cNvSpPr txBox="1"/>
          <p:nvPr/>
        </p:nvSpPr>
        <p:spPr>
          <a:xfrm>
            <a:off x="330819" y="551964"/>
            <a:ext cx="11530361" cy="2308324"/>
          </a:xfrm>
          <a:prstGeom prst="rect">
            <a:avLst/>
          </a:prstGeom>
          <a:noFill/>
        </p:spPr>
        <p:txBody>
          <a:bodyPr wrap="square">
            <a:spAutoFit/>
          </a:bodyPr>
          <a:lstStyle/>
          <a:p>
            <a:r>
              <a:rPr lang="ru-RU" dirty="0">
                <a:effectLst/>
                <a:latin typeface="Times New Roman" panose="02020603050405020304" pitchFamily="18" charset="0"/>
              </a:rPr>
              <a:t>Для достижения наилучших результатов при фотографировании </a:t>
            </a:r>
            <a:r>
              <a:rPr lang="ru-RU" dirty="0" err="1">
                <a:effectLst/>
                <a:latin typeface="Times New Roman" panose="02020603050405020304" pitchFamily="18" charset="0"/>
              </a:rPr>
              <a:t>переднеи</a:t>
            </a:r>
            <a:r>
              <a:rPr lang="ru-RU" dirty="0">
                <a:effectLst/>
                <a:latin typeface="Times New Roman" panose="02020603050405020304" pitchFamily="18" charset="0"/>
              </a:rPr>
              <a:t>̆ группы зубов (с применением ретрактора), пациент должен сидеть в стоматологическом кресле, а оператор – стоять перед ним. По возможности, нужно минимизировать присутствие ретракторов на изображении. </a:t>
            </a:r>
            <a:endParaRPr lang="ru-RU" dirty="0"/>
          </a:p>
          <a:p>
            <a:r>
              <a:rPr lang="ru-RU" dirty="0">
                <a:effectLst/>
                <a:latin typeface="Times New Roman" panose="02020603050405020304" pitchFamily="18" charset="0"/>
              </a:rPr>
              <a:t>Горизонталь снимка совпадает с плоскостью прикуса, вертикаль – с </a:t>
            </a:r>
            <a:r>
              <a:rPr lang="ru-RU" dirty="0" err="1">
                <a:effectLst/>
                <a:latin typeface="Times New Roman" panose="02020603050405020304" pitchFamily="18" charset="0"/>
              </a:rPr>
              <a:t>анатомическои</a:t>
            </a:r>
            <a:r>
              <a:rPr lang="ru-RU" dirty="0">
                <a:effectLst/>
                <a:latin typeface="Times New Roman" panose="02020603050405020304" pitchFamily="18" charset="0"/>
              </a:rPr>
              <a:t>̆ </a:t>
            </a:r>
            <a:r>
              <a:rPr lang="ru-RU" dirty="0" err="1">
                <a:effectLst/>
                <a:latin typeface="Times New Roman" panose="02020603050405020304" pitchFamily="18" charset="0"/>
              </a:rPr>
              <a:t>серединои</a:t>
            </a:r>
            <a:r>
              <a:rPr lang="ru-RU" dirty="0">
                <a:effectLst/>
                <a:latin typeface="Times New Roman" panose="02020603050405020304" pitchFamily="18" charset="0"/>
              </a:rPr>
              <a:t>̆ рта. По возможности, высушите зубы воздухом, чтобы минимизировать присутствие слюны и улучшить обзор десен. Зубы должны быть в состоянии </a:t>
            </a:r>
            <a:r>
              <a:rPr lang="ru-RU" dirty="0" err="1">
                <a:effectLst/>
                <a:latin typeface="Times New Roman" panose="02020603050405020304" pitchFamily="18" charset="0"/>
              </a:rPr>
              <a:t>максимальнои</a:t>
            </a:r>
            <a:r>
              <a:rPr lang="ru-RU" dirty="0">
                <a:effectLst/>
                <a:latin typeface="Times New Roman" panose="02020603050405020304" pitchFamily="18" charset="0"/>
              </a:rPr>
              <a:t>̆ </a:t>
            </a:r>
            <a:r>
              <a:rPr lang="ru-RU" dirty="0" err="1">
                <a:effectLst/>
                <a:latin typeface="Times New Roman" panose="02020603050405020304" pitchFamily="18" charset="0"/>
                <a:cs typeface="Times New Roman" panose="02020603050405020304" pitchFamily="18" charset="0"/>
              </a:rPr>
              <a:t>интеркуспидации</a:t>
            </a:r>
            <a:r>
              <a:rPr lang="ru-RU" dirty="0">
                <a:effectLst/>
                <a:latin typeface="Times New Roman" panose="02020603050405020304" pitchFamily="18" charset="0"/>
                <a:cs typeface="Times New Roman" panose="02020603050405020304" pitchFamily="18" charset="0"/>
              </a:rPr>
              <a:t> (</a:t>
            </a:r>
            <a:r>
              <a:rPr lang="ru-RU" i="0" dirty="0">
                <a:solidFill>
                  <a:srgbClr val="333333"/>
                </a:solidFill>
                <a:effectLst/>
                <a:latin typeface="Times New Roman" panose="02020603050405020304" pitchFamily="18" charset="0"/>
                <a:cs typeface="Times New Roman" panose="02020603050405020304" pitchFamily="18" charset="0"/>
              </a:rPr>
              <a:t>это положение нижней челюсти при центральной окклюзии</a:t>
            </a:r>
            <a:r>
              <a:rPr lang="ru-RU" dirty="0">
                <a:effectLst/>
                <a:latin typeface="Times New Roman" panose="02020603050405020304" pitchFamily="18" charset="0"/>
                <a:cs typeface="Times New Roman" panose="02020603050405020304" pitchFamily="18" charset="0"/>
              </a:rPr>
              <a:t>), </a:t>
            </a:r>
            <a:r>
              <a:rPr lang="ru-RU" dirty="0">
                <a:effectLst/>
                <a:latin typeface="Times New Roman" panose="02020603050405020304" pitchFamily="18" charset="0"/>
              </a:rPr>
              <a:t>однако </a:t>
            </a:r>
            <a:r>
              <a:rPr lang="ru-RU" dirty="0" err="1">
                <a:effectLst/>
                <a:latin typeface="Times New Roman" panose="02020603050405020304" pitchFamily="18" charset="0"/>
              </a:rPr>
              <a:t>дополнительныи</a:t>
            </a:r>
            <a:r>
              <a:rPr lang="ru-RU" dirty="0">
                <a:effectLst/>
                <a:latin typeface="Times New Roman" panose="02020603050405020304" pitchFamily="18" charset="0"/>
              </a:rPr>
              <a:t>̆ снимок слегка разомкнутых зубов также будет полезен для документирования внешнего вида краев резцов. При необходимости выполняются снимки с использованием </a:t>
            </a:r>
            <a:r>
              <a:rPr lang="ru-RU" dirty="0" err="1">
                <a:effectLst/>
                <a:latin typeface="Times New Roman" panose="02020603050405020304" pitchFamily="18" charset="0"/>
              </a:rPr>
              <a:t>фотоконтрастера</a:t>
            </a:r>
            <a:r>
              <a:rPr lang="ru-RU" dirty="0">
                <a:effectLst/>
                <a:latin typeface="Times New Roman" panose="02020603050405020304" pitchFamily="18" charset="0"/>
              </a:rPr>
              <a:t>. </a:t>
            </a:r>
          </a:p>
        </p:txBody>
      </p:sp>
      <p:pic>
        <p:nvPicPr>
          <p:cNvPr id="7170" name="Picture 2" descr="Picture background">
            <a:extLst>
              <a:ext uri="{FF2B5EF4-FFF2-40B4-BE49-F238E27FC236}">
                <a16:creationId xmlns:a16="http://schemas.microsoft.com/office/drawing/2014/main" id="{DD07026F-4A2B-07C6-7279-F7C20DFC1C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987" r="166"/>
          <a:stretch/>
        </p:blipFill>
        <p:spPr bwMode="auto">
          <a:xfrm>
            <a:off x="812777" y="3600929"/>
            <a:ext cx="10566444" cy="255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89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925CF2-6338-A807-9D70-6BBFCFF63C18}"/>
              </a:ext>
            </a:extLst>
          </p:cNvPr>
          <p:cNvSpPr txBox="1"/>
          <p:nvPr/>
        </p:nvSpPr>
        <p:spPr>
          <a:xfrm>
            <a:off x="389049" y="213857"/>
            <a:ext cx="11413902" cy="2031325"/>
          </a:xfrm>
          <a:prstGeom prst="rect">
            <a:avLst/>
          </a:prstGeom>
          <a:noFill/>
        </p:spPr>
        <p:txBody>
          <a:bodyPr wrap="square">
            <a:spAutoFit/>
          </a:bodyPr>
          <a:lstStyle/>
          <a:p>
            <a:pPr algn="l"/>
            <a:r>
              <a:rPr lang="ru-RU" b="1" i="0" u="none" strike="noStrike" dirty="0">
                <a:effectLst/>
                <a:latin typeface="Times New Roman" panose="02020603050405020304" pitchFamily="18" charset="0"/>
                <a:cs typeface="Times New Roman" panose="02020603050405020304" pitchFamily="18" charset="0"/>
              </a:rPr>
              <a:t>СЪЕМКА ФРОНТАЛЬНОЙ ГРУППЫ ЗУБОВ ПОД УГЛОМ 45 И 90 ГРАДУСОВ</a:t>
            </a:r>
          </a:p>
          <a:p>
            <a:pPr algn="l"/>
            <a:r>
              <a:rPr lang="ru-RU" b="0" i="0" u="none" strike="noStrike" dirty="0">
                <a:effectLst/>
                <a:latin typeface="Times New Roman" panose="02020603050405020304" pitchFamily="18" charset="0"/>
                <a:cs typeface="Times New Roman" panose="02020603050405020304" pitchFamily="18" charset="0"/>
              </a:rPr>
              <a:t>Этот вид съемки подразумевает использование ретракторов мягких тканей и </a:t>
            </a:r>
            <a:r>
              <a:rPr lang="ru-RU" b="0" i="0" u="none" strike="noStrike" dirty="0" err="1">
                <a:effectLst/>
                <a:latin typeface="Times New Roman" panose="02020603050405020304" pitchFamily="18" charset="0"/>
                <a:cs typeface="Times New Roman" panose="02020603050405020304" pitchFamily="18" charset="0"/>
              </a:rPr>
              <a:t>фотоконтрастеров</a:t>
            </a:r>
            <a:r>
              <a:rPr lang="ru-RU" b="0" i="0" u="none" strike="noStrike" dirty="0">
                <a:effectLst/>
                <a:latin typeface="Times New Roman" panose="02020603050405020304" pitchFamily="18" charset="0"/>
                <a:cs typeface="Times New Roman" panose="02020603050405020304" pitchFamily="18" charset="0"/>
              </a:rPr>
              <a:t> для боковых групп зубов. Губные ретракторы фиксируют в полости рта, на стороне, противоположной камере, располагают </a:t>
            </a:r>
            <a:r>
              <a:rPr lang="ru-RU" b="0" i="0" u="none" strike="noStrike" dirty="0" err="1">
                <a:effectLst/>
                <a:latin typeface="Times New Roman" panose="02020603050405020304" pitchFamily="18" charset="0"/>
                <a:cs typeface="Times New Roman" panose="02020603050405020304" pitchFamily="18" charset="0"/>
              </a:rPr>
              <a:t>фотоконтрастер</a:t>
            </a:r>
            <a:r>
              <a:rPr lang="ru-RU" b="0" i="0" u="none" strike="noStrike" dirty="0">
                <a:effectLst/>
                <a:latin typeface="Times New Roman" panose="02020603050405020304" pitchFamily="18" charset="0"/>
                <a:cs typeface="Times New Roman" panose="02020603050405020304" pitchFamily="18" charset="0"/>
              </a:rPr>
              <a:t>. При невозможности расположить два ретрактора мягких тканей во рту пациента поступают следующим образом. С одной стороны располагают ретрактор, а с другой ретракцию проводят </a:t>
            </a:r>
            <a:r>
              <a:rPr lang="ru-RU" b="0" i="0" u="none" strike="noStrike" dirty="0" err="1">
                <a:effectLst/>
                <a:latin typeface="Times New Roman" panose="02020603050405020304" pitchFamily="18" charset="0"/>
                <a:cs typeface="Times New Roman" panose="02020603050405020304" pitchFamily="18" charset="0"/>
              </a:rPr>
              <a:t>фотоконтрастером</a:t>
            </a:r>
            <a:r>
              <a:rPr lang="ru-RU" b="0" i="0" u="none" strike="noStrike" dirty="0">
                <a:effectLst/>
                <a:latin typeface="Times New Roman" panose="02020603050405020304" pitchFamily="18" charset="0"/>
                <a:cs typeface="Times New Roman" panose="02020603050405020304" pitchFamily="18" charset="0"/>
              </a:rPr>
              <a:t>, выполненным из жесткого материала. При фотографировании камера располагается под углом 45 или 90 градусов по отношению к </a:t>
            </a:r>
            <a:r>
              <a:rPr lang="ru-RU" b="0" i="0" u="none" strike="noStrike" dirty="0" err="1">
                <a:effectLst/>
                <a:latin typeface="Times New Roman" panose="02020603050405020304" pitchFamily="18" charset="0"/>
                <a:cs typeface="Times New Roman" panose="02020603050405020304" pitchFamily="18" charset="0"/>
              </a:rPr>
              <a:t>саггитальной</a:t>
            </a:r>
            <a:r>
              <a:rPr lang="ru-RU" b="0" i="0" u="none" strike="noStrike" dirty="0">
                <a:effectLst/>
                <a:latin typeface="Times New Roman" panose="02020603050405020304" pitchFamily="18" charset="0"/>
                <a:cs typeface="Times New Roman" panose="02020603050405020304" pitchFamily="18" charset="0"/>
              </a:rPr>
              <a:t> плоскости.</a:t>
            </a:r>
          </a:p>
        </p:txBody>
      </p:sp>
      <p:pic>
        <p:nvPicPr>
          <p:cNvPr id="5122" name="Picture 2" descr=" ВНУТРИРОТОВОГО ФОТОГРАФИРОВАНИЯ">
            <a:extLst>
              <a:ext uri="{FF2B5EF4-FFF2-40B4-BE49-F238E27FC236}">
                <a16:creationId xmlns:a16="http://schemas.microsoft.com/office/drawing/2014/main" id="{0B1209EF-BFD7-D31D-BD32-D77324952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436" y="2382592"/>
            <a:ext cx="5489271" cy="36640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90A1F2-FBDE-F113-91BA-6BEDDBC26645}"/>
              </a:ext>
            </a:extLst>
          </p:cNvPr>
          <p:cNvSpPr txBox="1"/>
          <p:nvPr/>
        </p:nvSpPr>
        <p:spPr>
          <a:xfrm>
            <a:off x="2776596" y="5997812"/>
            <a:ext cx="5988950" cy="646331"/>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9. Съемка фронтальной группы зубов с использованием </a:t>
            </a:r>
            <a:r>
              <a:rPr lang="ru-RU" b="0" i="0" u="none" strike="noStrike" dirty="0" err="1">
                <a:effectLst/>
                <a:latin typeface="Times New Roman" panose="02020603050405020304" pitchFamily="18" charset="0"/>
                <a:cs typeface="Times New Roman" panose="02020603050405020304" pitchFamily="18" charset="0"/>
              </a:rPr>
              <a:t>фотоконтрастера</a:t>
            </a:r>
            <a:r>
              <a:rPr lang="ru-RU" b="0" i="0" u="none" strike="noStrike" dirty="0">
                <a:effectLst/>
                <a:latin typeface="Times New Roman" panose="02020603050405020304" pitchFamily="18" charset="0"/>
                <a:cs typeface="Times New Roman" panose="02020603050405020304" pitchFamily="18" charset="0"/>
              </a:rPr>
              <a:t> под углом 45 градусов.</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9580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 ВНУТРИРОТОВОГО ФОТОГРАФИРОВАНИЯ">
            <a:extLst>
              <a:ext uri="{FF2B5EF4-FFF2-40B4-BE49-F238E27FC236}">
                <a16:creationId xmlns:a16="http://schemas.microsoft.com/office/drawing/2014/main" id="{9F8B3823-587B-BFA0-C37B-A7C5829BB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758" y="257579"/>
            <a:ext cx="8374484" cy="5582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2ED1C0-85AA-F17A-1C9C-B6E8F8C67DF1}"/>
              </a:ext>
            </a:extLst>
          </p:cNvPr>
          <p:cNvSpPr txBox="1"/>
          <p:nvPr/>
        </p:nvSpPr>
        <p:spPr>
          <a:xfrm>
            <a:off x="2835765" y="5700875"/>
            <a:ext cx="7199827" cy="646331"/>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10. Схема съемки фронтальной группы зубов с использованием </a:t>
            </a:r>
            <a:r>
              <a:rPr lang="ru-RU" b="0" i="0" u="none" strike="noStrike" dirty="0" err="1">
                <a:effectLst/>
                <a:latin typeface="Times New Roman" panose="02020603050405020304" pitchFamily="18" charset="0"/>
                <a:cs typeface="Times New Roman" panose="02020603050405020304" pitchFamily="18" charset="0"/>
              </a:rPr>
              <a:t>фотоконтрастера</a:t>
            </a:r>
            <a:r>
              <a:rPr lang="ru-RU" b="0" i="0" u="none" strike="noStrike" dirty="0">
                <a:effectLst/>
                <a:latin typeface="Times New Roman" panose="02020603050405020304" pitchFamily="18" charset="0"/>
                <a:cs typeface="Times New Roman" panose="02020603050405020304" pitchFamily="18" charset="0"/>
              </a:rPr>
              <a:t> под углом 45 градусов.</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727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39A32D-03BB-7FE8-A2A4-1BF1576F6C19}"/>
              </a:ext>
            </a:extLst>
          </p:cNvPr>
          <p:cNvSpPr txBox="1"/>
          <p:nvPr/>
        </p:nvSpPr>
        <p:spPr>
          <a:xfrm>
            <a:off x="167425" y="165304"/>
            <a:ext cx="11745533" cy="2862322"/>
          </a:xfrm>
          <a:prstGeom prst="rect">
            <a:avLst/>
          </a:prstGeom>
          <a:noFill/>
        </p:spPr>
        <p:txBody>
          <a:bodyPr wrap="square">
            <a:spAutoFit/>
          </a:bodyPr>
          <a:lstStyle/>
          <a:p>
            <a:pPr algn="l"/>
            <a:r>
              <a:rPr lang="ru-RU" b="1" i="0" u="none" strike="noStrike" dirty="0">
                <a:effectLst/>
                <a:latin typeface="Times New Roman" panose="02020603050405020304" pitchFamily="18" charset="0"/>
                <a:cs typeface="Times New Roman" panose="02020603050405020304" pitchFamily="18" charset="0"/>
              </a:rPr>
              <a:t>ОККЛЮЗИОННЫЕ СНИМКИ ВЕРХНЕЙ ЧЕЛЮСТИ</a:t>
            </a:r>
          </a:p>
          <a:p>
            <a:pPr algn="l"/>
            <a:r>
              <a:rPr lang="ru-RU" b="0" i="0" u="none" strike="noStrike" dirty="0">
                <a:effectLst/>
                <a:latin typeface="Times New Roman" panose="02020603050405020304" pitchFamily="18" charset="0"/>
                <a:cs typeface="Times New Roman" panose="02020603050405020304" pitchFamily="18" charset="0"/>
              </a:rPr>
              <a:t>Для данного вида съемки необходимы </a:t>
            </a:r>
            <a:r>
              <a:rPr lang="ru-RU" b="0" i="0" u="none" strike="noStrike" dirty="0" err="1">
                <a:effectLst/>
                <a:latin typeface="Times New Roman" panose="02020603050405020304" pitchFamily="18" charset="0"/>
                <a:cs typeface="Times New Roman" panose="02020603050405020304" pitchFamily="18" charset="0"/>
              </a:rPr>
              <a:t>окклюзионное</a:t>
            </a:r>
            <a:r>
              <a:rPr lang="ru-RU" b="0" i="0" u="none" strike="noStrike" dirty="0">
                <a:effectLst/>
                <a:latin typeface="Times New Roman" panose="02020603050405020304" pitchFamily="18" charset="0"/>
                <a:cs typeface="Times New Roman" panose="02020603050405020304" pitchFamily="18" charset="0"/>
              </a:rPr>
              <a:t> зеркало и </a:t>
            </a:r>
            <a:r>
              <a:rPr lang="ru-RU" b="0" i="0" u="none" strike="noStrike" dirty="0" err="1">
                <a:effectLst/>
                <a:latin typeface="Times New Roman" panose="02020603050405020304" pitchFamily="18" charset="0"/>
                <a:cs typeface="Times New Roman" panose="02020603050405020304" pitchFamily="18" charset="0"/>
              </a:rPr>
              <a:t>фотоконтрастер</a:t>
            </a:r>
            <a:r>
              <a:rPr lang="ru-RU" b="0" i="0" u="none" strike="noStrike" dirty="0">
                <a:effectLst/>
                <a:latin typeface="Times New Roman" panose="02020603050405020304" pitchFamily="18" charset="0"/>
                <a:cs typeface="Times New Roman" panose="02020603050405020304" pitchFamily="18" charset="0"/>
              </a:rPr>
              <a:t>.</a:t>
            </a:r>
            <a:br>
              <a:rPr lang="ru-RU" b="0" i="0" u="none" strike="noStrike" dirty="0">
                <a:effectLst/>
                <a:latin typeface="Times New Roman" panose="02020603050405020304" pitchFamily="18" charset="0"/>
                <a:cs typeface="Times New Roman" panose="02020603050405020304" pitchFamily="18" charset="0"/>
              </a:rPr>
            </a:br>
            <a:r>
              <a:rPr lang="ru-RU" b="0" i="0" u="none" strike="noStrike" dirty="0">
                <a:effectLst/>
                <a:latin typeface="Times New Roman" panose="02020603050405020304" pitchFamily="18" charset="0"/>
                <a:cs typeface="Times New Roman" panose="02020603050405020304" pitchFamily="18" charset="0"/>
              </a:rPr>
              <a:t>Они подбираются индивидуально под размер зубного ряда пациента. </a:t>
            </a:r>
            <a:r>
              <a:rPr lang="ru-RU" b="0" i="0" u="none" strike="noStrike" dirty="0" err="1">
                <a:effectLst/>
                <a:latin typeface="Times New Roman" panose="02020603050405020304" pitchFamily="18" charset="0"/>
                <a:cs typeface="Times New Roman" panose="02020603050405020304" pitchFamily="18" charset="0"/>
              </a:rPr>
              <a:t>Контрастер</a:t>
            </a:r>
            <a:r>
              <a:rPr lang="ru-RU" b="0" i="0" u="none" strike="noStrike" dirty="0">
                <a:effectLst/>
                <a:latin typeface="Times New Roman" panose="02020603050405020304" pitchFamily="18" charset="0"/>
                <a:cs typeface="Times New Roman" panose="02020603050405020304" pitchFamily="18" charset="0"/>
              </a:rPr>
              <a:t> должен быть изготовлен из жесткого материала, для того чтобы изогнутым краем легко отодвинуть губу и щеки от альвеолярного отростка и зубов.</a:t>
            </a:r>
          </a:p>
          <a:p>
            <a:pPr algn="l"/>
            <a:r>
              <a:rPr lang="ru-RU" b="0" i="0" u="none" strike="noStrike" dirty="0">
                <a:effectLst/>
                <a:latin typeface="Times New Roman" panose="02020603050405020304" pitchFamily="18" charset="0"/>
                <a:cs typeface="Times New Roman" panose="02020603050405020304" pitchFamily="18" charset="0"/>
              </a:rPr>
              <a:t>Это предотвращает попадание в кадр мягких тканей, носа и усов. Зеркало позиционируется таким образом, чтобы в отражение попадал весь зубной ряд. Если в арсенале доктора не находится нужного размера зеркала, фотографирование можно произвести по сегментам, а впоследствии сопоставить снимки. Пациент проинструктирован дышать через нос во избежание запотевания зеркальной поверхности. Слегка изменяя положение зеркала и угла его наклона, мы можем получить снимки </a:t>
            </a:r>
            <a:r>
              <a:rPr lang="ru-RU" b="0" i="0" u="none" strike="noStrike" dirty="0" err="1">
                <a:effectLst/>
                <a:latin typeface="Times New Roman" panose="02020603050405020304" pitchFamily="18" charset="0"/>
                <a:cs typeface="Times New Roman" panose="02020603050405020304" pitchFamily="18" charset="0"/>
              </a:rPr>
              <a:t>окклюзионной</a:t>
            </a:r>
            <a:r>
              <a:rPr lang="ru-RU" b="0" i="0" u="none" strike="noStrike" dirty="0">
                <a:effectLst/>
                <a:latin typeface="Times New Roman" panose="02020603050405020304" pitchFamily="18" charset="0"/>
                <a:cs typeface="Times New Roman" panose="02020603050405020304" pitchFamily="18" charset="0"/>
              </a:rPr>
              <a:t> поверхности режущего края фронтальной группы зубов и их небной поверхности.</a:t>
            </a:r>
          </a:p>
        </p:txBody>
      </p:sp>
      <p:pic>
        <p:nvPicPr>
          <p:cNvPr id="7170" name="Picture 2" descr=" ВНУТРИРОТОВОГО ФОТОГРАФИРОВАНИЯ">
            <a:extLst>
              <a:ext uri="{FF2B5EF4-FFF2-40B4-BE49-F238E27FC236}">
                <a16:creationId xmlns:a16="http://schemas.microsoft.com/office/drawing/2014/main" id="{BC5D8A41-D86F-3C73-23CA-01A762B7B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947" y="3027626"/>
            <a:ext cx="4640106" cy="30914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D1D32C-7F1A-CE4A-C567-C7833C7E965A}"/>
              </a:ext>
            </a:extLst>
          </p:cNvPr>
          <p:cNvSpPr txBox="1"/>
          <p:nvPr/>
        </p:nvSpPr>
        <p:spPr>
          <a:xfrm>
            <a:off x="3046927" y="6163108"/>
            <a:ext cx="6098146" cy="646331"/>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11. Съемка </a:t>
            </a:r>
            <a:r>
              <a:rPr lang="ru-RU" b="0" i="0" u="none" strike="noStrike" dirty="0" err="1">
                <a:effectLst/>
                <a:latin typeface="Times New Roman" panose="02020603050405020304" pitchFamily="18" charset="0"/>
                <a:cs typeface="Times New Roman" panose="02020603050405020304" pitchFamily="18" charset="0"/>
              </a:rPr>
              <a:t>окклюзионной</a:t>
            </a:r>
            <a:r>
              <a:rPr lang="ru-RU" b="0" i="0" u="none" strike="noStrike" dirty="0">
                <a:effectLst/>
                <a:latin typeface="Times New Roman" panose="02020603050405020304" pitchFamily="18" charset="0"/>
                <a:cs typeface="Times New Roman" panose="02020603050405020304" pitchFamily="18" charset="0"/>
              </a:rPr>
              <a:t> поверхности зубов верхней челюсти.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1534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 ВНУТРИРОТОВОГО ФОТОГРАФИРОВАНИЯ">
            <a:extLst>
              <a:ext uri="{FF2B5EF4-FFF2-40B4-BE49-F238E27FC236}">
                <a16:creationId xmlns:a16="http://schemas.microsoft.com/office/drawing/2014/main" id="{5058BE83-27D9-08D4-B278-0951A6C45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328"/>
            <a:ext cx="3969302" cy="26442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238C89-C166-C050-46BC-941B849ED405}"/>
              </a:ext>
            </a:extLst>
          </p:cNvPr>
          <p:cNvSpPr txBox="1"/>
          <p:nvPr/>
        </p:nvSpPr>
        <p:spPr>
          <a:xfrm>
            <a:off x="178492" y="5505030"/>
            <a:ext cx="4343400" cy="646331"/>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12. Схема съемки </a:t>
            </a:r>
            <a:r>
              <a:rPr lang="ru-RU" b="0" i="0" u="none" strike="noStrike" dirty="0" err="1">
                <a:effectLst/>
                <a:latin typeface="Times New Roman" panose="02020603050405020304" pitchFamily="18" charset="0"/>
                <a:cs typeface="Times New Roman" panose="02020603050405020304" pitchFamily="18" charset="0"/>
              </a:rPr>
              <a:t>окклюзионной</a:t>
            </a:r>
            <a:r>
              <a:rPr lang="ru-RU" b="0" i="0" u="none" strike="noStrike" dirty="0">
                <a:effectLst/>
                <a:latin typeface="Times New Roman" panose="02020603050405020304" pitchFamily="18" charset="0"/>
                <a:cs typeface="Times New Roman" panose="02020603050405020304" pitchFamily="18" charset="0"/>
              </a:rPr>
              <a:t> поверхности зубов верхней челюсти.</a:t>
            </a:r>
            <a:endParaRPr lang="ru-RU" dirty="0">
              <a:latin typeface="Times New Roman" panose="02020603050405020304" pitchFamily="18" charset="0"/>
              <a:cs typeface="Times New Roman" panose="02020603050405020304" pitchFamily="18" charset="0"/>
            </a:endParaRPr>
          </a:p>
        </p:txBody>
      </p:sp>
      <p:pic>
        <p:nvPicPr>
          <p:cNvPr id="8198" name="Picture 6" descr=" ВНУТРИРОТОВОГО ФОТОГРАФИРОВАНИЯ">
            <a:extLst>
              <a:ext uri="{FF2B5EF4-FFF2-40B4-BE49-F238E27FC236}">
                <a16:creationId xmlns:a16="http://schemas.microsoft.com/office/drawing/2014/main" id="{634234A7-0A4D-23A8-46DA-AEC2D1CC9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835" y="135562"/>
            <a:ext cx="4591330" cy="31260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04E8AA-F7B5-FE9E-7160-92A275CD6E0F}"/>
              </a:ext>
            </a:extLst>
          </p:cNvPr>
          <p:cNvSpPr txBox="1"/>
          <p:nvPr/>
        </p:nvSpPr>
        <p:spPr>
          <a:xfrm>
            <a:off x="3792618" y="3535404"/>
            <a:ext cx="4599047" cy="646331"/>
          </a:xfrm>
          <a:prstGeom prst="rect">
            <a:avLst/>
          </a:prstGeom>
          <a:noFill/>
        </p:spPr>
        <p:txBody>
          <a:bodyPr wrap="square">
            <a:spAutoFit/>
          </a:bodyPr>
          <a:lstStyle/>
          <a:p>
            <a:r>
              <a:rPr lang="ru-RU" b="0" i="0" u="none" strike="noStrike" dirty="0">
                <a:solidFill>
                  <a:srgbClr val="343741"/>
                </a:solidFill>
                <a:effectLst/>
                <a:latin typeface="Times New Roman" panose="02020603050405020304" pitchFamily="18" charset="0"/>
                <a:cs typeface="Times New Roman" panose="02020603050405020304" pitchFamily="18" charset="0"/>
              </a:rPr>
              <a:t>Рис. 13. Съемка </a:t>
            </a:r>
            <a:r>
              <a:rPr lang="ru-RU" b="0" i="0" u="none" strike="noStrike" dirty="0" err="1">
                <a:solidFill>
                  <a:srgbClr val="343741"/>
                </a:solidFill>
                <a:effectLst/>
                <a:latin typeface="Times New Roman" panose="02020603050405020304" pitchFamily="18" charset="0"/>
                <a:cs typeface="Times New Roman" panose="02020603050405020304" pitchFamily="18" charset="0"/>
              </a:rPr>
              <a:t>окклюзионной</a:t>
            </a:r>
            <a:r>
              <a:rPr lang="ru-RU" b="0" i="0" u="none" strike="noStrike" dirty="0">
                <a:solidFill>
                  <a:srgbClr val="343741"/>
                </a:solidFill>
                <a:effectLst/>
                <a:latin typeface="Times New Roman" panose="02020603050405020304" pitchFamily="18" charset="0"/>
                <a:cs typeface="Times New Roman" panose="02020603050405020304" pitchFamily="18" charset="0"/>
              </a:rPr>
              <a:t> поверхности режущего края фронтальной группы зубов.</a:t>
            </a:r>
            <a:endParaRPr lang="ru-RU" dirty="0">
              <a:latin typeface="Times New Roman" panose="02020603050405020304" pitchFamily="18" charset="0"/>
              <a:cs typeface="Times New Roman" panose="02020603050405020304" pitchFamily="18" charset="0"/>
            </a:endParaRPr>
          </a:p>
        </p:txBody>
      </p:sp>
      <p:pic>
        <p:nvPicPr>
          <p:cNvPr id="8200" name="Picture 8" descr=" ВНУТРИРОТОВОГО ФОТОГРАФИРОВАНИЯ">
            <a:extLst>
              <a:ext uri="{FF2B5EF4-FFF2-40B4-BE49-F238E27FC236}">
                <a16:creationId xmlns:a16="http://schemas.microsoft.com/office/drawing/2014/main" id="{02A5C842-5FAA-E3AE-48FF-27E412062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5849" y="2857328"/>
            <a:ext cx="3776436" cy="25210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3120A5-5BAD-16B2-BE8E-5886DC01B0FF}"/>
              </a:ext>
            </a:extLst>
          </p:cNvPr>
          <p:cNvSpPr txBox="1"/>
          <p:nvPr/>
        </p:nvSpPr>
        <p:spPr>
          <a:xfrm>
            <a:off x="8267165" y="5501567"/>
            <a:ext cx="3913247" cy="923330"/>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14. Схема съемки </a:t>
            </a:r>
            <a:r>
              <a:rPr lang="ru-RU" b="0" i="0" u="none" strike="noStrike" dirty="0" err="1">
                <a:effectLst/>
                <a:latin typeface="Times New Roman" panose="02020603050405020304" pitchFamily="18" charset="0"/>
                <a:cs typeface="Times New Roman" panose="02020603050405020304" pitchFamily="18" charset="0"/>
              </a:rPr>
              <a:t>окклюзионной</a:t>
            </a:r>
            <a:r>
              <a:rPr lang="ru-RU" b="0" i="0" u="none" strike="noStrike" dirty="0">
                <a:effectLst/>
                <a:latin typeface="Times New Roman" panose="02020603050405020304" pitchFamily="18" charset="0"/>
                <a:cs typeface="Times New Roman" panose="02020603050405020304" pitchFamily="18" charset="0"/>
              </a:rPr>
              <a:t> поверхности режущего края фронтальной группы зубов.</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747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7DD7E1-FF95-7C08-A09D-0AA606B9D834}"/>
              </a:ext>
            </a:extLst>
          </p:cNvPr>
          <p:cNvSpPr txBox="1"/>
          <p:nvPr/>
        </p:nvSpPr>
        <p:spPr>
          <a:xfrm>
            <a:off x="462411" y="245072"/>
            <a:ext cx="11396547" cy="2031325"/>
          </a:xfrm>
          <a:prstGeom prst="rect">
            <a:avLst/>
          </a:prstGeom>
          <a:noFill/>
        </p:spPr>
        <p:txBody>
          <a:bodyPr wrap="square">
            <a:spAutoFit/>
          </a:bodyPr>
          <a:lstStyle/>
          <a:p>
            <a:pPr algn="l"/>
            <a:r>
              <a:rPr lang="ru-RU" b="1" i="0" u="none" strike="noStrike" dirty="0">
                <a:effectLst/>
                <a:latin typeface="Times New Roman" panose="02020603050405020304" pitchFamily="18" charset="0"/>
                <a:cs typeface="Times New Roman" panose="02020603050405020304" pitchFamily="18" charset="0"/>
              </a:rPr>
              <a:t>ОККЛЮЗИОННЫЕ СНИМКИ НИЖНЕЙ ЧЕЛЮСТИ</a:t>
            </a:r>
          </a:p>
          <a:p>
            <a:pPr algn="l"/>
            <a:r>
              <a:rPr lang="ru-RU" b="0" i="0" u="none" strike="noStrike" dirty="0">
                <a:effectLst/>
                <a:latin typeface="Times New Roman" panose="02020603050405020304" pitchFamily="18" charset="0"/>
                <a:cs typeface="Times New Roman" panose="02020603050405020304" pitchFamily="18" charset="0"/>
              </a:rPr>
              <a:t>При помощи губных ретракторов отодвигают мягкие ткани от зубов и альвеолярного отростка. </a:t>
            </a:r>
            <a:r>
              <a:rPr lang="ru-RU" b="0" i="0" u="none" strike="noStrike" dirty="0" err="1">
                <a:effectLst/>
                <a:latin typeface="Times New Roman" panose="02020603050405020304" pitchFamily="18" charset="0"/>
                <a:cs typeface="Times New Roman" panose="02020603050405020304" pitchFamily="18" charset="0"/>
              </a:rPr>
              <a:t>Окклюзионное</a:t>
            </a:r>
            <a:r>
              <a:rPr lang="ru-RU" b="0" i="0" u="none" strike="noStrike" dirty="0">
                <a:effectLst/>
                <a:latin typeface="Times New Roman" panose="02020603050405020304" pitchFamily="18" charset="0"/>
                <a:cs typeface="Times New Roman" panose="02020603050405020304" pitchFamily="18" charset="0"/>
              </a:rPr>
              <a:t> зеркало нужного размера располагается во рту таким образом, чтобы язык был прижат ко дну полости рта или отодвинут им как ретрактором кзади. Запотевание отражающей поверхности можно предотвратить, если ассистент заранее согреет зеркало или периодически будет направлять воздух из пистолета на его плоскость. Немного изменяя положение зеркала, можем получить дополнительные снимки </a:t>
            </a:r>
            <a:r>
              <a:rPr lang="ru-RU" b="0" i="0" u="none" strike="noStrike" dirty="0" err="1">
                <a:effectLst/>
                <a:latin typeface="Times New Roman" panose="02020603050405020304" pitchFamily="18" charset="0"/>
                <a:cs typeface="Times New Roman" panose="02020603050405020304" pitchFamily="18" charset="0"/>
              </a:rPr>
              <a:t>окклюзионной</a:t>
            </a:r>
            <a:r>
              <a:rPr lang="ru-RU" b="0" i="0" u="none" strike="noStrike" dirty="0">
                <a:effectLst/>
                <a:latin typeface="Times New Roman" panose="02020603050405020304" pitchFamily="18" charset="0"/>
                <a:cs typeface="Times New Roman" panose="02020603050405020304" pitchFamily="18" charset="0"/>
              </a:rPr>
              <a:t> поверхности режущего края резцов и клыков, а также их язычной поверхности.</a:t>
            </a:r>
          </a:p>
        </p:txBody>
      </p:sp>
      <p:pic>
        <p:nvPicPr>
          <p:cNvPr id="9220" name="Picture 4" descr=" ВНУТРИРОТОВОГО ФОТОГРАФИРОВАНИЯ">
            <a:extLst>
              <a:ext uri="{FF2B5EF4-FFF2-40B4-BE49-F238E27FC236}">
                <a16:creationId xmlns:a16="http://schemas.microsoft.com/office/drawing/2014/main" id="{8623756A-FAA6-BDCB-1938-3034D37CB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35" y="2529765"/>
            <a:ext cx="5193898" cy="34604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24A51D-BAE9-6BB4-E509-5A687DB911A6}"/>
              </a:ext>
            </a:extLst>
          </p:cNvPr>
          <p:cNvSpPr txBox="1"/>
          <p:nvPr/>
        </p:nvSpPr>
        <p:spPr>
          <a:xfrm>
            <a:off x="2585526" y="6243596"/>
            <a:ext cx="7511602" cy="369332"/>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17. Съемка </a:t>
            </a:r>
            <a:r>
              <a:rPr lang="ru-RU" b="0" i="0" u="none" strike="noStrike" dirty="0" err="1">
                <a:effectLst/>
                <a:latin typeface="Times New Roman" panose="02020603050405020304" pitchFamily="18" charset="0"/>
                <a:cs typeface="Times New Roman" panose="02020603050405020304" pitchFamily="18" charset="0"/>
              </a:rPr>
              <a:t>окклюзионной</a:t>
            </a:r>
            <a:r>
              <a:rPr lang="ru-RU" b="0" i="0" u="none" strike="noStrike" dirty="0">
                <a:effectLst/>
                <a:latin typeface="Times New Roman" panose="02020603050405020304" pitchFamily="18" charset="0"/>
                <a:cs typeface="Times New Roman" panose="02020603050405020304" pitchFamily="18" charset="0"/>
              </a:rPr>
              <a:t> поверхности зубов нижней челюсти.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689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 ВНУТРИРОТОВОГО ФОТОГРАФИРОВАНИЯ">
            <a:extLst>
              <a:ext uri="{FF2B5EF4-FFF2-40B4-BE49-F238E27FC236}">
                <a16:creationId xmlns:a16="http://schemas.microsoft.com/office/drawing/2014/main" id="{F2B8CA67-EAD6-C8AE-58A5-35A423DFB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750" y="378837"/>
            <a:ext cx="8280428" cy="55165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FA866F-2061-6CD3-48DD-81C9758728B6}"/>
              </a:ext>
            </a:extLst>
          </p:cNvPr>
          <p:cNvSpPr txBox="1"/>
          <p:nvPr/>
        </p:nvSpPr>
        <p:spPr>
          <a:xfrm>
            <a:off x="2335420" y="6109831"/>
            <a:ext cx="7781089" cy="369332"/>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18. Съемка </a:t>
            </a:r>
            <a:r>
              <a:rPr lang="ru-RU" b="0" i="0" u="none" strike="noStrike" dirty="0" err="1">
                <a:effectLst/>
                <a:latin typeface="Times New Roman" panose="02020603050405020304" pitchFamily="18" charset="0"/>
                <a:cs typeface="Times New Roman" panose="02020603050405020304" pitchFamily="18" charset="0"/>
              </a:rPr>
              <a:t>окклюзионной</a:t>
            </a:r>
            <a:r>
              <a:rPr lang="ru-RU" b="0" i="0" u="none" strike="noStrike" dirty="0">
                <a:effectLst/>
                <a:latin typeface="Times New Roman" panose="02020603050405020304" pitchFamily="18" charset="0"/>
                <a:cs typeface="Times New Roman" panose="02020603050405020304" pitchFamily="18" charset="0"/>
              </a:rPr>
              <a:t> поверхности зубов нижней челюсти.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96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83362F-3D83-1BFE-EF8C-201B26EEE30A}"/>
              </a:ext>
            </a:extLst>
          </p:cNvPr>
          <p:cNvSpPr txBox="1"/>
          <p:nvPr/>
        </p:nvSpPr>
        <p:spPr>
          <a:xfrm>
            <a:off x="0" y="107451"/>
            <a:ext cx="12192000" cy="3477875"/>
          </a:xfrm>
          <a:prstGeom prst="rect">
            <a:avLst/>
          </a:prstGeom>
          <a:noFill/>
        </p:spPr>
        <p:txBody>
          <a:bodyPr wrap="square">
            <a:spAutoFit/>
          </a:bodyPr>
          <a:lstStyle/>
          <a:p>
            <a:r>
              <a:rPr lang="ru-RU" sz="2000" b="1" dirty="0">
                <a:effectLst/>
                <a:latin typeface="Times New Roman" panose="02020603050405020304" pitchFamily="18" charset="0"/>
              </a:rPr>
              <a:t>Оборудование </a:t>
            </a:r>
            <a:endParaRPr lang="ru-RU" sz="2000" b="1" dirty="0"/>
          </a:p>
          <a:p>
            <a:r>
              <a:rPr lang="ru-RU" sz="2000" dirty="0">
                <a:effectLst/>
                <a:latin typeface="Times New Roman" panose="02020603050405020304" pitchFamily="18" charset="0"/>
              </a:rPr>
              <a:t>Естественно, базовым оборудованием являются камера, вспышка и объектив. </a:t>
            </a:r>
          </a:p>
          <a:p>
            <a:r>
              <a:rPr lang="ru-RU" sz="2000" u="sng" dirty="0">
                <a:latin typeface="Times New Roman" panose="02020603050405020304" pitchFamily="18" charset="0"/>
              </a:rPr>
              <a:t>Камера</a:t>
            </a:r>
            <a:r>
              <a:rPr lang="ru-RU" sz="2000" dirty="0">
                <a:latin typeface="Times New Roman" panose="02020603050405020304" pitchFamily="18" charset="0"/>
              </a:rPr>
              <a:t>. </a:t>
            </a:r>
            <a:r>
              <a:rPr lang="ru-RU" sz="2000" dirty="0">
                <a:effectLst/>
                <a:latin typeface="Times New Roman" panose="02020603050405020304" pitchFamily="18" charset="0"/>
              </a:rPr>
              <a:t>Обычная цифровая камера объединяет в себе все три компонента, </a:t>
            </a:r>
            <a:r>
              <a:rPr lang="ru-RU" sz="2000" dirty="0" err="1">
                <a:effectLst/>
                <a:latin typeface="Times New Roman" panose="02020603050405020304" pitchFamily="18" charset="0"/>
              </a:rPr>
              <a:t>зеркальныи</a:t>
            </a:r>
            <a:r>
              <a:rPr lang="ru-RU" sz="2000" dirty="0">
                <a:effectLst/>
                <a:latin typeface="Times New Roman" panose="02020603050405020304" pitchFamily="18" charset="0"/>
              </a:rPr>
              <a:t>̆ же аппарат требует отдельных объективов и вспышки, но позволяет получить более качественные снимки. </a:t>
            </a:r>
            <a:endParaRPr lang="ru-RU" sz="2000" dirty="0"/>
          </a:p>
          <a:p>
            <a:r>
              <a:rPr lang="ru-RU" sz="2000" dirty="0">
                <a:effectLst/>
                <a:latin typeface="Times New Roman" panose="02020603050405020304" pitchFamily="18" charset="0"/>
              </a:rPr>
              <a:t>Простые камеры не позволяют менять объективы и не дают </a:t>
            </a:r>
            <a:r>
              <a:rPr lang="ru-RU" sz="2000" dirty="0" err="1">
                <a:effectLst/>
                <a:latin typeface="Times New Roman" panose="02020603050405020304" pitchFamily="18" charset="0"/>
              </a:rPr>
              <a:t>требуемои</a:t>
            </a:r>
            <a:r>
              <a:rPr lang="ru-RU" sz="2000" dirty="0">
                <a:effectLst/>
                <a:latin typeface="Times New Roman" panose="02020603050405020304" pitchFamily="18" charset="0"/>
              </a:rPr>
              <a:t>̆ глубины, зеркальные аппараты со </a:t>
            </a:r>
            <a:r>
              <a:rPr lang="ru-RU" sz="2000" dirty="0" err="1">
                <a:effectLst/>
                <a:latin typeface="Times New Roman" panose="02020603050405020304" pitchFamily="18" charset="0"/>
              </a:rPr>
              <a:t>съёмными</a:t>
            </a:r>
            <a:r>
              <a:rPr lang="ru-RU" sz="2000" dirty="0">
                <a:effectLst/>
                <a:latin typeface="Times New Roman" panose="02020603050405020304" pitchFamily="18" charset="0"/>
              </a:rPr>
              <a:t> объективами, соответственно, позволяют добиться очень высокого качества. </a:t>
            </a:r>
            <a:endParaRPr lang="ru-RU" sz="2000" dirty="0"/>
          </a:p>
          <a:p>
            <a:r>
              <a:rPr lang="ru-RU" sz="2000" dirty="0">
                <a:effectLst/>
                <a:latin typeface="Times New Roman" panose="02020603050405020304" pitchFamily="18" charset="0"/>
              </a:rPr>
              <a:t>Вес камеры для стоматолога важен: иногда приходится держать фотоаппарат в </a:t>
            </a:r>
            <a:r>
              <a:rPr lang="ru-RU" sz="2000" dirty="0" err="1">
                <a:effectLst/>
                <a:latin typeface="Times New Roman" panose="02020603050405020304" pitchFamily="18" charset="0"/>
              </a:rPr>
              <a:t>однои</a:t>
            </a:r>
            <a:r>
              <a:rPr lang="ru-RU" sz="2000" dirty="0">
                <a:effectLst/>
                <a:latin typeface="Times New Roman" panose="02020603050405020304" pitchFamily="18" charset="0"/>
              </a:rPr>
              <a:t>̆ руке, а </a:t>
            </a:r>
            <a:r>
              <a:rPr lang="ru-RU" sz="2000" dirty="0" err="1">
                <a:effectLst/>
                <a:latin typeface="Times New Roman" panose="02020603050405020304" pitchFamily="18" charset="0"/>
              </a:rPr>
              <a:t>другои</a:t>
            </a:r>
            <a:r>
              <a:rPr lang="ru-RU" sz="2000" dirty="0">
                <a:effectLst/>
                <a:latin typeface="Times New Roman" panose="02020603050405020304" pitchFamily="18" charset="0"/>
              </a:rPr>
              <a:t>̆ поддерживать зеркало или ретрактор. Поэтому </a:t>
            </a:r>
            <a:r>
              <a:rPr lang="ru-RU" sz="2000" dirty="0" err="1">
                <a:effectLst/>
                <a:latin typeface="Times New Roman" panose="02020603050405020304" pitchFamily="18" charset="0"/>
              </a:rPr>
              <a:t>макрообъективы</a:t>
            </a:r>
            <a:r>
              <a:rPr lang="ru-RU" sz="2000" dirty="0">
                <a:effectLst/>
                <a:latin typeface="Times New Roman" panose="02020603050405020304" pitchFamily="18" charset="0"/>
              </a:rPr>
              <a:t> с фокусным расстоянием 100 мм и требующие штатива не рекомендуются для получения </a:t>
            </a:r>
            <a:r>
              <a:rPr lang="ru-RU" sz="2000" dirty="0" err="1">
                <a:effectLst/>
                <a:latin typeface="Times New Roman" panose="02020603050405020304" pitchFamily="18" charset="0"/>
              </a:rPr>
              <a:t>внутриротовых</a:t>
            </a:r>
            <a:r>
              <a:rPr lang="ru-RU" sz="2000" dirty="0">
                <a:effectLst/>
                <a:latin typeface="Times New Roman" panose="02020603050405020304" pitchFamily="18" charset="0"/>
              </a:rPr>
              <a:t> фотографий. Лучше всего для этих </a:t>
            </a:r>
            <a:r>
              <a:rPr lang="ru-RU" sz="2000" dirty="0" err="1">
                <a:effectLst/>
                <a:latin typeface="Times New Roman" panose="02020603050405020304" pitchFamily="18" charset="0"/>
              </a:rPr>
              <a:t>целеи</a:t>
            </a:r>
            <a:r>
              <a:rPr lang="ru-RU" sz="2000" dirty="0">
                <a:effectLst/>
                <a:latin typeface="Times New Roman" panose="02020603050405020304" pitchFamily="18" charset="0"/>
              </a:rPr>
              <a:t>̆ подходят </a:t>
            </a:r>
            <a:r>
              <a:rPr lang="ru-RU" sz="2000" dirty="0" err="1">
                <a:effectLst/>
                <a:latin typeface="Times New Roman" panose="02020603050405020304" pitchFamily="18" charset="0"/>
              </a:rPr>
              <a:t>макрообъективы</a:t>
            </a:r>
            <a:r>
              <a:rPr lang="ru-RU" sz="2000" dirty="0">
                <a:effectLst/>
                <a:latin typeface="Times New Roman" panose="02020603050405020304" pitchFamily="18" charset="0"/>
              </a:rPr>
              <a:t> с фокусным расстоянием 50— 60 мм так же ими </a:t>
            </a:r>
            <a:r>
              <a:rPr lang="ru-RU" sz="2000" dirty="0" err="1">
                <a:effectLst/>
                <a:latin typeface="Times New Roman" panose="02020603050405020304" pitchFamily="18" charset="0"/>
              </a:rPr>
              <a:t>делатся</a:t>
            </a:r>
            <a:r>
              <a:rPr lang="ru-RU" sz="2000" dirty="0">
                <a:effectLst/>
                <a:latin typeface="Times New Roman" panose="02020603050405020304" pitchFamily="18" charset="0"/>
              </a:rPr>
              <a:t> и портретное фото отличного качества. </a:t>
            </a:r>
            <a:endParaRPr lang="ru-RU" sz="2000" dirty="0"/>
          </a:p>
        </p:txBody>
      </p:sp>
      <p:pic>
        <p:nvPicPr>
          <p:cNvPr id="5" name="Рисунок 4">
            <a:extLst>
              <a:ext uri="{FF2B5EF4-FFF2-40B4-BE49-F238E27FC236}">
                <a16:creationId xmlns:a16="http://schemas.microsoft.com/office/drawing/2014/main" id="{97E58F7D-A873-9BAD-14C4-10F0C66DFD17}"/>
              </a:ext>
            </a:extLst>
          </p:cNvPr>
          <p:cNvPicPr>
            <a:picLocks noChangeAspect="1"/>
          </p:cNvPicPr>
          <p:nvPr/>
        </p:nvPicPr>
        <p:blipFill>
          <a:blip r:embed="rId2"/>
          <a:stretch>
            <a:fillRect/>
          </a:stretch>
        </p:blipFill>
        <p:spPr>
          <a:xfrm>
            <a:off x="2598669" y="3429000"/>
            <a:ext cx="3310291" cy="3272674"/>
          </a:xfrm>
          <a:prstGeom prst="rect">
            <a:avLst/>
          </a:prstGeom>
        </p:spPr>
      </p:pic>
      <p:sp>
        <p:nvSpPr>
          <p:cNvPr id="7" name="TextBox 6">
            <a:extLst>
              <a:ext uri="{FF2B5EF4-FFF2-40B4-BE49-F238E27FC236}">
                <a16:creationId xmlns:a16="http://schemas.microsoft.com/office/drawing/2014/main" id="{353EC22B-2758-334B-105E-F274BF11C5D0}"/>
              </a:ext>
            </a:extLst>
          </p:cNvPr>
          <p:cNvSpPr txBox="1"/>
          <p:nvPr/>
        </p:nvSpPr>
        <p:spPr>
          <a:xfrm>
            <a:off x="5908959" y="4581622"/>
            <a:ext cx="4870657" cy="369332"/>
          </a:xfrm>
          <a:prstGeom prst="rect">
            <a:avLst/>
          </a:prstGeom>
          <a:noFill/>
        </p:spPr>
        <p:txBody>
          <a:bodyPr wrap="square">
            <a:spAutoFit/>
          </a:bodyPr>
          <a:lstStyle/>
          <a:p>
            <a:r>
              <a:rPr lang="ru-RU" sz="1800" b="1" dirty="0">
                <a:effectLst/>
                <a:latin typeface="Times New Roman" panose="02020603050405020304" pitchFamily="18" charset="0"/>
              </a:rPr>
              <a:t>Рис.1. Фотоаппарат с </a:t>
            </a:r>
            <a:r>
              <a:rPr lang="ru-RU" sz="1800" b="1" dirty="0" err="1">
                <a:effectLst/>
                <a:latin typeface="Times New Roman" panose="02020603050405020304" pitchFamily="18" charset="0"/>
              </a:rPr>
              <a:t>кольцевои</a:t>
            </a:r>
            <a:r>
              <a:rPr lang="ru-RU" sz="1800" b="1" dirty="0">
                <a:effectLst/>
                <a:latin typeface="Times New Roman" panose="02020603050405020304" pitchFamily="18" charset="0"/>
              </a:rPr>
              <a:t>̆ </a:t>
            </a:r>
            <a:r>
              <a:rPr lang="ru-RU" sz="1800" b="1" dirty="0" err="1">
                <a:effectLst/>
                <a:latin typeface="Times New Roman" panose="02020603050405020304" pitchFamily="18" charset="0"/>
              </a:rPr>
              <a:t>вспышкои</a:t>
            </a:r>
            <a:r>
              <a:rPr lang="ru-RU" sz="1800" b="1" dirty="0">
                <a:effectLst/>
                <a:latin typeface="Times New Roman" panose="02020603050405020304" pitchFamily="18" charset="0"/>
              </a:rPr>
              <a:t>̆ </a:t>
            </a:r>
            <a:endParaRPr lang="ru-RU" b="1" dirty="0"/>
          </a:p>
        </p:txBody>
      </p:sp>
    </p:spTree>
    <p:extLst>
      <p:ext uri="{BB962C8B-B14F-4D97-AF65-F5344CB8AC3E}">
        <p14:creationId xmlns:p14="http://schemas.microsoft.com/office/powerpoint/2010/main" val="2700444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F4A3A8-8F2A-DDF4-074F-BCB3CEBFB3DD}"/>
              </a:ext>
            </a:extLst>
          </p:cNvPr>
          <p:cNvSpPr txBox="1"/>
          <p:nvPr/>
        </p:nvSpPr>
        <p:spPr>
          <a:xfrm>
            <a:off x="1652251" y="242001"/>
            <a:ext cx="8887496" cy="1477328"/>
          </a:xfrm>
          <a:prstGeom prst="rect">
            <a:avLst/>
          </a:prstGeom>
          <a:noFill/>
        </p:spPr>
        <p:txBody>
          <a:bodyPr wrap="square">
            <a:spAutoFit/>
          </a:bodyPr>
          <a:lstStyle/>
          <a:p>
            <a:pPr algn="l"/>
            <a:r>
              <a:rPr lang="ru-RU" b="1" i="0" u="none" strike="noStrike" dirty="0">
                <a:effectLst/>
                <a:latin typeface="Times New Roman" panose="02020603050405020304" pitchFamily="18" charset="0"/>
                <a:cs typeface="Times New Roman" panose="02020603050405020304" pitchFamily="18" charset="0"/>
              </a:rPr>
              <a:t>САГГИТАЛЬНАЯ ЩЕЛЬ. ВИД С ОККЛЮЗИОННОЙ ПОВЕРХНОСТИ</a:t>
            </a:r>
          </a:p>
          <a:p>
            <a:pPr algn="l"/>
            <a:r>
              <a:rPr lang="ru-RU" b="0" i="0" u="none" strike="noStrike" dirty="0">
                <a:effectLst/>
                <a:latin typeface="Times New Roman" panose="02020603050405020304" pitchFamily="18" charset="0"/>
                <a:cs typeface="Times New Roman" panose="02020603050405020304" pitchFamily="18" charset="0"/>
              </a:rPr>
              <a:t>Для получения данного снимка проводится ретракция мягких тканей. </a:t>
            </a:r>
            <a:r>
              <a:rPr lang="ru-RU" b="0" i="0" u="none" strike="noStrike" dirty="0" err="1">
                <a:effectLst/>
                <a:latin typeface="Times New Roman" panose="02020603050405020304" pitchFamily="18" charset="0"/>
                <a:cs typeface="Times New Roman" panose="02020603050405020304" pitchFamily="18" charset="0"/>
              </a:rPr>
              <a:t>Окклюзионное</a:t>
            </a:r>
            <a:r>
              <a:rPr lang="ru-RU" b="0" i="0" u="none" strike="noStrike" dirty="0">
                <a:effectLst/>
                <a:latin typeface="Times New Roman" panose="02020603050405020304" pitchFamily="18" charset="0"/>
                <a:cs typeface="Times New Roman" panose="02020603050405020304" pitchFamily="18" charset="0"/>
              </a:rPr>
              <a:t> зеркало имеет полулунную вырезку на одной из боковых граней. Именно этой вырезкой обращаем зеркало к альвеолярному отростку нижней челюсти. Меняя угол наклона зеркала, добиваемся нужного отражения в нем.</a:t>
            </a:r>
          </a:p>
        </p:txBody>
      </p:sp>
      <p:pic>
        <p:nvPicPr>
          <p:cNvPr id="11266" name="Picture 2" descr=" ВНУТРИРОТОВОГО ФОТОГРАФИРОВАНИЯ">
            <a:extLst>
              <a:ext uri="{FF2B5EF4-FFF2-40B4-BE49-F238E27FC236}">
                <a16:creationId xmlns:a16="http://schemas.microsoft.com/office/drawing/2014/main" id="{F16ABDE7-7177-D416-15E1-838A34803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941" y="1903995"/>
            <a:ext cx="6340117" cy="4224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3D6B26-CA76-78B5-3F40-F93BC7D8F790}"/>
              </a:ext>
            </a:extLst>
          </p:cNvPr>
          <p:cNvSpPr txBox="1"/>
          <p:nvPr/>
        </p:nvSpPr>
        <p:spPr>
          <a:xfrm>
            <a:off x="2925941" y="6246667"/>
            <a:ext cx="7563118" cy="369332"/>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19. Сагиттальная щель. Вид с </a:t>
            </a:r>
            <a:r>
              <a:rPr lang="ru-RU" b="0" i="0" u="none" strike="noStrike" dirty="0" err="1">
                <a:effectLst/>
                <a:latin typeface="Times New Roman" panose="02020603050405020304" pitchFamily="18" charset="0"/>
                <a:cs typeface="Times New Roman" panose="02020603050405020304" pitchFamily="18" charset="0"/>
              </a:rPr>
              <a:t>окклюзионной</a:t>
            </a:r>
            <a:r>
              <a:rPr lang="ru-RU" b="0" i="0" u="none" strike="noStrike" dirty="0">
                <a:effectLst/>
                <a:latin typeface="Times New Roman" panose="02020603050405020304" pitchFamily="18" charset="0"/>
                <a:cs typeface="Times New Roman" panose="02020603050405020304" pitchFamily="18" charset="0"/>
              </a:rPr>
              <a:t> поверхности.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4269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 ВНУТРИРОТОВОГО ФОТОГРАФИРОВАНИЯ">
            <a:extLst>
              <a:ext uri="{FF2B5EF4-FFF2-40B4-BE49-F238E27FC236}">
                <a16:creationId xmlns:a16="http://schemas.microsoft.com/office/drawing/2014/main" id="{04DFB795-C97B-440D-0375-4BD7C58DD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261692"/>
            <a:ext cx="8420100" cy="5613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03721E-F55C-7632-3BDB-6586CDD68454}"/>
              </a:ext>
            </a:extLst>
          </p:cNvPr>
          <p:cNvSpPr txBox="1"/>
          <p:nvPr/>
        </p:nvSpPr>
        <p:spPr>
          <a:xfrm>
            <a:off x="1885950" y="5875092"/>
            <a:ext cx="8113690" cy="369332"/>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20. Схема съемки сагиттальной щели. Вид с </a:t>
            </a:r>
            <a:r>
              <a:rPr lang="ru-RU" b="0" i="0" u="none" strike="noStrike" dirty="0" err="1">
                <a:effectLst/>
                <a:latin typeface="Times New Roman" panose="02020603050405020304" pitchFamily="18" charset="0"/>
                <a:cs typeface="Times New Roman" panose="02020603050405020304" pitchFamily="18" charset="0"/>
              </a:rPr>
              <a:t>окклюзионной</a:t>
            </a:r>
            <a:r>
              <a:rPr lang="ru-RU" b="0" i="0" u="none" strike="noStrike" dirty="0">
                <a:effectLst/>
                <a:latin typeface="Times New Roman" panose="02020603050405020304" pitchFamily="18" charset="0"/>
                <a:cs typeface="Times New Roman" panose="02020603050405020304" pitchFamily="18" charset="0"/>
              </a:rPr>
              <a:t> поверхности.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697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A366B7-B7E4-508F-F916-20C464897338}"/>
              </a:ext>
            </a:extLst>
          </p:cNvPr>
          <p:cNvSpPr txBox="1"/>
          <p:nvPr/>
        </p:nvSpPr>
        <p:spPr>
          <a:xfrm>
            <a:off x="356840" y="452043"/>
            <a:ext cx="5921298" cy="5632311"/>
          </a:xfrm>
          <a:prstGeom prst="rect">
            <a:avLst/>
          </a:prstGeom>
          <a:noFill/>
        </p:spPr>
        <p:txBody>
          <a:bodyPr wrap="square">
            <a:spAutoFit/>
          </a:bodyPr>
          <a:lstStyle/>
          <a:p>
            <a:pPr algn="l"/>
            <a:r>
              <a:rPr lang="ru-RU" b="1" i="0" u="none" strike="noStrike" dirty="0">
                <a:effectLst/>
                <a:latin typeface="Times New Roman" panose="02020603050405020304" pitchFamily="18" charset="0"/>
                <a:cs typeface="Times New Roman" panose="02020603050405020304" pitchFamily="18" charset="0"/>
              </a:rPr>
              <a:t>СЬЕМКА БОКОВЫХ ГРУПП ЗУБОВ. ЩЕЧНАЯ ПОВЕРХНОСТЬ</a:t>
            </a:r>
          </a:p>
          <a:p>
            <a:pPr algn="l"/>
            <a:r>
              <a:rPr lang="ru-RU" b="0" i="0" u="none" strike="noStrike" dirty="0">
                <a:effectLst/>
                <a:latin typeface="Times New Roman" panose="02020603050405020304" pitchFamily="18" charset="0"/>
                <a:cs typeface="Times New Roman" panose="02020603050405020304" pitchFamily="18" charset="0"/>
              </a:rPr>
              <a:t>Губной ретрактор располагают в полости рта, на стороне, противоположной камере, — специальное узкое зеркало, предназначенное для съемки боковых групп зубов. Следовательно, с одной стороны ретракция выполняется губным ретрактором, с другой стороны — зеркалом. Зеркало позиционируется таким образом, чтобы в отражение попадали интересующие доктора элементы зубочелюстной системы. Из всех видов съемки этот является самым неприятным для пациента, поскольку края зеркала могут травмировать слизистую щеки или альвеолярного отростка. Как показывает практика, пациенты меньше чувствуют дискомфорт, если сами удерживают зеркало и самостоятельно контролируют силу ретракции.</a:t>
            </a:r>
          </a:p>
          <a:p>
            <a:pPr algn="l"/>
            <a:r>
              <a:rPr lang="ru-RU" dirty="0">
                <a:latin typeface="Times New Roman" panose="02020603050405020304" pitchFamily="18" charset="0"/>
                <a:cs typeface="Times New Roman" panose="02020603050405020304" pitchFamily="18" charset="0"/>
              </a:rPr>
              <a:t>П</a:t>
            </a:r>
            <a:r>
              <a:rPr lang="ru-RU" b="0" i="0" u="none" strike="noStrike" dirty="0">
                <a:effectLst/>
                <a:latin typeface="Times New Roman" panose="02020603050405020304" pitchFamily="18" charset="0"/>
                <a:cs typeface="Times New Roman" panose="02020603050405020304" pitchFamily="18" charset="0"/>
              </a:rPr>
              <a:t>одобный вид съемки можно провести в два этапа. Первый: съемка сегмента, в который входит несколько зубов, моляры и премоляры. Второй: съемка сегмента, в который входит фронтальный отдел.</a:t>
            </a:r>
          </a:p>
        </p:txBody>
      </p:sp>
      <p:pic>
        <p:nvPicPr>
          <p:cNvPr id="13314" name="Picture 2" descr=" ВНУТРИРОТОВОГО ФОТОГРАФИРОВАНИЯ">
            <a:extLst>
              <a:ext uri="{FF2B5EF4-FFF2-40B4-BE49-F238E27FC236}">
                <a16:creationId xmlns:a16="http://schemas.microsoft.com/office/drawing/2014/main" id="{1B78BB13-D086-1B2D-D2EC-55A35C973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673" y="1184856"/>
            <a:ext cx="5248095" cy="35030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5110C5-5887-7FA8-6615-A5A0C5B70F4B}"/>
              </a:ext>
            </a:extLst>
          </p:cNvPr>
          <p:cNvSpPr txBox="1"/>
          <p:nvPr/>
        </p:nvSpPr>
        <p:spPr>
          <a:xfrm>
            <a:off x="7068062" y="4895998"/>
            <a:ext cx="4852554" cy="646331"/>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21. Съемка щечной поверхности боковых групп зубов.</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4264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 ВНУТРИРОТОВОГО ФОТОГРАФИРОВАНИЯ">
            <a:extLst>
              <a:ext uri="{FF2B5EF4-FFF2-40B4-BE49-F238E27FC236}">
                <a16:creationId xmlns:a16="http://schemas.microsoft.com/office/drawing/2014/main" id="{4A3BD646-92F3-4913-0F29-C303C8556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442" y="420130"/>
            <a:ext cx="8281115" cy="5525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B10A43-7DAE-847C-C739-F37FF1BF81DB}"/>
              </a:ext>
            </a:extLst>
          </p:cNvPr>
          <p:cNvSpPr txBox="1"/>
          <p:nvPr/>
        </p:nvSpPr>
        <p:spPr>
          <a:xfrm>
            <a:off x="2472744" y="5945148"/>
            <a:ext cx="6800045" cy="369332"/>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22. Схема съемки щечной поверхности боковых групп зубов.</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4341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0669DD-C44D-CA54-C806-D5BD0E7E1F87}"/>
              </a:ext>
            </a:extLst>
          </p:cNvPr>
          <p:cNvSpPr txBox="1"/>
          <p:nvPr/>
        </p:nvSpPr>
        <p:spPr>
          <a:xfrm>
            <a:off x="1401336" y="613338"/>
            <a:ext cx="9389327" cy="2308324"/>
          </a:xfrm>
          <a:prstGeom prst="rect">
            <a:avLst/>
          </a:prstGeom>
          <a:noFill/>
        </p:spPr>
        <p:txBody>
          <a:bodyPr wrap="square">
            <a:spAutoFit/>
          </a:bodyPr>
          <a:lstStyle/>
          <a:p>
            <a:r>
              <a:rPr lang="ru-RU" sz="1800" dirty="0">
                <a:effectLst/>
                <a:latin typeface="Times New Roman" panose="02020603050405020304" pitchFamily="18" charset="0"/>
              </a:rPr>
              <a:t>Снимать щечную группу можно как напрямую, так и при помощи щечного зеркала. При прямом фотографировании используются оба ретрактора, ретракция – в сторону, которую нужно сфотографировать. Если, например, нужно сделать фото справа, то </a:t>
            </a:r>
            <a:r>
              <a:rPr lang="ru-RU" sz="1800" dirty="0" err="1">
                <a:effectLst/>
                <a:latin typeface="Times New Roman" panose="02020603050405020304" pitchFamily="18" charset="0"/>
              </a:rPr>
              <a:t>правыи</a:t>
            </a:r>
            <a:r>
              <a:rPr lang="ru-RU" sz="1800" dirty="0">
                <a:effectLst/>
                <a:latin typeface="Times New Roman" panose="02020603050405020304" pitchFamily="18" charset="0"/>
              </a:rPr>
              <a:t>̆ ретрактор нужно оттянуть в сторону, от зубов, а </a:t>
            </a:r>
            <a:r>
              <a:rPr lang="ru-RU" sz="1800" dirty="0" err="1">
                <a:effectLst/>
                <a:latin typeface="Times New Roman" panose="02020603050405020304" pitchFamily="18" charset="0"/>
              </a:rPr>
              <a:t>левыи</a:t>
            </a:r>
            <a:r>
              <a:rPr lang="ru-RU" sz="1800" dirty="0">
                <a:effectLst/>
                <a:latin typeface="Times New Roman" panose="02020603050405020304" pitchFamily="18" charset="0"/>
              </a:rPr>
              <a:t>̆ при этом использовать только для фиксации губ, не тянуть. </a:t>
            </a:r>
            <a:endParaRPr lang="ru-RU" dirty="0"/>
          </a:p>
          <a:p>
            <a:r>
              <a:rPr lang="ru-RU" sz="1800" dirty="0">
                <a:effectLst/>
                <a:latin typeface="Times New Roman" panose="02020603050405020304" pitchFamily="18" charset="0"/>
              </a:rPr>
              <a:t>Можно использовать </a:t>
            </a:r>
            <a:r>
              <a:rPr lang="ru-RU" sz="1800" dirty="0" err="1">
                <a:effectLst/>
                <a:latin typeface="Times New Roman" panose="02020603050405020304" pitchFamily="18" charset="0"/>
              </a:rPr>
              <a:t>стандартныи</a:t>
            </a:r>
            <a:r>
              <a:rPr lang="ru-RU" sz="1800" dirty="0">
                <a:effectLst/>
                <a:latin typeface="Times New Roman" panose="02020603050405020304" pitchFamily="18" charset="0"/>
              </a:rPr>
              <a:t>̆ </a:t>
            </a:r>
            <a:r>
              <a:rPr lang="ru-RU" sz="1800" dirty="0" err="1">
                <a:effectLst/>
                <a:latin typeface="Times New Roman" panose="02020603050405020304" pitchFamily="18" charset="0"/>
              </a:rPr>
              <a:t>щечныи</a:t>
            </a:r>
            <a:r>
              <a:rPr lang="ru-RU" sz="1800" dirty="0">
                <a:effectLst/>
                <a:latin typeface="Times New Roman" panose="02020603050405020304" pitchFamily="18" charset="0"/>
              </a:rPr>
              <a:t>̆ ретрактор, однако лучше применить </a:t>
            </a:r>
            <a:r>
              <a:rPr lang="ru-RU" sz="1800" dirty="0" err="1">
                <a:effectLst/>
                <a:latin typeface="Times New Roman" panose="02020603050405020304" pitchFamily="18" charset="0"/>
              </a:rPr>
              <a:t>буккальные</a:t>
            </a:r>
            <a:r>
              <a:rPr lang="ru-RU" sz="1800" dirty="0">
                <a:effectLst/>
                <a:latin typeface="Times New Roman" panose="02020603050405020304" pitchFamily="18" charset="0"/>
              </a:rPr>
              <a:t> ретракторы, которые более удобны. </a:t>
            </a:r>
            <a:r>
              <a:rPr lang="ru-RU" sz="1800" dirty="0" err="1">
                <a:effectLst/>
                <a:latin typeface="Times New Roman" panose="02020603050405020304" pitchFamily="18" charset="0"/>
              </a:rPr>
              <a:t>Стандартныи</a:t>
            </a:r>
            <a:r>
              <a:rPr lang="ru-RU" sz="1800" dirty="0">
                <a:effectLst/>
                <a:latin typeface="Times New Roman" panose="02020603050405020304" pitchFamily="18" charset="0"/>
              </a:rPr>
              <a:t>̆ и </a:t>
            </a:r>
            <a:r>
              <a:rPr lang="ru-RU" sz="1800" dirty="0" err="1">
                <a:effectLst/>
                <a:latin typeface="Times New Roman" panose="02020603050405020304" pitchFamily="18" charset="0"/>
              </a:rPr>
              <a:t>буккальныи</a:t>
            </a:r>
            <a:r>
              <a:rPr lang="ru-RU" sz="1800" dirty="0">
                <a:effectLst/>
                <a:latin typeface="Times New Roman" panose="02020603050405020304" pitchFamily="18" charset="0"/>
              </a:rPr>
              <a:t>̆ ретракторы отличаются </a:t>
            </a:r>
            <a:r>
              <a:rPr lang="ru-RU" sz="1800" dirty="0" err="1">
                <a:effectLst/>
                <a:latin typeface="Times New Roman" panose="02020603050405020304" pitchFamily="18" charset="0"/>
              </a:rPr>
              <a:t>формои</a:t>
            </a:r>
            <a:r>
              <a:rPr lang="ru-RU" sz="1800" dirty="0">
                <a:effectLst/>
                <a:latin typeface="Times New Roman" panose="02020603050405020304" pitchFamily="18" charset="0"/>
              </a:rPr>
              <a:t>̆: у стандартного она напоминает букву </a:t>
            </a:r>
            <a:r>
              <a:rPr lang="en" sz="1800" dirty="0">
                <a:effectLst/>
                <a:latin typeface="Times New Roman" panose="02020603050405020304" pitchFamily="18" charset="0"/>
              </a:rPr>
              <a:t>U, </a:t>
            </a:r>
            <a:r>
              <a:rPr lang="ru-RU" sz="1800" dirty="0">
                <a:effectLst/>
                <a:latin typeface="Times New Roman" panose="02020603050405020304" pitchFamily="18" charset="0"/>
              </a:rPr>
              <a:t>а у </a:t>
            </a:r>
            <a:r>
              <a:rPr lang="ru-RU" sz="1800" dirty="0" err="1">
                <a:effectLst/>
                <a:latin typeface="Times New Roman" panose="02020603050405020304" pitchFamily="18" charset="0"/>
              </a:rPr>
              <a:t>буккального</a:t>
            </a:r>
            <a:r>
              <a:rPr lang="ru-RU" sz="1800" dirty="0">
                <a:effectLst/>
                <a:latin typeface="Times New Roman" panose="02020603050405020304" pitchFamily="18" charset="0"/>
              </a:rPr>
              <a:t> — букву </a:t>
            </a:r>
            <a:r>
              <a:rPr lang="en" sz="1800" dirty="0">
                <a:effectLst/>
                <a:latin typeface="Times New Roman" panose="02020603050405020304" pitchFamily="18" charset="0"/>
              </a:rPr>
              <a:t>V. </a:t>
            </a:r>
            <a:endParaRPr lang="en" dirty="0"/>
          </a:p>
        </p:txBody>
      </p:sp>
      <p:pic>
        <p:nvPicPr>
          <p:cNvPr id="3" name="Picture 2" descr="Picture background">
            <a:extLst>
              <a:ext uri="{FF2B5EF4-FFF2-40B4-BE49-F238E27FC236}">
                <a16:creationId xmlns:a16="http://schemas.microsoft.com/office/drawing/2014/main" id="{45E4B775-E2C9-EDEE-20FF-A5628C928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 t="46645" r="54691" b="22804"/>
          <a:stretch/>
        </p:blipFill>
        <p:spPr bwMode="auto">
          <a:xfrm>
            <a:off x="468351" y="3936339"/>
            <a:ext cx="6507650" cy="19793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icture background">
            <a:extLst>
              <a:ext uri="{FF2B5EF4-FFF2-40B4-BE49-F238E27FC236}">
                <a16:creationId xmlns:a16="http://schemas.microsoft.com/office/drawing/2014/main" id="{BC34BAC8-B540-EE8A-9C1B-614D2EA98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926" y="3055434"/>
            <a:ext cx="3802566" cy="380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836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9D434B-E144-94EB-C304-C7C69686AB27}"/>
              </a:ext>
            </a:extLst>
          </p:cNvPr>
          <p:cNvSpPr txBox="1"/>
          <p:nvPr/>
        </p:nvSpPr>
        <p:spPr>
          <a:xfrm>
            <a:off x="309093" y="265785"/>
            <a:ext cx="11655380" cy="1200329"/>
          </a:xfrm>
          <a:prstGeom prst="rect">
            <a:avLst/>
          </a:prstGeom>
          <a:noFill/>
        </p:spPr>
        <p:txBody>
          <a:bodyPr wrap="square">
            <a:spAutoFit/>
          </a:bodyPr>
          <a:lstStyle/>
          <a:p>
            <a:pPr algn="l"/>
            <a:r>
              <a:rPr lang="ru-RU" b="1" i="0" u="none" strike="noStrike" dirty="0">
                <a:effectLst/>
                <a:latin typeface="Times New Roman" panose="02020603050405020304" pitchFamily="18" charset="0"/>
                <a:cs typeface="Times New Roman" panose="02020603050405020304" pitchFamily="18" charset="0"/>
              </a:rPr>
              <a:t>СЪЕМКА БОКОВЫХ ГРУПП ЗУБОВ. ЯЗЫЧНАЯ И НЕБНАЯ ПОВЕРХНОСТЬ</a:t>
            </a:r>
          </a:p>
          <a:p>
            <a:pPr algn="l"/>
            <a:r>
              <a:rPr lang="ru-RU" b="0" i="0" u="none" strike="noStrike" dirty="0">
                <a:effectLst/>
                <a:latin typeface="Times New Roman" panose="02020603050405020304" pitchFamily="18" charset="0"/>
                <a:cs typeface="Times New Roman" panose="02020603050405020304" pitchFamily="18" charset="0"/>
              </a:rPr>
              <a:t>Предварительно выполняется ретракция мягких тканей. Получить снимки язычной и небной поверхности зубов помогает специальное зеркало. Оно имеет вырезку на боковой грани, что упрощает позиционирование зеркала в полости рта. </a:t>
            </a:r>
          </a:p>
        </p:txBody>
      </p:sp>
      <p:pic>
        <p:nvPicPr>
          <p:cNvPr id="15362" name="Picture 2" descr=" ВНУТРИРОТОВОГО ФОТОГРАФИРОВАНИЯ">
            <a:extLst>
              <a:ext uri="{FF2B5EF4-FFF2-40B4-BE49-F238E27FC236}">
                <a16:creationId xmlns:a16="http://schemas.microsoft.com/office/drawing/2014/main" id="{67090ADA-800C-3A01-179A-20FCE68C3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4" y="1466114"/>
            <a:ext cx="6620605" cy="4411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99B30E-AC8F-2EFD-271D-0F7B38DC24A6}"/>
              </a:ext>
            </a:extLst>
          </p:cNvPr>
          <p:cNvSpPr txBox="1"/>
          <p:nvPr/>
        </p:nvSpPr>
        <p:spPr>
          <a:xfrm>
            <a:off x="3271173" y="5945884"/>
            <a:ext cx="6098146" cy="369332"/>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23. Съемка язычной поверхности боковых групп зубов.</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046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 ВНУТРИРОТОВОГО ФОТОГРАФИРОВАНИЯ">
            <a:extLst>
              <a:ext uri="{FF2B5EF4-FFF2-40B4-BE49-F238E27FC236}">
                <a16:creationId xmlns:a16="http://schemas.microsoft.com/office/drawing/2014/main" id="{0847BCD5-29F8-D993-F647-2BFD9BEBD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333151"/>
            <a:ext cx="8559800" cy="5702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DCA8EB-E5DA-992F-8B82-225F8B36DDA9}"/>
              </a:ext>
            </a:extLst>
          </p:cNvPr>
          <p:cNvSpPr txBox="1"/>
          <p:nvPr/>
        </p:nvSpPr>
        <p:spPr>
          <a:xfrm>
            <a:off x="3046927" y="6035451"/>
            <a:ext cx="6098146" cy="369332"/>
          </a:xfrm>
          <a:prstGeom prst="rect">
            <a:avLst/>
          </a:prstGeom>
          <a:noFill/>
        </p:spPr>
        <p:txBody>
          <a:bodyPr wrap="square">
            <a:spAutoFit/>
          </a:bodyPr>
          <a:lstStyle/>
          <a:p>
            <a:r>
              <a:rPr lang="ru-RU" b="0" i="0" u="none" strike="noStrike" dirty="0">
                <a:effectLst/>
                <a:latin typeface="Times New Roman" panose="02020603050405020304" pitchFamily="18" charset="0"/>
                <a:cs typeface="Times New Roman" panose="02020603050405020304" pitchFamily="18" charset="0"/>
              </a:rPr>
              <a:t>Рис. 24. Съемка язычной поверхности боковых групп зубов.</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47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F02A8E-1446-C214-B1E6-C2A35F4DD481}"/>
              </a:ext>
            </a:extLst>
          </p:cNvPr>
          <p:cNvSpPr txBox="1"/>
          <p:nvPr/>
        </p:nvSpPr>
        <p:spPr>
          <a:xfrm>
            <a:off x="1124414" y="1892795"/>
            <a:ext cx="9943171" cy="2246769"/>
          </a:xfrm>
          <a:prstGeom prst="rect">
            <a:avLst/>
          </a:prstGeom>
          <a:noFill/>
        </p:spPr>
        <p:txBody>
          <a:bodyPr wrap="square">
            <a:spAutoFit/>
          </a:bodyPr>
          <a:lstStyle/>
          <a:p>
            <a:r>
              <a:rPr lang="ru-RU" sz="2000" dirty="0" err="1">
                <a:effectLst/>
                <a:latin typeface="Times New Roman" panose="02020603050405020304" pitchFamily="18" charset="0"/>
              </a:rPr>
              <a:t>Интраоральные</a:t>
            </a:r>
            <a:r>
              <a:rPr lang="ru-RU" sz="2000" dirty="0">
                <a:effectLst/>
                <a:latin typeface="Times New Roman" panose="02020603050405020304" pitchFamily="18" charset="0"/>
              </a:rPr>
              <a:t> фотографии помогают нам получить полную картину о каждом зубе пациента. С помощью этих фотографий мы получаем информацию о состоянии </a:t>
            </a:r>
            <a:r>
              <a:rPr lang="ru-RU" sz="2000" dirty="0" err="1">
                <a:effectLst/>
                <a:latin typeface="Times New Roman" panose="02020603050405020304" pitchFamily="18" charset="0"/>
              </a:rPr>
              <a:t>слизистои</a:t>
            </a:r>
            <a:r>
              <a:rPr lang="ru-RU" sz="2000" dirty="0">
                <a:effectLst/>
                <a:latin typeface="Times New Roman" panose="02020603050405020304" pitchFamily="18" charset="0"/>
              </a:rPr>
              <a:t>̆, о форме зубов, их контуре, положении в </a:t>
            </a:r>
            <a:r>
              <a:rPr lang="ru-RU" sz="2000" dirty="0" err="1">
                <a:effectLst/>
                <a:latin typeface="Times New Roman" panose="02020603050405020304" pitchFamily="18" charset="0"/>
              </a:rPr>
              <a:t>зубнои</a:t>
            </a:r>
            <a:r>
              <a:rPr lang="ru-RU" sz="2000" dirty="0">
                <a:effectLst/>
                <a:latin typeface="Times New Roman" panose="02020603050405020304" pitchFamily="18" charset="0"/>
              </a:rPr>
              <a:t>̆ дуге, можем оценить размер и пропорции каждого отдельно взятого зуба. Фотоснимки позволяют проанализировать цвет зубов, их яркость и прозрачность, рельеф поверхности и особенности их режущего края. Фотоизображения иллюстрируют клиническую картину стоматологических пациентов, позволяют провести </a:t>
            </a:r>
            <a:r>
              <a:rPr lang="ru-RU" sz="2000" dirty="0" err="1">
                <a:effectLst/>
                <a:latin typeface="Times New Roman" panose="02020603050405020304" pitchFamily="18" charset="0"/>
              </a:rPr>
              <a:t>ретроспективныи</a:t>
            </a:r>
            <a:r>
              <a:rPr lang="ru-RU" sz="2000" dirty="0">
                <a:effectLst/>
                <a:latin typeface="Times New Roman" panose="02020603050405020304" pitchFamily="18" charset="0"/>
              </a:rPr>
              <a:t>̆ анализ по окончании лечения. </a:t>
            </a:r>
            <a:endParaRPr lang="ru-RU" sz="2000" dirty="0"/>
          </a:p>
        </p:txBody>
      </p:sp>
    </p:spTree>
    <p:extLst>
      <p:ext uri="{BB962C8B-B14F-4D97-AF65-F5344CB8AC3E}">
        <p14:creationId xmlns:p14="http://schemas.microsoft.com/office/powerpoint/2010/main" val="613705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C12C6-B9DA-B800-13E7-2B01812C5989}"/>
              </a:ext>
            </a:extLst>
          </p:cNvPr>
          <p:cNvSpPr txBox="1"/>
          <p:nvPr/>
        </p:nvSpPr>
        <p:spPr>
          <a:xfrm>
            <a:off x="416417" y="412124"/>
            <a:ext cx="11359166" cy="5724644"/>
          </a:xfrm>
          <a:prstGeom prst="rect">
            <a:avLst/>
          </a:prstGeom>
          <a:noFill/>
        </p:spPr>
        <p:txBody>
          <a:bodyPr wrap="square">
            <a:spAutoFit/>
          </a:bodyPr>
          <a:lstStyle/>
          <a:p>
            <a:r>
              <a:rPr lang="ru-RU" sz="2000" b="1" dirty="0">
                <a:latin typeface="Times New Roman" panose="02020603050405020304" pitchFamily="18" charset="0"/>
                <a:cs typeface="Times New Roman" panose="02020603050405020304" pitchFamily="18" charset="0"/>
              </a:rPr>
              <a:t>Список используемой литературы и Интернет-ресурсов</a:t>
            </a:r>
          </a:p>
          <a:p>
            <a:r>
              <a:rPr lang="ru-RU" sz="2000" dirty="0">
                <a:latin typeface="Times New Roman" panose="02020603050405020304" pitchFamily="18" charset="0"/>
                <a:cs typeface="Times New Roman" panose="02020603050405020304" pitchFamily="18" charset="0"/>
              </a:rPr>
              <a:t>1. </a:t>
            </a:r>
            <a:r>
              <a:rPr lang="ru-RU" sz="2000" dirty="0" err="1">
                <a:latin typeface="Times New Roman" panose="02020603050405020304" pitchFamily="18" charset="0"/>
                <a:cs typeface="Times New Roman" panose="02020603050405020304" pitchFamily="18" charset="0"/>
              </a:rPr>
              <a:t>Хорошилкина</a:t>
            </a:r>
            <a:r>
              <a:rPr lang="ru-RU" sz="2000" dirty="0">
                <a:latin typeface="Times New Roman" panose="02020603050405020304" pitchFamily="18" charset="0"/>
                <a:cs typeface="Times New Roman" panose="02020603050405020304" pitchFamily="18" charset="0"/>
              </a:rPr>
              <a:t> Ф.Я. Ортодонтия. Дефекты зубов, зубных рядов, аномалий прикуса, морфофункциональные нарушения в челюстно-лицевой области и их комплексное лечение. М.: МИА, 2010.- 592 с. </a:t>
            </a:r>
          </a:p>
          <a:p>
            <a:r>
              <a:rPr lang="ru-RU" sz="2000" dirty="0">
                <a:latin typeface="Times New Roman" panose="02020603050405020304" pitchFamily="18" charset="0"/>
                <a:cs typeface="Times New Roman" panose="02020603050405020304" pitchFamily="18" charset="0"/>
              </a:rPr>
              <a:t>2. </a:t>
            </a:r>
            <a:r>
              <a:rPr lang="ru-RU" sz="2000" dirty="0" err="1">
                <a:latin typeface="Times New Roman" panose="02020603050405020304" pitchFamily="18" charset="0"/>
                <a:cs typeface="Times New Roman" panose="02020603050405020304" pitchFamily="18" charset="0"/>
              </a:rPr>
              <a:t>Персин</a:t>
            </a:r>
            <a:r>
              <a:rPr lang="ru-RU" sz="2000" dirty="0">
                <a:latin typeface="Times New Roman" panose="02020603050405020304" pitchFamily="18" charset="0"/>
                <a:cs typeface="Times New Roman" panose="02020603050405020304" pitchFamily="18" charset="0"/>
              </a:rPr>
              <a:t> Л.С. Ортодонтия. Современные методы диагностики аномалий зубов, зубных рядов и окклюзии / Л.С. </a:t>
            </a:r>
            <a:r>
              <a:rPr lang="ru-RU" sz="2000" dirty="0" err="1">
                <a:latin typeface="Times New Roman" panose="02020603050405020304" pitchFamily="18" charset="0"/>
                <a:cs typeface="Times New Roman" panose="02020603050405020304" pitchFamily="18" charset="0"/>
              </a:rPr>
              <a:t>Персин</a:t>
            </a:r>
            <a:r>
              <a:rPr lang="ru-RU" sz="2000" dirty="0">
                <a:latin typeface="Times New Roman" panose="02020603050405020304" pitchFamily="18" charset="0"/>
                <a:cs typeface="Times New Roman" panose="02020603050405020304" pitchFamily="18" charset="0"/>
              </a:rPr>
              <a:t> - М. : ГЭОТАР-Медиа, 2017. - 160 с. –</a:t>
            </a:r>
          </a:p>
          <a:p>
            <a:r>
              <a:rPr lang="ru-RU" sz="2000" dirty="0">
                <a:latin typeface="Times New Roman" panose="02020603050405020304" pitchFamily="18" charset="0"/>
                <a:cs typeface="Times New Roman" panose="02020603050405020304" pitchFamily="18" charset="0"/>
              </a:rPr>
              <a:t>3. Дмитриенко С.В., Краюшкин А.И., Воробьев А.А., Фомина О.Л. Атлас аномалий и деформаций челюстно-лицевой области: Учебно-</a:t>
            </a:r>
            <a:r>
              <a:rPr lang="ru-RU" sz="2000" dirty="0" err="1">
                <a:latin typeface="Times New Roman" panose="02020603050405020304" pitchFamily="18" charset="0"/>
                <a:cs typeface="Times New Roman" panose="02020603050405020304" pitchFamily="18" charset="0"/>
              </a:rPr>
              <a:t>метод.пособие</a:t>
            </a:r>
            <a:r>
              <a:rPr lang="ru-RU" sz="2000" dirty="0">
                <a:latin typeface="Times New Roman" panose="02020603050405020304" pitchFamily="18" charset="0"/>
                <a:cs typeface="Times New Roman" panose="02020603050405020304" pitchFamily="18" charset="0"/>
              </a:rPr>
              <a:t> /- М.Мед.</a:t>
            </a:r>
            <a:r>
              <a:rPr lang="ru-RU" sz="2000" dirty="0" err="1">
                <a:latin typeface="Times New Roman" panose="02020603050405020304" pitchFamily="18" charset="0"/>
                <a:cs typeface="Times New Roman" panose="02020603050405020304" pitchFamily="18" charset="0"/>
              </a:rPr>
              <a:t>кн</a:t>
            </a:r>
            <a:r>
              <a:rPr lang="ru-RU" sz="2000" dirty="0">
                <a:latin typeface="Times New Roman" panose="02020603050405020304" pitchFamily="18" charset="0"/>
                <a:cs typeface="Times New Roman" panose="02020603050405020304" pitchFamily="18" charset="0"/>
              </a:rPr>
              <a:t>.,НГМА, 2006. – 94 с.</a:t>
            </a:r>
          </a:p>
          <a:p>
            <a:r>
              <a:rPr lang="ru-RU" sz="2000" dirty="0">
                <a:latin typeface="Times New Roman" panose="02020603050405020304" pitchFamily="18" charset="0"/>
                <a:cs typeface="Times New Roman" panose="02020603050405020304" pitchFamily="18" charset="0"/>
              </a:rPr>
              <a:t>4. </a:t>
            </a:r>
            <a:r>
              <a:rPr lang="ru-RU" sz="2000" dirty="0" err="1">
                <a:latin typeface="Times New Roman" panose="02020603050405020304" pitchFamily="18" charset="0"/>
                <a:cs typeface="Times New Roman" panose="02020603050405020304" pitchFamily="18" charset="0"/>
              </a:rPr>
              <a:t>Калвелис</a:t>
            </a:r>
            <a:r>
              <a:rPr lang="ru-RU" sz="2000" dirty="0">
                <a:latin typeface="Times New Roman" panose="02020603050405020304" pitchFamily="18" charset="0"/>
                <a:cs typeface="Times New Roman" panose="02020603050405020304" pitchFamily="18" charset="0"/>
              </a:rPr>
              <a:t> Д. А. Ортодонтия [Текст] : </a:t>
            </a:r>
            <a:r>
              <a:rPr lang="ru-RU" sz="2000" dirty="0" err="1">
                <a:latin typeface="Times New Roman" panose="02020603050405020304" pitchFamily="18" charset="0"/>
                <a:cs typeface="Times New Roman" panose="02020603050405020304" pitchFamily="18" charset="0"/>
              </a:rPr>
              <a:t>зубо-челюст</a:t>
            </a:r>
            <a:r>
              <a:rPr lang="ru-RU" sz="2000" dirty="0">
                <a:latin typeface="Times New Roman" panose="02020603050405020304" pitchFamily="18" charset="0"/>
                <a:cs typeface="Times New Roman" panose="02020603050405020304" pitchFamily="18" charset="0"/>
              </a:rPr>
              <a:t>. аномалии в клинике и эксперименте / Д. А. </a:t>
            </a:r>
            <a:r>
              <a:rPr lang="ru-RU" sz="2000" dirty="0" err="1">
                <a:latin typeface="Times New Roman" panose="02020603050405020304" pitchFamily="18" charset="0"/>
                <a:cs typeface="Times New Roman" panose="02020603050405020304" pitchFamily="18" charset="0"/>
              </a:rPr>
              <a:t>Калвелис</a:t>
            </a:r>
            <a:r>
              <a:rPr lang="ru-RU" sz="2000" dirty="0">
                <a:latin typeface="Times New Roman" panose="02020603050405020304" pitchFamily="18" charset="0"/>
                <a:cs typeface="Times New Roman" panose="02020603050405020304" pitchFamily="18" charset="0"/>
              </a:rPr>
              <a:t>. - [Репринт. изд.]. - Б. м. : </a:t>
            </a:r>
            <a:r>
              <a:rPr lang="ru-RU" sz="2000" dirty="0" err="1">
                <a:latin typeface="Times New Roman" panose="02020603050405020304" pitchFamily="18" charset="0"/>
                <a:cs typeface="Times New Roman" panose="02020603050405020304" pitchFamily="18" charset="0"/>
              </a:rPr>
              <a:t>Эсен</a:t>
            </a:r>
            <a:r>
              <a:rPr lang="ru-RU" sz="2000" dirty="0">
                <a:latin typeface="Times New Roman" panose="02020603050405020304" pitchFamily="18" charset="0"/>
                <a:cs typeface="Times New Roman" panose="02020603050405020304" pitchFamily="18" charset="0"/>
              </a:rPr>
              <a:t>, Б. г. (1994). - 237, [1] с. : ил. </a:t>
            </a:r>
          </a:p>
          <a:p>
            <a:r>
              <a:rPr lang="ru-RU" sz="1800" dirty="0">
                <a:effectLst/>
                <a:latin typeface="Times New Roman" panose="02020603050405020304" pitchFamily="18" charset="0"/>
              </a:rPr>
              <a:t>5. </a:t>
            </a:r>
            <a:r>
              <a:rPr lang="ru-RU" sz="1800" dirty="0" err="1">
                <a:effectLst/>
                <a:latin typeface="Times New Roman" panose="02020603050405020304" pitchFamily="18" charset="0"/>
              </a:rPr>
              <a:t>Проффит</a:t>
            </a:r>
            <a:r>
              <a:rPr lang="ru-RU" sz="1800" dirty="0">
                <a:effectLst/>
                <a:latin typeface="Times New Roman" panose="02020603050405020304" pitchFamily="18" charset="0"/>
              </a:rPr>
              <a:t>, У. Р. Современная ортодонтия [Текст] / </a:t>
            </a:r>
            <a:r>
              <a:rPr lang="ru-RU" sz="1800" dirty="0" err="1">
                <a:effectLst/>
                <a:latin typeface="Times New Roman" panose="02020603050405020304" pitchFamily="18" charset="0"/>
              </a:rPr>
              <a:t>Проффит</a:t>
            </a:r>
            <a:r>
              <a:rPr lang="ru-RU" sz="1800" dirty="0">
                <a:effectLst/>
                <a:latin typeface="Times New Roman" panose="02020603050405020304" pitchFamily="18" charset="0"/>
              </a:rPr>
              <a:t>, У. Р. - Москва: </a:t>
            </a:r>
            <a:r>
              <a:rPr lang="ru-RU" sz="1800" dirty="0" err="1">
                <a:effectLst/>
                <a:latin typeface="Times New Roman" panose="02020603050405020304" pitchFamily="18" charset="0"/>
              </a:rPr>
              <a:t>МЕДпресс-информ</a:t>
            </a:r>
            <a:r>
              <a:rPr lang="ru-RU" sz="1800" dirty="0">
                <a:effectLst/>
                <a:latin typeface="Times New Roman" panose="02020603050405020304" pitchFamily="18" charset="0"/>
              </a:rPr>
              <a:t>, 2019. – 712 с. – </a:t>
            </a:r>
            <a:r>
              <a:rPr lang="en" sz="1800" dirty="0">
                <a:effectLst/>
                <a:latin typeface="Times New Roman" panose="02020603050405020304" pitchFamily="18" charset="0"/>
              </a:rPr>
              <a:t>ISBN 978-5-00030-640-6 </a:t>
            </a:r>
            <a:r>
              <a:rPr lang="ru-RU" sz="1800" dirty="0">
                <a:effectLst/>
                <a:latin typeface="Times New Roman" panose="02020603050405020304" pitchFamily="18" charset="0"/>
              </a:rPr>
              <a:t>Текст </a:t>
            </a:r>
            <a:r>
              <a:rPr lang="ru-RU" sz="1800" dirty="0" err="1">
                <a:effectLst/>
                <a:latin typeface="Times New Roman" panose="02020603050405020304" pitchFamily="18" charset="0"/>
              </a:rPr>
              <a:t>непосредственныи</a:t>
            </a:r>
            <a:r>
              <a:rPr lang="ru-RU" sz="1800" dirty="0">
                <a:effectLst/>
                <a:latin typeface="Times New Roman" panose="02020603050405020304" pitchFamily="18" charset="0"/>
              </a:rPr>
              <a:t>̆</a:t>
            </a:r>
            <a:r>
              <a:rPr lang="ru-RU" sz="1800" dirty="0">
                <a:effectLst/>
                <a:latin typeface="Times New Roman,Bold"/>
              </a:rPr>
              <a:t>. </a:t>
            </a:r>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6. </a:t>
            </a:r>
            <a:r>
              <a:rPr lang="ru-RU" sz="1800" dirty="0" err="1">
                <a:effectLst/>
                <a:latin typeface="Times New Roman" panose="02020603050405020304" pitchFamily="18" charset="0"/>
              </a:rPr>
              <a:t>Российскии</a:t>
            </a:r>
            <a:r>
              <a:rPr lang="ru-RU" sz="1800" dirty="0">
                <a:effectLst/>
                <a:latin typeface="Times New Roman" panose="02020603050405020304" pitchFamily="18" charset="0"/>
              </a:rPr>
              <a:t>̆ </a:t>
            </a:r>
            <a:r>
              <a:rPr lang="ru-RU" sz="1800" dirty="0" err="1">
                <a:effectLst/>
                <a:latin typeface="Times New Roman" panose="02020603050405020304" pitchFamily="18" charset="0"/>
              </a:rPr>
              <a:t>Стоматологическии</a:t>
            </a:r>
            <a:r>
              <a:rPr lang="ru-RU" sz="1800" dirty="0">
                <a:effectLst/>
                <a:latin typeface="Times New Roman" panose="02020603050405020304" pitchFamily="18" charset="0"/>
              </a:rPr>
              <a:t>̆ Портал,</a:t>
            </a:r>
            <a:r>
              <a:rPr lang="en" sz="1800" dirty="0" err="1">
                <a:solidFill>
                  <a:srgbClr val="0000FF"/>
                </a:solidFill>
                <a:effectLst/>
                <a:latin typeface="Times New Roman" panose="02020603050405020304" pitchFamily="18" charset="0"/>
              </a:rPr>
              <a:t>www.stom.ru</a:t>
            </a:r>
            <a:r>
              <a:rPr lang="en" sz="1800" dirty="0">
                <a:solidFill>
                  <a:srgbClr val="0000FF"/>
                </a:solidFill>
                <a:effectLst/>
                <a:latin typeface="Times New Roman" panose="02020603050405020304" pitchFamily="18" charset="0"/>
              </a:rPr>
              <a:t> </a:t>
            </a:r>
            <a:endParaRPr lang="en" sz="1800" dirty="0">
              <a:effectLst/>
              <a:latin typeface="Times New Roman" panose="02020603050405020304" pitchFamily="18" charset="0"/>
            </a:endParaRPr>
          </a:p>
          <a:p>
            <a:r>
              <a:rPr lang="ru-RU" sz="1800" dirty="0">
                <a:effectLst/>
                <a:latin typeface="Times New Roman" panose="02020603050405020304" pitchFamily="18" charset="0"/>
              </a:rPr>
              <a:t>7. </a:t>
            </a:r>
            <a:r>
              <a:rPr lang="ru-RU" sz="1800" dirty="0" err="1">
                <a:effectLst/>
                <a:latin typeface="Times New Roman" panose="02020603050405020304" pitchFamily="18" charset="0"/>
              </a:rPr>
              <a:t>Стоматологическии</a:t>
            </a:r>
            <a:r>
              <a:rPr lang="ru-RU" sz="1800" dirty="0">
                <a:effectLst/>
                <a:latin typeface="Times New Roman" panose="02020603050405020304" pitchFamily="18" charset="0"/>
              </a:rPr>
              <a:t>̆ портал </a:t>
            </a:r>
            <a:r>
              <a:rPr lang="en" sz="1800" dirty="0" err="1">
                <a:effectLst/>
                <a:latin typeface="Times New Roman" panose="02020603050405020304" pitchFamily="18" charset="0"/>
              </a:rPr>
              <a:t>Dentalworld.ru</a:t>
            </a:r>
            <a:r>
              <a:rPr lang="en" sz="1800" dirty="0">
                <a:effectLst/>
                <a:latin typeface="Times New Roman" panose="02020603050405020304" pitchFamily="18" charset="0"/>
              </a:rPr>
              <a:t>, </a:t>
            </a:r>
            <a:r>
              <a:rPr lang="en" sz="1800" dirty="0" err="1">
                <a:solidFill>
                  <a:srgbClr val="0000FF"/>
                </a:solidFill>
                <a:effectLst/>
                <a:latin typeface="Times New Roman" panose="02020603050405020304" pitchFamily="18" charset="0"/>
              </a:rPr>
              <a:t>www.dentalworld.ru</a:t>
            </a:r>
            <a:r>
              <a:rPr lang="en" sz="1800" dirty="0">
                <a:solidFill>
                  <a:srgbClr val="0000FF"/>
                </a:solidFill>
                <a:effectLst/>
                <a:latin typeface="Times New Roman" panose="02020603050405020304" pitchFamily="18" charset="0"/>
              </a:rPr>
              <a:t> </a:t>
            </a:r>
            <a:endParaRPr lang="en" sz="1800" dirty="0">
              <a:effectLst/>
              <a:latin typeface="Times New Roman" panose="02020603050405020304" pitchFamily="18" charset="0"/>
            </a:endParaRPr>
          </a:p>
          <a:p>
            <a:r>
              <a:rPr lang="ru-RU" sz="1800" dirty="0">
                <a:effectLst/>
                <a:latin typeface="Times New Roman" panose="02020603050405020304" pitchFamily="18" charset="0"/>
              </a:rPr>
              <a:t>8. ЦНИИ Стоматологии, </a:t>
            </a:r>
            <a:r>
              <a:rPr lang="en" sz="1800" dirty="0" err="1">
                <a:solidFill>
                  <a:srgbClr val="0000FF"/>
                </a:solidFill>
                <a:effectLst/>
                <a:latin typeface="Times New Roman" panose="02020603050405020304" pitchFamily="18" charset="0"/>
              </a:rPr>
              <a:t>www.cniis.ru</a:t>
            </a:r>
            <a:r>
              <a:rPr lang="en" sz="1800" dirty="0">
                <a:solidFill>
                  <a:srgbClr val="0000FF"/>
                </a:solidFill>
                <a:effectLst/>
                <a:latin typeface="Times New Roman" panose="02020603050405020304" pitchFamily="18" charset="0"/>
              </a:rPr>
              <a:t> </a:t>
            </a:r>
            <a:endParaRPr lang="en" sz="1800" dirty="0">
              <a:effectLst/>
              <a:latin typeface="Times New Roman" panose="02020603050405020304" pitchFamily="18" charset="0"/>
            </a:endParaRPr>
          </a:p>
          <a:p>
            <a:r>
              <a:rPr lang="ru-RU" sz="1800" dirty="0">
                <a:effectLst/>
                <a:latin typeface="Times New Roman" panose="02020603050405020304" pitchFamily="18" charset="0"/>
              </a:rPr>
              <a:t>9. Медицинская литература по стоматологии, </a:t>
            </a:r>
            <a:r>
              <a:rPr lang="en" sz="1800" dirty="0" err="1">
                <a:solidFill>
                  <a:srgbClr val="0000FF"/>
                </a:solidFill>
                <a:effectLst/>
                <a:latin typeface="Times New Roman" panose="02020603050405020304" pitchFamily="18" charset="0"/>
              </a:rPr>
              <a:t>www.mmbook.ru</a:t>
            </a:r>
            <a:r>
              <a:rPr lang="en" sz="1800" dirty="0">
                <a:solidFill>
                  <a:srgbClr val="0000FF"/>
                </a:solidFill>
                <a:effectLst/>
                <a:latin typeface="Times New Roman" panose="02020603050405020304" pitchFamily="18" charset="0"/>
              </a:rPr>
              <a:t> </a:t>
            </a:r>
            <a:endParaRPr lang="en" sz="1800" dirty="0">
              <a:effectLst/>
              <a:latin typeface="Times New Roman" panose="02020603050405020304" pitchFamily="18" charset="0"/>
            </a:endParaRPr>
          </a:p>
          <a:p>
            <a:r>
              <a:rPr lang="ru-RU" sz="1800" dirty="0">
                <a:effectLst/>
                <a:latin typeface="Times New Roman" panose="02020603050405020304" pitchFamily="18" charset="0"/>
              </a:rPr>
              <a:t>10. </a:t>
            </a:r>
            <a:r>
              <a:rPr lang="en" sz="1800" dirty="0">
                <a:effectLst/>
                <a:latin typeface="Times New Roman" panose="02020603050405020304" pitchFamily="18" charset="0"/>
              </a:rPr>
              <a:t>Dental </a:t>
            </a:r>
            <a:r>
              <a:rPr lang="en" sz="1800" dirty="0" err="1">
                <a:effectLst/>
                <a:latin typeface="Times New Roman" panose="02020603050405020304" pitchFamily="18" charset="0"/>
              </a:rPr>
              <a:t>Site,</a:t>
            </a:r>
            <a:r>
              <a:rPr lang="en" sz="1800" dirty="0" err="1">
                <a:solidFill>
                  <a:srgbClr val="0000FF"/>
                </a:solidFill>
                <a:effectLst/>
                <a:latin typeface="Times New Roman" panose="02020603050405020304" pitchFamily="18" charset="0"/>
              </a:rPr>
              <a:t>www.dentalsite.ru</a:t>
            </a:r>
            <a:r>
              <a:rPr lang="en" sz="1800" dirty="0">
                <a:solidFill>
                  <a:srgbClr val="0000FF"/>
                </a:solidFill>
                <a:effectLst/>
                <a:latin typeface="Times New Roman" panose="02020603050405020304" pitchFamily="18" charset="0"/>
              </a:rPr>
              <a:t> </a:t>
            </a:r>
            <a:endParaRPr lang="en" sz="1800" dirty="0">
              <a:effectLst/>
              <a:latin typeface="Times New Roman" panose="02020603050405020304" pitchFamily="18" charset="0"/>
            </a:endParaRPr>
          </a:p>
          <a:p>
            <a:r>
              <a:rPr lang="ru-RU" sz="1800" dirty="0">
                <a:effectLst/>
                <a:latin typeface="Times New Roman" panose="02020603050405020304" pitchFamily="18" charset="0"/>
              </a:rPr>
              <a:t>11. </a:t>
            </a:r>
            <a:r>
              <a:rPr lang="ru-RU" sz="1800" dirty="0" err="1">
                <a:effectLst/>
                <a:latin typeface="Times New Roman" panose="02020603050405020304" pitchFamily="18" charset="0"/>
              </a:rPr>
              <a:t>СПбИНСТОМ</a:t>
            </a:r>
            <a:r>
              <a:rPr lang="ru-RU" sz="1800" dirty="0">
                <a:effectLst/>
                <a:latin typeface="Times New Roman" panose="02020603050405020304" pitchFamily="18" charset="0"/>
              </a:rPr>
              <a:t> (Санкт-</a:t>
            </a:r>
            <a:r>
              <a:rPr lang="ru-RU" sz="1800" dirty="0" err="1">
                <a:effectLst/>
                <a:latin typeface="Times New Roman" panose="02020603050405020304" pitchFamily="18" charset="0"/>
              </a:rPr>
              <a:t>Петербургскии</a:t>
            </a:r>
            <a:r>
              <a:rPr lang="ru-RU" sz="1800" dirty="0">
                <a:effectLst/>
                <a:latin typeface="Times New Roman" panose="02020603050405020304" pitchFamily="18" charset="0"/>
              </a:rPr>
              <a:t>̆ институт стоматологии последипломного образования), </a:t>
            </a:r>
            <a:r>
              <a:rPr lang="en" sz="1800" dirty="0">
                <a:solidFill>
                  <a:srgbClr val="0000FF"/>
                </a:solidFill>
                <a:effectLst/>
                <a:latin typeface="Times New Roman" panose="02020603050405020304" pitchFamily="18" charset="0"/>
                <a:hlinkClick r:id="rId2"/>
              </a:rPr>
              <a:t>www.instom.ru</a:t>
            </a:r>
            <a:endParaRPr lang="ru-RU" sz="1800" dirty="0">
              <a:solidFill>
                <a:srgbClr val="0000FF"/>
              </a:solidFill>
              <a:effectLst/>
              <a:latin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12. </a:t>
            </a:r>
            <a:r>
              <a:rPr lang="en" sz="2000" dirty="0">
                <a:latin typeface="Times New Roman" panose="02020603050405020304" pitchFamily="18" charset="0"/>
                <a:cs typeface="Times New Roman" panose="02020603050405020304" pitchFamily="18" charset="0"/>
                <a:hlinkClick r:id="rId3"/>
              </a:rPr>
              <a:t>https://ru.ohi-s.com/articles-videos/vnutrirotovogo-fotografirovaniya/</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23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44D78E-F12F-EC13-F3C0-EA16F4EE04C2}"/>
              </a:ext>
            </a:extLst>
          </p:cNvPr>
          <p:cNvSpPr>
            <a:spLocks noGrp="1"/>
          </p:cNvSpPr>
          <p:nvPr>
            <p:ph type="title"/>
          </p:nvPr>
        </p:nvSpPr>
        <p:spPr>
          <a:xfrm>
            <a:off x="838200" y="2631807"/>
            <a:ext cx="10515600" cy="1325563"/>
          </a:xfrm>
        </p:spPr>
        <p:txBody>
          <a:bodyPr>
            <a:normAutofit/>
          </a:bodyPr>
          <a:lstStyle/>
          <a:p>
            <a:pPr algn="ctr"/>
            <a:r>
              <a:rPr lang="ru-RU" sz="7200" dirty="0">
                <a:latin typeface="Times New Roman" panose="02020603050405020304" pitchFamily="18" charset="0"/>
                <a:cs typeface="Times New Roman" panose="02020603050405020304" pitchFamily="18" charset="0"/>
              </a:rPr>
              <a:t>Спасибо за внимание!</a:t>
            </a:r>
          </a:p>
        </p:txBody>
      </p:sp>
    </p:spTree>
    <p:extLst>
      <p:ext uri="{BB962C8B-B14F-4D97-AF65-F5344CB8AC3E}">
        <p14:creationId xmlns:p14="http://schemas.microsoft.com/office/powerpoint/2010/main" val="1084507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B9C7C7-DBD2-7ED4-F8D5-18B27DADE2E0}"/>
              </a:ext>
            </a:extLst>
          </p:cNvPr>
          <p:cNvSpPr txBox="1"/>
          <p:nvPr/>
        </p:nvSpPr>
        <p:spPr>
          <a:xfrm>
            <a:off x="0" y="1"/>
            <a:ext cx="8036417" cy="6555641"/>
          </a:xfrm>
          <a:prstGeom prst="rect">
            <a:avLst/>
          </a:prstGeom>
          <a:noFill/>
        </p:spPr>
        <p:txBody>
          <a:bodyPr wrap="square">
            <a:spAutoFit/>
          </a:bodyPr>
          <a:lstStyle/>
          <a:p>
            <a:r>
              <a:rPr lang="ru-RU" sz="2000" u="sng" dirty="0">
                <a:effectLst/>
                <a:latin typeface="Times New Roman" panose="02020603050405020304" pitchFamily="18" charset="0"/>
              </a:rPr>
              <a:t>Вспышка</a:t>
            </a:r>
            <a:r>
              <a:rPr lang="ru-RU" sz="2000" dirty="0">
                <a:effectLst/>
                <a:latin typeface="Times New Roman" panose="02020603050405020304" pitchFamily="18" charset="0"/>
              </a:rPr>
              <a:t> – </a:t>
            </a:r>
            <a:r>
              <a:rPr lang="ru-RU" sz="2000" dirty="0" err="1">
                <a:effectLst/>
                <a:latin typeface="Times New Roman" panose="02020603050405020304" pitchFamily="18" charset="0"/>
              </a:rPr>
              <a:t>неотъемлемыи</a:t>
            </a:r>
            <a:r>
              <a:rPr lang="ru-RU" sz="2000" dirty="0">
                <a:effectLst/>
                <a:latin typeface="Times New Roman" panose="02020603050405020304" pitchFamily="18" charset="0"/>
              </a:rPr>
              <a:t>̆ элемент. Использование штатных вспышек зачастую приводит к </a:t>
            </a:r>
            <a:r>
              <a:rPr lang="ru-RU" sz="2000" dirty="0" err="1">
                <a:effectLst/>
                <a:latin typeface="Times New Roman" panose="02020603050405020304" pitchFamily="18" charset="0"/>
              </a:rPr>
              <a:t>засветам</a:t>
            </a:r>
            <a:r>
              <a:rPr lang="ru-RU" sz="2000" dirty="0">
                <a:effectLst/>
                <a:latin typeface="Times New Roman" panose="02020603050405020304" pitchFamily="18" charset="0"/>
              </a:rPr>
              <a:t> и одновременно </a:t>
            </a:r>
            <a:r>
              <a:rPr lang="ru-RU" sz="2000" dirty="0" err="1">
                <a:effectLst/>
                <a:latin typeface="Times New Roman" panose="02020603050405020304" pitchFamily="18" charset="0"/>
              </a:rPr>
              <a:t>тёмным</a:t>
            </a:r>
            <a:r>
              <a:rPr lang="ru-RU" sz="2000" dirty="0">
                <a:effectLst/>
                <a:latin typeface="Times New Roman" panose="02020603050405020304" pitchFamily="18" charset="0"/>
              </a:rPr>
              <a:t> зонам на снимке. В целях рассеивания яркого света применяются отражатели и рассеиватели. </a:t>
            </a:r>
            <a:endParaRPr lang="ru-RU" sz="2000" dirty="0"/>
          </a:p>
          <a:p>
            <a:r>
              <a:rPr lang="ru-RU" sz="2000" dirty="0">
                <a:effectLst/>
                <a:latin typeface="Times New Roman" panose="02020603050405020304" pitchFamily="18" charset="0"/>
              </a:rPr>
              <a:t>Выгодная для </a:t>
            </a:r>
            <a:r>
              <a:rPr lang="ru-RU" sz="2000" dirty="0" err="1">
                <a:effectLst/>
                <a:latin typeface="Times New Roman" panose="02020603050405020304" pitchFamily="18" charset="0"/>
              </a:rPr>
              <a:t>дентальнои</a:t>
            </a:r>
            <a:r>
              <a:rPr lang="ru-RU" sz="2000" dirty="0">
                <a:effectLst/>
                <a:latin typeface="Times New Roman" panose="02020603050405020304" pitchFamily="18" charset="0"/>
              </a:rPr>
              <a:t>̆ фотографии вспышка – кольцевая, монтируемая непосредственно на объектив. Она </a:t>
            </a:r>
            <a:r>
              <a:rPr lang="ru-RU" sz="2000" dirty="0" err="1">
                <a:effectLst/>
                <a:latin typeface="Times New Roman" panose="02020603050405020304" pitchFamily="18" charset="0"/>
              </a:rPr>
              <a:t>даёт</a:t>
            </a:r>
            <a:r>
              <a:rPr lang="ru-RU" sz="2000" dirty="0">
                <a:effectLst/>
                <a:latin typeface="Times New Roman" panose="02020603050405020304" pitchFamily="18" charset="0"/>
              </a:rPr>
              <a:t> равномерное освещение без тени, однако в некоторых случаях не позволяет передать особенности текстуры. Применима при регистрации окклюзионных фотографий, выполняемых через зеркало (протоколирование клинических случаев лечения жевательных зубов, фотографии </a:t>
            </a:r>
            <a:r>
              <a:rPr lang="ru-RU" sz="2000" dirty="0" err="1">
                <a:effectLst/>
                <a:latin typeface="Times New Roman" panose="02020603050405020304" pitchFamily="18" charset="0"/>
              </a:rPr>
              <a:t>всеи</a:t>
            </a:r>
            <a:r>
              <a:rPr lang="ru-RU" sz="2000" dirty="0">
                <a:effectLst/>
                <a:latin typeface="Times New Roman" panose="02020603050405020304" pitchFamily="18" charset="0"/>
              </a:rPr>
              <a:t>̆ </a:t>
            </a:r>
            <a:r>
              <a:rPr lang="ru-RU" sz="2000" dirty="0" err="1">
                <a:effectLst/>
                <a:latin typeface="Times New Roman" panose="02020603050405020304" pitchFamily="18" charset="0"/>
              </a:rPr>
              <a:t>зубнои</a:t>
            </a:r>
            <a:r>
              <a:rPr lang="ru-RU" sz="2000" dirty="0">
                <a:effectLst/>
                <a:latin typeface="Times New Roman" panose="02020603050405020304" pitchFamily="18" charset="0"/>
              </a:rPr>
              <a:t>̆ дуги и т. д.). Основные недостатки </a:t>
            </a:r>
            <a:r>
              <a:rPr lang="ru-RU" sz="2000" dirty="0" err="1">
                <a:effectLst/>
                <a:latin typeface="Times New Roman" panose="02020603050405020304" pitchFamily="18" charset="0"/>
              </a:rPr>
              <a:t>кольцевои</a:t>
            </a:r>
            <a:r>
              <a:rPr lang="ru-RU" sz="2000" dirty="0">
                <a:effectLst/>
                <a:latin typeface="Times New Roman" panose="02020603050405020304" pitchFamily="18" charset="0"/>
              </a:rPr>
              <a:t>̆ вспышки — резкое бестеневое освещение с формированием ярких бликов в форме кольца на поверхности зуба. Объекты под </a:t>
            </a:r>
            <a:r>
              <a:rPr lang="ru-RU" sz="2000" dirty="0" err="1">
                <a:effectLst/>
                <a:latin typeface="Times New Roman" panose="02020603050405020304" pitchFamily="18" charset="0"/>
              </a:rPr>
              <a:t>кольцевои</a:t>
            </a:r>
            <a:r>
              <a:rPr lang="ru-RU" sz="2000" dirty="0">
                <a:effectLst/>
                <a:latin typeface="Times New Roman" panose="02020603050405020304" pitchFamily="18" charset="0"/>
              </a:rPr>
              <a:t>̆ </a:t>
            </a:r>
            <a:r>
              <a:rPr lang="ru-RU" sz="2000" dirty="0" err="1">
                <a:effectLst/>
                <a:latin typeface="Times New Roman" panose="02020603050405020304" pitchFamily="18" charset="0"/>
              </a:rPr>
              <a:t>вспышкои</a:t>
            </a:r>
            <a:r>
              <a:rPr lang="ru-RU" sz="2000" dirty="0">
                <a:effectLst/>
                <a:latin typeface="Times New Roman" panose="02020603050405020304" pitchFamily="18" charset="0"/>
              </a:rPr>
              <a:t>̆ чаще всего получаются плоскими и невыразительными. Недостатки </a:t>
            </a:r>
            <a:r>
              <a:rPr lang="ru-RU" sz="2000" dirty="0" err="1">
                <a:effectLst/>
                <a:latin typeface="Times New Roman" panose="02020603050405020304" pitchFamily="18" charset="0"/>
              </a:rPr>
              <a:t>кольцевои</a:t>
            </a:r>
            <a:r>
              <a:rPr lang="ru-RU" sz="2000" dirty="0">
                <a:effectLst/>
                <a:latin typeface="Times New Roman" panose="02020603050405020304" pitchFamily="18" charset="0"/>
              </a:rPr>
              <a:t>̆ вспышки особенно остро обнаруживают себя при съемке передних зубов. </a:t>
            </a:r>
          </a:p>
          <a:p>
            <a:endParaRPr lang="ru-RU" sz="2000" dirty="0"/>
          </a:p>
          <a:p>
            <a:endParaRPr lang="ru-RU" sz="2000" dirty="0"/>
          </a:p>
          <a:p>
            <a:r>
              <a:rPr lang="ru-RU" sz="2000" dirty="0" err="1">
                <a:effectLst/>
                <a:latin typeface="Times New Roman" panose="02020603050405020304" pitchFamily="18" charset="0"/>
              </a:rPr>
              <a:t>Вариациеи</a:t>
            </a:r>
            <a:r>
              <a:rPr lang="ru-RU" sz="2000" dirty="0">
                <a:effectLst/>
                <a:latin typeface="Times New Roman" panose="02020603050405020304" pitchFamily="18" charset="0"/>
              </a:rPr>
              <a:t>̆ </a:t>
            </a:r>
            <a:r>
              <a:rPr lang="ru-RU" sz="2000" dirty="0" err="1">
                <a:effectLst/>
                <a:latin typeface="Times New Roman" panose="02020603050405020304" pitchFamily="18" charset="0"/>
              </a:rPr>
              <a:t>кольцевои</a:t>
            </a:r>
            <a:r>
              <a:rPr lang="ru-RU" sz="2000" dirty="0">
                <a:effectLst/>
                <a:latin typeface="Times New Roman" panose="02020603050405020304" pitchFamily="18" charset="0"/>
              </a:rPr>
              <a:t>̆ вспышки является </a:t>
            </a:r>
            <a:r>
              <a:rPr lang="ru-RU" sz="2000" dirty="0" err="1">
                <a:effectLst/>
                <a:latin typeface="Times New Roman" panose="02020603050405020304" pitchFamily="18" charset="0"/>
              </a:rPr>
              <a:t>постоянныи</a:t>
            </a:r>
            <a:r>
              <a:rPr lang="ru-RU" sz="2000" dirty="0">
                <a:effectLst/>
                <a:latin typeface="Times New Roman" panose="02020603050405020304" pitchFamily="18" charset="0"/>
              </a:rPr>
              <a:t>̆ </a:t>
            </a:r>
            <a:r>
              <a:rPr lang="ru-RU" sz="2000" dirty="0" err="1">
                <a:effectLst/>
                <a:latin typeface="Times New Roman" panose="02020603050405020304" pitchFamily="18" charset="0"/>
              </a:rPr>
              <a:t>кольцевои</a:t>
            </a:r>
            <a:r>
              <a:rPr lang="ru-RU" sz="2000" dirty="0">
                <a:effectLst/>
                <a:latin typeface="Times New Roman" panose="02020603050405020304" pitchFamily="18" charset="0"/>
              </a:rPr>
              <a:t>̆ источник освещения. Вместо мгновенного излучения такая вспышка (</a:t>
            </a:r>
            <a:r>
              <a:rPr lang="en" sz="2000" dirty="0">
                <a:effectLst/>
                <a:latin typeface="Times New Roman" panose="02020603050405020304" pitchFamily="18" charset="0"/>
              </a:rPr>
              <a:t>LED) </a:t>
            </a:r>
            <a:r>
              <a:rPr lang="ru-RU" sz="2000" dirty="0">
                <a:effectLst/>
                <a:latin typeface="Times New Roman" panose="02020603050405020304" pitchFamily="18" charset="0"/>
              </a:rPr>
              <a:t>не тухнет сразу, а продолжает освещать снимаемую область. </a:t>
            </a:r>
            <a:endParaRPr lang="ru-RU" sz="2000" dirty="0"/>
          </a:p>
        </p:txBody>
      </p:sp>
      <p:pic>
        <p:nvPicPr>
          <p:cNvPr id="2050" name="Picture 2" descr="Picture background">
            <a:extLst>
              <a:ext uri="{FF2B5EF4-FFF2-40B4-BE49-F238E27FC236}">
                <a16:creationId xmlns:a16="http://schemas.microsoft.com/office/drawing/2014/main" id="{0351A1B6-086C-C035-1971-C3A8B2CD6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6417" y="128587"/>
            <a:ext cx="348615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cture background">
            <a:extLst>
              <a:ext uri="{FF2B5EF4-FFF2-40B4-BE49-F238E27FC236}">
                <a16:creationId xmlns:a16="http://schemas.microsoft.com/office/drawing/2014/main" id="{84377128-D8F7-2F0C-21AE-A15B62FE6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824" y="3614737"/>
            <a:ext cx="3243263" cy="324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879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A2D1D4A-134D-BCA0-0A76-4A61801E02E8}"/>
              </a:ext>
            </a:extLst>
          </p:cNvPr>
          <p:cNvPicPr>
            <a:picLocks noChangeAspect="1"/>
          </p:cNvPicPr>
          <p:nvPr/>
        </p:nvPicPr>
        <p:blipFill>
          <a:blip r:embed="rId2"/>
          <a:stretch>
            <a:fillRect/>
          </a:stretch>
        </p:blipFill>
        <p:spPr>
          <a:xfrm>
            <a:off x="1220787" y="1790700"/>
            <a:ext cx="5003800" cy="5067300"/>
          </a:xfrm>
          <a:prstGeom prst="rect">
            <a:avLst/>
          </a:prstGeom>
        </p:spPr>
      </p:pic>
      <p:sp>
        <p:nvSpPr>
          <p:cNvPr id="5" name="TextBox 4">
            <a:extLst>
              <a:ext uri="{FF2B5EF4-FFF2-40B4-BE49-F238E27FC236}">
                <a16:creationId xmlns:a16="http://schemas.microsoft.com/office/drawing/2014/main" id="{62402D6B-68B6-6E62-3CC4-AC37073AB610}"/>
              </a:ext>
            </a:extLst>
          </p:cNvPr>
          <p:cNvSpPr txBox="1"/>
          <p:nvPr/>
        </p:nvSpPr>
        <p:spPr>
          <a:xfrm>
            <a:off x="7212504" y="4102717"/>
            <a:ext cx="4407795" cy="707886"/>
          </a:xfrm>
          <a:prstGeom prst="rect">
            <a:avLst/>
          </a:prstGeom>
          <a:noFill/>
        </p:spPr>
        <p:txBody>
          <a:bodyPr wrap="square">
            <a:spAutoFit/>
          </a:bodyPr>
          <a:lstStyle/>
          <a:p>
            <a:r>
              <a:rPr lang="ru-RU" sz="2000" b="1" dirty="0">
                <a:effectLst/>
                <a:latin typeface="Times New Roman" panose="02020603050405020304" pitchFamily="18" charset="0"/>
              </a:rPr>
              <a:t>Рис.2. Фотоаппарат с </a:t>
            </a:r>
            <a:r>
              <a:rPr lang="ru-RU" sz="2000" b="1" dirty="0" err="1">
                <a:effectLst/>
                <a:latin typeface="Times New Roman" panose="02020603050405020304" pitchFamily="18" charset="0"/>
              </a:rPr>
              <a:t>двойнои</a:t>
            </a:r>
            <a:r>
              <a:rPr lang="ru-RU" sz="2000" b="1" dirty="0">
                <a:effectLst/>
                <a:latin typeface="Times New Roman" panose="02020603050405020304" pitchFamily="18" charset="0"/>
              </a:rPr>
              <a:t>̆ </a:t>
            </a:r>
            <a:r>
              <a:rPr lang="ru-RU" sz="2000" b="1" dirty="0" err="1">
                <a:effectLst/>
                <a:latin typeface="Times New Roman" panose="02020603050405020304" pitchFamily="18" charset="0"/>
              </a:rPr>
              <a:t>вспышкои</a:t>
            </a:r>
            <a:r>
              <a:rPr lang="ru-RU" sz="2000" b="1" dirty="0">
                <a:effectLst/>
                <a:latin typeface="Times New Roman" panose="02020603050405020304" pitchFamily="18" charset="0"/>
              </a:rPr>
              <a:t>̆ </a:t>
            </a:r>
            <a:endParaRPr lang="ru-RU" sz="2000" b="1" dirty="0"/>
          </a:p>
        </p:txBody>
      </p:sp>
      <p:sp>
        <p:nvSpPr>
          <p:cNvPr id="4" name="TextBox 3">
            <a:extLst>
              <a:ext uri="{FF2B5EF4-FFF2-40B4-BE49-F238E27FC236}">
                <a16:creationId xmlns:a16="http://schemas.microsoft.com/office/drawing/2014/main" id="{A0ACA7C1-004E-EC0F-4A33-90F7508BA369}"/>
              </a:ext>
            </a:extLst>
          </p:cNvPr>
          <p:cNvSpPr txBox="1"/>
          <p:nvPr/>
        </p:nvSpPr>
        <p:spPr>
          <a:xfrm>
            <a:off x="3114675" y="221040"/>
            <a:ext cx="7320857" cy="1569660"/>
          </a:xfrm>
          <a:prstGeom prst="rect">
            <a:avLst/>
          </a:prstGeom>
          <a:noFill/>
        </p:spPr>
        <p:txBody>
          <a:bodyPr wrap="square">
            <a:spAutoFit/>
          </a:bodyPr>
          <a:lstStyle/>
          <a:p>
            <a:r>
              <a:rPr lang="ru-RU" sz="2400" dirty="0">
                <a:effectLst/>
                <a:latin typeface="Times New Roman" panose="02020603050405020304" pitchFamily="18" charset="0"/>
              </a:rPr>
              <a:t>Популярные среди стоматологов </a:t>
            </a:r>
            <a:r>
              <a:rPr lang="ru-RU" sz="2400" dirty="0" err="1">
                <a:effectLst/>
                <a:latin typeface="Times New Roman" panose="02020603050405020304" pitchFamily="18" charset="0"/>
              </a:rPr>
              <a:t>двойные</a:t>
            </a:r>
            <a:r>
              <a:rPr lang="ru-RU" sz="2400" dirty="0">
                <a:effectLst/>
                <a:latin typeface="Times New Roman" panose="02020603050405020304" pitchFamily="18" charset="0"/>
              </a:rPr>
              <a:t> вспышки, так называемые биполярные вспышки, позволяют лучше захватить текстуру и топографию, однако их применение для </a:t>
            </a:r>
            <a:r>
              <a:rPr lang="ru-RU" sz="2400" dirty="0" err="1">
                <a:effectLst/>
                <a:latin typeface="Times New Roman" panose="02020603050405020304" pitchFamily="18" charset="0"/>
              </a:rPr>
              <a:t>съёмки</a:t>
            </a:r>
            <a:r>
              <a:rPr lang="ru-RU" sz="2400" dirty="0">
                <a:effectLst/>
                <a:latin typeface="Times New Roman" panose="02020603050405020304" pitchFamily="18" charset="0"/>
              </a:rPr>
              <a:t> задних зубов затруднительно. </a:t>
            </a:r>
            <a:endParaRPr lang="ru-RU" sz="2400" dirty="0"/>
          </a:p>
        </p:txBody>
      </p:sp>
    </p:spTree>
    <p:extLst>
      <p:ext uri="{BB962C8B-B14F-4D97-AF65-F5344CB8AC3E}">
        <p14:creationId xmlns:p14="http://schemas.microsoft.com/office/powerpoint/2010/main" val="1353534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F59DBC-EBA4-0A65-01BA-E99A4B18EBD1}"/>
              </a:ext>
            </a:extLst>
          </p:cNvPr>
          <p:cNvSpPr txBox="1"/>
          <p:nvPr/>
        </p:nvSpPr>
        <p:spPr>
          <a:xfrm>
            <a:off x="90152" y="90152"/>
            <a:ext cx="11887200" cy="3477875"/>
          </a:xfrm>
          <a:prstGeom prst="rect">
            <a:avLst/>
          </a:prstGeom>
          <a:noFill/>
        </p:spPr>
        <p:txBody>
          <a:bodyPr wrap="square">
            <a:spAutoFit/>
          </a:bodyPr>
          <a:lstStyle/>
          <a:p>
            <a:r>
              <a:rPr lang="ru-RU" sz="2000" dirty="0">
                <a:effectLst/>
                <a:latin typeface="Times New Roman" panose="02020603050405020304" pitchFamily="18" charset="0"/>
              </a:rPr>
              <a:t>Также используется дистанционная система с </a:t>
            </a:r>
            <a:r>
              <a:rPr lang="ru-RU" sz="2000" dirty="0" err="1">
                <a:effectLst/>
                <a:latin typeface="Times New Roman" panose="02020603050405020304" pitchFamily="18" charset="0"/>
              </a:rPr>
              <a:t>софтбоксами</a:t>
            </a:r>
            <a:r>
              <a:rPr lang="ru-RU" sz="2000" dirty="0">
                <a:effectLst/>
                <a:latin typeface="Times New Roman" panose="02020603050405020304" pitchFamily="18" charset="0"/>
              </a:rPr>
              <a:t>, позволяющие смягчить жесткое освещение от небольших источников света (лампы, вспышки) и снизить контраст отображения </a:t>
            </a:r>
            <a:r>
              <a:rPr lang="ru-RU" sz="2000" dirty="0" err="1">
                <a:effectLst/>
                <a:latin typeface="Times New Roman" panose="02020603050405020304" pitchFamily="18" charset="0"/>
              </a:rPr>
              <a:t>тенеи</a:t>
            </a:r>
            <a:r>
              <a:rPr lang="ru-RU" sz="2000" dirty="0">
                <a:effectLst/>
                <a:latin typeface="Times New Roman" panose="02020603050405020304" pitchFamily="18" charset="0"/>
              </a:rPr>
              <a:t>̆ и «световых пятен». Эти модификаторы света помогают создать мягкое, естественное освещение для съемки как </a:t>
            </a:r>
            <a:r>
              <a:rPr lang="ru-RU" sz="2000" dirty="0" err="1">
                <a:effectLst/>
                <a:latin typeface="Times New Roman" panose="02020603050405020304" pitchFamily="18" charset="0"/>
              </a:rPr>
              <a:t>людеи</a:t>
            </a:r>
            <a:r>
              <a:rPr lang="ru-RU" sz="2000" dirty="0">
                <a:effectLst/>
                <a:latin typeface="Times New Roman" panose="02020603050405020304" pitchFamily="18" charset="0"/>
              </a:rPr>
              <a:t>̆, так и зубов. Если </a:t>
            </a:r>
            <a:r>
              <a:rPr lang="ru-RU" sz="2000" dirty="0" err="1">
                <a:effectLst/>
                <a:latin typeface="Times New Roman" panose="02020603050405020304" pitchFamily="18" charset="0"/>
              </a:rPr>
              <a:t>софтбоксы</a:t>
            </a:r>
            <a:r>
              <a:rPr lang="ru-RU" sz="2000" dirty="0">
                <a:effectLst/>
                <a:latin typeface="Times New Roman" panose="02020603050405020304" pitchFamily="18" charset="0"/>
              </a:rPr>
              <a:t> расположены фронтально к лицу пациента, свет от них будет заполнять всю полость рта, практически не оставляя </a:t>
            </a:r>
            <a:r>
              <a:rPr lang="ru-RU" sz="2000" dirty="0" err="1">
                <a:effectLst/>
                <a:latin typeface="Times New Roman" panose="02020603050405020304" pitchFamily="18" charset="0"/>
              </a:rPr>
              <a:t>тенеи</a:t>
            </a:r>
            <a:r>
              <a:rPr lang="ru-RU" sz="2000" dirty="0">
                <a:effectLst/>
                <a:latin typeface="Times New Roman" panose="02020603050405020304" pitchFamily="18" charset="0"/>
              </a:rPr>
              <a:t>̆. Изображение в таком случае получится слишком мягким и светлым. </a:t>
            </a:r>
            <a:endParaRPr lang="ru-RU" sz="2000" dirty="0"/>
          </a:p>
          <a:p>
            <a:r>
              <a:rPr lang="ru-RU" sz="2000" b="1" dirty="0">
                <a:effectLst/>
                <a:latin typeface="Times New Roman" panose="02020603050405020304" pitchFamily="18" charset="0"/>
              </a:rPr>
              <a:t>Дополнительное оборудование, которое может понадобиться для </a:t>
            </a:r>
            <a:r>
              <a:rPr lang="ru-RU" sz="2000" b="1" dirty="0" err="1">
                <a:effectLst/>
                <a:latin typeface="Times New Roman" panose="02020603050405020304" pitchFamily="18" charset="0"/>
              </a:rPr>
              <a:t>дентальнои</a:t>
            </a:r>
            <a:r>
              <a:rPr lang="ru-RU" sz="2000" b="1" dirty="0">
                <a:effectLst/>
                <a:latin typeface="Times New Roman" panose="02020603050405020304" pitchFamily="18" charset="0"/>
              </a:rPr>
              <a:t>̆ фотографии: </a:t>
            </a:r>
            <a:endParaRPr lang="ru-RU" sz="2000" b="1" dirty="0"/>
          </a:p>
          <a:p>
            <a:r>
              <a:rPr lang="ru-RU" sz="2000" dirty="0">
                <a:effectLst/>
                <a:latin typeface="Times New Roman" panose="02020603050405020304" pitchFamily="18" charset="0"/>
              </a:rPr>
              <a:t>-</a:t>
            </a:r>
            <a:r>
              <a:rPr lang="ru-RU" sz="2000" dirty="0" err="1">
                <a:effectLst/>
                <a:latin typeface="Times New Roman" panose="02020603050405020304" pitchFamily="18" charset="0"/>
              </a:rPr>
              <a:t>заднии</a:t>
            </a:r>
            <a:r>
              <a:rPr lang="ru-RU" sz="2000" dirty="0">
                <a:effectLst/>
                <a:latin typeface="Times New Roman" panose="02020603050405020304" pitchFamily="18" charset="0"/>
              </a:rPr>
              <a:t>̆ фон </a:t>
            </a:r>
            <a:r>
              <a:rPr lang="ru-RU" sz="2000" dirty="0" err="1">
                <a:effectLst/>
                <a:latin typeface="Times New Roman" panose="02020603050405020304" pitchFamily="18" charset="0"/>
              </a:rPr>
              <a:t>нейтрального</a:t>
            </a:r>
            <a:r>
              <a:rPr lang="ru-RU" sz="2000" dirty="0">
                <a:effectLst/>
                <a:latin typeface="Times New Roman" panose="02020603050405020304" pitchFamily="18" charset="0"/>
              </a:rPr>
              <a:t> цвета,</a:t>
            </a:r>
            <a:br>
              <a:rPr lang="ru-RU" sz="2000" dirty="0">
                <a:effectLst/>
                <a:latin typeface="Times New Roman" panose="02020603050405020304" pitchFamily="18" charset="0"/>
              </a:rPr>
            </a:br>
            <a:r>
              <a:rPr lang="ru-RU" sz="2000" dirty="0">
                <a:effectLst/>
                <a:latin typeface="Times New Roman" panose="02020603050405020304" pitchFamily="18" charset="0"/>
              </a:rPr>
              <a:t>- губные и щечные ретракторы,</a:t>
            </a:r>
            <a:br>
              <a:rPr lang="ru-RU" sz="2000" dirty="0">
                <a:effectLst/>
                <a:latin typeface="Times New Roman" panose="02020603050405020304" pitchFamily="18" charset="0"/>
              </a:rPr>
            </a:br>
            <a:r>
              <a:rPr lang="ru-RU" sz="2000" dirty="0">
                <a:effectLst/>
                <a:latin typeface="Times New Roman" panose="02020603050405020304" pitchFamily="18" charset="0"/>
              </a:rPr>
              <a:t>- щечные и </a:t>
            </a:r>
            <a:r>
              <a:rPr lang="ru-RU" sz="2000" dirty="0" err="1">
                <a:effectLst/>
                <a:latin typeface="Times New Roman" panose="02020603050405020304" pitchFamily="18" charset="0"/>
              </a:rPr>
              <a:t>окклюзионные</a:t>
            </a:r>
            <a:r>
              <a:rPr lang="ru-RU" sz="2000" dirty="0">
                <a:effectLst/>
                <a:latin typeface="Times New Roman" panose="02020603050405020304" pitchFamily="18" charset="0"/>
              </a:rPr>
              <a:t> зеркала, </a:t>
            </a:r>
          </a:p>
          <a:p>
            <a:r>
              <a:rPr lang="ru-RU" sz="2000" dirty="0">
                <a:effectLst/>
                <a:latin typeface="Times New Roman" panose="02020603050405020304" pitchFamily="18" charset="0"/>
              </a:rPr>
              <a:t>-</a:t>
            </a:r>
            <a:r>
              <a:rPr lang="ru-RU" sz="2000" dirty="0" err="1">
                <a:effectLst/>
                <a:latin typeface="Times New Roman" panose="02020603050405020304" pitchFamily="18" charset="0"/>
              </a:rPr>
              <a:t>контрасторы</a:t>
            </a:r>
            <a:r>
              <a:rPr lang="ru-RU" sz="2000" dirty="0">
                <a:effectLst/>
                <a:latin typeface="Times New Roman" panose="02020603050405020304" pitchFamily="18" charset="0"/>
              </a:rPr>
              <a:t>. </a:t>
            </a:r>
            <a:endParaRPr lang="ru-RU" sz="2000" dirty="0"/>
          </a:p>
        </p:txBody>
      </p:sp>
      <p:pic>
        <p:nvPicPr>
          <p:cNvPr id="1026" name="Picture 2" descr="Picture background">
            <a:extLst>
              <a:ext uri="{FF2B5EF4-FFF2-40B4-BE49-F238E27FC236}">
                <a16:creationId xmlns:a16="http://schemas.microsoft.com/office/drawing/2014/main" id="{D4C9606B-832D-447C-AE8E-810FB74A6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7598"/>
            <a:ext cx="3725892" cy="3260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background">
            <a:extLst>
              <a:ext uri="{FF2B5EF4-FFF2-40B4-BE49-F238E27FC236}">
                <a16:creationId xmlns:a16="http://schemas.microsoft.com/office/drawing/2014/main" id="{6EDE8BBC-F45D-8447-A1F8-8D17B3FA2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331" y="3186083"/>
            <a:ext cx="3383421" cy="33834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ure background">
            <a:extLst>
              <a:ext uri="{FF2B5EF4-FFF2-40B4-BE49-F238E27FC236}">
                <a16:creationId xmlns:a16="http://schemas.microsoft.com/office/drawing/2014/main" id="{F912B10A-A230-7C1F-A72B-8925FAC12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059" y="3773223"/>
            <a:ext cx="3100093" cy="25533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cture background">
            <a:extLst>
              <a:ext uri="{FF2B5EF4-FFF2-40B4-BE49-F238E27FC236}">
                <a16:creationId xmlns:a16="http://schemas.microsoft.com/office/drawing/2014/main" id="{8C3384B4-718A-0839-858C-DC5C36169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9763" y="3429000"/>
            <a:ext cx="2897589" cy="28975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icture background">
            <a:extLst>
              <a:ext uri="{FF2B5EF4-FFF2-40B4-BE49-F238E27FC236}">
                <a16:creationId xmlns:a16="http://schemas.microsoft.com/office/drawing/2014/main" id="{6F7A6B61-6C63-0952-2CB8-D3E8CC000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8062" y="2254243"/>
            <a:ext cx="3260990" cy="166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85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7BD9E8-77FF-0056-2520-6FF2EACE69DF}"/>
              </a:ext>
            </a:extLst>
          </p:cNvPr>
          <p:cNvSpPr txBox="1"/>
          <p:nvPr/>
        </p:nvSpPr>
        <p:spPr>
          <a:xfrm>
            <a:off x="206064" y="796007"/>
            <a:ext cx="6130342" cy="4893647"/>
          </a:xfrm>
          <a:prstGeom prst="rect">
            <a:avLst/>
          </a:prstGeom>
          <a:noFill/>
        </p:spPr>
        <p:txBody>
          <a:bodyPr wrap="square">
            <a:spAutoFit/>
          </a:bodyPr>
          <a:lstStyle/>
          <a:p>
            <a:r>
              <a:rPr lang="ru-RU" sz="2400" dirty="0">
                <a:effectLst/>
                <a:latin typeface="Times New Roman,Bold"/>
              </a:rPr>
              <a:t>Стандартные виды снимков в стоматологии: </a:t>
            </a:r>
            <a:endParaRPr lang="ru-RU" sz="2400" dirty="0"/>
          </a:p>
          <a:p>
            <a:r>
              <a:rPr lang="ru-RU" sz="2400" dirty="0">
                <a:effectLst/>
                <a:latin typeface="Wingdings 2" pitchFamily="2" charset="2"/>
              </a:rPr>
              <a:t> </a:t>
            </a:r>
            <a:r>
              <a:rPr lang="ru-RU" sz="2400" dirty="0">
                <a:effectLst/>
                <a:latin typeface="Times New Roman" panose="02020603050405020304" pitchFamily="18" charset="0"/>
              </a:rPr>
              <a:t>лицо в состоянии покоя (профиль, анфас); </a:t>
            </a:r>
            <a:endParaRPr lang="ru-RU" sz="2400" dirty="0">
              <a:effectLst/>
            </a:endParaRPr>
          </a:p>
          <a:p>
            <a:r>
              <a:rPr lang="ru-RU" sz="2400" dirty="0">
                <a:effectLst/>
                <a:latin typeface="Wingdings 2" pitchFamily="2" charset="2"/>
              </a:rPr>
              <a:t> </a:t>
            </a:r>
            <a:r>
              <a:rPr lang="ru-RU" sz="2400" dirty="0">
                <a:effectLst/>
                <a:latin typeface="Times New Roman" panose="02020603050405020304" pitchFamily="18" charset="0"/>
              </a:rPr>
              <a:t>лицо с </a:t>
            </a:r>
            <a:r>
              <a:rPr lang="ru-RU" sz="2400" dirty="0" err="1">
                <a:effectLst/>
                <a:latin typeface="Times New Roman" panose="02020603050405020304" pitchFamily="18" charset="0"/>
              </a:rPr>
              <a:t>улыбкои</a:t>
            </a:r>
            <a:r>
              <a:rPr lang="ru-RU" sz="2400" dirty="0">
                <a:effectLst/>
                <a:latin typeface="Times New Roman" panose="02020603050405020304" pitchFamily="18" charset="0"/>
              </a:rPr>
              <a:t>̆; </a:t>
            </a:r>
            <a:endParaRPr lang="ru-RU" sz="2400" dirty="0">
              <a:effectLst/>
            </a:endParaRPr>
          </a:p>
          <a:p>
            <a:r>
              <a:rPr lang="ru-RU" sz="2400" dirty="0">
                <a:effectLst/>
                <a:latin typeface="Wingdings 2" pitchFamily="2" charset="2"/>
              </a:rPr>
              <a:t> </a:t>
            </a:r>
            <a:r>
              <a:rPr lang="ru-RU" sz="2400" dirty="0">
                <a:effectLst/>
                <a:latin typeface="Times New Roman" panose="02020603050405020304" pitchFamily="18" charset="0"/>
              </a:rPr>
              <a:t>улыбка (профиль, анфас); </a:t>
            </a:r>
            <a:endParaRPr lang="ru-RU" sz="2400" dirty="0">
              <a:effectLst/>
            </a:endParaRPr>
          </a:p>
          <a:p>
            <a:r>
              <a:rPr lang="ru-RU" sz="2400" dirty="0">
                <a:effectLst/>
                <a:latin typeface="Wingdings 2" pitchFamily="2" charset="2"/>
              </a:rPr>
              <a:t> </a:t>
            </a:r>
            <a:r>
              <a:rPr lang="ru-RU" sz="2400" dirty="0">
                <a:effectLst/>
                <a:latin typeface="Times New Roman" panose="02020603050405020304" pitchFamily="18" charset="0"/>
              </a:rPr>
              <a:t>зубные ряды в прикусе спереди, слева, справа; </a:t>
            </a:r>
            <a:endParaRPr lang="ru-RU" sz="2400" dirty="0">
              <a:effectLst/>
            </a:endParaRPr>
          </a:p>
          <a:p>
            <a:r>
              <a:rPr lang="ru-RU" sz="2400" dirty="0">
                <a:effectLst/>
                <a:latin typeface="Wingdings 2" pitchFamily="2" charset="2"/>
              </a:rPr>
              <a:t> </a:t>
            </a:r>
            <a:r>
              <a:rPr lang="ru-RU" sz="2400" dirty="0">
                <a:effectLst/>
                <a:latin typeface="Times New Roman" panose="02020603050405020304" pitchFamily="18" charset="0"/>
              </a:rPr>
              <a:t>плоскости прикуса </a:t>
            </a:r>
            <a:r>
              <a:rPr lang="ru-RU" sz="2400" dirty="0" err="1">
                <a:effectLst/>
                <a:latin typeface="Times New Roman" panose="02020603050405020304" pitchFamily="18" charset="0"/>
              </a:rPr>
              <a:t>верхнеи</a:t>
            </a:r>
            <a:r>
              <a:rPr lang="ru-RU" sz="2400" dirty="0">
                <a:effectLst/>
                <a:latin typeface="Times New Roman" panose="02020603050405020304" pitchFamily="18" charset="0"/>
              </a:rPr>
              <a:t>̆ и </a:t>
            </a:r>
            <a:r>
              <a:rPr lang="ru-RU" sz="2400" dirty="0" err="1">
                <a:effectLst/>
                <a:latin typeface="Times New Roman" panose="02020603050405020304" pitchFamily="18" charset="0"/>
              </a:rPr>
              <a:t>нижнеи</a:t>
            </a:r>
            <a:r>
              <a:rPr lang="ru-RU" sz="2400" dirty="0">
                <a:effectLst/>
                <a:latin typeface="Times New Roman" panose="02020603050405020304" pitchFamily="18" charset="0"/>
              </a:rPr>
              <a:t>̆ челюсти.</a:t>
            </a:r>
            <a:br>
              <a:rPr lang="ru-RU" sz="2400" dirty="0">
                <a:effectLst/>
                <a:latin typeface="Times New Roman" panose="02020603050405020304" pitchFamily="18" charset="0"/>
              </a:rPr>
            </a:br>
            <a:r>
              <a:rPr lang="ru-RU" sz="2400" dirty="0">
                <a:effectLst/>
                <a:latin typeface="Times New Roman" panose="02020603050405020304" pitchFamily="18" charset="0"/>
              </a:rPr>
              <a:t>При необходимости делаются отдельные снимки зубов, </a:t>
            </a:r>
            <a:r>
              <a:rPr lang="ru-RU" sz="2400" dirty="0" err="1">
                <a:effectLst/>
                <a:latin typeface="Times New Roman" panose="02020603050405020304" pitchFamily="18" charset="0"/>
              </a:rPr>
              <a:t>сагиттальнои</a:t>
            </a:r>
            <a:r>
              <a:rPr lang="ru-RU" sz="2400" dirty="0">
                <a:effectLst/>
                <a:latin typeface="Times New Roman" panose="02020603050405020304" pitchFamily="18" charset="0"/>
              </a:rPr>
              <a:t>̆ щели, центрального соотношения и другие.</a:t>
            </a:r>
            <a:br>
              <a:rPr lang="ru-RU" sz="2400" dirty="0">
                <a:effectLst/>
                <a:latin typeface="Times New Roman" panose="02020603050405020304" pitchFamily="18" charset="0"/>
              </a:rPr>
            </a:br>
            <a:endParaRPr lang="ru-RU" sz="2400" dirty="0">
              <a:effectLst/>
            </a:endParaRPr>
          </a:p>
        </p:txBody>
      </p:sp>
      <p:pic>
        <p:nvPicPr>
          <p:cNvPr id="2050" name="Picture 2" descr="Picture background">
            <a:extLst>
              <a:ext uri="{FF2B5EF4-FFF2-40B4-BE49-F238E27FC236}">
                <a16:creationId xmlns:a16="http://schemas.microsoft.com/office/drawing/2014/main" id="{306B2338-95EB-C8BD-9AC0-ED581AFA5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406" y="942709"/>
            <a:ext cx="5245553" cy="460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249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9D48F5-3EB9-0DBE-1705-A4164A980453}"/>
              </a:ext>
            </a:extLst>
          </p:cNvPr>
          <p:cNvSpPr txBox="1"/>
          <p:nvPr/>
        </p:nvSpPr>
        <p:spPr>
          <a:xfrm>
            <a:off x="809222" y="797510"/>
            <a:ext cx="10573555" cy="5262979"/>
          </a:xfrm>
          <a:prstGeom prst="rect">
            <a:avLst/>
          </a:prstGeom>
          <a:noFill/>
        </p:spPr>
        <p:txBody>
          <a:bodyPr wrap="square">
            <a:spAutoFit/>
          </a:bodyPr>
          <a:lstStyle/>
          <a:p>
            <a:r>
              <a:rPr lang="ru-RU" sz="2400" dirty="0">
                <a:effectLst/>
                <a:latin typeface="Times New Roman" panose="02020603050405020304" pitchFamily="18" charset="0"/>
              </a:rPr>
              <a:t>При фотографировании лица пациент должен быть обращен лицом к камере, сзади следует установить фон </a:t>
            </a:r>
            <a:r>
              <a:rPr lang="ru-RU" sz="2400" dirty="0" err="1">
                <a:effectLst/>
                <a:latin typeface="Times New Roman" panose="02020603050405020304" pitchFamily="18" charset="0"/>
              </a:rPr>
              <a:t>нейтрального</a:t>
            </a:r>
            <a:r>
              <a:rPr lang="ru-RU" sz="2400" dirty="0">
                <a:effectLst/>
                <a:latin typeface="Times New Roman" panose="02020603050405020304" pitchFamily="18" charset="0"/>
              </a:rPr>
              <a:t> цвета (например, </a:t>
            </a:r>
            <a:r>
              <a:rPr lang="ru-RU" sz="2400" dirty="0" err="1">
                <a:effectLst/>
                <a:latin typeface="Times New Roman" panose="02020603050405020304" pitchFamily="18" charset="0"/>
              </a:rPr>
              <a:t>белыи</a:t>
            </a:r>
            <a:r>
              <a:rPr lang="ru-RU" sz="2400" dirty="0">
                <a:effectLst/>
                <a:latin typeface="Times New Roman" panose="02020603050405020304" pitchFamily="18" charset="0"/>
              </a:rPr>
              <a:t>̆, </a:t>
            </a:r>
            <a:r>
              <a:rPr lang="ru-RU" sz="2400" dirty="0" err="1">
                <a:effectLst/>
                <a:latin typeface="Times New Roman" panose="02020603050405020304" pitchFamily="18" charset="0"/>
              </a:rPr>
              <a:t>серыи</a:t>
            </a:r>
            <a:r>
              <a:rPr lang="ru-RU" sz="2400" dirty="0">
                <a:effectLst/>
                <a:latin typeface="Times New Roman" panose="02020603050405020304" pitchFamily="18" charset="0"/>
              </a:rPr>
              <a:t>̆ или </a:t>
            </a:r>
            <a:r>
              <a:rPr lang="ru-RU" sz="2400" dirty="0" err="1">
                <a:effectLst/>
                <a:latin typeface="Times New Roman" panose="02020603050405020304" pitchFamily="18" charset="0"/>
              </a:rPr>
              <a:t>черныи</a:t>
            </a:r>
            <a:r>
              <a:rPr lang="ru-RU" sz="2400" dirty="0">
                <a:effectLst/>
                <a:latin typeface="Times New Roman" panose="02020603050405020304" pitchFamily="18" charset="0"/>
              </a:rPr>
              <a:t>̆). Камера устанавливается на одном уровне с лицом пациента. Рекомендуется горизонтальную ориентацию камеры, однако многие предпочитают использовать камеру вертикально (в портретном режиме), чтобы голова пациента лучше поместилась на снимке без лишнего фона. </a:t>
            </a:r>
            <a:endParaRPr lang="ru-RU" sz="2400" dirty="0">
              <a:effectLst/>
            </a:endParaRPr>
          </a:p>
          <a:p>
            <a:r>
              <a:rPr lang="ru-RU" sz="2400" dirty="0">
                <a:effectLst/>
                <a:latin typeface="Times New Roman" panose="02020603050405020304" pitchFamily="18" charset="0"/>
              </a:rPr>
              <a:t>Горизонталь выставляется по глазам пациента, вертикальная срединная линия – средняя линия лица, фокус – на глаза. </a:t>
            </a:r>
            <a:endParaRPr lang="ru-RU" sz="2400" dirty="0">
              <a:effectLst/>
            </a:endParaRPr>
          </a:p>
          <a:p>
            <a:r>
              <a:rPr lang="ru-RU" sz="2400" dirty="0">
                <a:effectLst/>
                <a:latin typeface="Times New Roman" panose="02020603050405020304" pitchFamily="18" charset="0"/>
              </a:rPr>
              <a:t>При фотографировании улыбки, она должна быть </a:t>
            </a:r>
            <a:r>
              <a:rPr lang="ru-RU" sz="2400" dirty="0" err="1">
                <a:effectLst/>
                <a:latin typeface="Times New Roman" panose="02020603050405020304" pitchFamily="18" charset="0"/>
              </a:rPr>
              <a:t>естественнои</a:t>
            </a:r>
            <a:r>
              <a:rPr lang="ru-RU" sz="2400" dirty="0">
                <a:effectLst/>
                <a:latin typeface="Times New Roman" panose="02020603050405020304" pitchFamily="18" charset="0"/>
              </a:rPr>
              <a:t>̆, при этом лучше, чтобы было видно зубы. </a:t>
            </a:r>
            <a:endParaRPr lang="ru-RU" sz="2400" dirty="0">
              <a:effectLst/>
            </a:endParaRPr>
          </a:p>
          <a:p>
            <a:r>
              <a:rPr lang="ru-RU" sz="2400" dirty="0">
                <a:effectLst/>
                <a:latin typeface="Times New Roman" panose="02020603050405020304" pitchFamily="18" charset="0"/>
              </a:rPr>
              <a:t>Дополнительная фотография лица в </a:t>
            </a:r>
            <a:r>
              <a:rPr lang="ru-RU" sz="2400" dirty="0" err="1">
                <a:effectLst/>
                <a:latin typeface="Times New Roman" panose="02020603050405020304" pitchFamily="18" charset="0"/>
              </a:rPr>
              <a:t>спокойном</a:t>
            </a:r>
            <a:r>
              <a:rPr lang="ru-RU" sz="2400" dirty="0">
                <a:effectLst/>
                <a:latin typeface="Times New Roman" panose="02020603050405020304" pitchFamily="18" charset="0"/>
              </a:rPr>
              <a:t> состоянии может быть очень полезна для оценки губ и позиции резцов. Чтобы избежать образования тени за пациентом, убедитесь, что он стоит/сидит не вплотную к фону, а на некотором расстоянии от него. </a:t>
            </a:r>
            <a:endParaRPr lang="ru-RU" sz="2400" dirty="0">
              <a:effectLst/>
            </a:endParaRPr>
          </a:p>
        </p:txBody>
      </p:sp>
    </p:spTree>
    <p:extLst>
      <p:ext uri="{BB962C8B-B14F-4D97-AF65-F5344CB8AC3E}">
        <p14:creationId xmlns:p14="http://schemas.microsoft.com/office/powerpoint/2010/main" val="162091310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4219</Words>
  <Application>Microsoft Macintosh PowerPoint</Application>
  <PresentationFormat>Широкоэкранный</PresentationFormat>
  <Paragraphs>140</Paragraphs>
  <Slides>49</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49</vt:i4>
      </vt:variant>
    </vt:vector>
  </HeadingPairs>
  <TitlesOfParts>
    <vt:vector size="58" baseType="lpstr">
      <vt:lpstr>Arial</vt:lpstr>
      <vt:lpstr>Calibri</vt:lpstr>
      <vt:lpstr>Calibri Light</vt:lpstr>
      <vt:lpstr>Times New Roman</vt:lpstr>
      <vt:lpstr>Times New Roman,Bold</vt:lpstr>
      <vt:lpstr>Times New Roman,Italic</vt:lpstr>
      <vt:lpstr>TimesNewRomanPSMT</vt:lpstr>
      <vt:lpstr>Wingdings 2</vt:lpstr>
      <vt:lpstr>Тема Office</vt:lpstr>
      <vt:lpstr>Фотометрия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sn (subnasale) - точка перехода нижней части носа в верхнюю губу; •  UL (labiale superius) - наиболее выступающая точка красной каймы верхней губы; •  sto (stomion) - точка пересечения линии смыкания губ со срединно-сагиттальной плоскостью; •  LL (labiale inferius) - наиболее выступающая точка красной каймы нижней губы; •  sm (supramentale) - наиболее вогнутая точка подбородочно-губной борозды; •  pg (pogonion) - наиболее выступающая точка мягких тканей подбородка; •  gn ( gnathion) - наиболее нижняя точка мягких тканей подбородка; •  me (menton) - нижняя точка на контуре мягких тканей нижней части подбородка; •  or (orbital rim) - точка пересечения вертикальной линии, проходящей через середину зрачка, и нижнего края глазницы; •  po (porion) - точка, находящаяся на середине верхнего края наружного слухового прохода; •  cdl (condylion) - наиболее передняя точка на середине мыщелкового отростка нижней челюсти; •  zy (zygion) - наиболее выступающая кнаружи точка скуловой дуги; •  go ( gonion) - наиболее нижняя и расположенная кзади точка мягких тканей в области угла нижней челюсти. </vt:lpstr>
      <vt:lpstr>Форму лица (Garson, 1910) определяют соотношением: где морфологическая высота лица - расстояние между точками  n (задняя точка корня носа) и gn;  ширина лица в области скуловых дуг - расстояние между точками zy.  Лицо очень широкое (hypereuryprosop) при показателе до 78,9,  широкое(euryprosop) - при 79,0-83,9,  среднее (mesoprosop) - при 84,0-87,9,  узкое(leptoprosop) - при 88,0-92,9,  очень узкое (hypereuryprosop) - при 93,0 и более.</vt:lpstr>
      <vt:lpstr>Форму лица можно определить с помощью лицевого индекса по Izard (IFM - индекс фациальный морфологический).  Длину лица измеряют от точки oph до точки gn. Точка oph находится на пересечении средней линии лица и касательной к надбровным дугам.  Ширина лица - это расстояние между наиболее выступающими точками на скуловых дугах zy.  Величина индекса от 104 и более характеризует узкое лицо, от 97 до 109 - среднее, от 96 и меньше - широкое. </vt:lpstr>
      <vt:lpstr>Пропорциональные отношения являются более важными, чем абсолютные значения, но даже они - просто направляющие принципы в лечении. Определяя основные индексы, не всегда можно выявить чистую морфологическую форму, и часто привлекательные лица не имеет тех размеров, которые приняты за норму.   Это подтверждает тот факт, что средний индивидуум не может быть особенно привлекательным. Тем не менее изучение пропорций - это важная часть информации при обследовании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Азалия Юнусова</dc:creator>
  <cp:lastModifiedBy>Азалия Юнусова</cp:lastModifiedBy>
  <cp:revision>8</cp:revision>
  <dcterms:created xsi:type="dcterms:W3CDTF">2024-10-04T17:32:18Z</dcterms:created>
  <dcterms:modified xsi:type="dcterms:W3CDTF">2026-01-27T13:35:51Z</dcterms:modified>
</cp:coreProperties>
</file>