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8"/>
  </p:notesMasterIdLst>
  <p:sldIdLst>
    <p:sldId id="256" r:id="rId2"/>
    <p:sldId id="257" r:id="rId3"/>
    <p:sldId id="258" r:id="rId4"/>
    <p:sldId id="306" r:id="rId5"/>
    <p:sldId id="263" r:id="rId6"/>
    <p:sldId id="259" r:id="rId7"/>
    <p:sldId id="260" r:id="rId8"/>
    <p:sldId id="262" r:id="rId9"/>
    <p:sldId id="265" r:id="rId10"/>
    <p:sldId id="267" r:id="rId11"/>
    <p:sldId id="268" r:id="rId12"/>
    <p:sldId id="269" r:id="rId13"/>
    <p:sldId id="270" r:id="rId14"/>
    <p:sldId id="271" r:id="rId15"/>
    <p:sldId id="272" r:id="rId16"/>
    <p:sldId id="273" r:id="rId17"/>
    <p:sldId id="275" r:id="rId18"/>
    <p:sldId id="307" r:id="rId19"/>
    <p:sldId id="310" r:id="rId20"/>
    <p:sldId id="312" r:id="rId21"/>
    <p:sldId id="308" r:id="rId22"/>
    <p:sldId id="311" r:id="rId23"/>
    <p:sldId id="276" r:id="rId24"/>
    <p:sldId id="278" r:id="rId25"/>
    <p:sldId id="309" r:id="rId26"/>
    <p:sldId id="365" r:id="rId27"/>
    <p:sldId id="279" r:id="rId28"/>
    <p:sldId id="280" r:id="rId29"/>
    <p:sldId id="281" r:id="rId30"/>
    <p:sldId id="314" r:id="rId31"/>
    <p:sldId id="283" r:id="rId32"/>
    <p:sldId id="313" r:id="rId33"/>
    <p:sldId id="315"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7" r:id="rId47"/>
    <p:sldId id="299" r:id="rId48"/>
    <p:sldId id="301" r:id="rId49"/>
    <p:sldId id="366" r:id="rId50"/>
    <p:sldId id="303" r:id="rId51"/>
    <p:sldId id="367" r:id="rId52"/>
    <p:sldId id="369" r:id="rId53"/>
    <p:sldId id="370" r:id="rId54"/>
    <p:sldId id="371" r:id="rId55"/>
    <p:sldId id="372" r:id="rId56"/>
    <p:sldId id="261" r:id="rId57"/>
    <p:sldId id="373" r:id="rId58"/>
    <p:sldId id="374" r:id="rId59"/>
    <p:sldId id="375" r:id="rId60"/>
    <p:sldId id="376" r:id="rId61"/>
    <p:sldId id="266" r:id="rId62"/>
    <p:sldId id="377" r:id="rId63"/>
    <p:sldId id="378" r:id="rId64"/>
    <p:sldId id="379" r:id="rId65"/>
    <p:sldId id="380" r:id="rId66"/>
    <p:sldId id="381" r:id="rId67"/>
    <p:sldId id="382" r:id="rId68"/>
    <p:sldId id="383" r:id="rId69"/>
    <p:sldId id="274" r:id="rId70"/>
    <p:sldId id="384" r:id="rId71"/>
    <p:sldId id="385" r:id="rId72"/>
    <p:sldId id="277" r:id="rId73"/>
    <p:sldId id="386" r:id="rId74"/>
    <p:sldId id="387" r:id="rId75"/>
    <p:sldId id="304" r:id="rId76"/>
    <p:sldId id="305"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09" autoAdjust="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84CF4-4F0C-4002-AE30-979A0EFD59D1}" type="datetimeFigureOut">
              <a:rPr lang="ru-RU" smtClean="0"/>
              <a:pPr/>
              <a:t>27.01.2026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25F6-8D7D-441E-873D-6DBD49BD3491}" type="slidenum">
              <a:rPr lang="ru-RU" smtClean="0"/>
              <a:pPr/>
              <a:t>‹#›</a:t>
            </a:fld>
            <a:endParaRPr lang="ru-RU"/>
          </a:p>
        </p:txBody>
      </p:sp>
    </p:spTree>
    <p:extLst>
      <p:ext uri="{BB962C8B-B14F-4D97-AF65-F5344CB8AC3E}">
        <p14:creationId xmlns:p14="http://schemas.microsoft.com/office/powerpoint/2010/main" val="70372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A9D3EED-E920-4B0E-ADB2-552304BE8060}" type="datetimeFigureOut">
              <a:rPr lang="ru-RU" smtClean="0"/>
              <a:t>27.01.2026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2860E0F-0653-48B9-976F-8669A9D03954}" type="slidenum">
              <a:rPr lang="ru-RU" smtClean="0"/>
              <a:t>‹#›</a:t>
            </a:fld>
            <a:endParaRPr lang="ru-RU"/>
          </a:p>
        </p:txBody>
      </p:sp>
    </p:spTree>
    <p:extLst>
      <p:ext uri="{BB962C8B-B14F-4D97-AF65-F5344CB8AC3E}">
        <p14:creationId xmlns:p14="http://schemas.microsoft.com/office/powerpoint/2010/main" val="15419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121992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202F9A-C337-4271-A928-ABEE4BE655D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853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2360794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202F9A-C337-4271-A928-ABEE4BE655D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636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261932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1350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29689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270654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9D3EED-E920-4B0E-ADB2-552304BE8060}" type="datetimeFigureOut">
              <a:rPr lang="ru-RU" smtClean="0"/>
              <a:t>27.01.2026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860E0F-0653-48B9-976F-8669A9D03954}" type="slidenum">
              <a:rPr lang="ru-RU" smtClean="0"/>
              <a:t>‹#›</a:t>
            </a:fld>
            <a:endParaRPr lang="ru-RU"/>
          </a:p>
        </p:txBody>
      </p:sp>
    </p:spTree>
    <p:extLst>
      <p:ext uri="{BB962C8B-B14F-4D97-AF65-F5344CB8AC3E}">
        <p14:creationId xmlns:p14="http://schemas.microsoft.com/office/powerpoint/2010/main" val="325028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321198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52291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364935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336831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FD3E8F9-A660-4A56-B572-2A0908B36C2A}" type="datetimeFigureOut">
              <a:rPr lang="ru-RU" smtClean="0"/>
              <a:pPr/>
              <a:t>27.01.2026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2202F9A-C337-4271-A928-ABEE4BE655DA}" type="slidenum">
              <a:rPr lang="ru-RU" smtClean="0"/>
              <a:pPr/>
              <a:t>‹#›</a:t>
            </a:fld>
            <a:endParaRPr lang="ru-RU"/>
          </a:p>
        </p:txBody>
      </p:sp>
    </p:spTree>
    <p:extLst>
      <p:ext uri="{BB962C8B-B14F-4D97-AF65-F5344CB8AC3E}">
        <p14:creationId xmlns:p14="http://schemas.microsoft.com/office/powerpoint/2010/main" val="6892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9D3EED-E920-4B0E-ADB2-552304BE8060}" type="datetimeFigureOut">
              <a:rPr lang="ru-RU" smtClean="0"/>
              <a:t>27.01.2026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860E0F-0653-48B9-976F-8669A9D03954}" type="slidenum">
              <a:rPr lang="ru-RU" smtClean="0"/>
              <a:t>‹#›</a:t>
            </a:fld>
            <a:endParaRPr lang="ru-RU"/>
          </a:p>
        </p:txBody>
      </p:sp>
    </p:spTree>
    <p:extLst>
      <p:ext uri="{BB962C8B-B14F-4D97-AF65-F5344CB8AC3E}">
        <p14:creationId xmlns:p14="http://schemas.microsoft.com/office/powerpoint/2010/main" val="34748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D3E8F9-A660-4A56-B572-2A0908B36C2A}" type="datetimeFigureOut">
              <a:rPr lang="ru-RU" smtClean="0"/>
              <a:pPr/>
              <a:t>27.01.2026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2202F9A-C337-4271-A928-ABEE4BE655DA}" type="slidenum">
              <a:rPr lang="ru-RU" smtClean="0"/>
              <a:pPr/>
              <a:t>‹#›</a:t>
            </a:fld>
            <a:endParaRPr lang="ru-RU"/>
          </a:p>
        </p:txBody>
      </p:sp>
    </p:spTree>
    <p:extLst>
      <p:ext uri="{BB962C8B-B14F-4D97-AF65-F5344CB8AC3E}">
        <p14:creationId xmlns:p14="http://schemas.microsoft.com/office/powerpoint/2010/main" val="41944342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orto-info.ru/sistemyi-vyiravnivaniya-zubov/lechebno-profilakticheskie-apparatyi/litsevoy-maski-dilyara.html" TargetMode="External"/><Relationship Id="rId7" Type="http://schemas.openxmlformats.org/officeDocument/2006/relationships/hyperlink" Target="http://www.studmedlib.ru/ru/doc/ISBN9785970432273-0012.html?SSr=37013462f5195bbab161568121-124stom" TargetMode="External"/><Relationship Id="rId2" Type="http://schemas.openxmlformats.org/officeDocument/2006/relationships/hyperlink" Target="http://orto-info.ru/sistemyi-vyiravnivaniya-zubov/lechebno-profilakticheskie-apparatyi/podborodochnoy-prashhoy.html" TargetMode="External"/><Relationship Id="rId1" Type="http://schemas.openxmlformats.org/officeDocument/2006/relationships/slideLayout" Target="../slideLayouts/slideLayout2.xml"/><Relationship Id="rId6" Type="http://schemas.openxmlformats.org/officeDocument/2006/relationships/hyperlink" Target="https://studopedia.ru/7_19332_s-ispolzovaniem-spetsialnih-apparatov.html" TargetMode="External"/><Relationship Id="rId5" Type="http://schemas.openxmlformats.org/officeDocument/2006/relationships/hyperlink" Target="https://stom.32top.ru/stat/2170/" TargetMode="External"/><Relationship Id="rId4" Type="http://schemas.openxmlformats.org/officeDocument/2006/relationships/hyperlink" Target="https://ormco.ru/market/device/licevye-dugi/"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3341" y="1568310"/>
            <a:ext cx="10809028" cy="1938647"/>
          </a:xfrm>
        </p:spPr>
        <p:txBody>
          <a:bodyPr/>
          <a:lstStyle/>
          <a:p>
            <a:pPr algn="ctr"/>
            <a:r>
              <a:rPr lang="ru-RU" sz="5400" dirty="0" err="1"/>
              <a:t>Внеротовые</a:t>
            </a:r>
            <a:r>
              <a:rPr lang="ru-RU" sz="5400" dirty="0"/>
              <a:t> аппараты, </a:t>
            </a:r>
            <a:r>
              <a:rPr lang="ru-RU" sz="5400" dirty="0" err="1"/>
              <a:t>миогимнастика</a:t>
            </a:r>
            <a:endParaRPr lang="ru-RU" sz="5400" dirty="0"/>
          </a:p>
        </p:txBody>
      </p:sp>
      <p:sp>
        <p:nvSpPr>
          <p:cNvPr id="4" name="Прямоугольник 3"/>
          <p:cNvSpPr/>
          <p:nvPr/>
        </p:nvSpPr>
        <p:spPr>
          <a:xfrm>
            <a:off x="395784" y="286421"/>
            <a:ext cx="10017457" cy="1281889"/>
          </a:xfrm>
          <a:prstGeom prst="rect">
            <a:avLst/>
          </a:prstGeom>
        </p:spPr>
        <p:txBody>
          <a:bodyPr wrap="square">
            <a:spAutoFit/>
          </a:bodyPr>
          <a:lstStyle/>
          <a:p>
            <a:pPr algn="ctr">
              <a:lnSpc>
                <a:spcPct val="90000"/>
              </a:lnSpc>
              <a:spcBef>
                <a:spcPts val="1325"/>
              </a:spcBef>
              <a:spcAft>
                <a:spcPts val="225"/>
              </a:spcAft>
            </a:pPr>
            <a:r>
              <a:rPr lang="ru-RU" altLang="ru-RU" dirty="0">
                <a:solidFill>
                  <a:schemeClr val="tx2"/>
                </a:solidFill>
              </a:rPr>
              <a:t>Федеральное государственное бюджетное образовательное учреждение высшего образования «Казанский государственный медицинский университет» Министерства здравоохранения Российской Федерации</a:t>
            </a:r>
          </a:p>
          <a:p>
            <a:pPr algn="ctr">
              <a:lnSpc>
                <a:spcPct val="90000"/>
              </a:lnSpc>
              <a:spcBef>
                <a:spcPts val="1325"/>
              </a:spcBef>
              <a:spcAft>
                <a:spcPts val="225"/>
              </a:spcAft>
            </a:pPr>
            <a:r>
              <a:rPr lang="ru-RU" altLang="ru-RU" dirty="0">
                <a:solidFill>
                  <a:schemeClr val="tx2"/>
                </a:solidFill>
              </a:rPr>
              <a:t>Кафедра стоматологии детского возраста</a:t>
            </a:r>
          </a:p>
        </p:txBody>
      </p:sp>
      <p:sp>
        <p:nvSpPr>
          <p:cNvPr id="5" name="Прямоугольник 4"/>
          <p:cNvSpPr/>
          <p:nvPr/>
        </p:nvSpPr>
        <p:spPr>
          <a:xfrm>
            <a:off x="4916081" y="6342376"/>
            <a:ext cx="1581587" cy="369332"/>
          </a:xfrm>
          <a:prstGeom prst="rect">
            <a:avLst/>
          </a:prstGeom>
        </p:spPr>
        <p:txBody>
          <a:bodyPr wrap="none">
            <a:spAutoFit/>
          </a:bodyPr>
          <a:lstStyle/>
          <a:p>
            <a:r>
              <a:rPr lang="ru-RU" altLang="ru-RU" dirty="0">
                <a:solidFill>
                  <a:schemeClr val="tx2"/>
                </a:solidFill>
              </a:rPr>
              <a:t>Казань 2025 г.</a:t>
            </a:r>
          </a:p>
        </p:txBody>
      </p:sp>
      <p:sp>
        <p:nvSpPr>
          <p:cNvPr id="7" name="Подзаголовок 6">
            <a:extLst>
              <a:ext uri="{FF2B5EF4-FFF2-40B4-BE49-F238E27FC236}">
                <a16:creationId xmlns:a16="http://schemas.microsoft.com/office/drawing/2014/main" id="{838F10B5-56D5-D162-71DA-57B360978C58}"/>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8509364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338" y="120125"/>
            <a:ext cx="9404723" cy="900955"/>
          </a:xfrm>
        </p:spPr>
        <p:txBody>
          <a:bodyPr/>
          <a:lstStyle/>
          <a:p>
            <a:pPr algn="ctr"/>
            <a:r>
              <a:rPr lang="ru-RU" dirty="0"/>
              <a:t>Простая</a:t>
            </a:r>
          </a:p>
        </p:txBody>
      </p:sp>
      <p:sp>
        <p:nvSpPr>
          <p:cNvPr id="3" name="Объект 2"/>
          <p:cNvSpPr>
            <a:spLocks noGrp="1"/>
          </p:cNvSpPr>
          <p:nvPr>
            <p:ph idx="1"/>
          </p:nvPr>
        </p:nvSpPr>
        <p:spPr>
          <a:xfrm>
            <a:off x="66788" y="1219200"/>
            <a:ext cx="10510227" cy="3896434"/>
          </a:xfrm>
        </p:spPr>
        <p:txBody>
          <a:bodyPr/>
          <a:lstStyle/>
          <a:p>
            <a:r>
              <a:rPr lang="ru-RU" dirty="0"/>
              <a:t>Простая модель – это не что иное, как полоска из кожи или бинта, охватывающая шею и соединенная с подбородочной накладкой тягами. Максимально </a:t>
            </a:r>
            <a:r>
              <a:rPr lang="ru-RU" dirty="0" err="1"/>
              <a:t>минималистичная</a:t>
            </a:r>
            <a:r>
              <a:rPr lang="ru-RU" dirty="0"/>
              <a:t>, она обеспечивает направление усилия, близкое к сагиттальной плоскости, и предназначена в основном для ограничения роста нижней челюсти или в зависимости от границы покрытия накладки корректировки </a:t>
            </a:r>
            <a:r>
              <a:rPr lang="ru-RU" dirty="0" err="1"/>
              <a:t>протрузии</a:t>
            </a:r>
            <a:r>
              <a:rPr lang="ru-RU" dirty="0"/>
              <a:t> нижних резцов.</a:t>
            </a:r>
          </a:p>
        </p:txBody>
      </p:sp>
      <p:pic>
        <p:nvPicPr>
          <p:cNvPr id="9218" name="Picture 2" descr="http://ortofil.ru/images/prash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498" y="3672839"/>
            <a:ext cx="7419716" cy="303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8208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Теменно-подбородочная</a:t>
            </a:r>
          </a:p>
        </p:txBody>
      </p:sp>
      <p:sp>
        <p:nvSpPr>
          <p:cNvPr id="3" name="Объект 2"/>
          <p:cNvSpPr>
            <a:spLocks noGrp="1"/>
          </p:cNvSpPr>
          <p:nvPr>
            <p:ph idx="1"/>
          </p:nvPr>
        </p:nvSpPr>
        <p:spPr>
          <a:xfrm>
            <a:off x="352685" y="1853248"/>
            <a:ext cx="6607673" cy="5391936"/>
          </a:xfrm>
        </p:spPr>
        <p:txBody>
          <a:bodyPr>
            <a:normAutofit/>
          </a:bodyPr>
          <a:lstStyle/>
          <a:p>
            <a:r>
              <a:rPr lang="ru-RU" sz="2400" dirty="0"/>
              <a:t>Теменно-подбородочная модель – более сложная конструкция, обеспечивающая как шейную, так и высокую (в теменную область) тягу. Обходит ушную раковину с двух сторон, пролегает в двух плоскостях – горизонтальной, охватывающей лоб и затылок, и вертикальной (от подбородка к темени). </a:t>
            </a:r>
          </a:p>
          <a:p>
            <a:r>
              <a:rPr lang="ru-RU" sz="2400" dirty="0"/>
              <a:t>Это достаточно надежная, не склонная к сползанию повязка.</a:t>
            </a:r>
          </a:p>
        </p:txBody>
      </p:sp>
      <p:pic>
        <p:nvPicPr>
          <p:cNvPr id="2050" name="Picture 2" descr="C:\Users\7\Downloads\DOmkBIJY9dHpcWURv6CUGzLh8VZiCpV7FNQ4d_T8fukWbEeMD6Dlx-BBOyvcrRbiRT13J3grD1D2KYXR8rrUcd9I.jpg"/>
          <p:cNvPicPr>
            <a:picLocks noChangeAspect="1" noChangeArrowheads="1"/>
          </p:cNvPicPr>
          <p:nvPr/>
        </p:nvPicPr>
        <p:blipFill>
          <a:blip r:embed="rId2" cstate="print"/>
          <a:srcRect/>
          <a:stretch>
            <a:fillRect/>
          </a:stretch>
        </p:blipFill>
        <p:spPr bwMode="auto">
          <a:xfrm>
            <a:off x="6995160" y="1661160"/>
            <a:ext cx="4602480" cy="4602480"/>
          </a:xfrm>
          <a:prstGeom prst="rect">
            <a:avLst/>
          </a:prstGeom>
          <a:noFill/>
        </p:spPr>
      </p:pic>
    </p:spTree>
    <p:extLst>
      <p:ext uri="{BB962C8B-B14F-4D97-AF65-F5344CB8AC3E}">
        <p14:creationId xmlns:p14="http://schemas.microsoft.com/office/powerpoint/2010/main" val="158994583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Стандартная</a:t>
            </a:r>
          </a:p>
        </p:txBody>
      </p:sp>
      <p:sp>
        <p:nvSpPr>
          <p:cNvPr id="3" name="Объект 2"/>
          <p:cNvSpPr>
            <a:spLocks noGrp="1"/>
          </p:cNvSpPr>
          <p:nvPr>
            <p:ph idx="1"/>
          </p:nvPr>
        </p:nvSpPr>
        <p:spPr>
          <a:xfrm>
            <a:off x="270797" y="1853248"/>
            <a:ext cx="6812389" cy="4195481"/>
          </a:xfrm>
        </p:spPr>
        <p:txBody>
          <a:bodyPr>
            <a:noAutofit/>
          </a:bodyPr>
          <a:lstStyle/>
          <a:p>
            <a:r>
              <a:rPr lang="ru-RU" sz="3200" dirty="0"/>
              <a:t>Стандартной чаще всего называют промышленную конструкцию, состоящую из подбородочной полимерной каппы и головной шапочки. Это универсальное устройство, которое легко подогнать на голову любого ребенка.</a:t>
            </a:r>
          </a:p>
        </p:txBody>
      </p:sp>
      <p:pic>
        <p:nvPicPr>
          <p:cNvPr id="5122" name="Picture 2" descr="C:\Users\7\Downloads\uRleEYhcyhopGPDMvXbhhIKLngG1XaG9PgMgA6GZcvYCwgpBKzrSbDFynrJ7m1TYGcAWR9DdmLyrrMz5sGG3IMri.jpg"/>
          <p:cNvPicPr>
            <a:picLocks noChangeAspect="1" noChangeArrowheads="1"/>
          </p:cNvPicPr>
          <p:nvPr/>
        </p:nvPicPr>
        <p:blipFill>
          <a:blip r:embed="rId2" cstate="print"/>
          <a:srcRect/>
          <a:stretch>
            <a:fillRect/>
          </a:stretch>
        </p:blipFill>
        <p:spPr bwMode="auto">
          <a:xfrm>
            <a:off x="7249477" y="1945957"/>
            <a:ext cx="4454843" cy="4454843"/>
          </a:xfrm>
          <a:prstGeom prst="rect">
            <a:avLst/>
          </a:prstGeom>
          <a:noFill/>
        </p:spPr>
      </p:pic>
    </p:spTree>
    <p:extLst>
      <p:ext uri="{BB962C8B-B14F-4D97-AF65-F5344CB8AC3E}">
        <p14:creationId xmlns:p14="http://schemas.microsoft.com/office/powerpoint/2010/main" val="343935913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Мягкая</a:t>
            </a:r>
          </a:p>
        </p:txBody>
      </p:sp>
      <p:sp>
        <p:nvSpPr>
          <p:cNvPr id="3" name="Объект 2"/>
          <p:cNvSpPr>
            <a:spLocks noGrp="1"/>
          </p:cNvSpPr>
          <p:nvPr>
            <p:ph idx="1"/>
          </p:nvPr>
        </p:nvSpPr>
        <p:spPr>
          <a:xfrm>
            <a:off x="286603" y="1705970"/>
            <a:ext cx="6960358" cy="4542429"/>
          </a:xfrm>
        </p:spPr>
        <p:txBody>
          <a:bodyPr>
            <a:normAutofit/>
          </a:bodyPr>
          <a:lstStyle/>
          <a:p>
            <a:r>
              <a:rPr lang="ru-RU" sz="2800" dirty="0"/>
              <a:t>Термин «мягкая» говорит о том, что праща не имеет полимерной накладки, изготавливается из бязевой или ситцевой ткани, или обычного бинта. Связь между опорой и подбородочной накладкой осуществляется с помощью эластичной ленты.</a:t>
            </a:r>
          </a:p>
        </p:txBody>
      </p:sp>
      <p:pic>
        <p:nvPicPr>
          <p:cNvPr id="3074" name="Picture 2" descr="C:\Users\7\Downloads\OmISWasfMYxuJRmW0Nt2gQCN6bEcpTYGZRDO_FJVcGz0cEmmDSbTojs9uQ_qpTaeTVrY1zqF2tTHHxZ6o0rE35j9.jpg"/>
          <p:cNvPicPr>
            <a:picLocks noChangeAspect="1" noChangeArrowheads="1"/>
          </p:cNvPicPr>
          <p:nvPr/>
        </p:nvPicPr>
        <p:blipFill>
          <a:blip r:embed="rId2" cstate="print"/>
          <a:srcRect/>
          <a:stretch>
            <a:fillRect/>
          </a:stretch>
        </p:blipFill>
        <p:spPr bwMode="auto">
          <a:xfrm>
            <a:off x="7484744" y="1722975"/>
            <a:ext cx="3975735" cy="4384455"/>
          </a:xfrm>
          <a:prstGeom prst="rect">
            <a:avLst/>
          </a:prstGeom>
          <a:noFill/>
        </p:spPr>
      </p:pic>
    </p:spTree>
    <p:extLst>
      <p:ext uri="{BB962C8B-B14F-4D97-AF65-F5344CB8AC3E}">
        <p14:creationId xmlns:p14="http://schemas.microsoft.com/office/powerpoint/2010/main" val="281924884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0"/>
            <a:ext cx="10058400" cy="1005840"/>
          </a:xfrm>
        </p:spPr>
        <p:txBody>
          <a:bodyPr>
            <a:normAutofit/>
          </a:bodyPr>
          <a:lstStyle/>
          <a:p>
            <a:pPr algn="ctr"/>
            <a:r>
              <a:rPr lang="ru-RU" dirty="0"/>
              <a:t>Техника наложения</a:t>
            </a:r>
          </a:p>
        </p:txBody>
      </p:sp>
      <p:sp>
        <p:nvSpPr>
          <p:cNvPr id="3" name="Объект 2"/>
          <p:cNvSpPr>
            <a:spLocks noGrp="1"/>
          </p:cNvSpPr>
          <p:nvPr>
            <p:ph idx="1"/>
          </p:nvPr>
        </p:nvSpPr>
        <p:spPr>
          <a:xfrm>
            <a:off x="222576" y="1052765"/>
            <a:ext cx="11588424" cy="5180395"/>
          </a:xfrm>
        </p:spPr>
        <p:txBody>
          <a:bodyPr>
            <a:noAutofit/>
          </a:bodyPr>
          <a:lstStyle/>
          <a:p>
            <a:r>
              <a:rPr lang="ru-RU" dirty="0"/>
              <a:t>Стандартная подбородочная жесткая праща изготавливается по оттиску с подбородка. Техника ее наложения зависит от вида аномалии. Основной параметр, который необходимо контролировать, – направление силы. </a:t>
            </a:r>
          </a:p>
          <a:p>
            <a:r>
              <a:rPr lang="ru-RU" dirty="0"/>
              <a:t>Шейная тяга обеспечивает дистальное смещение зубного ряда. Такая схема показана при сагиттальных нарушениях окклюзии, в частности, при </a:t>
            </a:r>
            <a:r>
              <a:rPr lang="ru-RU" dirty="0" err="1"/>
              <a:t>мезиальном</a:t>
            </a:r>
            <a:r>
              <a:rPr lang="ru-RU" dirty="0"/>
              <a:t> прикусе. </a:t>
            </a:r>
          </a:p>
          <a:p>
            <a:r>
              <a:rPr lang="ru-RU" dirty="0"/>
              <a:t>Вертикальная (высокая) тяга используется при коррекции </a:t>
            </a:r>
            <a:r>
              <a:rPr lang="ru-RU" dirty="0" err="1"/>
              <a:t>зубоальвеолярного</a:t>
            </a:r>
            <a:r>
              <a:rPr lang="ru-RU" dirty="0"/>
              <a:t> выдвижения. </a:t>
            </a:r>
          </a:p>
          <a:p>
            <a:r>
              <a:rPr lang="ru-RU" dirty="0"/>
              <a:t>Компромиссное решение – комбинированная тяга, средняя между сагиттальным и вертикальным направлением. Направлена к </a:t>
            </a:r>
            <a:r>
              <a:rPr lang="ru-RU" dirty="0" err="1"/>
              <a:t>козелку</a:t>
            </a:r>
            <a:r>
              <a:rPr lang="ru-RU" dirty="0"/>
              <a:t> уха, создает для верхней челюсти вращающий момент, вызывает </a:t>
            </a:r>
            <a:r>
              <a:rPr lang="ru-RU" dirty="0" err="1"/>
              <a:t>зубоальвеолярное</a:t>
            </a:r>
            <a:r>
              <a:rPr lang="ru-RU" dirty="0"/>
              <a:t> уменьшение боковых сегментов альвеолярного отростка.</a:t>
            </a:r>
          </a:p>
        </p:txBody>
      </p:sp>
    </p:spTree>
    <p:extLst>
      <p:ext uri="{BB962C8B-B14F-4D97-AF65-F5344CB8AC3E}">
        <p14:creationId xmlns:p14="http://schemas.microsoft.com/office/powerpoint/2010/main" val="34655788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8981" y="960120"/>
            <a:ext cx="10396399" cy="5673509"/>
          </a:xfrm>
        </p:spPr>
        <p:txBody>
          <a:bodyPr>
            <a:normAutofit/>
          </a:bodyPr>
          <a:lstStyle/>
          <a:p>
            <a:r>
              <a:rPr lang="ru-RU" sz="2400" dirty="0"/>
              <a:t>Значение имеет и площадь перекрытия подбородка. Распространение накладки на всю его переднюю поверхность вплоть до красной каймы губ способствует устранению </a:t>
            </a:r>
            <a:r>
              <a:rPr lang="ru-RU" sz="2400" dirty="0" err="1"/>
              <a:t>протрузии</a:t>
            </a:r>
            <a:r>
              <a:rPr lang="ru-RU" sz="2400" dirty="0"/>
              <a:t> нижних резцов. Более низкое положение используется для устранения </a:t>
            </a:r>
            <a:r>
              <a:rPr lang="ru-RU" sz="2400" dirty="0" err="1"/>
              <a:t>мезиального</a:t>
            </a:r>
            <a:r>
              <a:rPr lang="ru-RU" sz="2400" dirty="0"/>
              <a:t> прикуса. Одним из преимуществ использования </a:t>
            </a:r>
            <a:r>
              <a:rPr lang="ru-RU" sz="2400" dirty="0" err="1"/>
              <a:t>внеротовых</a:t>
            </a:r>
            <a:r>
              <a:rPr lang="ru-RU" sz="2400" dirty="0"/>
              <a:t> устройств является возможность применять более высокие значения силы без риска резорбции зубных корней. Начинают коррекцию с усилий около 200 г, постепенно повышая их до 500 г и более.</a:t>
            </a:r>
          </a:p>
          <a:p>
            <a:pPr marL="0" indent="0">
              <a:buNone/>
            </a:pPr>
            <a:endParaRPr lang="ru-RU" sz="2400" dirty="0"/>
          </a:p>
          <a:p>
            <a:r>
              <a:rPr lang="ru-RU" sz="2400" dirty="0"/>
              <a:t>Обычно подбородочные накладки проходят на уровне уголков рта или перекрывают их на 20-25 мм. Примерно на это же расстояние перекрывается и нижняя поверхность подбородка.</a:t>
            </a:r>
          </a:p>
        </p:txBody>
      </p:sp>
    </p:spTree>
    <p:extLst>
      <p:ext uri="{BB962C8B-B14F-4D97-AF65-F5344CB8AC3E}">
        <p14:creationId xmlns:p14="http://schemas.microsoft.com/office/powerpoint/2010/main" val="223370109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ВРЕМЯ И СРОКИ НОШЕНИЯ</a:t>
            </a:r>
            <a:br>
              <a:rPr lang="ru-RU" dirty="0"/>
            </a:br>
            <a:endParaRPr lang="ru-RU" dirty="0"/>
          </a:p>
        </p:txBody>
      </p:sp>
      <p:sp>
        <p:nvSpPr>
          <p:cNvPr id="3" name="Объект 2"/>
          <p:cNvSpPr>
            <a:spLocks noGrp="1"/>
          </p:cNvSpPr>
          <p:nvPr>
            <p:ph idx="1"/>
          </p:nvPr>
        </p:nvSpPr>
        <p:spPr>
          <a:xfrm>
            <a:off x="325390" y="1690612"/>
            <a:ext cx="7958801" cy="4669245"/>
          </a:xfrm>
        </p:spPr>
        <p:txBody>
          <a:bodyPr>
            <a:normAutofit/>
          </a:bodyPr>
          <a:lstStyle/>
          <a:p>
            <a:pPr marL="0" indent="0">
              <a:buNone/>
            </a:pPr>
            <a:r>
              <a:rPr lang="ru-RU" dirty="0"/>
              <a:t>В основном подбородочная праща используется ночью. Общее суточное время ношения не должно быть менее 10-11 часов. </a:t>
            </a:r>
          </a:p>
          <a:p>
            <a:pPr marL="0" indent="0">
              <a:buNone/>
            </a:pPr>
            <a:r>
              <a:rPr lang="ru-RU" dirty="0"/>
              <a:t>Длительность лечения – до 3-4 лет. Особенно важно строго соблюдать режим ношения во время активного роста челюстей (подростковый возраст) и прорезывания постоянных зубов (6-10 лет). </a:t>
            </a:r>
          </a:p>
          <a:p>
            <a:pPr marL="0" indent="0">
              <a:buNone/>
            </a:pPr>
            <a:r>
              <a:rPr lang="ru-RU" dirty="0"/>
              <a:t>Пластмассовая каппа надежней, чем тканевая. Однако она может приводить к потливости, раздражению и дискомфорту. Чтобы их уменьшить, рекомендуется пластмассу покрыть внутри мягкой тканью и сделать отверстия для вентиляции. </a:t>
            </a:r>
          </a:p>
          <a:p>
            <a:pPr marL="0" indent="0">
              <a:buNone/>
            </a:pPr>
            <a:r>
              <a:rPr lang="ru-RU" dirty="0"/>
              <a:t>Модель может использоваться одновременно с другими </a:t>
            </a:r>
            <a:r>
              <a:rPr lang="ru-RU" dirty="0" err="1"/>
              <a:t>ортодонтическими</a:t>
            </a:r>
            <a:r>
              <a:rPr lang="ru-RU" dirty="0"/>
              <a:t> аппаратами. Комплексность значительно повышает эффективность лечения.</a:t>
            </a:r>
          </a:p>
        </p:txBody>
      </p:sp>
      <p:pic>
        <p:nvPicPr>
          <p:cNvPr id="13314" name="Picture 2" descr="https://images-na.ssl-images-amazon.com/images/I/81vaAkw7RWL._AC_UL200_SR200,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573" y="2162511"/>
            <a:ext cx="3725445" cy="372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008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0" y="79109"/>
            <a:ext cx="9404723" cy="850531"/>
          </a:xfrm>
        </p:spPr>
        <p:txBody>
          <a:bodyPr/>
          <a:lstStyle/>
          <a:p>
            <a:pPr algn="ctr"/>
            <a:r>
              <a:rPr lang="ru-RU" dirty="0"/>
              <a:t>Лицевая дуга</a:t>
            </a:r>
          </a:p>
        </p:txBody>
      </p:sp>
      <p:sp>
        <p:nvSpPr>
          <p:cNvPr id="3" name="Объект 2"/>
          <p:cNvSpPr>
            <a:spLocks noGrp="1"/>
          </p:cNvSpPr>
          <p:nvPr>
            <p:ph idx="1"/>
          </p:nvPr>
        </p:nvSpPr>
        <p:spPr>
          <a:xfrm>
            <a:off x="0" y="1097280"/>
            <a:ext cx="11643360" cy="4124443"/>
          </a:xfrm>
        </p:spPr>
        <p:txBody>
          <a:bodyPr/>
          <a:lstStyle/>
          <a:p>
            <a:r>
              <a:rPr lang="ru-RU" dirty="0" err="1"/>
              <a:t>Ортодонтическая</a:t>
            </a:r>
            <a:r>
              <a:rPr lang="ru-RU" dirty="0"/>
              <a:t> лицевая дуга является конструкцией, применяемой для исправления аномального прикуса. Как правило, лицевую дугу совмещают с </a:t>
            </a:r>
            <a:r>
              <a:rPr lang="ru-RU" dirty="0" err="1"/>
              <a:t>брекет</a:t>
            </a:r>
            <a:r>
              <a:rPr lang="ru-RU" dirty="0"/>
              <a:t>-системой. Данная конструкция используется как дополнительное устройство, призванное задать перемещаемым зубам нужное направление. Конструкция состоит их двух частей — внутри- и </a:t>
            </a:r>
            <a:r>
              <a:rPr lang="ru-RU" dirty="0" err="1"/>
              <a:t>внеротовой</a:t>
            </a:r>
            <a:r>
              <a:rPr lang="ru-RU" dirty="0"/>
              <a:t> дуги, которые изготавливаются из медицинской нержавеющей стали — </a:t>
            </a:r>
            <a:r>
              <a:rPr lang="ru-RU" dirty="0" err="1"/>
              <a:t>гипоаллергенной</a:t>
            </a:r>
            <a:r>
              <a:rPr lang="ru-RU" dirty="0"/>
              <a:t> и абсолютно безопасной для организма.</a:t>
            </a:r>
          </a:p>
          <a:p>
            <a:endParaRPr lang="ru-RU" dirty="0"/>
          </a:p>
        </p:txBody>
      </p:sp>
      <p:pic>
        <p:nvPicPr>
          <p:cNvPr id="6146" name="Picture 2" descr="C:\Users\7\Downloads\qXBrQ0FGGGRIhxdfV52TlxT7Lb-ztfSd3_gtZKKEooAhywt0nl6K9lL8hNQCkGU0ZP36O7EqQixl5YeqJTf1rARX.jpg"/>
          <p:cNvPicPr>
            <a:picLocks noChangeAspect="1" noChangeArrowheads="1"/>
          </p:cNvPicPr>
          <p:nvPr/>
        </p:nvPicPr>
        <p:blipFill>
          <a:blip r:embed="rId2" cstate="print"/>
          <a:srcRect/>
          <a:stretch>
            <a:fillRect/>
          </a:stretch>
        </p:blipFill>
        <p:spPr bwMode="auto">
          <a:xfrm>
            <a:off x="3413760" y="3539101"/>
            <a:ext cx="4975860" cy="3318899"/>
          </a:xfrm>
          <a:prstGeom prst="rect">
            <a:avLst/>
          </a:prstGeom>
          <a:noFill/>
        </p:spPr>
      </p:pic>
    </p:spTree>
    <p:extLst>
      <p:ext uri="{BB962C8B-B14F-4D97-AF65-F5344CB8AC3E}">
        <p14:creationId xmlns:p14="http://schemas.microsoft.com/office/powerpoint/2010/main" val="14538047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275297"/>
            <a:ext cx="9404723" cy="989623"/>
          </a:xfrm>
        </p:spPr>
        <p:txBody>
          <a:bodyPr/>
          <a:lstStyle/>
          <a:p>
            <a:pPr algn="ctr"/>
            <a:r>
              <a:rPr lang="ru-RU" dirty="0"/>
              <a:t>Виды и размеры дуг</a:t>
            </a:r>
          </a:p>
        </p:txBody>
      </p:sp>
      <p:sp>
        <p:nvSpPr>
          <p:cNvPr id="3" name="Объект 2"/>
          <p:cNvSpPr>
            <a:spLocks noGrp="1"/>
          </p:cNvSpPr>
          <p:nvPr>
            <p:ph idx="1"/>
          </p:nvPr>
        </p:nvSpPr>
        <p:spPr>
          <a:xfrm>
            <a:off x="325389" y="1472888"/>
            <a:ext cx="10893070" cy="5385112"/>
          </a:xfrm>
        </p:spPr>
        <p:txBody>
          <a:bodyPr/>
          <a:lstStyle/>
          <a:p>
            <a:r>
              <a:rPr lang="ru-RU" sz="2400" dirty="0"/>
              <a:t>Лицевые дуги отличаются как по длине наружной дуги (длинные, короткие, короткие мини, супер короткие), так и по размеру внутренней дуги (пять размеров). Определение габаритов осуществляется посредством измерения расстояния вдоль зубной дуги от средней линии до верхнего первого моляра (</a:t>
            </a:r>
            <a:r>
              <a:rPr lang="ru-RU" sz="2400" dirty="0" err="1"/>
              <a:t>мезиального</a:t>
            </a:r>
            <a:r>
              <a:rPr lang="ru-RU" sz="2400" dirty="0"/>
              <a:t> щечного бугра).</a:t>
            </a:r>
          </a:p>
          <a:p>
            <a:endParaRPr lang="ru-RU" sz="2400" dirty="0"/>
          </a:p>
          <a:p>
            <a:r>
              <a:rPr lang="ru-RU" sz="2400" dirty="0"/>
              <a:t>Также различают три основных типа лицевых дуг: с креплениями на шее, на голове и на шее и голове одновременно. Использование того или иного вида аппаратуры зависит от диагноза и степени выраженности аномалии прикуса.</a:t>
            </a:r>
          </a:p>
          <a:p>
            <a:endParaRPr lang="ru-RU" dirty="0"/>
          </a:p>
        </p:txBody>
      </p:sp>
    </p:spTree>
    <p:extLst>
      <p:ext uri="{BB962C8B-B14F-4D97-AF65-F5344CB8AC3E}">
        <p14:creationId xmlns:p14="http://schemas.microsoft.com/office/powerpoint/2010/main" val="234298664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843" y="396240"/>
            <a:ext cx="10156092" cy="4108719"/>
          </a:xfrm>
        </p:spPr>
        <p:txBody>
          <a:bodyPr>
            <a:normAutofit/>
          </a:bodyPr>
          <a:lstStyle/>
          <a:p>
            <a:pPr marL="0" indent="0">
              <a:buNone/>
            </a:pPr>
            <a:r>
              <a:rPr lang="ru-RU" dirty="0"/>
              <a:t>Конструкция лицевой дуги состоит из:</a:t>
            </a:r>
            <a:br>
              <a:rPr lang="ru-RU" dirty="0"/>
            </a:br>
            <a:endParaRPr lang="ru-RU" dirty="0"/>
          </a:p>
          <a:p>
            <a:r>
              <a:rPr lang="ru-RU" dirty="0"/>
              <a:t>Головной или шейной тяги;</a:t>
            </a:r>
          </a:p>
          <a:p>
            <a:r>
              <a:rPr lang="ru-RU" dirty="0"/>
              <a:t>Силовых модулей;</a:t>
            </a:r>
          </a:p>
          <a:p>
            <a:r>
              <a:rPr lang="ru-RU" dirty="0"/>
              <a:t>Собственно лицевых дуг, которые бывают разных размеров для разных размеров челюсти.</a:t>
            </a:r>
          </a:p>
          <a:p>
            <a:endParaRPr lang="ru-RU" dirty="0"/>
          </a:p>
        </p:txBody>
      </p:sp>
      <p:pic>
        <p:nvPicPr>
          <p:cNvPr id="24580" name="Picture 4" descr="https://temperaturka.com/wp-content/uploads/4/c/f/4cf78dc47495c3df927af908a661955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0" y="3500196"/>
            <a:ext cx="5969428" cy="335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525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79980" y="770028"/>
            <a:ext cx="9978671" cy="5494294"/>
          </a:xfrm>
        </p:spPr>
        <p:txBody>
          <a:bodyPr>
            <a:normAutofit/>
          </a:bodyPr>
          <a:lstStyle/>
          <a:p>
            <a:pPr marL="0" indent="0">
              <a:buNone/>
            </a:pPr>
            <a:r>
              <a:rPr lang="ru-RU" sz="2800" dirty="0" err="1"/>
              <a:t>Внеротовыми</a:t>
            </a:r>
            <a:r>
              <a:rPr lang="ru-RU" sz="2800" dirty="0"/>
              <a:t> называются </a:t>
            </a:r>
            <a:r>
              <a:rPr lang="ru-RU" sz="2800" dirty="0" err="1"/>
              <a:t>ортодонтические</a:t>
            </a:r>
            <a:r>
              <a:rPr lang="ru-RU" sz="2800" dirty="0"/>
              <a:t> аппараты, в которых опора и место приложения силы находятся вне ротовой полости. </a:t>
            </a:r>
          </a:p>
          <a:p>
            <a:pPr marL="0" indent="0">
              <a:buNone/>
            </a:pPr>
            <a:r>
              <a:rPr lang="ru-RU" sz="2800" dirty="0"/>
              <a:t>На сегодняшний день существуют три вида </a:t>
            </a:r>
            <a:r>
              <a:rPr lang="ru-RU" sz="2800" dirty="0" err="1"/>
              <a:t>внеротовых</a:t>
            </a:r>
            <a:r>
              <a:rPr lang="ru-RU" sz="2800" dirty="0"/>
              <a:t> приспособлений:</a:t>
            </a:r>
            <a:br>
              <a:rPr lang="ru-RU" sz="2800" dirty="0"/>
            </a:br>
            <a:endParaRPr lang="ru-RU" sz="2800" dirty="0"/>
          </a:p>
          <a:p>
            <a:r>
              <a:rPr lang="ru-RU" sz="2800" dirty="0"/>
              <a:t>Лицевая маска</a:t>
            </a:r>
          </a:p>
          <a:p>
            <a:r>
              <a:rPr lang="ru-RU" sz="2800" dirty="0"/>
              <a:t>Лицевая дуга</a:t>
            </a:r>
          </a:p>
          <a:p>
            <a:r>
              <a:rPr lang="ru-RU" sz="2800" dirty="0"/>
              <a:t>Подбородочная праща</a:t>
            </a:r>
          </a:p>
          <a:p>
            <a:pPr marL="0" indent="0">
              <a:buNone/>
            </a:pPr>
            <a:endParaRPr lang="ru-RU" dirty="0"/>
          </a:p>
        </p:txBody>
      </p:sp>
      <p:pic>
        <p:nvPicPr>
          <p:cNvPr id="2050" name="Picture 2" descr="C:\Users\7\Downloads\42C8SMB9GQMTj2zSBqLMH0Rbppsj0EuBcTOwMiQpDIZELVVVP5G9ywmnJRgA-_XfzOow2I4FtPpPnh0fSSF_eIfG.jpg"/>
          <p:cNvPicPr>
            <a:picLocks noChangeAspect="1" noChangeArrowheads="1"/>
          </p:cNvPicPr>
          <p:nvPr/>
        </p:nvPicPr>
        <p:blipFill>
          <a:blip r:embed="rId2" cstate="print"/>
          <a:srcRect/>
          <a:stretch>
            <a:fillRect/>
          </a:stretch>
        </p:blipFill>
        <p:spPr bwMode="auto">
          <a:xfrm>
            <a:off x="4983479" y="3508893"/>
            <a:ext cx="6888481" cy="3059478"/>
          </a:xfrm>
          <a:prstGeom prst="rect">
            <a:avLst/>
          </a:prstGeom>
          <a:noFill/>
        </p:spPr>
      </p:pic>
    </p:spTree>
    <p:extLst>
      <p:ext uri="{BB962C8B-B14F-4D97-AF65-F5344CB8AC3E}">
        <p14:creationId xmlns:p14="http://schemas.microsoft.com/office/powerpoint/2010/main" val="16192069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561494" y="77808"/>
            <a:ext cx="8946541" cy="928047"/>
          </a:xfrm>
        </p:spPr>
        <p:txBody>
          <a:bodyPr>
            <a:normAutofit/>
          </a:bodyPr>
          <a:lstStyle/>
          <a:p>
            <a:pPr algn="ctr"/>
            <a:r>
              <a:rPr lang="ru-RU" sz="2800" dirty="0"/>
              <a:t>Виды </a:t>
            </a:r>
            <a:r>
              <a:rPr lang="ru-RU" sz="2800" dirty="0" err="1"/>
              <a:t>внеротовой</a:t>
            </a:r>
            <a:r>
              <a:rPr lang="ru-RU" sz="2800" dirty="0"/>
              <a:t> тяги.</a:t>
            </a:r>
          </a:p>
        </p:txBody>
      </p:sp>
      <p:pic>
        <p:nvPicPr>
          <p:cNvPr id="26626" name="Picture 2" descr="https://studfile.net/html/2706/402/html_Y25SbMvoei.p89e/img-uWsH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630945"/>
            <a:ext cx="9507081" cy="622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446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2530" name="Picture 2" descr="https://temperaturka.com/wp-content/uploads/4/a/e/4ae45f25cec7afc4b3dbcf6c788602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0"/>
            <a:ext cx="9144000" cy="687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8866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13790" y="2871783"/>
            <a:ext cx="8946541" cy="4195481"/>
          </a:xfrm>
        </p:spPr>
        <p:txBody>
          <a:bodyPr>
            <a:normAutofit/>
          </a:bodyPr>
          <a:lstStyle/>
          <a:p>
            <a:r>
              <a:rPr lang="ru-RU" sz="2800" dirty="0"/>
              <a:t>Длина отростков лицевой дуги.</a:t>
            </a:r>
          </a:p>
        </p:txBody>
      </p:sp>
      <p:pic>
        <p:nvPicPr>
          <p:cNvPr id="4" name="Picture 2" descr="https://studfile.net/html/2706/402/html_Y25SbMvoei.p89e/img-A6ZDBj.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37" y="0"/>
            <a:ext cx="4744755" cy="689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1163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dirty="0">
                <a:solidFill>
                  <a:schemeClr val="tx1"/>
                </a:solidFill>
              </a:rPr>
              <a:t>Показания к применению:</a:t>
            </a:r>
            <a:br>
              <a:rPr lang="ru-RU" sz="4400" u="sng" dirty="0">
                <a:solidFill>
                  <a:schemeClr val="bg1"/>
                </a:solidFill>
              </a:rPr>
            </a:br>
            <a:br>
              <a:rPr lang="ru-RU" sz="4400" dirty="0">
                <a:solidFill>
                  <a:schemeClr val="bg1"/>
                </a:solidFill>
              </a:rPr>
            </a:br>
            <a:endParaRPr lang="ru-RU" dirty="0"/>
          </a:p>
        </p:txBody>
      </p:sp>
      <p:sp>
        <p:nvSpPr>
          <p:cNvPr id="3" name="Объект 2"/>
          <p:cNvSpPr>
            <a:spLocks noGrp="1"/>
          </p:cNvSpPr>
          <p:nvPr>
            <p:ph idx="1"/>
          </p:nvPr>
        </p:nvSpPr>
        <p:spPr>
          <a:xfrm>
            <a:off x="202560" y="1479712"/>
            <a:ext cx="11002252" cy="5043918"/>
          </a:xfrm>
        </p:spPr>
        <p:txBody>
          <a:bodyPr>
            <a:normAutofit/>
          </a:bodyPr>
          <a:lstStyle/>
          <a:p>
            <a:r>
              <a:rPr lang="ru-RU" dirty="0"/>
              <a:t>При сильной скученности зубов - обеспечивается правильное расположение дальних жевательных зубов;</a:t>
            </a:r>
          </a:p>
          <a:p>
            <a:r>
              <a:rPr lang="ru-RU" dirty="0"/>
              <a:t>При недостатке места для передних зубов - необходимые промежутки формируются посредством перемещения коренных зубов немного назад;</a:t>
            </a:r>
          </a:p>
          <a:p>
            <a:r>
              <a:rPr lang="ru-RU" dirty="0"/>
              <a:t>При открытом прикусе у детей и подростков - обеспечивается правильное формирование челюсти;</a:t>
            </a:r>
          </a:p>
          <a:p>
            <a:r>
              <a:rPr lang="ru-RU" dirty="0"/>
              <a:t>Если имеется опасение преждевременного перемещения боковых зубов в процессе коррекции переднего ряда.</a:t>
            </a:r>
          </a:p>
          <a:p>
            <a:r>
              <a:rPr lang="ru-RU" dirty="0"/>
              <a:t>Также лицевая дуга используется в ортодонтии для коррекции дистального прикуса, усиления опоры (поддержания </a:t>
            </a:r>
            <a:r>
              <a:rPr lang="ru-RU" dirty="0" err="1"/>
              <a:t>анкоража</a:t>
            </a:r>
            <a:r>
              <a:rPr lang="ru-RU" dirty="0"/>
              <a:t>) на верхней челюсти и для </a:t>
            </a:r>
            <a:r>
              <a:rPr lang="ru-RU" dirty="0" err="1"/>
              <a:t>дистализации</a:t>
            </a:r>
            <a:r>
              <a:rPr lang="ru-RU" dirty="0"/>
              <a:t> первых верхних моляров.</a:t>
            </a:r>
          </a:p>
          <a:p>
            <a:endParaRPr lang="ru-RU" dirty="0"/>
          </a:p>
        </p:txBody>
      </p:sp>
    </p:spTree>
    <p:extLst>
      <p:ext uri="{BB962C8B-B14F-4D97-AF65-F5344CB8AC3E}">
        <p14:creationId xmlns:p14="http://schemas.microsoft.com/office/powerpoint/2010/main" val="339532684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122" y="149362"/>
            <a:ext cx="9404723" cy="780278"/>
          </a:xfrm>
        </p:spPr>
        <p:txBody>
          <a:bodyPr/>
          <a:lstStyle/>
          <a:p>
            <a:pPr algn="ctr"/>
            <a:r>
              <a:rPr lang="ru-RU" dirty="0"/>
              <a:t>Противопоказания</a:t>
            </a:r>
          </a:p>
        </p:txBody>
      </p:sp>
      <p:sp>
        <p:nvSpPr>
          <p:cNvPr id="3" name="Объект 2"/>
          <p:cNvSpPr>
            <a:spLocks noGrp="1"/>
          </p:cNvSpPr>
          <p:nvPr>
            <p:ph idx="1"/>
          </p:nvPr>
        </p:nvSpPr>
        <p:spPr>
          <a:xfrm>
            <a:off x="248444" y="1203960"/>
            <a:ext cx="11515925" cy="5654040"/>
          </a:xfrm>
        </p:spPr>
        <p:txBody>
          <a:bodyPr>
            <a:normAutofit/>
          </a:bodyPr>
          <a:lstStyle/>
          <a:p>
            <a:pPr marL="0" indent="0">
              <a:buNone/>
            </a:pPr>
            <a:r>
              <a:rPr lang="ru-RU" sz="2400" dirty="0"/>
              <a:t>Данное устройство можно использовать в терапевтическом процессе только при отсутствии следующих противопоказаний: </a:t>
            </a:r>
          </a:p>
          <a:p>
            <a:r>
              <a:rPr lang="ru-RU" sz="2400" dirty="0"/>
              <a:t>хронические заболевания челюстных суставов; </a:t>
            </a:r>
          </a:p>
          <a:p>
            <a:r>
              <a:rPr lang="ru-RU" sz="2400" dirty="0"/>
              <a:t>отсутствие группы зубов; </a:t>
            </a:r>
          </a:p>
          <a:p>
            <a:r>
              <a:rPr lang="ru-RU" sz="2400" dirty="0"/>
              <a:t>воспаление </a:t>
            </a:r>
            <a:r>
              <a:rPr lang="ru-RU" sz="2400" dirty="0" err="1"/>
              <a:t>пародонтальной</a:t>
            </a:r>
            <a:r>
              <a:rPr lang="ru-RU" sz="2400" dirty="0"/>
              <a:t> ткани; </a:t>
            </a:r>
          </a:p>
          <a:p>
            <a:r>
              <a:rPr lang="ru-RU" sz="2400" dirty="0"/>
              <a:t>аллергия на металл; </a:t>
            </a:r>
          </a:p>
          <a:p>
            <a:r>
              <a:rPr lang="ru-RU" sz="2400" dirty="0"/>
              <a:t>заболевания </a:t>
            </a:r>
            <a:r>
              <a:rPr lang="ru-RU" sz="2400" dirty="0" err="1"/>
              <a:t>психо</a:t>
            </a:r>
            <a:r>
              <a:rPr lang="ru-RU" sz="2400" dirty="0"/>
              <a:t>-неврологического характера. </a:t>
            </a:r>
          </a:p>
          <a:p>
            <a:endParaRPr lang="ru-RU" sz="2400" dirty="0"/>
          </a:p>
          <a:p>
            <a:r>
              <a:rPr lang="ru-RU" sz="2400" dirty="0"/>
              <a:t>Из всех перечисленных противопоказаний, только воспаления пародонта относится к относительным. В остальных ситуациях прибегают к альтернативным методам коррекции.</a:t>
            </a:r>
          </a:p>
        </p:txBody>
      </p:sp>
    </p:spTree>
    <p:extLst>
      <p:ext uri="{BB962C8B-B14F-4D97-AF65-F5344CB8AC3E}">
        <p14:creationId xmlns:p14="http://schemas.microsoft.com/office/powerpoint/2010/main" val="55146392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952" y="0"/>
            <a:ext cx="9404723" cy="762000"/>
          </a:xfrm>
        </p:spPr>
        <p:txBody>
          <a:bodyPr/>
          <a:lstStyle/>
          <a:p>
            <a:pPr algn="ctr"/>
            <a:r>
              <a:rPr lang="ru-RU" dirty="0"/>
              <a:t>Установка и ношение</a:t>
            </a:r>
          </a:p>
        </p:txBody>
      </p:sp>
      <p:sp>
        <p:nvSpPr>
          <p:cNvPr id="3" name="Объект 2"/>
          <p:cNvSpPr>
            <a:spLocks noGrp="1"/>
          </p:cNvSpPr>
          <p:nvPr>
            <p:ph idx="1"/>
          </p:nvPr>
        </p:nvSpPr>
        <p:spPr>
          <a:xfrm>
            <a:off x="0" y="883920"/>
            <a:ext cx="11914496" cy="4083124"/>
          </a:xfrm>
        </p:spPr>
        <p:txBody>
          <a:bodyPr>
            <a:normAutofit/>
          </a:bodyPr>
          <a:lstStyle/>
          <a:p>
            <a:r>
              <a:rPr lang="ru-RU" dirty="0"/>
              <a:t>Установка внутренней части лицевой дуги производится в соответствующие трубки колец, располагающихся на первых верхних молярах. За счёт специальных силовых модулей обеспечивается соединение наружной дуги либо с головной цепочкой, либо с шейным ремнём.</a:t>
            </a:r>
          </a:p>
        </p:txBody>
      </p:sp>
      <p:sp>
        <p:nvSpPr>
          <p:cNvPr id="103426" name="AutoShape 2" descr="https://sun9-87.userapi.com/s/v1/if2/AgIbXyefHTs7WPaBjCQc5zv30_zuVeyHvW7WnWUJZ_9dNFD3Zdn41eCjExvkzbQUF06r9PEdWpVbfjMTwoUQ0dyJ.jpg?size=500x500&amp;quality=95&amp;type=alb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427" name="Picture 3" descr="C:\Users\7\Downloads\AgIbXyefHTs7WPaBjCQc5zv30_zuVeyHvW7WnWUJZ_9dNFD3Zdn41eCjExvkzbQUF06r9PEdWpVbfjMTwoUQ0dyJ.jpg"/>
          <p:cNvPicPr>
            <a:picLocks noChangeAspect="1" noChangeArrowheads="1"/>
          </p:cNvPicPr>
          <p:nvPr/>
        </p:nvPicPr>
        <p:blipFill>
          <a:blip r:embed="rId2" cstate="print"/>
          <a:srcRect/>
          <a:stretch>
            <a:fillRect/>
          </a:stretch>
        </p:blipFill>
        <p:spPr bwMode="auto">
          <a:xfrm>
            <a:off x="4495800" y="2712720"/>
            <a:ext cx="3950970" cy="3950970"/>
          </a:xfrm>
          <a:prstGeom prst="rect">
            <a:avLst/>
          </a:prstGeom>
          <a:noFill/>
        </p:spPr>
      </p:pic>
    </p:spTree>
    <p:extLst>
      <p:ext uri="{BB962C8B-B14F-4D97-AF65-F5344CB8AC3E}">
        <p14:creationId xmlns:p14="http://schemas.microsoft.com/office/powerpoint/2010/main" val="319909212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opuch.ru/uchebnoe-posobie-dlya-studentov-stomatologicheskogo-fakuleteta-v2/1933_html_13a189f7.gi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589213" y="3158120"/>
            <a:ext cx="4313237" cy="1729209"/>
          </a:xfrm>
          <a:prstGeom prst="rect">
            <a:avLst/>
          </a:prstGeom>
          <a:noFill/>
          <a:extLst>
            <a:ext uri="{909E8E84-426E-40DD-AFC4-6F175D3DCCD1}">
              <a14:hiddenFill xmlns:a14="http://schemas.microsoft.com/office/drawing/2010/main">
                <a:solidFill>
                  <a:srgbClr val="FFFFFF"/>
                </a:solidFill>
              </a14:hiddenFill>
            </a:ext>
          </a:extLst>
        </p:spPr>
      </p:pic>
      <p:sp>
        <p:nvSpPr>
          <p:cNvPr id="6" name="Содержимое 5"/>
          <p:cNvSpPr>
            <a:spLocks noGrp="1"/>
          </p:cNvSpPr>
          <p:nvPr>
            <p:ph sz="half" idx="2"/>
          </p:nvPr>
        </p:nvSpPr>
        <p:spPr>
          <a:xfrm>
            <a:off x="487680" y="350521"/>
            <a:ext cx="10637520" cy="2987039"/>
          </a:xfrm>
        </p:spPr>
        <p:txBody>
          <a:bodyPr>
            <a:normAutofit/>
          </a:bodyPr>
          <a:lstStyle/>
          <a:p>
            <a:r>
              <a:rPr lang="ru-RU" dirty="0"/>
              <a:t>Лицевые дуги состоят из двух частей: </a:t>
            </a:r>
            <a:r>
              <a:rPr lang="ru-RU" dirty="0" err="1"/>
              <a:t>назубной</a:t>
            </a:r>
            <a:r>
              <a:rPr lang="ru-RU" dirty="0"/>
              <a:t> (1) и лицевой (2), спаянных между собой (рис. 36, б). На конце </a:t>
            </a:r>
            <a:r>
              <a:rPr lang="ru-RU" dirty="0" err="1"/>
              <a:t>внеротовой</a:t>
            </a:r>
            <a:r>
              <a:rPr lang="ru-RU" dirty="0"/>
              <a:t> части имеются стопорные петли (3). Диаметр </a:t>
            </a:r>
            <a:r>
              <a:rPr lang="ru-RU" dirty="0" err="1"/>
              <a:t>назубного</a:t>
            </a:r>
            <a:r>
              <a:rPr lang="ru-RU" dirty="0"/>
              <a:t> отдела до 1,3 мм, а </a:t>
            </a:r>
            <a:r>
              <a:rPr lang="ru-RU" dirty="0" err="1"/>
              <a:t>внеротового</a:t>
            </a:r>
            <a:r>
              <a:rPr lang="ru-RU" dirty="0"/>
              <a:t> – до 2. Фиксация лицевой дуги заключается в правильном введении концов </a:t>
            </a:r>
            <a:r>
              <a:rPr lang="ru-RU" dirty="0" err="1"/>
              <a:t>назубной</a:t>
            </a:r>
            <a:r>
              <a:rPr lang="ru-RU" dirty="0"/>
              <a:t> дуги в щечные трубки верхнечелюстных первых моляров, которые имеют в своей конструкции втулку под лицевую дугу диаметром 1,15 – 1,3 мм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840" y="261649"/>
            <a:ext cx="9404723" cy="561311"/>
          </a:xfrm>
        </p:spPr>
        <p:txBody>
          <a:bodyPr>
            <a:normAutofit fontScale="90000"/>
          </a:bodyPr>
          <a:lstStyle/>
          <a:p>
            <a:pPr algn="ctr"/>
            <a:r>
              <a:rPr lang="ru-RU" dirty="0"/>
              <a:t>Плюсы</a:t>
            </a:r>
          </a:p>
        </p:txBody>
      </p:sp>
      <p:sp>
        <p:nvSpPr>
          <p:cNvPr id="3" name="Объект 2"/>
          <p:cNvSpPr>
            <a:spLocks noGrp="1"/>
          </p:cNvSpPr>
          <p:nvPr>
            <p:ph idx="1"/>
          </p:nvPr>
        </p:nvSpPr>
        <p:spPr>
          <a:xfrm>
            <a:off x="0" y="1158241"/>
            <a:ext cx="11445239" cy="5580184"/>
          </a:xfrm>
        </p:spPr>
        <p:txBody>
          <a:bodyPr>
            <a:normAutofit/>
          </a:bodyPr>
          <a:lstStyle/>
          <a:p>
            <a:r>
              <a:rPr lang="ru-RU" dirty="0"/>
              <a:t>Короткий период лечения. В среднем, на коррекцию уходит от 2 до 6 месяцев. </a:t>
            </a:r>
          </a:p>
          <a:p>
            <a:r>
              <a:rPr lang="ru-RU" dirty="0"/>
              <a:t>Доступность устройства. Для изготовления аппарата не требуется высокотехнологичного оборудования, поэтому лечение с его применением может предоставить практически любая клиника. </a:t>
            </a:r>
          </a:p>
          <a:p>
            <a:r>
              <a:rPr lang="ru-RU" dirty="0"/>
              <a:t>Демократичная стоимость, которая объясняется простотой конструкции и применяемых материалов. </a:t>
            </a:r>
          </a:p>
          <a:p>
            <a:r>
              <a:rPr lang="ru-RU" dirty="0"/>
              <a:t>Возможность ночного использования. Устройство необходимо носить около 12 часов, что позволяет устанавливать его только в ночное время и надевать всего на несколько часов днем. Благодаря этому выделяют еще одно преимущество системы – отсутствие психологического дискомфорта. </a:t>
            </a:r>
          </a:p>
          <a:p>
            <a:r>
              <a:rPr lang="ru-RU" dirty="0"/>
              <a:t>Высокая эффективность. Своевременное использование аппарата позволяет исправлять как простые, так и сложные случаи, требующие хирургического вмешательства.</a:t>
            </a:r>
          </a:p>
        </p:txBody>
      </p:sp>
    </p:spTree>
    <p:extLst>
      <p:ext uri="{BB962C8B-B14F-4D97-AF65-F5344CB8AC3E}">
        <p14:creationId xmlns:p14="http://schemas.microsoft.com/office/powerpoint/2010/main" val="380140839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9408" y="254183"/>
            <a:ext cx="9404723" cy="858337"/>
          </a:xfrm>
        </p:spPr>
        <p:txBody>
          <a:bodyPr/>
          <a:lstStyle/>
          <a:p>
            <a:pPr algn="ctr"/>
            <a:r>
              <a:rPr lang="ru-RU" dirty="0"/>
              <a:t>Минусы</a:t>
            </a:r>
          </a:p>
        </p:txBody>
      </p:sp>
      <p:sp>
        <p:nvSpPr>
          <p:cNvPr id="3" name="Объект 2"/>
          <p:cNvSpPr>
            <a:spLocks noGrp="1"/>
          </p:cNvSpPr>
          <p:nvPr>
            <p:ph idx="1"/>
          </p:nvPr>
        </p:nvSpPr>
        <p:spPr>
          <a:xfrm>
            <a:off x="160776" y="1279196"/>
            <a:ext cx="11613882" cy="4195481"/>
          </a:xfrm>
        </p:spPr>
        <p:txBody>
          <a:bodyPr/>
          <a:lstStyle/>
          <a:p>
            <a:r>
              <a:rPr lang="ru-RU" dirty="0"/>
              <a:t>Основным из них является громоздкость конструкции, которая создается за счет выпирающей дуги и фиксирующего элемента. Это делает не совсем комфортным применение системы во время сна. </a:t>
            </a:r>
          </a:p>
          <a:p>
            <a:r>
              <a:rPr lang="ru-RU" dirty="0"/>
              <a:t>Кроме того, отсутствие жесткой фиксации дуги, повышает вероятность ее выхода из петли опорных колец и </a:t>
            </a:r>
            <a:r>
              <a:rPr lang="ru-RU" dirty="0" err="1"/>
              <a:t>травмирования</a:t>
            </a:r>
            <a:r>
              <a:rPr lang="ru-RU" dirty="0"/>
              <a:t> слизистой ротовой полости.</a:t>
            </a:r>
          </a:p>
        </p:txBody>
      </p:sp>
    </p:spTree>
    <p:extLst>
      <p:ext uri="{BB962C8B-B14F-4D97-AF65-F5344CB8AC3E}">
        <p14:creationId xmlns:p14="http://schemas.microsoft.com/office/powerpoint/2010/main" val="423435714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859" y="491234"/>
            <a:ext cx="10235249" cy="6366766"/>
          </a:xfrm>
        </p:spPr>
        <p:txBody>
          <a:bodyPr>
            <a:normAutofit/>
          </a:bodyPr>
          <a:lstStyle/>
          <a:p>
            <a:r>
              <a:rPr lang="ru-RU" dirty="0"/>
              <a:t>Ежедневное ношение устройство должно длиться не менее 10 часов в сутки. </a:t>
            </a:r>
          </a:p>
          <a:p>
            <a:r>
              <a:rPr lang="ru-RU" dirty="0"/>
              <a:t>В начале лечения могут возникнуть дискомфортные или болезненные ощущения, спровоцированные перемещением зубов. Для их купирования рекомендуется использовать обезболивающие стоматологические гели, мази. Также допускается прием обезболивающих препаратов. </a:t>
            </a:r>
          </a:p>
          <a:p>
            <a:r>
              <a:rPr lang="ru-RU" dirty="0"/>
              <a:t>В период лечения нередко возникают проблемы с деснами. При их покраснении и отечности, следует прекратить использование аппарата и посетить стоматолога. Коррекцию можно продолжать, только после устранения воспаления. </a:t>
            </a:r>
          </a:p>
          <a:p>
            <a:r>
              <a:rPr lang="ru-RU" dirty="0"/>
              <a:t>Лицевую дугу нужно использовать только в спокойном состоянии. Активные действия (игры, спорт), при этом категорически противопоказаны. </a:t>
            </a:r>
          </a:p>
          <a:p>
            <a:r>
              <a:rPr lang="ru-RU" dirty="0"/>
              <a:t>Если дуга надевается только на ночь, то перед сном необходимо в обязательном порядке проверить надежность фиксации всех элементов конструкции. </a:t>
            </a:r>
          </a:p>
          <a:p>
            <a:r>
              <a:rPr lang="ru-RU" dirty="0"/>
              <a:t>Перед фиксацией устройства, рекомендуется проводить его бактериальную обработку. Для этого можно использовать обычное мыло и теплую воду, либо применять специальные асептические растворы. В обязательном порядке дугу обрабатывают и после снятия. </a:t>
            </a:r>
          </a:p>
          <a:p>
            <a:r>
              <a:rPr lang="ru-RU" dirty="0"/>
              <a:t>Хранить аппарат следует в специальном контейнере, который предотвратит попадание бактерий и загрязняющих частиц.</a:t>
            </a:r>
          </a:p>
        </p:txBody>
      </p:sp>
    </p:spTree>
    <p:extLst>
      <p:ext uri="{BB962C8B-B14F-4D97-AF65-F5344CB8AC3E}">
        <p14:creationId xmlns:p14="http://schemas.microsoft.com/office/powerpoint/2010/main" val="26106844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Подбородочная праща</a:t>
            </a:r>
          </a:p>
        </p:txBody>
      </p:sp>
      <p:sp>
        <p:nvSpPr>
          <p:cNvPr id="3" name="Объект 2"/>
          <p:cNvSpPr>
            <a:spLocks noGrp="1"/>
          </p:cNvSpPr>
          <p:nvPr>
            <p:ph idx="1"/>
          </p:nvPr>
        </p:nvSpPr>
        <p:spPr>
          <a:xfrm>
            <a:off x="1" y="1657133"/>
            <a:ext cx="8084924" cy="5200867"/>
          </a:xfrm>
        </p:spPr>
        <p:txBody>
          <a:bodyPr>
            <a:normAutofit lnSpcReduction="10000"/>
          </a:bodyPr>
          <a:lstStyle/>
          <a:p>
            <a:r>
              <a:rPr lang="ru-RU" sz="2800" dirty="0" err="1"/>
              <a:t>Внеротовым</a:t>
            </a:r>
            <a:r>
              <a:rPr lang="ru-RU" sz="2800" dirty="0"/>
              <a:t> съемным аппаратом является подбородочная праща с головной шапочкой и резиновой тягой. Она применяется для задержки и изменения роста нижней челюсти при лечении </a:t>
            </a:r>
            <a:r>
              <a:rPr lang="ru-RU" sz="2800" dirty="0" err="1"/>
              <a:t>мезиальной</a:t>
            </a:r>
            <a:r>
              <a:rPr lang="ru-RU" sz="2800" dirty="0"/>
              <a:t> окклюзии зубных рядов. Опорой аппарата является затылок или шея. Аппарат применяется в 4-9-летнем возрасте, в период активного роста нижней челюсти в сагиттальном направлении.</a:t>
            </a:r>
          </a:p>
          <a:p>
            <a:pPr marL="0" indent="0">
              <a:buNone/>
            </a:pPr>
            <a:br>
              <a:rPr lang="ru-RU" dirty="0"/>
            </a:br>
            <a:endParaRPr lang="ru-RU" dirty="0"/>
          </a:p>
        </p:txBody>
      </p:sp>
      <p:pic>
        <p:nvPicPr>
          <p:cNvPr id="4" name="Picture 2" descr="C:\Users\7\Desktop\WMCuELulpL9TIMKOHN_w8LibRE4_Yr7QkyegoBMmN7KKrnOg2mrZOkMMOE6rt4wIdOWdmw3IuxZcHZWVv-bmRMVX.jpg"/>
          <p:cNvPicPr>
            <a:picLocks noChangeAspect="1" noChangeArrowheads="1"/>
          </p:cNvPicPr>
          <p:nvPr/>
        </p:nvPicPr>
        <p:blipFill>
          <a:blip r:embed="rId2" cstate="print"/>
          <a:srcRect/>
          <a:stretch>
            <a:fillRect/>
          </a:stretch>
        </p:blipFill>
        <p:spPr bwMode="auto">
          <a:xfrm>
            <a:off x="8027670" y="1828800"/>
            <a:ext cx="3972462" cy="4187190"/>
          </a:xfrm>
          <a:prstGeom prst="rect">
            <a:avLst/>
          </a:prstGeom>
          <a:noFill/>
        </p:spPr>
      </p:pic>
    </p:spTree>
    <p:extLst>
      <p:ext uri="{BB962C8B-B14F-4D97-AF65-F5344CB8AC3E}">
        <p14:creationId xmlns:p14="http://schemas.microsoft.com/office/powerpoint/2010/main" val="144411624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261649"/>
            <a:ext cx="9404723" cy="728951"/>
          </a:xfrm>
        </p:spPr>
        <p:txBody>
          <a:bodyPr/>
          <a:lstStyle/>
          <a:p>
            <a:pPr algn="ctr"/>
            <a:r>
              <a:rPr lang="ru-RU" dirty="0"/>
              <a:t>Лицевая маска</a:t>
            </a:r>
          </a:p>
        </p:txBody>
      </p:sp>
      <p:pic>
        <p:nvPicPr>
          <p:cNvPr id="98305" name="Picture 1" descr="C:\Users\7\Downloads\Nz8T_UjRGkwxxSX2lAFo9-c4guvHXqBapsNcOLYMtG1UP7sZOrMOrlytjBoXvqgeNQ9hDsZ_mQ_KNES5XPOPo5Dk.jpg"/>
          <p:cNvPicPr>
            <a:picLocks noGrp="1" noChangeAspect="1" noChangeArrowheads="1"/>
          </p:cNvPicPr>
          <p:nvPr>
            <p:ph idx="1"/>
          </p:nvPr>
        </p:nvPicPr>
        <p:blipFill>
          <a:blip r:embed="rId2" cstate="print"/>
          <a:srcRect/>
          <a:stretch>
            <a:fillRect/>
          </a:stretch>
        </p:blipFill>
        <p:spPr bwMode="auto">
          <a:xfrm>
            <a:off x="2087880" y="1264230"/>
            <a:ext cx="7795070" cy="5395650"/>
          </a:xfrm>
          <a:prstGeom prst="rect">
            <a:avLst/>
          </a:prstGeom>
          <a:noFill/>
        </p:spPr>
      </p:pic>
    </p:spTree>
    <p:extLst>
      <p:ext uri="{BB962C8B-B14F-4D97-AF65-F5344CB8AC3E}">
        <p14:creationId xmlns:p14="http://schemas.microsoft.com/office/powerpoint/2010/main" val="9184448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234354"/>
            <a:ext cx="9404723" cy="893406"/>
          </a:xfrm>
        </p:spPr>
        <p:txBody>
          <a:bodyPr/>
          <a:lstStyle/>
          <a:p>
            <a:pPr algn="ctr"/>
            <a:r>
              <a:rPr lang="ru-RU" dirty="0"/>
              <a:t>Лицевая маска</a:t>
            </a:r>
          </a:p>
        </p:txBody>
      </p:sp>
      <p:sp>
        <p:nvSpPr>
          <p:cNvPr id="3" name="Объект 2"/>
          <p:cNvSpPr>
            <a:spLocks noGrp="1"/>
          </p:cNvSpPr>
          <p:nvPr>
            <p:ph idx="1"/>
          </p:nvPr>
        </p:nvSpPr>
        <p:spPr>
          <a:xfrm>
            <a:off x="311742" y="1247700"/>
            <a:ext cx="10988604" cy="5043918"/>
          </a:xfrm>
        </p:spPr>
        <p:txBody>
          <a:bodyPr>
            <a:normAutofit/>
          </a:bodyPr>
          <a:lstStyle/>
          <a:p>
            <a:r>
              <a:rPr lang="ru-RU" sz="2400" dirty="0"/>
              <a:t>Маска </a:t>
            </a:r>
            <a:r>
              <a:rPr lang="ru-RU" sz="2400" dirty="0" err="1"/>
              <a:t>Дилара</a:t>
            </a:r>
            <a:endParaRPr lang="ru-RU" sz="2400" dirty="0"/>
          </a:p>
          <a:p>
            <a:r>
              <a:rPr lang="ru-RU" sz="2400" dirty="0"/>
              <a:t>Маска Петита</a:t>
            </a:r>
          </a:p>
          <a:p>
            <a:r>
              <a:rPr lang="ru-RU" sz="2400" dirty="0"/>
              <a:t>Маска </a:t>
            </a:r>
            <a:r>
              <a:rPr lang="ru-RU" sz="2400" dirty="0" err="1"/>
              <a:t>Тубингера</a:t>
            </a:r>
            <a:endParaRPr lang="ru-RU" sz="2400" dirty="0"/>
          </a:p>
          <a:p>
            <a:endParaRPr lang="ru-RU" sz="2400" dirty="0"/>
          </a:p>
          <a:p>
            <a:r>
              <a:rPr lang="ru-RU" sz="2400" dirty="0"/>
              <a:t>Конструкция лицевых масок подразумевает две опоры-накладки из эластичного материала: одна накладывается на лоб пациента, вторая – на подбородок (иногда задействуют скулы). Опоры соединены жестким металлическим каркасом, состоящим из поперечной рамки и нёбных балок, с помощью которых осуществляют фиксирование маски к челюсти.</a:t>
            </a:r>
          </a:p>
          <a:p>
            <a:endParaRPr lang="ru-RU" dirty="0"/>
          </a:p>
        </p:txBody>
      </p:sp>
    </p:spTree>
    <p:extLst>
      <p:ext uri="{BB962C8B-B14F-4D97-AF65-F5344CB8AC3E}">
        <p14:creationId xmlns:p14="http://schemas.microsoft.com/office/powerpoint/2010/main" val="248016914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770" y="522322"/>
            <a:ext cx="11043195" cy="6152798"/>
          </a:xfrm>
        </p:spPr>
        <p:txBody>
          <a:bodyPr>
            <a:normAutofit lnSpcReduction="10000"/>
          </a:bodyPr>
          <a:lstStyle/>
          <a:p>
            <a:r>
              <a:rPr lang="ru-RU" sz="2400" dirty="0"/>
              <a:t>Использование в ортодонтии лицевой маски возможно одновременно с применением </a:t>
            </a:r>
            <a:r>
              <a:rPr lang="ru-RU" sz="2400" dirty="0" err="1"/>
              <a:t>брекет</a:t>
            </a:r>
            <a:r>
              <a:rPr lang="ru-RU" sz="2400" dirty="0"/>
              <a:t>-систем, но должны быть соблюдены три обязательные условия:</a:t>
            </a:r>
          </a:p>
          <a:p>
            <a:endParaRPr lang="ru-RU" sz="2400" dirty="0"/>
          </a:p>
          <a:p>
            <a:r>
              <a:rPr lang="ru-RU" sz="2400" dirty="0"/>
              <a:t>форма профиля лица (маску прописывают только пациентам с вогнутым профилем);</a:t>
            </a:r>
          </a:p>
          <a:p>
            <a:r>
              <a:rPr lang="ru-RU" sz="2400" dirty="0"/>
              <a:t>возраст пациента (зубочелюстной аппарат должен находится в стадии формирования, чаще всего при смене молочных зубов на постоянные);</a:t>
            </a:r>
          </a:p>
          <a:p>
            <a:r>
              <a:rPr lang="ru-RU" sz="2400" dirty="0"/>
              <a:t>предварительное </a:t>
            </a:r>
            <a:r>
              <a:rPr lang="ru-RU" sz="2400" dirty="0" err="1"/>
              <a:t>телерентгенографическое</a:t>
            </a:r>
            <a:r>
              <a:rPr lang="ru-RU" sz="2400" dirty="0"/>
              <a:t> исследование с целью определения возможной эффективности применения маски.</a:t>
            </a:r>
          </a:p>
          <a:p>
            <a:endParaRPr lang="ru-RU" sz="2400" dirty="0"/>
          </a:p>
          <a:p>
            <a:r>
              <a:rPr lang="ru-RU" sz="2400" dirty="0"/>
              <a:t>Основной недостаток использования данного </a:t>
            </a:r>
            <a:r>
              <a:rPr lang="ru-RU" sz="2400" dirty="0" err="1"/>
              <a:t>ортодонтического</a:t>
            </a:r>
            <a:r>
              <a:rPr lang="ru-RU" sz="2400" dirty="0"/>
              <a:t> аппарата – невозможность носить его круглосуточно. </a:t>
            </a:r>
          </a:p>
          <a:p>
            <a:endParaRPr lang="ru-RU" dirty="0"/>
          </a:p>
        </p:txBody>
      </p:sp>
    </p:spTree>
    <p:extLst>
      <p:ext uri="{BB962C8B-B14F-4D97-AF65-F5344CB8AC3E}">
        <p14:creationId xmlns:p14="http://schemas.microsoft.com/office/powerpoint/2010/main" val="323001088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2482"/>
            <a:ext cx="6948867" cy="6272217"/>
          </a:xfrm>
        </p:spPr>
        <p:txBody>
          <a:bodyPr>
            <a:normAutofit lnSpcReduction="10000"/>
          </a:bodyPr>
          <a:lstStyle/>
          <a:p>
            <a:r>
              <a:rPr lang="ru-RU" sz="2400" dirty="0"/>
              <a:t>Лицевая маска при помощи мягких подушечек крепится на лице пациента в области лба и подбородка, а между ними натягивается металлическая дуга, от которой отходят специальные фиксированные нити, которые крепятся к дефектным зубам. Маска натягивается, фиксируется и выполняет свои функции.</a:t>
            </a:r>
          </a:p>
          <a:p>
            <a:endParaRPr lang="ru-RU" sz="2400" dirty="0"/>
          </a:p>
          <a:p>
            <a:r>
              <a:rPr lang="ru-RU" sz="2400" dirty="0"/>
              <a:t>Из-за громоздкости аппарата его следует носить дома, время ношения должно составлять от 10 до 16 часов в сутки. В общем, курс лечения длится около 4 месяцев, однако он напрямую зависит от дефектности прикуса и кривизны зубного ряда.</a:t>
            </a:r>
          </a:p>
          <a:p>
            <a:endParaRPr lang="ru-RU" dirty="0"/>
          </a:p>
        </p:txBody>
      </p:sp>
      <p:pic>
        <p:nvPicPr>
          <p:cNvPr id="29698" name="Picture 2" descr="https://cache3.youla.io/files/images/720_720_out/5e/24/5e2428b3f094f3562e31bf7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668" y="1157355"/>
            <a:ext cx="5295332" cy="520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57803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518"/>
            <a:ext cx="10058400" cy="990282"/>
          </a:xfrm>
        </p:spPr>
        <p:txBody>
          <a:bodyPr/>
          <a:lstStyle/>
          <a:p>
            <a:pPr algn="ctr"/>
            <a:r>
              <a:rPr lang="ru-RU" dirty="0">
                <a:solidFill>
                  <a:schemeClr val="tx1"/>
                </a:solidFill>
              </a:rPr>
              <a:t>Лицевая маска </a:t>
            </a:r>
            <a:r>
              <a:rPr lang="ru-RU" dirty="0" err="1">
                <a:solidFill>
                  <a:schemeClr val="tx1"/>
                </a:solidFill>
              </a:rPr>
              <a:t>Диляре</a:t>
            </a:r>
            <a:endParaRPr lang="ru-RU" dirty="0">
              <a:solidFill>
                <a:schemeClr val="tx1"/>
              </a:solidFill>
            </a:endParaRPr>
          </a:p>
        </p:txBody>
      </p:sp>
      <p:sp>
        <p:nvSpPr>
          <p:cNvPr id="3" name="Объект 2"/>
          <p:cNvSpPr>
            <a:spLocks noGrp="1"/>
          </p:cNvSpPr>
          <p:nvPr>
            <p:ph idx="1"/>
          </p:nvPr>
        </p:nvSpPr>
        <p:spPr>
          <a:xfrm>
            <a:off x="257151" y="1853248"/>
            <a:ext cx="7027569" cy="3937952"/>
          </a:xfrm>
        </p:spPr>
        <p:txBody>
          <a:bodyPr>
            <a:normAutofit/>
          </a:bodyPr>
          <a:lstStyle/>
          <a:p>
            <a:r>
              <a:rPr lang="ru-RU" sz="2800" dirty="0"/>
              <a:t>Маска </a:t>
            </a:r>
            <a:r>
              <a:rPr lang="ru-RU" sz="2800" dirty="0" err="1"/>
              <a:t>Диляре</a:t>
            </a:r>
            <a:r>
              <a:rPr lang="ru-RU" sz="2800" dirty="0"/>
              <a:t> – популярная конструкция данного типа. Эффективно выравнивающая положение зубного ряда. Дуга крепится к зубам с применением эластических тяг, позволяющих обеспечивать необходимую силу натяжения, и контролирующих надежность крепления прибора.</a:t>
            </a:r>
          </a:p>
        </p:txBody>
      </p:sp>
      <p:pic>
        <p:nvPicPr>
          <p:cNvPr id="1028" name="Picture 4" descr="C:\Users\7\Downloads\Im2En3ViRHh6JdU6kw0hBJp-_Q0rb8O7zuXfvUgrrv0Bm92WtXg6QxVvnkLdb_B1c96E8pCynujxS1MIVlmIbgtX (1).jpg"/>
          <p:cNvPicPr>
            <a:picLocks noChangeAspect="1" noChangeArrowheads="1"/>
          </p:cNvPicPr>
          <p:nvPr/>
        </p:nvPicPr>
        <p:blipFill>
          <a:blip r:embed="rId2" cstate="print"/>
          <a:srcRect/>
          <a:stretch>
            <a:fillRect/>
          </a:stretch>
        </p:blipFill>
        <p:spPr bwMode="auto">
          <a:xfrm>
            <a:off x="7296150" y="1950719"/>
            <a:ext cx="4712970" cy="3487597"/>
          </a:xfrm>
          <a:prstGeom prst="rect">
            <a:avLst/>
          </a:prstGeom>
          <a:noFill/>
        </p:spPr>
      </p:pic>
    </p:spTree>
    <p:extLst>
      <p:ext uri="{BB962C8B-B14F-4D97-AF65-F5344CB8AC3E}">
        <p14:creationId xmlns:p14="http://schemas.microsoft.com/office/powerpoint/2010/main" val="174851588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362" y="302593"/>
            <a:ext cx="9404723" cy="947087"/>
          </a:xfrm>
        </p:spPr>
        <p:txBody>
          <a:bodyPr/>
          <a:lstStyle/>
          <a:p>
            <a:pPr algn="ctr"/>
            <a:r>
              <a:rPr lang="ru-RU" dirty="0"/>
              <a:t>Показания</a:t>
            </a:r>
          </a:p>
        </p:txBody>
      </p:sp>
      <p:sp>
        <p:nvSpPr>
          <p:cNvPr id="3" name="Объект 2"/>
          <p:cNvSpPr>
            <a:spLocks noGrp="1"/>
          </p:cNvSpPr>
          <p:nvPr>
            <p:ph idx="1"/>
          </p:nvPr>
        </p:nvSpPr>
        <p:spPr>
          <a:xfrm>
            <a:off x="243504" y="1463040"/>
            <a:ext cx="7178376" cy="5278954"/>
          </a:xfrm>
        </p:spPr>
        <p:txBody>
          <a:bodyPr>
            <a:normAutofit lnSpcReduction="10000"/>
          </a:bodyPr>
          <a:lstStyle/>
          <a:p>
            <a:r>
              <a:rPr lang="ru-RU" sz="2800" dirty="0" err="1"/>
              <a:t>мезиальное</a:t>
            </a:r>
            <a:r>
              <a:rPr lang="ru-RU" sz="2800" dirty="0"/>
              <a:t> отклонение прикуса с выраженным передним расположением нижнего элемента челюстного ряда; </a:t>
            </a:r>
          </a:p>
          <a:p>
            <a:r>
              <a:rPr lang="ru-RU" sz="2800" dirty="0"/>
              <a:t>коррекция аномальных фрагментов зубов; </a:t>
            </a:r>
          </a:p>
          <a:p>
            <a:r>
              <a:rPr lang="ru-RU" sz="2800" dirty="0"/>
              <a:t>торможение развития и роста одной челюсти относительно другой; </a:t>
            </a:r>
          </a:p>
          <a:p>
            <a:r>
              <a:rPr lang="ru-RU" sz="2800" dirty="0"/>
              <a:t>как дополнительный вариант терапии при прохождении курса лечения </a:t>
            </a:r>
            <a:r>
              <a:rPr lang="ru-RU" sz="2800" dirty="0" err="1"/>
              <a:t>брекет</a:t>
            </a:r>
            <a:r>
              <a:rPr lang="ru-RU" sz="2800" dirty="0"/>
              <a:t>-системами.</a:t>
            </a:r>
          </a:p>
        </p:txBody>
      </p:sp>
      <p:pic>
        <p:nvPicPr>
          <p:cNvPr id="2050" name="Picture 2" descr="C:\Users\7\Downloads\GdtSuXgxYV9u-z7ay4sRm6YtK4dvk8DhpJzSlgm3ZN7IoCzc7tS0WlzX7yVjRdY5CU8IrelWWPmJ8oW5-WJ82-zN.jpg"/>
          <p:cNvPicPr>
            <a:picLocks noChangeAspect="1" noChangeArrowheads="1"/>
          </p:cNvPicPr>
          <p:nvPr/>
        </p:nvPicPr>
        <p:blipFill>
          <a:blip r:embed="rId2" cstate="print"/>
          <a:srcRect/>
          <a:stretch>
            <a:fillRect/>
          </a:stretch>
        </p:blipFill>
        <p:spPr bwMode="auto">
          <a:xfrm>
            <a:off x="7202424" y="1295400"/>
            <a:ext cx="4806696" cy="5059680"/>
          </a:xfrm>
          <a:prstGeom prst="rect">
            <a:avLst/>
          </a:prstGeom>
          <a:noFill/>
        </p:spPr>
      </p:pic>
    </p:spTree>
    <p:extLst>
      <p:ext uri="{BB962C8B-B14F-4D97-AF65-F5344CB8AC3E}">
        <p14:creationId xmlns:p14="http://schemas.microsoft.com/office/powerpoint/2010/main" val="176864634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373" y="351497"/>
            <a:ext cx="9404723" cy="1020103"/>
          </a:xfrm>
        </p:spPr>
        <p:txBody>
          <a:bodyPr/>
          <a:lstStyle/>
          <a:p>
            <a:pPr algn="ctr"/>
            <a:r>
              <a:rPr lang="ru-RU" dirty="0"/>
              <a:t>Противопоказания</a:t>
            </a:r>
          </a:p>
        </p:txBody>
      </p:sp>
      <p:sp>
        <p:nvSpPr>
          <p:cNvPr id="3" name="Объект 2"/>
          <p:cNvSpPr>
            <a:spLocks noGrp="1"/>
          </p:cNvSpPr>
          <p:nvPr>
            <p:ph idx="1"/>
          </p:nvPr>
        </p:nvSpPr>
        <p:spPr>
          <a:xfrm>
            <a:off x="270798" y="1507008"/>
            <a:ext cx="11921202" cy="4195481"/>
          </a:xfrm>
        </p:spPr>
        <p:txBody>
          <a:bodyPr/>
          <a:lstStyle/>
          <a:p>
            <a:r>
              <a:rPr lang="ru-RU" dirty="0"/>
              <a:t>возраст пациента – прибор «работает» только с детьми и подростками, у которых строение челюстно-лицевого аппарата еще не полностью сформирована, а костная ткань податлива к изменениям направления роста; </a:t>
            </a:r>
          </a:p>
          <a:p>
            <a:r>
              <a:rPr lang="ru-RU" dirty="0"/>
              <a:t>хронические заболевания головного мозга, нарушение деятельности вестибулярного аппарата; </a:t>
            </a:r>
          </a:p>
          <a:p>
            <a:r>
              <a:rPr lang="ru-RU" dirty="0"/>
              <a:t>дисфункция дыхательных органов; </a:t>
            </a:r>
          </a:p>
          <a:p>
            <a:r>
              <a:rPr lang="ru-RU" dirty="0"/>
              <a:t>психические расстройства, эпилепсия; </a:t>
            </a:r>
          </a:p>
          <a:p>
            <a:r>
              <a:rPr lang="ru-RU" dirty="0"/>
              <a:t>гипертония в стадии обострения.</a:t>
            </a:r>
          </a:p>
        </p:txBody>
      </p:sp>
    </p:spTree>
    <p:extLst>
      <p:ext uri="{BB962C8B-B14F-4D97-AF65-F5344CB8AC3E}">
        <p14:creationId xmlns:p14="http://schemas.microsoft.com/office/powerpoint/2010/main" val="345392733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4750" y="207059"/>
            <a:ext cx="9404723" cy="829261"/>
          </a:xfrm>
        </p:spPr>
        <p:txBody>
          <a:bodyPr/>
          <a:lstStyle/>
          <a:p>
            <a:pPr algn="ctr"/>
            <a:r>
              <a:rPr lang="ru-RU" dirty="0"/>
              <a:t>Плюсы</a:t>
            </a:r>
          </a:p>
        </p:txBody>
      </p:sp>
      <p:sp>
        <p:nvSpPr>
          <p:cNvPr id="3" name="Объект 2"/>
          <p:cNvSpPr>
            <a:spLocks noGrp="1"/>
          </p:cNvSpPr>
          <p:nvPr>
            <p:ph idx="1"/>
          </p:nvPr>
        </p:nvSpPr>
        <p:spPr>
          <a:xfrm>
            <a:off x="134321" y="1371601"/>
            <a:ext cx="11048029" cy="4229100"/>
          </a:xfrm>
        </p:spPr>
        <p:txBody>
          <a:bodyPr>
            <a:noAutofit/>
          </a:bodyPr>
          <a:lstStyle/>
          <a:p>
            <a:r>
              <a:rPr lang="ru-RU" sz="2000" dirty="0"/>
              <a:t>в полости рта расположена только одна часть аппарата – нить, которая достаточно просто снимается. Во рту нет громоздких систем, напирающих слизистую и вызывающих дискомфорт; </a:t>
            </a:r>
          </a:p>
          <a:p>
            <a:r>
              <a:rPr lang="ru-RU" sz="2000" dirty="0"/>
              <a:t>простой демонтаж внешних элементов устройства – специалисту достаточно всего один раз показать, как пользоваться приспособлением, и родители малыша смогут это делать самостоятельно; </a:t>
            </a:r>
          </a:p>
          <a:p>
            <a:r>
              <a:rPr lang="ru-RU" sz="2000" dirty="0"/>
              <a:t>несмотря на кажущуюся громоздкость, изделие удобно в носке и практически не ощущается его присутствие на лице пациента, эффект от присутствия которого сравним, разве, что с наличием солнцезащитных очков на переносице; </a:t>
            </a:r>
          </a:p>
          <a:p>
            <a:r>
              <a:rPr lang="ru-RU" sz="2000" dirty="0"/>
              <a:t>при правильном и регулярном применении маски достигается стойкий и долговременный результат – положение органов челюстного ряда приходит в состояние нормы, а смыкание челюстей происходит полноценно.</a:t>
            </a:r>
          </a:p>
        </p:txBody>
      </p:sp>
    </p:spTree>
    <p:extLst>
      <p:ext uri="{BB962C8B-B14F-4D97-AF65-F5344CB8AC3E}">
        <p14:creationId xmlns:p14="http://schemas.microsoft.com/office/powerpoint/2010/main" val="104901383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83" y="234354"/>
            <a:ext cx="9404723" cy="954366"/>
          </a:xfrm>
        </p:spPr>
        <p:txBody>
          <a:bodyPr/>
          <a:lstStyle/>
          <a:p>
            <a:pPr algn="ctr"/>
            <a:r>
              <a:rPr lang="ru-RU" dirty="0"/>
              <a:t>Минусы</a:t>
            </a:r>
          </a:p>
        </p:txBody>
      </p:sp>
      <p:sp>
        <p:nvSpPr>
          <p:cNvPr id="3" name="Объект 2"/>
          <p:cNvSpPr>
            <a:spLocks noGrp="1"/>
          </p:cNvSpPr>
          <p:nvPr>
            <p:ph idx="1"/>
          </p:nvPr>
        </p:nvSpPr>
        <p:spPr>
          <a:xfrm>
            <a:off x="202560" y="1584960"/>
            <a:ext cx="11493571" cy="5047852"/>
          </a:xfrm>
        </p:spPr>
        <p:txBody>
          <a:bodyPr>
            <a:normAutofit lnSpcReduction="10000"/>
          </a:bodyPr>
          <a:lstStyle/>
          <a:p>
            <a:r>
              <a:rPr lang="ru-RU" sz="2400" dirty="0"/>
              <a:t>низкий эстетический уровень, из-за чего устройством приходится пользоваться исключительно в домашних условиях; </a:t>
            </a:r>
          </a:p>
          <a:p>
            <a:r>
              <a:rPr lang="ru-RU" sz="2400" dirty="0"/>
              <a:t>довольно длительный курс лечения – вследствие того, что конструкция применяется не круглосуточно, эффект от ее использования несколько снижается, время ношения, соответственно, увеличивается; </a:t>
            </a:r>
          </a:p>
          <a:p>
            <a:r>
              <a:rPr lang="ru-RU" sz="2400" dirty="0"/>
              <a:t>длительность и сложность адаптации – вызвана массивностью сооружения и относительной ограниченностью обзора. У человека создается ощущение, что приспособление мешает. При этом оно отвлекает внимание ребенка от других, более интересных ему вещей и действий; </a:t>
            </a:r>
          </a:p>
          <a:p>
            <a:r>
              <a:rPr lang="ru-RU" sz="2400" dirty="0"/>
              <a:t>психологический фактор – присутствие постоянного желания снять маску, поэтому эта сторона вопроса – обязательное требование для успешности лечения.</a:t>
            </a:r>
          </a:p>
        </p:txBody>
      </p:sp>
    </p:spTree>
    <p:extLst>
      <p:ext uri="{BB962C8B-B14F-4D97-AF65-F5344CB8AC3E}">
        <p14:creationId xmlns:p14="http://schemas.microsoft.com/office/powerpoint/2010/main" val="213403565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8147" y="0"/>
            <a:ext cx="9404723" cy="1036320"/>
          </a:xfrm>
        </p:spPr>
        <p:txBody>
          <a:bodyPr/>
          <a:lstStyle/>
          <a:p>
            <a:pPr algn="ctr"/>
            <a:r>
              <a:rPr lang="ru-RU" dirty="0"/>
              <a:t>Разновидности</a:t>
            </a:r>
          </a:p>
        </p:txBody>
      </p:sp>
      <p:sp>
        <p:nvSpPr>
          <p:cNvPr id="3" name="Объект 2"/>
          <p:cNvSpPr>
            <a:spLocks noGrp="1"/>
          </p:cNvSpPr>
          <p:nvPr>
            <p:ph idx="1"/>
          </p:nvPr>
        </p:nvSpPr>
        <p:spPr>
          <a:xfrm>
            <a:off x="639286" y="1127760"/>
            <a:ext cx="11097787" cy="2575560"/>
          </a:xfrm>
        </p:spPr>
        <p:txBody>
          <a:bodyPr>
            <a:normAutofit/>
          </a:bodyPr>
          <a:lstStyle/>
          <a:p>
            <a:r>
              <a:rPr lang="ru-RU" dirty="0"/>
              <a:t>лицевая маска </a:t>
            </a:r>
            <a:r>
              <a:rPr lang="en-US" dirty="0" err="1"/>
              <a:t>Delaire</a:t>
            </a:r>
            <a:r>
              <a:rPr lang="en-US" dirty="0"/>
              <a:t> </a:t>
            </a:r>
            <a:r>
              <a:rPr lang="ru-RU" dirty="0"/>
              <a:t>универсальная</a:t>
            </a:r>
          </a:p>
          <a:p>
            <a:r>
              <a:rPr lang="ru-RU" dirty="0"/>
              <a:t>лицевая маска </a:t>
            </a:r>
            <a:r>
              <a:rPr lang="en-US" dirty="0" err="1"/>
              <a:t>Delaire</a:t>
            </a:r>
            <a:r>
              <a:rPr lang="en-US" dirty="0"/>
              <a:t> </a:t>
            </a:r>
            <a:r>
              <a:rPr lang="ru-RU" dirty="0"/>
              <a:t>с опорой на щеках</a:t>
            </a:r>
          </a:p>
          <a:p>
            <a:r>
              <a:rPr lang="ru-RU" dirty="0"/>
              <a:t>лицевая маска </a:t>
            </a:r>
            <a:r>
              <a:rPr lang="en-US" dirty="0" err="1"/>
              <a:t>Delaire</a:t>
            </a:r>
            <a:r>
              <a:rPr lang="en-US" dirty="0"/>
              <a:t> </a:t>
            </a:r>
            <a:r>
              <a:rPr lang="ru-RU" dirty="0"/>
              <a:t>вертикальная большая (</a:t>
            </a:r>
            <a:r>
              <a:rPr lang="en-US" dirty="0"/>
              <a:t>large)</a:t>
            </a:r>
          </a:p>
          <a:p>
            <a:r>
              <a:rPr lang="ru-RU" dirty="0"/>
              <a:t>лицевая маска </a:t>
            </a:r>
            <a:r>
              <a:rPr lang="en-US" dirty="0" err="1"/>
              <a:t>Delaire</a:t>
            </a:r>
            <a:r>
              <a:rPr lang="en-US" dirty="0"/>
              <a:t> </a:t>
            </a:r>
            <a:r>
              <a:rPr lang="ru-RU" dirty="0"/>
              <a:t>вертикальная малая (</a:t>
            </a:r>
            <a:r>
              <a:rPr lang="en-US" dirty="0"/>
              <a:t>small)</a:t>
            </a:r>
          </a:p>
          <a:p>
            <a:r>
              <a:rPr lang="ru-RU" dirty="0"/>
              <a:t>лицевая маска </a:t>
            </a:r>
            <a:r>
              <a:rPr lang="en-US" dirty="0" err="1"/>
              <a:t>Delaire</a:t>
            </a:r>
            <a:r>
              <a:rPr lang="en-US" dirty="0"/>
              <a:t> </a:t>
            </a:r>
            <a:r>
              <a:rPr lang="ru-RU" dirty="0"/>
              <a:t>горизонтальная большая (</a:t>
            </a:r>
            <a:r>
              <a:rPr lang="en-US" dirty="0"/>
              <a:t>large)</a:t>
            </a:r>
          </a:p>
          <a:p>
            <a:r>
              <a:rPr lang="ru-RU" dirty="0"/>
              <a:t>лицевая маска </a:t>
            </a:r>
            <a:r>
              <a:rPr lang="en-US" dirty="0" err="1"/>
              <a:t>Delaire</a:t>
            </a:r>
            <a:r>
              <a:rPr lang="en-US" dirty="0"/>
              <a:t> </a:t>
            </a:r>
            <a:r>
              <a:rPr lang="ru-RU" dirty="0"/>
              <a:t>горизонтальная малая (</a:t>
            </a:r>
            <a:r>
              <a:rPr lang="en-US" dirty="0"/>
              <a:t>small)</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057" y="3703320"/>
            <a:ext cx="6696528" cy="3154679"/>
          </a:xfrm>
          <a:prstGeom prst="rect">
            <a:avLst/>
          </a:prstGeom>
        </p:spPr>
      </p:pic>
    </p:spTree>
    <p:extLst>
      <p:ext uri="{BB962C8B-B14F-4D97-AF65-F5344CB8AC3E}">
        <p14:creationId xmlns:p14="http://schemas.microsoft.com/office/powerpoint/2010/main" val="113608718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Показания к применению:</a:t>
            </a:r>
            <a:br>
              <a:rPr lang="ru-RU" dirty="0">
                <a:solidFill>
                  <a:schemeClr val="tx1"/>
                </a:solidFill>
              </a:rPr>
            </a:br>
            <a:endParaRPr lang="ru-RU" dirty="0">
              <a:solidFill>
                <a:schemeClr val="tx1"/>
              </a:solidFill>
            </a:endParaRPr>
          </a:p>
        </p:txBody>
      </p:sp>
      <p:sp>
        <p:nvSpPr>
          <p:cNvPr id="3" name="Объект 2"/>
          <p:cNvSpPr>
            <a:spLocks noGrp="1"/>
          </p:cNvSpPr>
          <p:nvPr>
            <p:ph idx="1"/>
          </p:nvPr>
        </p:nvSpPr>
        <p:spPr>
          <a:xfrm>
            <a:off x="822033" y="2171344"/>
            <a:ext cx="9988842" cy="3953231"/>
          </a:xfrm>
        </p:spPr>
        <p:txBody>
          <a:bodyPr>
            <a:normAutofit fontScale="92500" lnSpcReduction="20000"/>
          </a:bodyPr>
          <a:lstStyle/>
          <a:p>
            <a:r>
              <a:rPr lang="ru-RU" sz="2400" dirty="0"/>
              <a:t>Повышенный тонус мышц, выдвигающих нижнюю челюсть</a:t>
            </a:r>
          </a:p>
          <a:p>
            <a:r>
              <a:rPr lang="ru-RU" sz="2400" dirty="0"/>
              <a:t>Сниженный тонус мышц, поднимающих нижнюю челюсть</a:t>
            </a:r>
          </a:p>
          <a:p>
            <a:r>
              <a:rPr lang="ru-RU" sz="2400" dirty="0"/>
              <a:t>Ротовой или сниженный тип дыхания</a:t>
            </a:r>
          </a:p>
          <a:p>
            <a:r>
              <a:rPr lang="ru-RU" sz="2400" dirty="0"/>
              <a:t>Усиленный рост нижней челюсти</a:t>
            </a:r>
          </a:p>
          <a:p>
            <a:pPr marL="0" indent="0">
              <a:buNone/>
            </a:pPr>
            <a:endParaRPr lang="ru-RU" sz="2400" dirty="0"/>
          </a:p>
          <a:p>
            <a:pPr marL="0" indent="0">
              <a:buNone/>
            </a:pPr>
            <a:r>
              <a:rPr lang="ru-RU" sz="2400" dirty="0"/>
              <a:t>Подбородочная праща используется для сдерживания роста нижней челюсти. Эффективна при использовании в период активного роста нижней челюсти. </a:t>
            </a:r>
          </a:p>
          <a:p>
            <a:pPr marL="0" indent="0">
              <a:buNone/>
            </a:pPr>
            <a:r>
              <a:rPr lang="ru-RU" sz="2400" dirty="0"/>
              <a:t>Девочки: 5-7 и 10-13 лет;</a:t>
            </a:r>
          </a:p>
          <a:p>
            <a:pPr marL="0" indent="0">
              <a:buNone/>
            </a:pPr>
            <a:r>
              <a:rPr lang="ru-RU" sz="2400" dirty="0"/>
              <a:t>Мальчики: 5-7 и 12-15 лет.</a:t>
            </a:r>
          </a:p>
          <a:p>
            <a:pPr marL="0" indent="0">
              <a:buNone/>
            </a:pPr>
            <a:endParaRPr lang="ru-RU" dirty="0"/>
          </a:p>
        </p:txBody>
      </p:sp>
    </p:spTree>
    <p:extLst>
      <p:ext uri="{BB962C8B-B14F-4D97-AF65-F5344CB8AC3E}">
        <p14:creationId xmlns:p14="http://schemas.microsoft.com/office/powerpoint/2010/main" val="175224055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293" y="152468"/>
            <a:ext cx="9404723" cy="1400530"/>
          </a:xfrm>
        </p:spPr>
        <p:txBody>
          <a:bodyPr>
            <a:normAutofit fontScale="90000"/>
          </a:bodyPr>
          <a:lstStyle/>
          <a:p>
            <a:pPr algn="ctr"/>
            <a:r>
              <a:rPr lang="ru-RU" dirty="0"/>
              <a:t>Универсальная маска с опорой на подбородке</a:t>
            </a:r>
            <a:br>
              <a:rPr lang="ru-RU" dirty="0"/>
            </a:br>
            <a:endParaRPr lang="ru-RU" dirty="0"/>
          </a:p>
        </p:txBody>
      </p:sp>
      <p:sp>
        <p:nvSpPr>
          <p:cNvPr id="3" name="Объект 2"/>
          <p:cNvSpPr>
            <a:spLocks noGrp="1"/>
          </p:cNvSpPr>
          <p:nvPr>
            <p:ph idx="1"/>
          </p:nvPr>
        </p:nvSpPr>
        <p:spPr>
          <a:xfrm>
            <a:off x="195362" y="1705971"/>
            <a:ext cx="7597510" cy="5008728"/>
          </a:xfrm>
        </p:spPr>
        <p:txBody>
          <a:bodyPr>
            <a:normAutofit/>
          </a:bodyPr>
          <a:lstStyle/>
          <a:p>
            <a:r>
              <a:rPr lang="ru-RU" sz="2400" dirty="0"/>
              <a:t>Данная версия устройства применяется наиболее часто, поскольку отлично вытягивает челюсти в необходимом направлении. При данном способе опоры, давящая сила сконцентрирована в зоне верхнего зубного ряда, что позволяет качественно скорректировать </a:t>
            </a:r>
            <a:r>
              <a:rPr lang="ru-RU" sz="2400" dirty="0" err="1"/>
              <a:t>мезиальный</a:t>
            </a:r>
            <a:r>
              <a:rPr lang="ru-RU" sz="2400" dirty="0"/>
              <a:t> прикус. </a:t>
            </a:r>
          </a:p>
          <a:p>
            <a:r>
              <a:rPr lang="ru-RU" sz="2400" dirty="0"/>
              <a:t>Прибор стимулирует ускоренный рост верхней челюсти, что соответственно, увеличивает угол плоскости нижней. Основой лечебного эффекта является формирование </a:t>
            </a:r>
            <a:r>
              <a:rPr lang="ru-RU" sz="2400" dirty="0" err="1"/>
              <a:t>внеротовой</a:t>
            </a:r>
            <a:r>
              <a:rPr lang="ru-RU" sz="2400" dirty="0"/>
              <a:t> тяги.</a:t>
            </a:r>
          </a:p>
        </p:txBody>
      </p:sp>
      <p:pic>
        <p:nvPicPr>
          <p:cNvPr id="33796" name="Picture 4" descr="М0775-00 Универсальная  маска Dela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660" y="1552998"/>
            <a:ext cx="7368058" cy="530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0604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2" y="234354"/>
            <a:ext cx="9404723" cy="1167726"/>
          </a:xfrm>
        </p:spPr>
        <p:txBody>
          <a:bodyPr/>
          <a:lstStyle/>
          <a:p>
            <a:pPr algn="ctr"/>
            <a:r>
              <a:rPr lang="ru-RU" dirty="0"/>
              <a:t>Маска с опорой на щеках</a:t>
            </a:r>
          </a:p>
        </p:txBody>
      </p:sp>
      <p:sp>
        <p:nvSpPr>
          <p:cNvPr id="3" name="Объект 2"/>
          <p:cNvSpPr>
            <a:spLocks noGrp="1"/>
          </p:cNvSpPr>
          <p:nvPr>
            <p:ph idx="1"/>
          </p:nvPr>
        </p:nvSpPr>
        <p:spPr>
          <a:xfrm>
            <a:off x="270800" y="1389862"/>
            <a:ext cx="8054334" cy="5145165"/>
          </a:xfrm>
        </p:spPr>
        <p:txBody>
          <a:bodyPr>
            <a:normAutofit/>
          </a:bodyPr>
          <a:lstStyle/>
          <a:p>
            <a:r>
              <a:rPr lang="ru-RU" sz="2800" dirty="0"/>
              <a:t>Конструкция предусматривает опорные крепления на лбу и на щеках, причем основная крепежная сила приходится именно на щечную зону. Прибор регулируется в зависимости от размеров лица. Маска показана для коррекции чрезмерной скученности зубов, а также при наличии выраженных межзубных пространств нижней челюсти, преимущественно, фронтальной ее области.</a:t>
            </a:r>
          </a:p>
        </p:txBody>
      </p:sp>
      <p:pic>
        <p:nvPicPr>
          <p:cNvPr id="34818" name="Picture 2" descr="М0771-00 Лицевая маска Delaire с опорой на щека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7748" y="1555996"/>
            <a:ext cx="7024889" cy="505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2202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917" y="370831"/>
            <a:ext cx="10244802" cy="955049"/>
          </a:xfrm>
        </p:spPr>
        <p:txBody>
          <a:bodyPr/>
          <a:lstStyle/>
          <a:p>
            <a:r>
              <a:rPr lang="ru-RU" sz="3600" dirty="0"/>
              <a:t>Маска вертикальная большая или малая</a:t>
            </a:r>
          </a:p>
        </p:txBody>
      </p:sp>
      <p:sp>
        <p:nvSpPr>
          <p:cNvPr id="3" name="Объект 2"/>
          <p:cNvSpPr>
            <a:spLocks noGrp="1"/>
          </p:cNvSpPr>
          <p:nvPr>
            <p:ph idx="1"/>
          </p:nvPr>
        </p:nvSpPr>
        <p:spPr>
          <a:xfrm>
            <a:off x="-37177" y="1676463"/>
            <a:ext cx="8136222" cy="5098509"/>
          </a:xfrm>
        </p:spPr>
        <p:txBody>
          <a:bodyPr>
            <a:normAutofit/>
          </a:bodyPr>
          <a:lstStyle/>
          <a:p>
            <a:r>
              <a:rPr lang="ru-RU" sz="2400" dirty="0"/>
              <a:t>Изготовлена из качественного сплава стали и </a:t>
            </a:r>
            <a:r>
              <a:rPr lang="ru-RU" dirty="0"/>
              <a:t>плотного </a:t>
            </a:r>
            <a:r>
              <a:rPr lang="ru-RU" sz="2400" dirty="0"/>
              <a:t>пластика. Выбор в пользу такого устройства делается при сменном (на его ранних этапах) или молочном прикусе. Имеет основное показание – все формы </a:t>
            </a:r>
            <a:r>
              <a:rPr lang="ru-RU" sz="2400" dirty="0" err="1"/>
              <a:t>дизокклюзии</a:t>
            </a:r>
            <a:r>
              <a:rPr lang="ru-RU" sz="2400" dirty="0"/>
              <a:t> резцов (прямую, глубокую, </a:t>
            </a:r>
            <a:r>
              <a:rPr lang="ru-RU" sz="2400" dirty="0" err="1"/>
              <a:t>саггитальную</a:t>
            </a:r>
            <a:r>
              <a:rPr lang="ru-RU" sz="2400" dirty="0"/>
              <a:t>). </a:t>
            </a:r>
          </a:p>
          <a:p>
            <a:r>
              <a:rPr lang="ru-RU" sz="2400" dirty="0"/>
              <a:t>В зависимости от полноты диагноза выбирается размер конструкции. При этом учитываются угол положения челюсти, ее длина, ширина и глубина челюстного аппарата.</a:t>
            </a:r>
          </a:p>
        </p:txBody>
      </p:sp>
      <p:pic>
        <p:nvPicPr>
          <p:cNvPr id="35844" name="Picture 4" descr="М0774-01 Вертикальная маска Delaire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833" y="1329587"/>
            <a:ext cx="7888760" cy="539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2167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570" y="316240"/>
            <a:ext cx="10126639" cy="857240"/>
          </a:xfrm>
        </p:spPr>
        <p:txBody>
          <a:bodyPr/>
          <a:lstStyle/>
          <a:p>
            <a:r>
              <a:rPr lang="ru-RU" sz="3200" dirty="0"/>
              <a:t>Маска горизонтальная большая или малая</a:t>
            </a:r>
          </a:p>
        </p:txBody>
      </p:sp>
      <p:sp>
        <p:nvSpPr>
          <p:cNvPr id="3" name="Объект 2"/>
          <p:cNvSpPr>
            <a:spLocks noGrp="1"/>
          </p:cNvSpPr>
          <p:nvPr>
            <p:ph idx="1"/>
          </p:nvPr>
        </p:nvSpPr>
        <p:spPr>
          <a:xfrm>
            <a:off x="188912" y="1386840"/>
            <a:ext cx="8436473" cy="5273267"/>
          </a:xfrm>
        </p:spPr>
        <p:txBody>
          <a:bodyPr>
            <a:normAutofit/>
          </a:bodyPr>
          <a:lstStyle/>
          <a:p>
            <a:r>
              <a:rPr lang="ru-RU" sz="2800" dirty="0"/>
              <a:t>Область применения данного типа модели – коррекция выраженного </a:t>
            </a:r>
            <a:r>
              <a:rPr lang="ru-RU" sz="2800" dirty="0" err="1"/>
              <a:t>мезиального</a:t>
            </a:r>
            <a:r>
              <a:rPr lang="ru-RU" sz="2800" dirty="0"/>
              <a:t> прикуса (согласно международной классификации по </a:t>
            </a:r>
            <a:r>
              <a:rPr lang="ru-RU" sz="2800" dirty="0" err="1"/>
              <a:t>Энглю</a:t>
            </a:r>
            <a:r>
              <a:rPr lang="ru-RU" sz="2800" dirty="0"/>
              <a:t> – это третий класс). Качественно исправляет </a:t>
            </a:r>
            <a:r>
              <a:rPr lang="ru-RU" sz="2800" dirty="0" err="1"/>
              <a:t>мезиальное</a:t>
            </a:r>
            <a:r>
              <a:rPr lang="ru-RU" sz="2800" dirty="0"/>
              <a:t> смещение моляров нижнего челюстного ряда до одного бугорка, а также при диагностировании </a:t>
            </a:r>
            <a:r>
              <a:rPr lang="ru-RU" sz="2800" dirty="0" err="1"/>
              <a:t>саггитальных</a:t>
            </a:r>
            <a:r>
              <a:rPr lang="ru-RU" sz="2800" dirty="0"/>
              <a:t> пространств или обратных перекрытий резцовой зоны, не переходящих за границу в 2 мм.</a:t>
            </a:r>
          </a:p>
        </p:txBody>
      </p:sp>
      <p:pic>
        <p:nvPicPr>
          <p:cNvPr id="36866" name="Picture 2" descr="М0776-00 Горизонтальная маска Delaire 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913" y="1288644"/>
            <a:ext cx="7684802" cy="553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504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6355" y="163773"/>
            <a:ext cx="9404723" cy="857307"/>
          </a:xfrm>
        </p:spPr>
        <p:txBody>
          <a:bodyPr/>
          <a:lstStyle/>
          <a:p>
            <a:pPr algn="ctr"/>
            <a:r>
              <a:rPr lang="ru-RU" dirty="0"/>
              <a:t>Принцип работы</a:t>
            </a:r>
          </a:p>
        </p:txBody>
      </p:sp>
      <p:sp>
        <p:nvSpPr>
          <p:cNvPr id="3" name="Объект 2"/>
          <p:cNvSpPr>
            <a:spLocks noGrp="1"/>
          </p:cNvSpPr>
          <p:nvPr>
            <p:ph idx="1"/>
          </p:nvPr>
        </p:nvSpPr>
        <p:spPr>
          <a:xfrm>
            <a:off x="164164" y="1371600"/>
            <a:ext cx="11589107" cy="5015552"/>
          </a:xfrm>
        </p:spPr>
        <p:txBody>
          <a:bodyPr>
            <a:noAutofit/>
          </a:bodyPr>
          <a:lstStyle/>
          <a:p>
            <a:r>
              <a:rPr lang="ru-RU" sz="2000" dirty="0"/>
              <a:t>Конструктивные особенности устройства обеспечивают удобное двухстороннее его крепление, между которым вертикально расположены металлические дуги, их принцип работы достаточно прост. Если к дуге, закрепленной на подбородке и лобной зоне, присоединить нить, надежно зафиксировав ее на нужном зубе, то в результате такого натяжения изделие прочно зафиксируется на лице, а органы, к которым привязаны нити, постепенно будут выравнивать свое положение согласно заданной траектории натяжения. Принцип работы устройства напоминает действие коромысла с двумя опорными зонами. Роль коромысла играет нить, которая, создавая натяжение, обеспечивает двойной результат.</a:t>
            </a:r>
          </a:p>
          <a:p>
            <a:r>
              <a:rPr lang="ru-RU" sz="2000" dirty="0"/>
              <a:t>Притягивая дугу к лицу человека, она не позволит изделию соскочить в момент проведения лечения, и параллельно, оказывает терапевтическое действие на аномальные органы, к которым она прикреплена.</a:t>
            </a:r>
          </a:p>
        </p:txBody>
      </p:sp>
    </p:spTree>
    <p:extLst>
      <p:ext uri="{BB962C8B-B14F-4D97-AF65-F5344CB8AC3E}">
        <p14:creationId xmlns:p14="http://schemas.microsoft.com/office/powerpoint/2010/main" val="68011625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166115"/>
            <a:ext cx="9404723" cy="809245"/>
          </a:xfrm>
        </p:spPr>
        <p:txBody>
          <a:bodyPr/>
          <a:lstStyle/>
          <a:p>
            <a:pPr algn="ctr"/>
            <a:r>
              <a:rPr lang="ru-RU" dirty="0"/>
              <a:t>Сроки и правила ношения</a:t>
            </a:r>
          </a:p>
        </p:txBody>
      </p:sp>
      <p:sp>
        <p:nvSpPr>
          <p:cNvPr id="3" name="Объект 2"/>
          <p:cNvSpPr>
            <a:spLocks noGrp="1"/>
          </p:cNvSpPr>
          <p:nvPr>
            <p:ph idx="1"/>
          </p:nvPr>
        </p:nvSpPr>
        <p:spPr>
          <a:xfrm>
            <a:off x="352685" y="1325880"/>
            <a:ext cx="10906718" cy="4800600"/>
          </a:xfrm>
        </p:spPr>
        <p:txBody>
          <a:bodyPr>
            <a:noAutofit/>
          </a:bodyPr>
          <a:lstStyle/>
          <a:p>
            <a:r>
              <a:rPr lang="ru-RU" sz="2000" dirty="0"/>
              <a:t>Временной период пользования конструкцией составляет порядка 3—4 месяца. Более конкретно период лечения определяется специалистом, исходя из степени развития патологии, и потребностью воздействия прибора на зубы и челюстные ряды. </a:t>
            </a:r>
          </a:p>
          <a:p>
            <a:r>
              <a:rPr lang="ru-RU" sz="2000" dirty="0"/>
              <a:t>Поскольку из-за эстетического несовершенства у человека нет возможности носить модель постоянно, крайне желательно посвятить этому процессу, находясь дома как можно больше времени. Нужно стараться, чтобы среднее количество часов в сутки, когда проводилось лечение, было не менее 10—12. Этого можно добиться, если применять аппарат в процессе сна и несколько часов во время бодрствования. </a:t>
            </a:r>
          </a:p>
          <a:p>
            <a:r>
              <a:rPr lang="ru-RU" sz="2000" dirty="0"/>
              <a:t>После того как прибор будет снят, его нужно хорошо почистить и соблюсти гигиенические мероприятия по уходу за ротовой полостью.</a:t>
            </a:r>
          </a:p>
        </p:txBody>
      </p:sp>
    </p:spTree>
    <p:extLst>
      <p:ext uri="{BB962C8B-B14F-4D97-AF65-F5344CB8AC3E}">
        <p14:creationId xmlns:p14="http://schemas.microsoft.com/office/powerpoint/2010/main" val="273159109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066" y="207058"/>
            <a:ext cx="9404723" cy="1027382"/>
          </a:xfrm>
        </p:spPr>
        <p:txBody>
          <a:bodyPr/>
          <a:lstStyle/>
          <a:p>
            <a:pPr algn="ctr"/>
            <a:r>
              <a:rPr lang="ru-RU" dirty="0"/>
              <a:t>Уход</a:t>
            </a:r>
          </a:p>
        </p:txBody>
      </p:sp>
      <p:sp>
        <p:nvSpPr>
          <p:cNvPr id="3" name="Объект 2"/>
          <p:cNvSpPr>
            <a:spLocks noGrp="1"/>
          </p:cNvSpPr>
          <p:nvPr>
            <p:ph idx="1"/>
          </p:nvPr>
        </p:nvSpPr>
        <p:spPr>
          <a:xfrm>
            <a:off x="311742" y="1261348"/>
            <a:ext cx="6525785" cy="5467719"/>
          </a:xfrm>
        </p:spPr>
        <p:txBody>
          <a:bodyPr>
            <a:normAutofit/>
          </a:bodyPr>
          <a:lstStyle/>
          <a:p>
            <a:pPr marL="0" indent="0">
              <a:buNone/>
            </a:pPr>
            <a:r>
              <a:rPr lang="ru-RU" sz="2400" dirty="0"/>
              <a:t>Правила ухода за аппаратом довольно просты. </a:t>
            </a:r>
          </a:p>
          <a:p>
            <a:r>
              <a:rPr lang="ru-RU" sz="2400" dirty="0"/>
              <a:t>После каждого использования устройство моют в теплой мыльной воде, тщательно ополаскивают и сушат, не допуская того, чтобы металлические элементы конструкции остались влажными. </a:t>
            </a:r>
          </a:p>
          <a:p>
            <a:r>
              <a:rPr lang="ru-RU" sz="2400" dirty="0"/>
              <a:t>Снимать аппарат нужно очень аккуратно, чтобы не допустить случайной поломки его элементов. </a:t>
            </a:r>
          </a:p>
          <a:p>
            <a:r>
              <a:rPr lang="ru-RU" sz="2400" dirty="0"/>
              <a:t>Хранить изделие следует в чистом и сухом специальном контейнере.</a:t>
            </a:r>
          </a:p>
        </p:txBody>
      </p:sp>
      <p:pic>
        <p:nvPicPr>
          <p:cNvPr id="38916" name="Picture 4" descr="https://cache3.youla.io/files/images/720_720_out/5d/79/5d79d7725eaa9e87b85ec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1012" y="1261348"/>
            <a:ext cx="3980970" cy="530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5104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362" y="411775"/>
            <a:ext cx="9404723" cy="990305"/>
          </a:xfrm>
        </p:spPr>
        <p:txBody>
          <a:bodyPr/>
          <a:lstStyle/>
          <a:p>
            <a:pPr algn="ctr"/>
            <a:r>
              <a:rPr lang="ru-RU" dirty="0">
                <a:solidFill>
                  <a:schemeClr val="tx1"/>
                </a:solidFill>
              </a:rPr>
              <a:t>Маска </a:t>
            </a:r>
            <a:r>
              <a:rPr lang="ru-RU" dirty="0" err="1">
                <a:solidFill>
                  <a:schemeClr val="tx1"/>
                </a:solidFill>
              </a:rPr>
              <a:t>Тубингера</a:t>
            </a:r>
            <a:endParaRPr lang="ru-RU" dirty="0">
              <a:solidFill>
                <a:schemeClr val="tx1"/>
              </a:solidFill>
            </a:endParaRPr>
          </a:p>
        </p:txBody>
      </p:sp>
      <p:sp>
        <p:nvSpPr>
          <p:cNvPr id="3" name="Объект 2"/>
          <p:cNvSpPr>
            <a:spLocks noGrp="1"/>
          </p:cNvSpPr>
          <p:nvPr>
            <p:ph idx="1"/>
          </p:nvPr>
        </p:nvSpPr>
        <p:spPr>
          <a:xfrm>
            <a:off x="366333" y="1466064"/>
            <a:ext cx="10824831" cy="4975679"/>
          </a:xfrm>
        </p:spPr>
        <p:txBody>
          <a:bodyPr>
            <a:normAutofit/>
          </a:bodyPr>
          <a:lstStyle/>
          <a:p>
            <a:r>
              <a:rPr lang="ru-RU" sz="2800" dirty="0"/>
              <a:t>Принцип работы маски </a:t>
            </a:r>
            <a:r>
              <a:rPr lang="ru-RU" sz="2800" dirty="0" err="1"/>
              <a:t>Тубунгера</a:t>
            </a:r>
            <a:r>
              <a:rPr lang="ru-RU" sz="2800" dirty="0"/>
              <a:t> (в другой транскрипции </a:t>
            </a:r>
            <a:r>
              <a:rPr lang="ru-RU" sz="2800" dirty="0" err="1"/>
              <a:t>Тубингера</a:t>
            </a:r>
            <a:r>
              <a:rPr lang="ru-RU" sz="2800" dirty="0"/>
              <a:t> либо же </a:t>
            </a:r>
            <a:r>
              <a:rPr lang="ru-RU" sz="2800" dirty="0" err="1"/>
              <a:t>Тюбингера</a:t>
            </a:r>
            <a:r>
              <a:rPr lang="ru-RU" sz="2800" dirty="0"/>
              <a:t>) не отличается от такового для конструкции, разработанной </a:t>
            </a:r>
            <a:r>
              <a:rPr lang="ru-RU" sz="2800" dirty="0" err="1"/>
              <a:t>Диларе</a:t>
            </a:r>
            <a:r>
              <a:rPr lang="ru-RU" sz="2800" dirty="0"/>
              <a:t>. </a:t>
            </a:r>
          </a:p>
          <a:p>
            <a:endParaRPr lang="ru-RU" sz="2800" dirty="0"/>
          </a:p>
          <a:p>
            <a:r>
              <a:rPr lang="ru-RU" sz="2800" dirty="0"/>
              <a:t>Разница заключается лишь в деталях конструкции: это эластичная, но достаточно твердая </a:t>
            </a:r>
            <a:r>
              <a:rPr lang="ru-RU" sz="2800" dirty="0" err="1"/>
              <a:t>пращевидная</a:t>
            </a:r>
            <a:r>
              <a:rPr lang="ru-RU" sz="2800" dirty="0"/>
              <a:t> накладка на подбородочный бугор нижней челюсти и изготовленная из аналогичного материала (пластика) накладка на лобную область лица. </a:t>
            </a:r>
          </a:p>
          <a:p>
            <a:endParaRPr lang="ru-RU" dirty="0"/>
          </a:p>
        </p:txBody>
      </p:sp>
    </p:spTree>
    <p:extLst>
      <p:ext uri="{BB962C8B-B14F-4D97-AF65-F5344CB8AC3E}">
        <p14:creationId xmlns:p14="http://schemas.microsoft.com/office/powerpoint/2010/main" val="426119488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613" y="609600"/>
            <a:ext cx="5489707" cy="6146042"/>
          </a:xfrm>
        </p:spPr>
        <p:txBody>
          <a:bodyPr>
            <a:normAutofit/>
          </a:bodyPr>
          <a:lstStyle/>
          <a:p>
            <a:pPr fontAlgn="base"/>
            <a:r>
              <a:rPr lang="ru-RU" b="1" dirty="0"/>
              <a:t>Лицевая маска </a:t>
            </a:r>
            <a:r>
              <a:rPr lang="ru-RU" b="1" dirty="0" err="1"/>
              <a:t>Тубингера</a:t>
            </a:r>
            <a:r>
              <a:rPr lang="ru-RU" b="1" dirty="0"/>
              <a:t> (</a:t>
            </a:r>
            <a:r>
              <a:rPr lang="ru-RU" b="1" dirty="0" err="1"/>
              <a:t>Тюбингера</a:t>
            </a:r>
            <a:r>
              <a:rPr lang="ru-RU" b="1" dirty="0"/>
              <a:t>) </a:t>
            </a:r>
            <a:r>
              <a:rPr lang="ru-RU" dirty="0"/>
              <a:t>- </a:t>
            </a:r>
            <a:r>
              <a:rPr lang="ru-RU" dirty="0" err="1"/>
              <a:t>внеротовой</a:t>
            </a:r>
            <a:r>
              <a:rPr lang="ru-RU" dirty="0"/>
              <a:t> </a:t>
            </a:r>
            <a:r>
              <a:rPr lang="ru-RU" dirty="0" err="1"/>
              <a:t>ортодонтический</a:t>
            </a:r>
            <a:r>
              <a:rPr lang="ru-RU" dirty="0"/>
              <a:t> аппарат. Принцип работы маски не отличается от такового для конструкции, разработанной </a:t>
            </a:r>
            <a:r>
              <a:rPr lang="ru-RU" dirty="0" err="1"/>
              <a:t>Диляром</a:t>
            </a:r>
            <a:r>
              <a:rPr lang="ru-RU" dirty="0"/>
              <a:t>. Разница заключается лишь в деталях конструкции.</a:t>
            </a:r>
          </a:p>
          <a:p>
            <a:pPr fontAlgn="base"/>
            <a:r>
              <a:rPr lang="ru-RU" dirty="0"/>
              <a:t>Предназначен аппарат для коррекции челюстно-зубной </a:t>
            </a:r>
            <a:r>
              <a:rPr lang="ru-RU" dirty="0" err="1"/>
              <a:t>дистопии</a:t>
            </a:r>
            <a:r>
              <a:rPr lang="ru-RU" dirty="0"/>
              <a:t>, ведущей к затруднению выполнения зубами функции жевания и нарушениями в формировании лицевого скелета.</a:t>
            </a:r>
          </a:p>
          <a:p>
            <a:pPr marL="0" indent="0">
              <a:buNone/>
            </a:pPr>
            <a:br>
              <a:rPr lang="ru-RU" dirty="0"/>
            </a:br>
            <a:endParaRPr lang="ru-RU" dirty="0"/>
          </a:p>
        </p:txBody>
      </p:sp>
      <p:pic>
        <p:nvPicPr>
          <p:cNvPr id="4" name="Picture 2" descr="https://images.ru.prom.st/563997975_w640_h640_litsevaya-maska-tubinge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160" y="1082040"/>
            <a:ext cx="470916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9116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94360"/>
            <a:ext cx="11414760" cy="5577841"/>
          </a:xfrm>
        </p:spPr>
        <p:txBody>
          <a:bodyPr>
            <a:normAutofit/>
          </a:bodyPr>
          <a:lstStyle/>
          <a:p>
            <a:pPr fontAlgn="base"/>
            <a:r>
              <a:rPr lang="ru-RU" u="sng" dirty="0"/>
              <a:t>Характеристика </a:t>
            </a:r>
            <a:r>
              <a:rPr lang="ru-RU" dirty="0"/>
              <a:t>: эластичная, но достаточно твердая </a:t>
            </a:r>
            <a:r>
              <a:rPr lang="ru-RU" dirty="0" err="1"/>
              <a:t>пращевидная</a:t>
            </a:r>
            <a:r>
              <a:rPr lang="ru-RU" dirty="0"/>
              <a:t> накладка на подбородочный бугор нижней челюсти и изготовленная из пластика накладка на лобную область лица. Между собой накладки соединяются с помощью двух металлических стержней, образующих каркас изделия и проходящих вдоль центральной линии – оси лица с плавным выступом-дугой, оставляющей свободное пространство для носа.</a:t>
            </a:r>
          </a:p>
          <a:p>
            <a:pPr fontAlgn="base"/>
            <a:r>
              <a:rPr lang="ru-RU" dirty="0"/>
              <a:t>Система винтов-зажимов позволяет, изменяя расстояние между верхней (лобной) и нижней (подбородочной) накладками, надежно фиксировать его под габариты лица пациента. Поперечная планка на уровне ротового отверстия служит для наружного закрепления </a:t>
            </a:r>
            <a:r>
              <a:rPr lang="ru-RU" dirty="0" err="1"/>
              <a:t>внутриротовой</a:t>
            </a:r>
            <a:r>
              <a:rPr lang="ru-RU" dirty="0"/>
              <a:t> резиновой тяги.</a:t>
            </a:r>
          </a:p>
          <a:p>
            <a:pPr fontAlgn="base"/>
            <a:r>
              <a:rPr lang="ru-RU" dirty="0"/>
              <a:t>По мнению специалистов, в отличии от маски </a:t>
            </a:r>
            <a:r>
              <a:rPr lang="ru-RU" dirty="0" err="1"/>
              <a:t>Диляра</a:t>
            </a:r>
            <a:r>
              <a:rPr lang="ru-RU" dirty="0"/>
              <a:t>, где рама имеет большую ширину, данная конструкция является более «скученной» к середине, не обеспечивая свободы маневра при выполнении вытяжения челюсти, что является ее недостатком.</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18613"/>
            <a:ext cx="6958960" cy="6258245"/>
          </a:xfrm>
        </p:spPr>
        <p:txBody>
          <a:bodyPr>
            <a:normAutofit/>
          </a:bodyPr>
          <a:lstStyle/>
          <a:p>
            <a:r>
              <a:rPr lang="ru-RU" sz="2400" dirty="0"/>
              <a:t>Принцип действия подбородочной пращи состоит в оказании давления на нижнюю челюсть в дистальном направлении. Это замедляет ее развитие, нормализует взаимоположение верхней и нижней челюсти, устраняет </a:t>
            </a:r>
            <a:r>
              <a:rPr lang="ru-RU" sz="2400" dirty="0" err="1"/>
              <a:t>протрузию</a:t>
            </a:r>
            <a:r>
              <a:rPr lang="ru-RU" sz="2400" dirty="0"/>
              <a:t> нижних резцов, стимулирует развитие альвеолярных отростков. </a:t>
            </a:r>
          </a:p>
          <a:p>
            <a:r>
              <a:rPr lang="ru-RU" sz="2400" dirty="0"/>
              <a:t>Конкретный лечебный эффект зависит от границ покрытия накладкой подбородка, величины и направления силы по отношению к </a:t>
            </a:r>
            <a:r>
              <a:rPr lang="ru-RU" sz="2400" dirty="0" err="1"/>
              <a:t>окклюзионной</a:t>
            </a:r>
            <a:r>
              <a:rPr lang="ru-RU" sz="2400" dirty="0"/>
              <a:t> плоскости. </a:t>
            </a:r>
          </a:p>
        </p:txBody>
      </p:sp>
      <p:pic>
        <p:nvPicPr>
          <p:cNvPr id="3074" name="Picture 2" descr="C:\Users\7\Downloads\eZpwrivdyLnFzR5jG_DF0pYkgdG8YuMfbbEI6qosura-yPrILI3Z9aUUbYZLHy5yOCazde3DnXcHYP-ptFuQS0mx.jpg"/>
          <p:cNvPicPr>
            <a:picLocks noChangeAspect="1" noChangeArrowheads="1"/>
          </p:cNvPicPr>
          <p:nvPr/>
        </p:nvPicPr>
        <p:blipFill>
          <a:blip r:embed="rId2" cstate="print"/>
          <a:srcRect/>
          <a:stretch>
            <a:fillRect/>
          </a:stretch>
        </p:blipFill>
        <p:spPr bwMode="auto">
          <a:xfrm>
            <a:off x="7124517" y="1508760"/>
            <a:ext cx="4854123" cy="3924951"/>
          </a:xfrm>
          <a:prstGeom prst="rect">
            <a:avLst/>
          </a:prstGeom>
          <a:noFill/>
        </p:spPr>
      </p:pic>
    </p:spTree>
    <p:extLst>
      <p:ext uri="{BB962C8B-B14F-4D97-AF65-F5344CB8AC3E}">
        <p14:creationId xmlns:p14="http://schemas.microsoft.com/office/powerpoint/2010/main" val="89636989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Лицевая маска </a:t>
            </a:r>
            <a:r>
              <a:rPr lang="en-US" dirty="0">
                <a:solidFill>
                  <a:schemeClr val="tx1"/>
                </a:solidFill>
              </a:rPr>
              <a:t>Petit</a:t>
            </a:r>
            <a:endParaRPr lang="ru-RU" dirty="0">
              <a:solidFill>
                <a:schemeClr val="tx1"/>
              </a:solidFill>
            </a:endParaRPr>
          </a:p>
        </p:txBody>
      </p:sp>
      <p:sp>
        <p:nvSpPr>
          <p:cNvPr id="3" name="Объект 2"/>
          <p:cNvSpPr>
            <a:spLocks noGrp="1"/>
          </p:cNvSpPr>
          <p:nvPr>
            <p:ph idx="1"/>
          </p:nvPr>
        </p:nvSpPr>
        <p:spPr>
          <a:xfrm>
            <a:off x="366333" y="1602542"/>
            <a:ext cx="11329798" cy="5043918"/>
          </a:xfrm>
        </p:spPr>
        <p:txBody>
          <a:bodyPr>
            <a:normAutofit/>
          </a:bodyPr>
          <a:lstStyle/>
          <a:p>
            <a:r>
              <a:rPr lang="ru-RU" sz="2800" dirty="0"/>
              <a:t>Приспособление служит для тех же целей, что и вышеописанные конструкции – для восстановления естественного прикуса и расположения зубов в челюстях путем создания </a:t>
            </a:r>
            <a:r>
              <a:rPr lang="ru-RU" sz="2800" dirty="0" err="1"/>
              <a:t>мезиально</a:t>
            </a:r>
            <a:r>
              <a:rPr lang="ru-RU" sz="2800" dirty="0"/>
              <a:t>-горизонтальной тяги.</a:t>
            </a:r>
            <a:br>
              <a:rPr lang="ru-RU" sz="2800" dirty="0"/>
            </a:br>
            <a:endParaRPr lang="ru-RU" sz="2800" dirty="0"/>
          </a:p>
          <a:p>
            <a:r>
              <a:rPr lang="ru-RU" sz="2800" dirty="0"/>
              <a:t>Основой его служит срединная стальная ось из круглой проволоки с колпачками на торцах для защиты от случайного повреждения, в центре (на уровне рта) находится стальная же поперечина с изгибами либо крючками для фиксации эластичной (резиновой) тяги.</a:t>
            </a:r>
          </a:p>
        </p:txBody>
      </p:sp>
    </p:spTree>
    <p:extLst>
      <p:ext uri="{BB962C8B-B14F-4D97-AF65-F5344CB8AC3E}">
        <p14:creationId xmlns:p14="http://schemas.microsoft.com/office/powerpoint/2010/main" val="78606537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WrPZQelXmYNOH2ffnzD5_5RQ_6l3Mg0_vdkV5vB_4gbqDuoy7xQ18tXq4ov2vS4j9IgMWlSKkvpBnTCXnAc7MYWT.jpg"/>
          <p:cNvPicPr>
            <a:picLocks noGrp="1" noChangeAspect="1"/>
          </p:cNvPicPr>
          <p:nvPr>
            <p:ph idx="1"/>
          </p:nvPr>
        </p:nvPicPr>
        <p:blipFill>
          <a:blip r:embed="rId2" cstate="print"/>
          <a:stretch>
            <a:fillRect/>
          </a:stretch>
        </p:blipFill>
        <p:spPr>
          <a:xfrm>
            <a:off x="152724" y="372887"/>
            <a:ext cx="7131996" cy="5342113"/>
          </a:xfrm>
        </p:spPr>
      </p:pic>
      <p:pic>
        <p:nvPicPr>
          <p:cNvPr id="3074" name="Picture 2" descr="C:\Users\7\Downloads\8v9ma6Bg3PsCWrGLKpLaxNLquUQJ-fFLrB0cIhgN1Az5K8pgsjnLa160fCfZdm8dnk85jEKsBin7Hqtxti2eGjlb.jpg"/>
          <p:cNvPicPr>
            <a:picLocks noChangeAspect="1" noChangeArrowheads="1"/>
          </p:cNvPicPr>
          <p:nvPr/>
        </p:nvPicPr>
        <p:blipFill>
          <a:blip r:embed="rId3" cstate="print"/>
          <a:srcRect/>
          <a:stretch>
            <a:fillRect/>
          </a:stretch>
        </p:blipFill>
        <p:spPr bwMode="auto">
          <a:xfrm>
            <a:off x="7429500" y="417195"/>
            <a:ext cx="4762500" cy="3067050"/>
          </a:xfrm>
          <a:prstGeom prst="rect">
            <a:avLst/>
          </a:prstGeom>
          <a:noFill/>
        </p:spPr>
      </p:pic>
      <p:pic>
        <p:nvPicPr>
          <p:cNvPr id="3075" name="Picture 3" descr="C:\Users\7\Downloads\7-g1rcgppgNeFT1MZdDi22Duio5_KcVTApPGKwXUlizoWnvX1Wp6U-nY_vCADUSykGXmjUmk3fAhhA8kTR_zFHmp.jpg"/>
          <p:cNvPicPr>
            <a:picLocks noChangeAspect="1" noChangeArrowheads="1"/>
          </p:cNvPicPr>
          <p:nvPr/>
        </p:nvPicPr>
        <p:blipFill>
          <a:blip r:embed="rId4" cstate="print"/>
          <a:srcRect/>
          <a:stretch>
            <a:fillRect/>
          </a:stretch>
        </p:blipFill>
        <p:spPr bwMode="auto">
          <a:xfrm>
            <a:off x="7675244" y="3524250"/>
            <a:ext cx="3907155" cy="3333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Что такое миогимнастика? </a:t>
            </a:r>
          </a:p>
        </p:txBody>
      </p:sp>
      <p:sp>
        <p:nvSpPr>
          <p:cNvPr id="3" name="Объект 2"/>
          <p:cNvSpPr>
            <a:spLocks noGrp="1"/>
          </p:cNvSpPr>
          <p:nvPr>
            <p:ph idx="1"/>
          </p:nvPr>
        </p:nvSpPr>
        <p:spPr/>
        <p:txBody>
          <a:bodyPr>
            <a:normAutofit fontScale="92500" lnSpcReduction="20000"/>
          </a:bodyPr>
          <a:lstStyle/>
          <a:p>
            <a:pPr algn="ctr"/>
            <a:r>
              <a:rPr lang="ru-RU" sz="3200" dirty="0"/>
              <a:t>Это определенный комплекс упражнений для лицевых и жевательных мышц, которые находятся вокруг зубного ряда и тем или иным способом влияют на его формирование. С их помощью можно изменить дефекты прикуса, патологии ВНЧС, улучшить дикцию, а также частично повлиять на правильное формирование челюсти и овала лица. </a:t>
            </a:r>
          </a:p>
        </p:txBody>
      </p:sp>
    </p:spTree>
    <p:extLst>
      <p:ext uri="{BB962C8B-B14F-4D97-AF65-F5344CB8AC3E}">
        <p14:creationId xmlns:p14="http://schemas.microsoft.com/office/powerpoint/2010/main" val="33677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dirty="0"/>
              <a:t>Показания и противопоказания.</a:t>
            </a:r>
          </a:p>
        </p:txBody>
      </p:sp>
      <p:sp>
        <p:nvSpPr>
          <p:cNvPr id="3" name="Объект 2"/>
          <p:cNvSpPr>
            <a:spLocks noGrp="1"/>
          </p:cNvSpPr>
          <p:nvPr>
            <p:ph idx="1"/>
          </p:nvPr>
        </p:nvSpPr>
        <p:spPr/>
        <p:txBody>
          <a:bodyPr>
            <a:normAutofit fontScale="92500" lnSpcReduction="10000"/>
          </a:bodyPr>
          <a:lstStyle/>
          <a:p>
            <a:pPr marL="45720" indent="0">
              <a:buNone/>
            </a:pPr>
            <a:r>
              <a:rPr lang="ru-RU" sz="2800" dirty="0"/>
              <a:t>Показаниями для назначения </a:t>
            </a:r>
            <a:r>
              <a:rPr lang="ru-RU" sz="2800" dirty="0" err="1"/>
              <a:t>миогимнастики</a:t>
            </a:r>
            <a:r>
              <a:rPr lang="ru-RU" sz="2800" dirty="0"/>
              <a:t> являются:</a:t>
            </a:r>
          </a:p>
          <a:p>
            <a:r>
              <a:rPr lang="ru-RU" sz="2800" dirty="0"/>
              <a:t>различные виды аномального прикуса I степени;</a:t>
            </a:r>
          </a:p>
          <a:p>
            <a:r>
              <a:rPr lang="ru-RU" sz="2800" dirty="0"/>
              <a:t> неровное расположение коронок зубов;</a:t>
            </a:r>
          </a:p>
          <a:p>
            <a:r>
              <a:rPr lang="ru-RU" sz="2800" dirty="0"/>
              <a:t> </a:t>
            </a:r>
            <a:r>
              <a:rPr lang="ru-RU" sz="2800" dirty="0" err="1"/>
              <a:t>гипотонус</a:t>
            </a:r>
            <a:r>
              <a:rPr lang="ru-RU" sz="2800" dirty="0"/>
              <a:t> лицевых мышц;</a:t>
            </a:r>
          </a:p>
          <a:p>
            <a:r>
              <a:rPr lang="ru-RU" sz="2800" dirty="0"/>
              <a:t> нарушение функционирования височно-нижнечелюстного сустава (ВНЧС);</a:t>
            </a:r>
          </a:p>
          <a:p>
            <a:r>
              <a:rPr lang="ru-RU" sz="2800" dirty="0"/>
              <a:t>дисфункция круговых мышц рта и языка.</a:t>
            </a:r>
          </a:p>
          <a:p>
            <a:endParaRPr lang="ru-RU" dirty="0"/>
          </a:p>
        </p:txBody>
      </p:sp>
    </p:spTree>
    <p:extLst>
      <p:ext uri="{BB962C8B-B14F-4D97-AF65-F5344CB8AC3E}">
        <p14:creationId xmlns:p14="http://schemas.microsoft.com/office/powerpoint/2010/main" val="29436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dirty="0"/>
              <a:t>Показания и противопоказания.</a:t>
            </a:r>
          </a:p>
        </p:txBody>
      </p:sp>
      <p:sp>
        <p:nvSpPr>
          <p:cNvPr id="3" name="Объект 2"/>
          <p:cNvSpPr>
            <a:spLocks noGrp="1"/>
          </p:cNvSpPr>
          <p:nvPr>
            <p:ph idx="1"/>
          </p:nvPr>
        </p:nvSpPr>
        <p:spPr/>
        <p:txBody>
          <a:bodyPr>
            <a:normAutofit fontScale="92500" lnSpcReduction="20000"/>
          </a:bodyPr>
          <a:lstStyle/>
          <a:p>
            <a:pPr marL="45720" indent="0">
              <a:buNone/>
            </a:pPr>
            <a:r>
              <a:rPr lang="ru-RU" sz="2800" dirty="0" err="1"/>
              <a:t>Миотерапия</a:t>
            </a:r>
            <a:r>
              <a:rPr lang="ru-RU" sz="2800" dirty="0"/>
              <a:t> не может быть применена в ряде случаев:</a:t>
            </a:r>
          </a:p>
          <a:p>
            <a:r>
              <a:rPr lang="ru-RU" sz="2800" dirty="0"/>
              <a:t> гипертрофия мышечного аппарата лица патологического характера;</a:t>
            </a:r>
          </a:p>
          <a:p>
            <a:r>
              <a:rPr lang="ru-RU" sz="2800" dirty="0"/>
              <a:t>плохая подвижность сустава челюсти;</a:t>
            </a:r>
          </a:p>
          <a:p>
            <a:r>
              <a:rPr lang="ru-RU" sz="2800" dirty="0"/>
              <a:t> аномальный прикус III степени;</a:t>
            </a:r>
          </a:p>
          <a:p>
            <a:r>
              <a:rPr lang="ru-RU" sz="2800" dirty="0"/>
              <a:t> нарушения развития челюсти вследствие перенесенных общих</a:t>
            </a:r>
          </a:p>
          <a:p>
            <a:r>
              <a:rPr lang="ru-RU" sz="2800" dirty="0"/>
              <a:t>заболеваний, например, рахита.</a:t>
            </a:r>
          </a:p>
          <a:p>
            <a:endParaRPr lang="ru-RU" dirty="0"/>
          </a:p>
        </p:txBody>
      </p:sp>
    </p:spTree>
    <p:extLst>
      <p:ext uri="{BB962C8B-B14F-4D97-AF65-F5344CB8AC3E}">
        <p14:creationId xmlns:p14="http://schemas.microsoft.com/office/powerpoint/2010/main" val="136935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ДЛЯ КОРРЕКЦИИ ПРИКУСА </a:t>
            </a:r>
          </a:p>
        </p:txBody>
      </p:sp>
      <p:sp>
        <p:nvSpPr>
          <p:cNvPr id="3" name="Объект 2"/>
          <p:cNvSpPr>
            <a:spLocks noGrp="1"/>
          </p:cNvSpPr>
          <p:nvPr>
            <p:ph idx="1"/>
          </p:nvPr>
        </p:nvSpPr>
        <p:spPr/>
        <p:txBody>
          <a:bodyPr/>
          <a:lstStyle/>
          <a:p>
            <a:r>
              <a:rPr lang="ru-RU" u="sng" dirty="0"/>
              <a:t>Для мезиального прикуса</a:t>
            </a:r>
          </a:p>
          <a:p>
            <a:r>
              <a:rPr lang="ru-RU" dirty="0"/>
              <a:t>Давление. Кончиком языка давить на внутреннюю поверхности верхних передних зубов до усталости мышц (3–5 мин.)</a:t>
            </a:r>
          </a:p>
          <a:p>
            <a:r>
              <a:rPr lang="ru-RU" dirty="0"/>
              <a:t> Упражнение «кролик». Зажать верхними фронтальными зубами нижнюю губу, удержать, затем отпустить ее.</a:t>
            </a:r>
          </a:p>
          <a:p>
            <a:r>
              <a:rPr lang="ru-RU" dirty="0"/>
              <a:t> Зуб на зуб. Открыть рот, медленно закрывать его, смещая нижнюю челюсть назад и устанавливая передние зубы в краевом смыкании. Нижнюю челюсть удерживать в этом положении 4 –8 секунд.</a:t>
            </a:r>
          </a:p>
        </p:txBody>
      </p:sp>
    </p:spTree>
    <p:extLst>
      <p:ext uri="{BB962C8B-B14F-4D97-AF65-F5344CB8AC3E}">
        <p14:creationId xmlns:p14="http://schemas.microsoft.com/office/powerpoint/2010/main" val="332742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ДЛЯ КОРРЕКЦИИ ПРИКУСА </a:t>
            </a:r>
          </a:p>
        </p:txBody>
      </p:sp>
      <p:sp>
        <p:nvSpPr>
          <p:cNvPr id="3" name="Объект 2"/>
          <p:cNvSpPr>
            <a:spLocks noGrp="1"/>
          </p:cNvSpPr>
          <p:nvPr>
            <p:ph idx="1"/>
          </p:nvPr>
        </p:nvSpPr>
        <p:spPr/>
        <p:txBody>
          <a:bodyPr>
            <a:normAutofit/>
          </a:bodyPr>
          <a:lstStyle/>
          <a:p>
            <a:r>
              <a:rPr lang="ru-RU" sz="2400" dirty="0"/>
              <a:t>Глубокий прикус</a:t>
            </a:r>
          </a:p>
          <a:p>
            <a:r>
              <a:rPr lang="ru-RU" sz="2400" dirty="0"/>
              <a:t> Удержание. Нижнюю челюсть медленно выдвигать вперед до тех пор, пока режущие края нижних резцов не установятся впереди верхних, в таком положении нижнюю челюсть удерживать 10 секунд, затем медленно установить в исходное положение.</a:t>
            </a:r>
          </a:p>
          <a:p>
            <a:r>
              <a:rPr lang="ru-RU" sz="2400" dirty="0"/>
              <a:t>Деревянная палочка. На деревянную палочку надевают резиновую трубку, прокладывают между передними зубами, сжимают и разжимают зубы.</a:t>
            </a:r>
          </a:p>
        </p:txBody>
      </p:sp>
    </p:spTree>
    <p:extLst>
      <p:ext uri="{BB962C8B-B14F-4D97-AF65-F5344CB8AC3E}">
        <p14:creationId xmlns:p14="http://schemas.microsoft.com/office/powerpoint/2010/main" val="22971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30777"/>
            <a:ext cx="9875520" cy="1356360"/>
          </a:xfrm>
        </p:spPr>
        <p:txBody>
          <a:bodyPr/>
          <a:lstStyle/>
          <a:p>
            <a:r>
              <a:rPr lang="ru-RU" dirty="0"/>
              <a:t>ДЛЯ КОРРЕКЦИИ ПРИКУСА </a:t>
            </a:r>
          </a:p>
        </p:txBody>
      </p:sp>
      <p:sp>
        <p:nvSpPr>
          <p:cNvPr id="3" name="Объект 2"/>
          <p:cNvSpPr>
            <a:spLocks noGrp="1"/>
          </p:cNvSpPr>
          <p:nvPr>
            <p:ph idx="1"/>
          </p:nvPr>
        </p:nvSpPr>
        <p:spPr>
          <a:xfrm>
            <a:off x="1143000" y="1711234"/>
            <a:ext cx="9872871" cy="4384766"/>
          </a:xfrm>
        </p:spPr>
        <p:txBody>
          <a:bodyPr>
            <a:normAutofit/>
          </a:bodyPr>
          <a:lstStyle/>
          <a:p>
            <a:r>
              <a:rPr lang="ru-RU" dirty="0"/>
              <a:t>Дистальный прикус</a:t>
            </a:r>
          </a:p>
          <a:p>
            <a:r>
              <a:rPr lang="ru-RU" dirty="0"/>
              <a:t> Упражнение «бульдог»- выдвинуть и удержать нижнюю челюсть медленно выдвигать до тех пор, пока режущие края нижних резцов не установятся впереди верхних. В таком положении нижнюю челюсть удерживать 10 секунд, затем медленно установить в исходное положение, постепенно увеличивать время до 60 секунд.</a:t>
            </a:r>
          </a:p>
          <a:p>
            <a:r>
              <a:rPr lang="ru-RU" dirty="0"/>
              <a:t> Повороты головы. Предыдущее упражнение выполнять с поворотом головы сначала вправо, затем влево. Нагрузка увеличивается при выполнении упражнения стоя. Голову слегка запрокидывают назад, нижнюю челюсть медленно выдвигают вперед до тех пор, пока нижние резцы установятся впереди верхних.</a:t>
            </a:r>
          </a:p>
          <a:p>
            <a:r>
              <a:rPr lang="ru-RU" dirty="0"/>
              <a:t>Линейка. Зажать губами край линейки длиной 6–12 см и удерживать ее в горизонтальном положении. Положить какой-нибудь груз, постепенно увеличивая его.</a:t>
            </a:r>
          </a:p>
        </p:txBody>
      </p:sp>
    </p:spTree>
    <p:extLst>
      <p:ext uri="{BB962C8B-B14F-4D97-AF65-F5344CB8AC3E}">
        <p14:creationId xmlns:p14="http://schemas.microsoft.com/office/powerpoint/2010/main" val="42654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ДЛЯ КОРРЕКЦИИ ПРИКУСА </a:t>
            </a:r>
          </a:p>
        </p:txBody>
      </p:sp>
      <p:sp>
        <p:nvSpPr>
          <p:cNvPr id="3" name="Объект 2"/>
          <p:cNvSpPr>
            <a:spLocks noGrp="1"/>
          </p:cNvSpPr>
          <p:nvPr>
            <p:ph idx="1"/>
          </p:nvPr>
        </p:nvSpPr>
        <p:spPr>
          <a:xfrm>
            <a:off x="1143000" y="1965960"/>
            <a:ext cx="9872871" cy="4417423"/>
          </a:xfrm>
        </p:spPr>
        <p:txBody>
          <a:bodyPr>
            <a:normAutofit/>
          </a:bodyPr>
          <a:lstStyle/>
          <a:p>
            <a:r>
              <a:rPr lang="ru-RU" dirty="0"/>
              <a:t>Открытый прикус</a:t>
            </a:r>
          </a:p>
          <a:p>
            <a:r>
              <a:rPr lang="ru-RU" dirty="0"/>
              <a:t> Давление. Губы сомкнуты, зубы сжаты. Усилить давление на зубы сокращением жевательных мышц.</a:t>
            </a:r>
          </a:p>
          <a:p>
            <a:r>
              <a:rPr lang="ru-RU" dirty="0"/>
              <a:t> Сопротивление. Открыть рот, расположить указательные и средние пальцы на зубах и боковых участках нижней челюсти. Закрывать рот, оказывая сопротивление давлением рук.</a:t>
            </a:r>
          </a:p>
          <a:p>
            <a:r>
              <a:rPr lang="ru-RU" dirty="0"/>
              <a:t> Деревянная палочка. На деревянную палочку надеть резиновую трубку, проложить ее между боковыми зубами и удерживать в таком положении. Сжимать и разжимать зубы, постепенно перемещая палочку по зубному ряду.</a:t>
            </a:r>
          </a:p>
          <a:p>
            <a:endParaRPr lang="ru-RU" dirty="0"/>
          </a:p>
        </p:txBody>
      </p:sp>
    </p:spTree>
    <p:extLst>
      <p:ext uri="{BB962C8B-B14F-4D97-AF65-F5344CB8AC3E}">
        <p14:creationId xmlns:p14="http://schemas.microsoft.com/office/powerpoint/2010/main" val="11804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ДЛЯ КОРРЕКЦИИ ПРИКУСА </a:t>
            </a:r>
          </a:p>
        </p:txBody>
      </p:sp>
      <p:sp>
        <p:nvSpPr>
          <p:cNvPr id="3" name="Объект 2"/>
          <p:cNvSpPr>
            <a:spLocks noGrp="1"/>
          </p:cNvSpPr>
          <p:nvPr>
            <p:ph idx="1"/>
          </p:nvPr>
        </p:nvSpPr>
        <p:spPr/>
        <p:txBody>
          <a:bodyPr>
            <a:normAutofit fontScale="92500" lnSpcReduction="20000"/>
          </a:bodyPr>
          <a:lstStyle/>
          <a:p>
            <a:r>
              <a:rPr lang="ru-RU" sz="3200" dirty="0"/>
              <a:t>Перекрестный прикус</a:t>
            </a:r>
          </a:p>
          <a:p>
            <a:r>
              <a:rPr lang="ru-RU" sz="3200" dirty="0"/>
              <a:t>Удержание. Максимально открыть рот, переместить нижнюю челюсть в правильное положение (совмещая «центр» между резцами верхней челюсти и «центр» между резцами нижней), сомкнуть зубы и удерживать в этом положении нижнюю челюсть 5 секунд, затем 10 секунд, 20 секунд и так до 6о</a:t>
            </a:r>
            <a:r>
              <a:rPr lang="ru-RU" dirty="0"/>
              <a:t>.</a:t>
            </a:r>
          </a:p>
        </p:txBody>
      </p:sp>
    </p:spTree>
    <p:extLst>
      <p:ext uri="{BB962C8B-B14F-4D97-AF65-F5344CB8AC3E}">
        <p14:creationId xmlns:p14="http://schemas.microsoft.com/office/powerpoint/2010/main" val="30351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690" y="234352"/>
            <a:ext cx="9889961" cy="1689981"/>
          </a:xfrm>
        </p:spPr>
        <p:txBody>
          <a:bodyPr>
            <a:normAutofit fontScale="90000"/>
          </a:bodyPr>
          <a:lstStyle/>
          <a:p>
            <a:r>
              <a:rPr lang="ru-RU" sz="2800" dirty="0"/>
              <a:t>Подбородочная праща с шейным упором или головной шапочкой. Лечение </a:t>
            </a:r>
            <a:r>
              <a:rPr lang="ru-RU" sz="2800" dirty="0" err="1"/>
              <a:t>мезиальной</a:t>
            </a:r>
            <a:r>
              <a:rPr lang="ru-RU" sz="2800" dirty="0"/>
              <a:t> окклюзии зубных рядов, обусловленной чрезмерным развитием нижней челюсти.</a:t>
            </a:r>
          </a:p>
        </p:txBody>
      </p:sp>
      <p:pic>
        <p:nvPicPr>
          <p:cNvPr id="2050" name="Picture 2" descr="http://www.studmedlib.ru/cgi-bin/mb4x?usr_data=gd-image(doc,ISBN9785970432273-0012,pic_0459.jpg,-1,,00000000,)&amp;hide_Cookie=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615" y="1830221"/>
            <a:ext cx="9265860" cy="424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6022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99" y="609600"/>
            <a:ext cx="10208623" cy="1447800"/>
          </a:xfrm>
        </p:spPr>
        <p:txBody>
          <a:bodyPr>
            <a:normAutofit fontScale="90000"/>
          </a:bodyPr>
          <a:lstStyle/>
          <a:p>
            <a:pPr algn="ctr"/>
            <a:r>
              <a:rPr lang="ru-RU" dirty="0"/>
              <a:t>Для тренировки мышц языка и нормализации типа</a:t>
            </a:r>
            <a:br>
              <a:rPr lang="ru-RU" dirty="0"/>
            </a:br>
            <a:r>
              <a:rPr lang="ru-RU" dirty="0"/>
              <a:t>глотания</a:t>
            </a:r>
          </a:p>
        </p:txBody>
      </p:sp>
      <p:sp>
        <p:nvSpPr>
          <p:cNvPr id="3" name="Объект 2"/>
          <p:cNvSpPr>
            <a:spLocks noGrp="1"/>
          </p:cNvSpPr>
          <p:nvPr>
            <p:ph idx="1"/>
          </p:nvPr>
        </p:nvSpPr>
        <p:spPr/>
        <p:txBody>
          <a:bodyPr/>
          <a:lstStyle/>
          <a:p>
            <a:r>
              <a:rPr lang="ru-RU" dirty="0"/>
              <a:t>Исходное положение: Сидя перед зеркалом, голова держится прямо, плечи слегка отведены назад и чуть опущены, грудь развернута, живот подтянут, колени согнуты, ноги вместе, пятки вместе.</a:t>
            </a:r>
          </a:p>
          <a:p>
            <a:r>
              <a:rPr lang="ru-RU" dirty="0"/>
              <a:t>«Часики». Рот открыт, языком совершать медленные круговые движения по верхней губе, затем по нижней губе.</a:t>
            </a:r>
          </a:p>
        </p:txBody>
      </p:sp>
      <p:pic>
        <p:nvPicPr>
          <p:cNvPr id="4" name="Рисунок 3"/>
          <p:cNvPicPr>
            <a:picLocks noChangeAspect="1"/>
          </p:cNvPicPr>
          <p:nvPr/>
        </p:nvPicPr>
        <p:blipFill rotWithShape="1">
          <a:blip r:embed="rId2"/>
          <a:srcRect l="25938" t="40803" r="60709" b="38482"/>
          <a:stretch/>
        </p:blipFill>
        <p:spPr>
          <a:xfrm>
            <a:off x="6113417" y="3619756"/>
            <a:ext cx="2991394" cy="2609034"/>
          </a:xfrm>
          <a:prstGeom prst="rect">
            <a:avLst/>
          </a:prstGeom>
        </p:spPr>
      </p:pic>
    </p:spTree>
    <p:extLst>
      <p:ext uri="{BB962C8B-B14F-4D97-AF65-F5344CB8AC3E}">
        <p14:creationId xmlns:p14="http://schemas.microsoft.com/office/powerpoint/2010/main" val="6126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394" y="862149"/>
            <a:ext cx="4924697" cy="2285999"/>
          </a:xfrm>
        </p:spPr>
        <p:txBody>
          <a:bodyPr>
            <a:normAutofit fontScale="90000"/>
          </a:bodyPr>
          <a:lstStyle/>
          <a:p>
            <a:r>
              <a:rPr lang="ru-RU" dirty="0"/>
              <a:t>«</a:t>
            </a:r>
            <a:r>
              <a:rPr lang="ru-RU" sz="3600" dirty="0"/>
              <a:t>Накажем непослушный язычок».</a:t>
            </a:r>
            <a:br>
              <a:rPr lang="ru-RU" sz="3600" dirty="0"/>
            </a:br>
            <a:r>
              <a:rPr lang="ru-RU" sz="3600" dirty="0"/>
              <a:t>Положить язык на нижнюю губу, шлепать по нему верхней губой «на-на»</a:t>
            </a:r>
            <a:r>
              <a:rPr lang="ru-RU" dirty="0"/>
              <a:t>.</a:t>
            </a:r>
            <a:br>
              <a:rPr lang="ru-RU" dirty="0"/>
            </a:br>
            <a:endParaRPr lang="ru-RU" dirty="0"/>
          </a:p>
        </p:txBody>
      </p:sp>
      <p:pic>
        <p:nvPicPr>
          <p:cNvPr id="4" name="Объект 3"/>
          <p:cNvPicPr>
            <a:picLocks noGrp="1" noChangeAspect="1"/>
          </p:cNvPicPr>
          <p:nvPr>
            <p:ph idx="1"/>
          </p:nvPr>
        </p:nvPicPr>
        <p:blipFill rotWithShape="1">
          <a:blip r:embed="rId2"/>
          <a:srcRect l="25925" t="61295" r="60618" b="19165"/>
          <a:stretch/>
        </p:blipFill>
        <p:spPr>
          <a:xfrm>
            <a:off x="953589" y="3148148"/>
            <a:ext cx="3328336" cy="2717075"/>
          </a:xfrm>
          <a:prstGeom prst="rect">
            <a:avLst/>
          </a:prstGeom>
        </p:spPr>
      </p:pic>
      <p:sp>
        <p:nvSpPr>
          <p:cNvPr id="6" name="Прямоугольник 5"/>
          <p:cNvSpPr/>
          <p:nvPr/>
        </p:nvSpPr>
        <p:spPr>
          <a:xfrm>
            <a:off x="5630091" y="425270"/>
            <a:ext cx="6096000" cy="1200329"/>
          </a:xfrm>
          <a:prstGeom prst="rect">
            <a:avLst/>
          </a:prstGeom>
        </p:spPr>
        <p:txBody>
          <a:bodyPr>
            <a:spAutoFit/>
          </a:bodyPr>
          <a:lstStyle/>
          <a:p>
            <a:r>
              <a:rPr lang="ru-RU" sz="3600" dirty="0">
                <a:solidFill>
                  <a:schemeClr val="accent1">
                    <a:lumMod val="60000"/>
                    <a:lumOff val="40000"/>
                  </a:schemeClr>
                </a:solidFill>
              </a:rPr>
              <a:t>«Будем красить потолок». Языком водить по небу. </a:t>
            </a:r>
          </a:p>
        </p:txBody>
      </p:sp>
      <p:pic>
        <p:nvPicPr>
          <p:cNvPr id="7" name="Рисунок 6"/>
          <p:cNvPicPr>
            <a:picLocks noChangeAspect="1"/>
          </p:cNvPicPr>
          <p:nvPr/>
        </p:nvPicPr>
        <p:blipFill rotWithShape="1">
          <a:blip r:embed="rId3"/>
          <a:srcRect l="28147" t="52946" r="60508" b="24911"/>
          <a:stretch/>
        </p:blipFill>
        <p:spPr>
          <a:xfrm>
            <a:off x="7445828" y="3148148"/>
            <a:ext cx="3331029" cy="3238069"/>
          </a:xfrm>
          <a:prstGeom prst="rect">
            <a:avLst/>
          </a:prstGeom>
        </p:spPr>
      </p:pic>
    </p:spTree>
    <p:extLst>
      <p:ext uri="{BB962C8B-B14F-4D97-AF65-F5344CB8AC3E}">
        <p14:creationId xmlns:p14="http://schemas.microsoft.com/office/powerpoint/2010/main" val="35590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Упражнения для укрепления круговой мышцы рта</a:t>
            </a:r>
          </a:p>
        </p:txBody>
      </p:sp>
      <p:sp>
        <p:nvSpPr>
          <p:cNvPr id="3" name="Объект 2"/>
          <p:cNvSpPr>
            <a:spLocks noGrp="1"/>
          </p:cNvSpPr>
          <p:nvPr>
            <p:ph idx="1"/>
          </p:nvPr>
        </p:nvSpPr>
        <p:spPr/>
        <p:txBody>
          <a:bodyPr/>
          <a:lstStyle/>
          <a:p>
            <a:r>
              <a:rPr lang="ru-RU" dirty="0"/>
              <a:t>Во всех упражнениях исходное положение — сидя на полу, у стенки, по-турецки, плечи опущены, спина прямая.</a:t>
            </a:r>
          </a:p>
          <a:p>
            <a:r>
              <a:rPr lang="ru-RU" dirty="0"/>
              <a:t>Втягивайте губы трубочкой, надувайте щеки и перемещайте воздух попеременно из одной щеки в другую. При этом произносите гласные «о», «а», «у». </a:t>
            </a:r>
          </a:p>
        </p:txBody>
      </p:sp>
      <p:pic>
        <p:nvPicPr>
          <p:cNvPr id="4" name="Рисунок 3"/>
          <p:cNvPicPr>
            <a:picLocks noChangeAspect="1"/>
          </p:cNvPicPr>
          <p:nvPr/>
        </p:nvPicPr>
        <p:blipFill>
          <a:blip r:embed="rId2"/>
          <a:stretch>
            <a:fillRect/>
          </a:stretch>
        </p:blipFill>
        <p:spPr>
          <a:xfrm>
            <a:off x="3593552" y="3657600"/>
            <a:ext cx="4971766" cy="2761434"/>
          </a:xfrm>
          <a:prstGeom prst="rect">
            <a:avLst/>
          </a:prstGeom>
        </p:spPr>
      </p:pic>
    </p:spTree>
    <p:extLst>
      <p:ext uri="{BB962C8B-B14F-4D97-AF65-F5344CB8AC3E}">
        <p14:creationId xmlns:p14="http://schemas.microsoft.com/office/powerpoint/2010/main" val="10728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Упражнения для укрепления круговой мышцы рта</a:t>
            </a:r>
          </a:p>
        </p:txBody>
      </p:sp>
      <p:sp>
        <p:nvSpPr>
          <p:cNvPr id="3" name="Объект 2"/>
          <p:cNvSpPr>
            <a:spLocks noGrp="1"/>
          </p:cNvSpPr>
          <p:nvPr>
            <p:ph idx="1"/>
          </p:nvPr>
        </p:nvSpPr>
        <p:spPr/>
        <p:txBody>
          <a:bodyPr>
            <a:normAutofit/>
          </a:bodyPr>
          <a:lstStyle/>
          <a:p>
            <a:r>
              <a:rPr lang="ru-RU" sz="3200" dirty="0"/>
              <a:t>Сделайте вдох через нос, выдох через рот. При этом губы должны быть расслаблены. Затем повторите упражнение, но только вытянув губы трубочкой, как в поцелуе. </a:t>
            </a:r>
          </a:p>
        </p:txBody>
      </p:sp>
      <p:pic>
        <p:nvPicPr>
          <p:cNvPr id="4" name="Рисунок 3"/>
          <p:cNvPicPr>
            <a:picLocks noChangeAspect="1"/>
          </p:cNvPicPr>
          <p:nvPr/>
        </p:nvPicPr>
        <p:blipFill>
          <a:blip r:embed="rId2"/>
          <a:stretch>
            <a:fillRect/>
          </a:stretch>
        </p:blipFill>
        <p:spPr>
          <a:xfrm>
            <a:off x="3081746" y="3771900"/>
            <a:ext cx="5715000" cy="2324100"/>
          </a:xfrm>
          <a:prstGeom prst="rect">
            <a:avLst/>
          </a:prstGeom>
        </p:spPr>
      </p:pic>
    </p:spTree>
    <p:extLst>
      <p:ext uri="{BB962C8B-B14F-4D97-AF65-F5344CB8AC3E}">
        <p14:creationId xmlns:p14="http://schemas.microsoft.com/office/powerpoint/2010/main" val="31363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Упражнения для укрепления круговой мышцы рта</a:t>
            </a:r>
          </a:p>
        </p:txBody>
      </p:sp>
      <p:sp>
        <p:nvSpPr>
          <p:cNvPr id="3" name="Объект 2"/>
          <p:cNvSpPr>
            <a:spLocks noGrp="1"/>
          </p:cNvSpPr>
          <p:nvPr>
            <p:ph idx="1"/>
          </p:nvPr>
        </p:nvSpPr>
        <p:spPr>
          <a:xfrm>
            <a:off x="1143001" y="2057400"/>
            <a:ext cx="6720840" cy="4038600"/>
          </a:xfrm>
        </p:spPr>
        <p:txBody>
          <a:bodyPr>
            <a:normAutofit fontScale="92500" lnSpcReduction="10000"/>
          </a:bodyPr>
          <a:lstStyle/>
          <a:p>
            <a:r>
              <a:rPr lang="ru-RU" sz="2800" dirty="0"/>
              <a:t>Сожмите губы, но не поджимайте их. Напрягите уголки рта, будто засасываете два кусочка лимона к задним зубам. Зубы не сжимайте. Попробуйте приподнять уголки рта в едва заметной улыбке. Теперь, наоборот, слегка опустите. Подвигайте пальцы в уголках рта крохотными пульсирующими движениями вверх-вниз до счета 30. Расслабьтесь.</a:t>
            </a:r>
          </a:p>
          <a:p>
            <a:endParaRPr lang="ru-RU" dirty="0"/>
          </a:p>
        </p:txBody>
      </p:sp>
      <p:pic>
        <p:nvPicPr>
          <p:cNvPr id="4" name="Рисунок 3"/>
          <p:cNvPicPr>
            <a:picLocks noChangeAspect="1"/>
          </p:cNvPicPr>
          <p:nvPr/>
        </p:nvPicPr>
        <p:blipFill>
          <a:blip r:embed="rId2"/>
          <a:stretch>
            <a:fillRect/>
          </a:stretch>
        </p:blipFill>
        <p:spPr>
          <a:xfrm>
            <a:off x="6091237" y="3419475"/>
            <a:ext cx="9525" cy="19050"/>
          </a:xfrm>
          <a:prstGeom prst="rect">
            <a:avLst/>
          </a:prstGeom>
        </p:spPr>
      </p:pic>
      <p:pic>
        <p:nvPicPr>
          <p:cNvPr id="5" name="Рисунок 4"/>
          <p:cNvPicPr>
            <a:picLocks noChangeAspect="1"/>
          </p:cNvPicPr>
          <p:nvPr/>
        </p:nvPicPr>
        <p:blipFill rotWithShape="1">
          <a:blip r:embed="rId3"/>
          <a:srcRect l="27945" t="19911" r="62316" b="56517"/>
          <a:stretch/>
        </p:blipFill>
        <p:spPr>
          <a:xfrm>
            <a:off x="8634791" y="2057400"/>
            <a:ext cx="2414207" cy="3285309"/>
          </a:xfrm>
          <a:prstGeom prst="rect">
            <a:avLst/>
          </a:prstGeom>
        </p:spPr>
      </p:pic>
    </p:spTree>
    <p:extLst>
      <p:ext uri="{BB962C8B-B14F-4D97-AF65-F5344CB8AC3E}">
        <p14:creationId xmlns:p14="http://schemas.microsoft.com/office/powerpoint/2010/main" val="429203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Гимнастика </a:t>
            </a:r>
            <a:r>
              <a:rPr lang="ru-RU" dirty="0" err="1"/>
              <a:t>Мариано</a:t>
            </a:r>
            <a:r>
              <a:rPr lang="ru-RU" dirty="0"/>
              <a:t> </a:t>
            </a:r>
            <a:r>
              <a:rPr lang="ru-RU" dirty="0" err="1"/>
              <a:t>Рокабадо</a:t>
            </a:r>
            <a:endParaRPr lang="ru-RU" dirty="0"/>
          </a:p>
        </p:txBody>
      </p:sp>
      <p:sp>
        <p:nvSpPr>
          <p:cNvPr id="3" name="Объект 2"/>
          <p:cNvSpPr>
            <a:spLocks noGrp="1"/>
          </p:cNvSpPr>
          <p:nvPr>
            <p:ph idx="1"/>
          </p:nvPr>
        </p:nvSpPr>
        <p:spPr/>
        <p:txBody>
          <a:bodyPr>
            <a:normAutofit fontScale="85000" lnSpcReduction="20000"/>
          </a:bodyPr>
          <a:lstStyle/>
          <a:p>
            <a:pPr algn="ctr"/>
            <a:r>
              <a:rPr lang="ru-RU" sz="2800" dirty="0"/>
              <a:t>1 группа: Изометрические сокращения жевательных мышц.</a:t>
            </a:r>
          </a:p>
          <a:p>
            <a:pPr marL="45720" indent="0" algn="ctr">
              <a:buNone/>
            </a:pPr>
            <a:r>
              <a:rPr lang="ru-RU" sz="2800" dirty="0"/>
              <a:t>Изометрические упражнения укрепляют мышцы, которые поддерживают сустав, улучшают его функцию и способность сопротивляться смещениям. Открыть рот. Указательные пальцы кладут на </a:t>
            </a:r>
            <a:r>
              <a:rPr lang="ru-RU" sz="2800" dirty="0" err="1"/>
              <a:t>премоляры</a:t>
            </a:r>
            <a:r>
              <a:rPr lang="ru-RU" sz="2800" dirty="0"/>
              <a:t> нижней челюсти, а большие пальцы обхватывают подбородок. Напрягаются мышцы последовательно: сначала на опускание челюсти, затем на поднимание, движение вперед - назад, вправо - влево. При этом пальцы удерживают челюсть неподвижной </a:t>
            </a:r>
          </a:p>
        </p:txBody>
      </p:sp>
    </p:spTree>
    <p:extLst>
      <p:ext uri="{BB962C8B-B14F-4D97-AF65-F5344CB8AC3E}">
        <p14:creationId xmlns:p14="http://schemas.microsoft.com/office/powerpoint/2010/main" val="23409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Гимнастика </a:t>
            </a:r>
            <a:r>
              <a:rPr lang="ru-RU" dirty="0" err="1"/>
              <a:t>Мариано</a:t>
            </a:r>
            <a:r>
              <a:rPr lang="ru-RU" dirty="0"/>
              <a:t> </a:t>
            </a:r>
            <a:r>
              <a:rPr lang="ru-RU" dirty="0" err="1"/>
              <a:t>Рокабадо</a:t>
            </a:r>
            <a:endParaRPr lang="ru-RU" dirty="0"/>
          </a:p>
        </p:txBody>
      </p:sp>
      <p:sp>
        <p:nvSpPr>
          <p:cNvPr id="3" name="Объект 2"/>
          <p:cNvSpPr>
            <a:spLocks noGrp="1"/>
          </p:cNvSpPr>
          <p:nvPr>
            <p:ph idx="1"/>
          </p:nvPr>
        </p:nvSpPr>
        <p:spPr/>
        <p:txBody>
          <a:bodyPr>
            <a:normAutofit fontScale="92500" lnSpcReduction="20000"/>
          </a:bodyPr>
          <a:lstStyle/>
          <a:p>
            <a:r>
              <a:rPr lang="ru-RU" sz="2400" dirty="0"/>
              <a:t>2 группа: Сопротивление движениям нижней челюсти из центрального положения в крайние.</a:t>
            </a:r>
          </a:p>
          <a:p>
            <a:pPr marL="45720" indent="0">
              <a:buNone/>
            </a:pPr>
            <a:r>
              <a:rPr lang="ru-RU" sz="2400" dirty="0"/>
              <a:t>Создается сопротивление пальцами рук при движениях челюсти вверх- вниз, вправо- влево. При этом при движениях вниз большой палец правой руки расположен под нижней губой, а указательный и средний поддерживает подбородок снизу. В таком положении создается сопротивление движениям вверх и вниз. Меняем расположение пальцев при боковых движениях. Если движения влево, то большой палец правой руки у левого уголка рта, а указательный и средний пальцы удерживают подбородок. Сопротивление удерживается в крайних положениях 5 сек.</a:t>
            </a:r>
          </a:p>
        </p:txBody>
      </p:sp>
    </p:spTree>
    <p:extLst>
      <p:ext uri="{BB962C8B-B14F-4D97-AF65-F5344CB8AC3E}">
        <p14:creationId xmlns:p14="http://schemas.microsoft.com/office/powerpoint/2010/main" val="122846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Гимнастика </a:t>
            </a:r>
            <a:r>
              <a:rPr lang="ru-RU" dirty="0" err="1"/>
              <a:t>Мариано</a:t>
            </a:r>
            <a:r>
              <a:rPr lang="ru-RU" dirty="0"/>
              <a:t> </a:t>
            </a:r>
            <a:r>
              <a:rPr lang="ru-RU" dirty="0" err="1"/>
              <a:t>Рокабадо</a:t>
            </a:r>
            <a:endParaRPr lang="ru-RU" dirty="0"/>
          </a:p>
        </p:txBody>
      </p:sp>
      <p:sp>
        <p:nvSpPr>
          <p:cNvPr id="3" name="Объект 2"/>
          <p:cNvSpPr>
            <a:spLocks noGrp="1"/>
          </p:cNvSpPr>
          <p:nvPr>
            <p:ph idx="1"/>
          </p:nvPr>
        </p:nvSpPr>
        <p:spPr/>
        <p:txBody>
          <a:bodyPr>
            <a:normAutofit/>
          </a:bodyPr>
          <a:lstStyle/>
          <a:p>
            <a:pPr algn="ctr"/>
            <a:r>
              <a:rPr lang="ru-RU" sz="2800" dirty="0"/>
              <a:t>3 группа: Сопротивление движениям нижней челюсти из крайних положений в центральное.</a:t>
            </a:r>
          </a:p>
          <a:p>
            <a:pPr algn="ctr"/>
            <a:r>
              <a:rPr lang="ru-RU" sz="2800" dirty="0"/>
              <a:t>Положение рук такое же, как в упражнениях 2 группы. Но теперь челюсть пытаются вернуть в исходное положение из боковых положений, а пальцы рук создают этому сопротивление</a:t>
            </a:r>
          </a:p>
        </p:txBody>
      </p:sp>
    </p:spTree>
    <p:extLst>
      <p:ext uri="{BB962C8B-B14F-4D97-AF65-F5344CB8AC3E}">
        <p14:creationId xmlns:p14="http://schemas.microsoft.com/office/powerpoint/2010/main" val="84697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Гимнастика </a:t>
            </a:r>
            <a:r>
              <a:rPr lang="ru-RU" dirty="0" err="1"/>
              <a:t>Мариано</a:t>
            </a:r>
            <a:r>
              <a:rPr lang="ru-RU" dirty="0"/>
              <a:t> </a:t>
            </a:r>
            <a:r>
              <a:rPr lang="ru-RU" dirty="0" err="1"/>
              <a:t>Рокабадо</a:t>
            </a:r>
            <a:endParaRPr lang="ru-RU" dirty="0"/>
          </a:p>
        </p:txBody>
      </p:sp>
      <p:sp>
        <p:nvSpPr>
          <p:cNvPr id="3" name="Объект 2"/>
          <p:cNvSpPr>
            <a:spLocks noGrp="1"/>
          </p:cNvSpPr>
          <p:nvPr>
            <p:ph idx="1"/>
          </p:nvPr>
        </p:nvSpPr>
        <p:spPr/>
        <p:txBody>
          <a:bodyPr>
            <a:normAutofit/>
          </a:bodyPr>
          <a:lstStyle/>
          <a:p>
            <a:r>
              <a:rPr lang="ru-RU" dirty="0"/>
              <a:t>4 группа: Сокращения мышц шеи. Создается упор руками на лбу (Рис.</a:t>
            </a:r>
          </a:p>
          <a:p>
            <a:r>
              <a:rPr lang="ru-RU" dirty="0"/>
              <a:t>Производят наклоны головы вперед. Руки создают сопротивление наклону. Наклон удерживается около 7 сек. В это время плавно открывают и закрывают рот. Затем меняют расположение рук. Теперь руки создают упор в районе затылка. Голова немного отклоняется назад. Руки создают сопротивление. Во время наклона производят открывание и закрывание рта в течение 7 сек. Для сопротивлениям наклона головы в стороны ладонь располагают соответственно стороне наклона на виске. Также создается сопротивление. В момент наклона производят открывание и закрывание рта в течение 7 сек. в каждой стороне.</a:t>
            </a:r>
          </a:p>
        </p:txBody>
      </p:sp>
    </p:spTree>
    <p:extLst>
      <p:ext uri="{BB962C8B-B14F-4D97-AF65-F5344CB8AC3E}">
        <p14:creationId xmlns:p14="http://schemas.microsoft.com/office/powerpoint/2010/main" val="145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Гимнастика </a:t>
            </a:r>
            <a:r>
              <a:rPr lang="ru-RU" dirty="0" err="1"/>
              <a:t>Мариано</a:t>
            </a:r>
            <a:r>
              <a:rPr lang="ru-RU" dirty="0"/>
              <a:t> </a:t>
            </a:r>
            <a:r>
              <a:rPr lang="ru-RU" dirty="0" err="1"/>
              <a:t>Рокабадо</a:t>
            </a:r>
            <a:endParaRPr lang="ru-RU" dirty="0"/>
          </a:p>
        </p:txBody>
      </p:sp>
      <p:sp>
        <p:nvSpPr>
          <p:cNvPr id="3" name="Объект 2"/>
          <p:cNvSpPr>
            <a:spLocks noGrp="1"/>
          </p:cNvSpPr>
          <p:nvPr>
            <p:ph idx="1"/>
          </p:nvPr>
        </p:nvSpPr>
        <p:spPr/>
        <p:txBody>
          <a:bodyPr>
            <a:normAutofit fontScale="92500" lnSpcReduction="20000"/>
          </a:bodyPr>
          <a:lstStyle/>
          <a:p>
            <a:r>
              <a:rPr lang="ru-RU" sz="2800" dirty="0"/>
              <a:t>5 группа: Восстановление слаженного сокращения мышц.</a:t>
            </a:r>
          </a:p>
          <a:p>
            <a:r>
              <a:rPr lang="ru-RU" sz="2800" dirty="0"/>
              <a:t>Указательный палец правой располагают в зоне мыщелка, а большой палец правой руки на углу нижней челюсти. Указательный палец левой руки располагают на вестибулярной поверхности нижних резцов. Упражнение выполняется сидя перед зеркалом. Пальцы позволяют контролировать отклонения при движениях челюсти. Производят открывания и закрывание рта движения челюсти в стороны </a:t>
            </a:r>
          </a:p>
        </p:txBody>
      </p:sp>
    </p:spTree>
    <p:extLst>
      <p:ext uri="{BB962C8B-B14F-4D97-AF65-F5344CB8AC3E}">
        <p14:creationId xmlns:p14="http://schemas.microsoft.com/office/powerpoint/2010/main" val="33788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9762" y="1132863"/>
            <a:ext cx="7172332" cy="5525001"/>
          </a:xfrm>
        </p:spPr>
        <p:txBody>
          <a:bodyPr/>
          <a:lstStyle/>
          <a:p>
            <a:pPr marL="0" indent="0">
              <a:buNone/>
            </a:pPr>
            <a:r>
              <a:rPr lang="ru-RU" sz="2800" dirty="0"/>
              <a:t>Тяга должна быть направлена от подбородка к ВНЧС</a:t>
            </a:r>
          </a:p>
          <a:p>
            <a:pPr marL="0" indent="0">
              <a:buNone/>
            </a:pPr>
            <a:r>
              <a:rPr lang="ru-RU" sz="2800" dirty="0"/>
              <a:t>Сила тяги – от 250 до 700г на каждой стороне</a:t>
            </a:r>
          </a:p>
          <a:p>
            <a:pPr marL="0" indent="0">
              <a:buNone/>
            </a:pPr>
            <a:r>
              <a:rPr lang="ru-RU" sz="2800" dirty="0"/>
              <a:t>Ежедневное пользование должно </a:t>
            </a:r>
            <a:r>
              <a:rPr lang="ru-RU" sz="2800" dirty="0" err="1"/>
              <a:t>составлть</a:t>
            </a:r>
            <a:r>
              <a:rPr lang="ru-RU" sz="2800" dirty="0"/>
              <a:t> 6-15 часов в сутки</a:t>
            </a:r>
          </a:p>
          <a:p>
            <a:pPr marL="0" indent="0">
              <a:buNone/>
            </a:pPr>
            <a:r>
              <a:rPr lang="ru-RU" sz="2800" dirty="0"/>
              <a:t>Продолжительность лечения – от нескольких месяцев до 3,5 лет</a:t>
            </a:r>
          </a:p>
          <a:p>
            <a:endParaRPr lang="ru-RU" dirty="0"/>
          </a:p>
        </p:txBody>
      </p:sp>
      <p:pic>
        <p:nvPicPr>
          <p:cNvPr id="1026" name="Picture 2" descr="C:\Users\7\Downloads\cLgB-23tPG9hYOGR6MsisdiOHZPDg4-G9x4kJ2Xvk7CuppjInFIU1rIFFyCBwNAqEhlr52jpYyVpf6q1IsvGwwcn.jpg"/>
          <p:cNvPicPr>
            <a:picLocks noChangeAspect="1" noChangeArrowheads="1"/>
          </p:cNvPicPr>
          <p:nvPr/>
        </p:nvPicPr>
        <p:blipFill>
          <a:blip r:embed="rId2" cstate="print"/>
          <a:srcRect/>
          <a:stretch>
            <a:fillRect/>
          </a:stretch>
        </p:blipFill>
        <p:spPr bwMode="auto">
          <a:xfrm>
            <a:off x="6705600" y="1376956"/>
            <a:ext cx="5486400" cy="4109443"/>
          </a:xfrm>
          <a:prstGeom prst="rect">
            <a:avLst/>
          </a:prstGeom>
          <a:noFill/>
        </p:spPr>
      </p:pic>
    </p:spTree>
    <p:extLst>
      <p:ext uri="{BB962C8B-B14F-4D97-AF65-F5344CB8AC3E}">
        <p14:creationId xmlns:p14="http://schemas.microsoft.com/office/powerpoint/2010/main" val="441964816"/>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5744" t="36065" r="24247" b="7979"/>
          <a:stretch/>
        </p:blipFill>
        <p:spPr>
          <a:xfrm>
            <a:off x="1833294" y="809898"/>
            <a:ext cx="9165631" cy="5766018"/>
          </a:xfrm>
          <a:prstGeom prst="rect">
            <a:avLst/>
          </a:prstGeom>
        </p:spPr>
      </p:pic>
    </p:spTree>
    <p:extLst>
      <p:ext uri="{BB962C8B-B14F-4D97-AF65-F5344CB8AC3E}">
        <p14:creationId xmlns:p14="http://schemas.microsoft.com/office/powerpoint/2010/main" val="15638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Комплекс упражнений по </a:t>
            </a:r>
            <a:r>
              <a:rPr lang="ru-RU" dirty="0" err="1"/>
              <a:t>Хватовой</a:t>
            </a:r>
            <a:r>
              <a:rPr lang="ru-RU" dirty="0"/>
              <a:t> В.А. </a:t>
            </a:r>
          </a:p>
        </p:txBody>
      </p:sp>
      <p:sp>
        <p:nvSpPr>
          <p:cNvPr id="3" name="Объект 2"/>
          <p:cNvSpPr>
            <a:spLocks noGrp="1"/>
          </p:cNvSpPr>
          <p:nvPr>
            <p:ph idx="1"/>
          </p:nvPr>
        </p:nvSpPr>
        <p:spPr/>
        <p:txBody>
          <a:bodyPr>
            <a:normAutofit/>
          </a:bodyPr>
          <a:lstStyle/>
          <a:p>
            <a:r>
              <a:rPr lang="ru-RU" dirty="0"/>
              <a:t>1) Восстановление координации мышц.</a:t>
            </a:r>
          </a:p>
          <a:p>
            <a:r>
              <a:rPr lang="ru-RU" dirty="0"/>
              <a:t>Сидя перед зеркалом, пациент кладет указательные пальцы обеих рук на суставные головки. Кончик языка поднимается к небу для того, чтобы не смещалась нижняя челюсть вперед. Врач обращает внимание на среднюю линию между центральными резцами верхней и нижней челюсти. Пациент плавно открывает рот и закрывает. Контролируется боковое смещение челюсти пальцами и зеркалом. Для начала амплитуда открывания рта не более нескольких миллиметров. Упражнение выполняется в течение 1 мин. В день желательно делать несколько таких упражнений по 15-20 мин.</a:t>
            </a:r>
          </a:p>
        </p:txBody>
      </p:sp>
    </p:spTree>
    <p:extLst>
      <p:ext uri="{BB962C8B-B14F-4D97-AF65-F5344CB8AC3E}">
        <p14:creationId xmlns:p14="http://schemas.microsoft.com/office/powerpoint/2010/main" val="17391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Комплекс упражнений по </a:t>
            </a:r>
            <a:r>
              <a:rPr lang="ru-RU" dirty="0" err="1"/>
              <a:t>Хватовой</a:t>
            </a:r>
            <a:r>
              <a:rPr lang="ru-RU" dirty="0"/>
              <a:t> В.А. </a:t>
            </a:r>
          </a:p>
        </p:txBody>
      </p:sp>
      <p:sp>
        <p:nvSpPr>
          <p:cNvPr id="3" name="Объект 2"/>
          <p:cNvSpPr>
            <a:spLocks noGrp="1"/>
          </p:cNvSpPr>
          <p:nvPr>
            <p:ph idx="1"/>
          </p:nvPr>
        </p:nvSpPr>
        <p:spPr/>
        <p:txBody>
          <a:bodyPr>
            <a:normAutofit/>
          </a:bodyPr>
          <a:lstStyle/>
          <a:p>
            <a:r>
              <a:rPr lang="ru-RU" sz="2400" dirty="0"/>
              <a:t>2) Увеличение подвижности нижней челюсти.</a:t>
            </a:r>
          </a:p>
          <a:p>
            <a:r>
              <a:rPr lang="ru-RU" sz="2400" dirty="0"/>
              <a:t>Показание: затрудненные движения нижней челюсти вперед или в сторону.</a:t>
            </a:r>
          </a:p>
          <a:p>
            <a:r>
              <a:rPr lang="ru-RU" sz="2400" dirty="0"/>
              <a:t>Пациент садится перед зеркалом. Нижняя челюсть смещается вперед до возникновения болевых ощущений и удерживается в таком положении 4 сек., затем возвращается в центральную окклюзию. Общее количество: 10 движений по несколько раз в день.</a:t>
            </a:r>
          </a:p>
          <a:p>
            <a:endParaRPr lang="ru-RU" dirty="0"/>
          </a:p>
        </p:txBody>
      </p:sp>
    </p:spTree>
    <p:extLst>
      <p:ext uri="{BB962C8B-B14F-4D97-AF65-F5344CB8AC3E}">
        <p14:creationId xmlns:p14="http://schemas.microsoft.com/office/powerpoint/2010/main" val="6401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Комплекс упражнений по </a:t>
            </a:r>
            <a:r>
              <a:rPr lang="ru-RU" dirty="0" err="1"/>
              <a:t>Хватовой</a:t>
            </a:r>
            <a:r>
              <a:rPr lang="ru-RU" dirty="0"/>
              <a:t> В.А. </a:t>
            </a:r>
          </a:p>
        </p:txBody>
      </p:sp>
      <p:sp>
        <p:nvSpPr>
          <p:cNvPr id="3" name="Объект 2"/>
          <p:cNvSpPr>
            <a:spLocks noGrp="1"/>
          </p:cNvSpPr>
          <p:nvPr>
            <p:ph idx="1"/>
          </p:nvPr>
        </p:nvSpPr>
        <p:spPr/>
        <p:txBody>
          <a:bodyPr>
            <a:normAutofit/>
          </a:bodyPr>
          <a:lstStyle/>
          <a:p>
            <a:r>
              <a:rPr lang="ru-RU" dirty="0"/>
              <a:t>3) Повышение силы сокращения мышц.</a:t>
            </a:r>
          </a:p>
          <a:p>
            <a:r>
              <a:rPr lang="ru-RU" dirty="0"/>
              <a:t>При этих упражнениях создается сопротивление движению при помощи ладони. При левой привычной стороне жевания нижняя челюсть будет смещаться влево за счёт более сильного сокращения этой стороны. Правым мышцам необходимо тренировка. Необходимо поставить локоть на стол и опереться на правую ладонь. Губы разомкнуты. Затем надавливают ладонью на челюсть. Давление не должно быть резким, слишком сильным или вызывать боль. Если привычная сторона правая, то давление осуществляется левой ладонью.</a:t>
            </a:r>
          </a:p>
        </p:txBody>
      </p:sp>
    </p:spTree>
    <p:extLst>
      <p:ext uri="{BB962C8B-B14F-4D97-AF65-F5344CB8AC3E}">
        <p14:creationId xmlns:p14="http://schemas.microsoft.com/office/powerpoint/2010/main" val="39704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Комплекс упражнений по </a:t>
            </a:r>
            <a:r>
              <a:rPr lang="ru-RU" dirty="0" err="1"/>
              <a:t>Хватовой</a:t>
            </a:r>
            <a:r>
              <a:rPr lang="ru-RU" dirty="0"/>
              <a:t> В.А. </a:t>
            </a:r>
          </a:p>
        </p:txBody>
      </p:sp>
      <p:sp>
        <p:nvSpPr>
          <p:cNvPr id="3" name="Объект 2"/>
          <p:cNvSpPr>
            <a:spLocks noGrp="1"/>
          </p:cNvSpPr>
          <p:nvPr>
            <p:ph idx="1"/>
          </p:nvPr>
        </p:nvSpPr>
        <p:spPr/>
        <p:txBody>
          <a:bodyPr>
            <a:normAutofit/>
          </a:bodyPr>
          <a:lstStyle/>
          <a:p>
            <a:r>
              <a:rPr lang="ru-RU" dirty="0"/>
              <a:t>4) Упражнения для мышц затылка и шеи.</a:t>
            </a:r>
          </a:p>
          <a:p>
            <a:r>
              <a:rPr lang="ru-RU" dirty="0"/>
              <a:t>Жевательные мышцы связаны с мышцами затылка и шейного отдела позвоночника. Шейный отдел из-за слабой костной опоры зависит от жевательных мышц. Поэтому дисфункция в ВНЧС нередко приводит к перегрузке шейного отдела позвоночника. При этом проявляются боли в голове и шее. Несколько упражнений помогают улучшить состояния мышц шеи: наклон головы вперед-назад и наклоны головы вправо-влево. При наклоне голова удерживается 3 сек. Упражнения повторяют 10 раз.</a:t>
            </a:r>
          </a:p>
        </p:txBody>
      </p:sp>
    </p:spTree>
    <p:extLst>
      <p:ext uri="{BB962C8B-B14F-4D97-AF65-F5344CB8AC3E}">
        <p14:creationId xmlns:p14="http://schemas.microsoft.com/office/powerpoint/2010/main" val="212098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sz="4000" dirty="0"/>
              <a:t>Список литературы:</a:t>
            </a:r>
            <a:endParaRPr lang="ru-RU" dirty="0"/>
          </a:p>
        </p:txBody>
      </p:sp>
      <p:sp>
        <p:nvSpPr>
          <p:cNvPr id="3" name="Объект 2"/>
          <p:cNvSpPr>
            <a:spLocks noGrp="1"/>
          </p:cNvSpPr>
          <p:nvPr>
            <p:ph idx="1"/>
          </p:nvPr>
        </p:nvSpPr>
        <p:spPr>
          <a:xfrm>
            <a:off x="311742" y="1411473"/>
            <a:ext cx="10306216" cy="4195481"/>
          </a:xfrm>
        </p:spPr>
        <p:txBody>
          <a:bodyPr>
            <a:normAutofit/>
          </a:bodyPr>
          <a:lstStyle/>
          <a:p>
            <a:r>
              <a:rPr lang="ru-RU" altLang="ru-RU" dirty="0"/>
              <a:t>1. Ортодонтия. Диагностика и лечение зубочелюстно-лицевых аномалий и деформаций : учебник / Л.С. </a:t>
            </a:r>
            <a:r>
              <a:rPr lang="ru-RU" altLang="ru-RU" dirty="0" err="1"/>
              <a:t>Персин</a:t>
            </a:r>
            <a:r>
              <a:rPr lang="ru-RU" altLang="ru-RU" dirty="0"/>
              <a:t> [и др.]. – М. : ГЭОТАР-Медиа, 2016. – 640 с: ил.</a:t>
            </a:r>
          </a:p>
          <a:p>
            <a:r>
              <a:rPr lang="ru-RU" dirty="0"/>
              <a:t>2. </a:t>
            </a:r>
            <a:r>
              <a:rPr lang="en-US" dirty="0">
                <a:hlinkClick r:id="rId2"/>
              </a:rPr>
              <a:t>http://orto-info.ru/sistemyi-vyiravnivaniya-zubov/lechebno-profilakticheskie-apparatyi/podborodochnoy-prashhoy.html</a:t>
            </a:r>
            <a:endParaRPr lang="ru-RU" dirty="0"/>
          </a:p>
          <a:p>
            <a:r>
              <a:rPr lang="ru-RU" dirty="0"/>
              <a:t>3. </a:t>
            </a:r>
            <a:r>
              <a:rPr lang="en-US" dirty="0">
                <a:hlinkClick r:id="rId3"/>
              </a:rPr>
              <a:t>http://orto-info.ru/sistemyi-vyiravnivaniya-zubov/lechebno-profilakticheskie-apparatyi/litsevoy-maski-dilyara.html</a:t>
            </a:r>
            <a:endParaRPr lang="ru-RU" dirty="0"/>
          </a:p>
          <a:p>
            <a:r>
              <a:rPr lang="ru-RU" dirty="0"/>
              <a:t>4. </a:t>
            </a:r>
            <a:r>
              <a:rPr lang="en-US" dirty="0">
                <a:solidFill>
                  <a:schemeClr val="bg1"/>
                </a:solidFill>
                <a:hlinkClick r:id="rId4"/>
              </a:rPr>
              <a:t>https://ormco.ru/market/device/licevye-dugi/</a:t>
            </a:r>
            <a:endParaRPr lang="ru-RU" dirty="0">
              <a:solidFill>
                <a:schemeClr val="bg1"/>
              </a:solidFill>
            </a:endParaRPr>
          </a:p>
          <a:p>
            <a:r>
              <a:rPr lang="ru-RU" dirty="0"/>
              <a:t>5. </a:t>
            </a:r>
            <a:r>
              <a:rPr lang="en-US" dirty="0">
                <a:hlinkClick r:id="rId5"/>
              </a:rPr>
              <a:t>https://stom.32top.ru/stat/2170/</a:t>
            </a:r>
            <a:endParaRPr lang="ru-RU" dirty="0"/>
          </a:p>
          <a:p>
            <a:r>
              <a:rPr lang="ru-RU" dirty="0"/>
              <a:t>6. </a:t>
            </a:r>
            <a:r>
              <a:rPr lang="en-US" dirty="0">
                <a:hlinkClick r:id="rId6"/>
              </a:rPr>
              <a:t>https://studopedia.ru/7_19332_s-ispolzovaniem-spetsialnih-apparatov.html</a:t>
            </a:r>
            <a:endParaRPr lang="ru-RU" dirty="0"/>
          </a:p>
          <a:p>
            <a:r>
              <a:rPr lang="ru-RU" dirty="0"/>
              <a:t>7. </a:t>
            </a:r>
            <a:r>
              <a:rPr lang="en-US" dirty="0">
                <a:hlinkClick r:id="rId7"/>
              </a:rPr>
              <a:t>http://www.studmedlib.ru/ru/doc/ISBN9785970432273-0012.html?SSr=37013462f5195bbab161568121-124stom</a:t>
            </a:r>
            <a:endParaRPr lang="ru-RU" dirty="0"/>
          </a:p>
          <a:p>
            <a:pPr marL="0" indent="0">
              <a:buNone/>
            </a:pPr>
            <a:endParaRPr lang="ru-RU" dirty="0"/>
          </a:p>
        </p:txBody>
      </p:sp>
    </p:spTree>
    <p:extLst>
      <p:ext uri="{BB962C8B-B14F-4D97-AF65-F5344CB8AC3E}">
        <p14:creationId xmlns:p14="http://schemas.microsoft.com/office/powerpoint/2010/main" val="1447138936"/>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383090" y="2759189"/>
            <a:ext cx="9404723" cy="1400530"/>
          </a:xfrm>
        </p:spPr>
        <p:txBody>
          <a:bodyPr/>
          <a:lstStyle/>
          <a:p>
            <a:pPr algn="ctr"/>
            <a:r>
              <a:rPr lang="ru-RU" altLang="ru-RU" sz="4400" dirty="0"/>
              <a:t>Спасибо за внимание!</a:t>
            </a:r>
            <a:endParaRPr lang="ru-RU" sz="4400" dirty="0"/>
          </a:p>
        </p:txBody>
      </p:sp>
    </p:spTree>
    <p:extLst>
      <p:ext uri="{BB962C8B-B14F-4D97-AF65-F5344CB8AC3E}">
        <p14:creationId xmlns:p14="http://schemas.microsoft.com/office/powerpoint/2010/main" val="63543439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151" y="1276350"/>
            <a:ext cx="6013769" cy="5017770"/>
          </a:xfrm>
        </p:spPr>
        <p:txBody>
          <a:bodyPr>
            <a:normAutofit/>
          </a:bodyPr>
          <a:lstStyle/>
          <a:p>
            <a:pPr marL="0" indent="0">
              <a:buNone/>
            </a:pPr>
            <a:r>
              <a:rPr lang="ru-RU" dirty="0" err="1"/>
              <a:t>Ортодонтическая</a:t>
            </a:r>
            <a:r>
              <a:rPr lang="ru-RU" dirty="0"/>
              <a:t> подбородочная праща состоит из 3-х элементов с четко разделенными функциями: </a:t>
            </a:r>
          </a:p>
          <a:p>
            <a:r>
              <a:rPr lang="ru-RU" dirty="0"/>
              <a:t>Накладка на подбородок. Представляет собой мягкую или жесткую конструкцию, накладываемую на подбородок для оказания силового воздействия на нижнюю челюсть. </a:t>
            </a:r>
          </a:p>
          <a:p>
            <a:r>
              <a:rPr lang="ru-RU" dirty="0"/>
              <a:t>Опорная часть выполнена в виде шапочки или повязки на голову. </a:t>
            </a:r>
          </a:p>
          <a:p>
            <a:r>
              <a:rPr lang="ru-RU" dirty="0"/>
              <a:t>Элементы, соединяющие подбородочную накладку с опорой – крючки, прорези, эластичные тяги или бинты.</a:t>
            </a:r>
          </a:p>
        </p:txBody>
      </p:sp>
      <p:pic>
        <p:nvPicPr>
          <p:cNvPr id="4098" name="Picture 2" descr="C:\Users\7\Downloads\bwERDEJKQGjguU6Lpr0q1Pghg0iZlYCXDGxTDaUygkk0FzAjmrd6qcUyW68ajhSRPoSFkkLrRJ74MF5ylXjIOAJI.jpg"/>
          <p:cNvPicPr>
            <a:picLocks noChangeAspect="1" noChangeArrowheads="1"/>
          </p:cNvPicPr>
          <p:nvPr/>
        </p:nvPicPr>
        <p:blipFill>
          <a:blip r:embed="rId2" cstate="print"/>
          <a:srcRect/>
          <a:stretch>
            <a:fillRect/>
          </a:stretch>
        </p:blipFill>
        <p:spPr bwMode="auto">
          <a:xfrm>
            <a:off x="6218874" y="228600"/>
            <a:ext cx="5973126" cy="6281737"/>
          </a:xfrm>
          <a:prstGeom prst="rect">
            <a:avLst/>
          </a:prstGeom>
          <a:noFill/>
        </p:spPr>
      </p:pic>
    </p:spTree>
    <p:extLst>
      <p:ext uri="{BB962C8B-B14F-4D97-AF65-F5344CB8AC3E}">
        <p14:creationId xmlns:p14="http://schemas.microsoft.com/office/powerpoint/2010/main" val="38094824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1897" y="248003"/>
            <a:ext cx="9404723" cy="757837"/>
          </a:xfrm>
        </p:spPr>
        <p:txBody>
          <a:bodyPr/>
          <a:lstStyle/>
          <a:p>
            <a:pPr algn="ctr"/>
            <a:r>
              <a:rPr lang="ru-RU" dirty="0"/>
              <a:t>Разновидности</a:t>
            </a:r>
          </a:p>
        </p:txBody>
      </p:sp>
      <p:sp>
        <p:nvSpPr>
          <p:cNvPr id="3" name="Объект 2"/>
          <p:cNvSpPr>
            <a:spLocks noGrp="1"/>
          </p:cNvSpPr>
          <p:nvPr>
            <p:ph idx="1"/>
          </p:nvPr>
        </p:nvSpPr>
        <p:spPr>
          <a:xfrm>
            <a:off x="257152" y="1402080"/>
            <a:ext cx="11316150" cy="4998720"/>
          </a:xfrm>
        </p:spPr>
        <p:txBody>
          <a:bodyPr>
            <a:normAutofit fontScale="92500"/>
          </a:bodyPr>
          <a:lstStyle/>
          <a:p>
            <a:r>
              <a:rPr lang="ru-RU" sz="2400" dirty="0"/>
              <a:t>Различают два основных вида – жесткую (с акриловой каппой), и мягкую – с тряпичной накладкой. </a:t>
            </a:r>
          </a:p>
          <a:p>
            <a:r>
              <a:rPr lang="ru-RU" sz="2400" dirty="0"/>
              <a:t>Кроме этого, по способу изготовления различают стандартную и индивидуальную конструкцию. Первая является универсальной, имеет механизм подгонки к голове пациента, так что проблем соответствия размеров обычно не возникает. Но бывают случаи, когда из-за анатомических особенностей лица пациента или особого характера зубной аномалия приходится изготавливать индивидуальную конструкцию. </a:t>
            </a:r>
          </a:p>
          <a:p>
            <a:r>
              <a:rPr lang="ru-RU" sz="2400" dirty="0"/>
              <a:t>В качестве материала используются кожаные или пластмассовые полоски, корсетные ленты, марлевые или эластичные бинты. Ширина полосок составляет около 30 мм, длина – 25-30 см. </a:t>
            </a:r>
          </a:p>
          <a:p>
            <a:r>
              <a:rPr lang="ru-RU" sz="2400" dirty="0"/>
              <a:t>По конструкции подбородочные пращи подразделяются на простые, теменно-подбородочные, стандартные, мягкие.</a:t>
            </a:r>
          </a:p>
        </p:txBody>
      </p:sp>
    </p:spTree>
    <p:extLst>
      <p:ext uri="{BB962C8B-B14F-4D97-AF65-F5344CB8AC3E}">
        <p14:creationId xmlns:p14="http://schemas.microsoft.com/office/powerpoint/2010/main" val="2788097999"/>
      </p:ext>
    </p:extLst>
  </p:cSld>
  <p:clrMapOvr>
    <a:masterClrMapping/>
  </p:clrMapOvr>
  <p:transition spd="med">
    <p:fade/>
  </p:transition>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495</TotalTime>
  <Words>4883</Words>
  <Application>Microsoft Macintosh PowerPoint</Application>
  <PresentationFormat>Широкоэкранный</PresentationFormat>
  <Paragraphs>274</Paragraphs>
  <Slides>76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76</vt:i4>
      </vt:variant>
    </vt:vector>
  </HeadingPairs>
  <TitlesOfParts>
    <vt:vector size="81" baseType="lpstr">
      <vt:lpstr>Arial</vt:lpstr>
      <vt:lpstr>Calibri</vt:lpstr>
      <vt:lpstr>Century Gothic</vt:lpstr>
      <vt:lpstr>Wingdings 3</vt:lpstr>
      <vt:lpstr>Легкий дым</vt:lpstr>
      <vt:lpstr>Внеротовые аппараты, миогимнастика</vt:lpstr>
      <vt:lpstr>Презентация PowerPoint</vt:lpstr>
      <vt:lpstr>Подбородочная праща</vt:lpstr>
      <vt:lpstr>Показания к применению: </vt:lpstr>
      <vt:lpstr>Презентация PowerPoint</vt:lpstr>
      <vt:lpstr>Подбородочная праща с шейным упором или головной шапочкой. Лечение мезиальной окклюзии зубных рядов, обусловленной чрезмерным развитием нижней челюсти.</vt:lpstr>
      <vt:lpstr>Презентация PowerPoint</vt:lpstr>
      <vt:lpstr>Презентация PowerPoint</vt:lpstr>
      <vt:lpstr>Разновидности</vt:lpstr>
      <vt:lpstr>Простая</vt:lpstr>
      <vt:lpstr>Теменно-подбородочная</vt:lpstr>
      <vt:lpstr>Стандартная</vt:lpstr>
      <vt:lpstr>Мягкая</vt:lpstr>
      <vt:lpstr>Техника наложения</vt:lpstr>
      <vt:lpstr>Презентация PowerPoint</vt:lpstr>
      <vt:lpstr>ВРЕМЯ И СРОКИ НОШЕНИЯ </vt:lpstr>
      <vt:lpstr>Лицевая дуга</vt:lpstr>
      <vt:lpstr>Виды и размеры дуг</vt:lpstr>
      <vt:lpstr>Презентация PowerPoint</vt:lpstr>
      <vt:lpstr>Презентация PowerPoint</vt:lpstr>
      <vt:lpstr>Презентация PowerPoint</vt:lpstr>
      <vt:lpstr>Презентация PowerPoint</vt:lpstr>
      <vt:lpstr>Показания к применению:  </vt:lpstr>
      <vt:lpstr>Противопоказания</vt:lpstr>
      <vt:lpstr>Установка и ношение</vt:lpstr>
      <vt:lpstr>Презентация PowerPoint</vt:lpstr>
      <vt:lpstr>Плюсы</vt:lpstr>
      <vt:lpstr>Минусы</vt:lpstr>
      <vt:lpstr>Презентация PowerPoint</vt:lpstr>
      <vt:lpstr>Лицевая маска</vt:lpstr>
      <vt:lpstr>Лицевая маска</vt:lpstr>
      <vt:lpstr>Презентация PowerPoint</vt:lpstr>
      <vt:lpstr>Презентация PowerPoint</vt:lpstr>
      <vt:lpstr>Лицевая маска Диляре</vt:lpstr>
      <vt:lpstr>Показания</vt:lpstr>
      <vt:lpstr>Противопоказания</vt:lpstr>
      <vt:lpstr>Плюсы</vt:lpstr>
      <vt:lpstr>Минусы</vt:lpstr>
      <vt:lpstr>Разновидности</vt:lpstr>
      <vt:lpstr>Универсальная маска с опорой на подбородке </vt:lpstr>
      <vt:lpstr>Маска с опорой на щеках</vt:lpstr>
      <vt:lpstr>Маска вертикальная большая или малая</vt:lpstr>
      <vt:lpstr>Маска горизонтальная большая или малая</vt:lpstr>
      <vt:lpstr>Принцип работы</vt:lpstr>
      <vt:lpstr>Сроки и правила ношения</vt:lpstr>
      <vt:lpstr>Уход</vt:lpstr>
      <vt:lpstr>Маска Тубингера</vt:lpstr>
      <vt:lpstr>Презентация PowerPoint</vt:lpstr>
      <vt:lpstr>Презентация PowerPoint</vt:lpstr>
      <vt:lpstr>Лицевая маска Petit</vt:lpstr>
      <vt:lpstr>Презентация PowerPoint</vt:lpstr>
      <vt:lpstr>Что такое миогимнастика? </vt:lpstr>
      <vt:lpstr>Показания и противопоказания.</vt:lpstr>
      <vt:lpstr>Показания и противопоказания.</vt:lpstr>
      <vt:lpstr>ДЛЯ КОРРЕКЦИИ ПРИКУСА </vt:lpstr>
      <vt:lpstr>ДЛЯ КОРРЕКЦИИ ПРИКУСА </vt:lpstr>
      <vt:lpstr>ДЛЯ КОРРЕКЦИИ ПРИКУСА </vt:lpstr>
      <vt:lpstr>ДЛЯ КОРРЕКЦИИ ПРИКУСА </vt:lpstr>
      <vt:lpstr>ДЛЯ КОРРЕКЦИИ ПРИКУСА </vt:lpstr>
      <vt:lpstr>Для тренировки мышц языка и нормализации типа глотания</vt:lpstr>
      <vt:lpstr>«Накажем непослушный язычок». Положить язык на нижнюю губу, шлепать по нему верхней губой «на-на». </vt:lpstr>
      <vt:lpstr>Упражнения для укрепления круговой мышцы рта</vt:lpstr>
      <vt:lpstr>Упражнения для укрепления круговой мышцы рта</vt:lpstr>
      <vt:lpstr>Упражнения для укрепления круговой мышцы рта</vt:lpstr>
      <vt:lpstr>Гимнастика Мариано Рокабадо</vt:lpstr>
      <vt:lpstr>Гимнастика Мариано Рокабадо</vt:lpstr>
      <vt:lpstr>Гимнастика Мариано Рокабадо</vt:lpstr>
      <vt:lpstr>Гимнастика Мариано Рокабадо</vt:lpstr>
      <vt:lpstr>Гимнастика Мариано Рокабадо</vt:lpstr>
      <vt:lpstr>Презентация PowerPoint</vt:lpstr>
      <vt:lpstr>Комплекс упражнений по Хватовой В.А. </vt:lpstr>
      <vt:lpstr>Комплекс упражнений по Хватовой В.А. </vt:lpstr>
      <vt:lpstr>Комплекс упражнений по Хватовой В.А. </vt:lpstr>
      <vt:lpstr>Комплекс упражнений по Хватовой В.А. </vt:lpstr>
      <vt:lpstr>Список литературы:</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Азалия Юнусова</cp:lastModifiedBy>
  <cp:revision>73</cp:revision>
  <dcterms:created xsi:type="dcterms:W3CDTF">2021-04-21T16:54:56Z</dcterms:created>
  <dcterms:modified xsi:type="dcterms:W3CDTF">2026-01-27T13:18:48Z</dcterms:modified>
</cp:coreProperties>
</file>