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73" r:id="rId3"/>
    <p:sldId id="274" r:id="rId4"/>
    <p:sldId id="275" r:id="rId5"/>
    <p:sldId id="283" r:id="rId6"/>
    <p:sldId id="319" r:id="rId7"/>
    <p:sldId id="276" r:id="rId8"/>
    <p:sldId id="320" r:id="rId9"/>
    <p:sldId id="277" r:id="rId10"/>
    <p:sldId id="289" r:id="rId11"/>
    <p:sldId id="321" r:id="rId12"/>
    <p:sldId id="322" r:id="rId13"/>
    <p:sldId id="290" r:id="rId14"/>
    <p:sldId id="291" r:id="rId15"/>
    <p:sldId id="292" r:id="rId16"/>
    <p:sldId id="293" r:id="rId17"/>
    <p:sldId id="294" r:id="rId18"/>
    <p:sldId id="295" r:id="rId19"/>
    <p:sldId id="301" r:id="rId20"/>
    <p:sldId id="302" r:id="rId21"/>
    <p:sldId id="311" r:id="rId22"/>
    <p:sldId id="312" r:id="rId23"/>
    <p:sldId id="313" r:id="rId24"/>
    <p:sldId id="304" r:id="rId25"/>
    <p:sldId id="305" r:id="rId26"/>
    <p:sldId id="306" r:id="rId27"/>
    <p:sldId id="307" r:id="rId28"/>
    <p:sldId id="308" r:id="rId29"/>
    <p:sldId id="271" r:id="rId30"/>
    <p:sldId id="257" r:id="rId31"/>
    <p:sldId id="258" r:id="rId32"/>
    <p:sldId id="259" r:id="rId33"/>
    <p:sldId id="260" r:id="rId34"/>
    <p:sldId id="298" r:id="rId35"/>
    <p:sldId id="261" r:id="rId36"/>
    <p:sldId id="262" r:id="rId37"/>
    <p:sldId id="296" r:id="rId38"/>
    <p:sldId id="299" r:id="rId39"/>
    <p:sldId id="309" r:id="rId40"/>
    <p:sldId id="300" r:id="rId41"/>
    <p:sldId id="263" r:id="rId42"/>
    <p:sldId id="264" r:id="rId43"/>
    <p:sldId id="265" r:id="rId44"/>
    <p:sldId id="266" r:id="rId45"/>
    <p:sldId id="267" r:id="rId46"/>
    <p:sldId id="268" r:id="rId47"/>
    <p:sldId id="269" r:id="rId48"/>
    <p:sldId id="314" r:id="rId49"/>
    <p:sldId id="315" r:id="rId50"/>
    <p:sldId id="316" r:id="rId51"/>
    <p:sldId id="317" r:id="rId52"/>
    <p:sldId id="324" r:id="rId53"/>
    <p:sldId id="284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5687"/>
  </p:normalViewPr>
  <p:slideViewPr>
    <p:cSldViewPr snapToGrid="0">
      <p:cViewPr varScale="1">
        <p:scale>
          <a:sx n="103" d="100"/>
          <a:sy n="103" d="100"/>
        </p:scale>
        <p:origin x="70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5BFD-86AF-4D1F-B02D-7ED0E291FE2F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0611-901A-4066-8017-D7DB4CE6A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17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5BFD-86AF-4D1F-B02D-7ED0E291FE2F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0611-901A-4066-8017-D7DB4CE6A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98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5BFD-86AF-4D1F-B02D-7ED0E291FE2F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0611-901A-4066-8017-D7DB4CE6A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6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5BFD-86AF-4D1F-B02D-7ED0E291FE2F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0611-901A-4066-8017-D7DB4CE6A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63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5BFD-86AF-4D1F-B02D-7ED0E291FE2F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0611-901A-4066-8017-D7DB4CE6A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41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5BFD-86AF-4D1F-B02D-7ED0E291FE2F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0611-901A-4066-8017-D7DB4CE6A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99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5BFD-86AF-4D1F-B02D-7ED0E291FE2F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0611-901A-4066-8017-D7DB4CE6A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11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5BFD-86AF-4D1F-B02D-7ED0E291FE2F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0611-901A-4066-8017-D7DB4CE6A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58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5BFD-86AF-4D1F-B02D-7ED0E291FE2F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0611-901A-4066-8017-D7DB4CE6A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6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5BFD-86AF-4D1F-B02D-7ED0E291FE2F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0611-901A-4066-8017-D7DB4CE6A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7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5BFD-86AF-4D1F-B02D-7ED0E291FE2F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60611-901A-4066-8017-D7DB4CE6AC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8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E5BFD-86AF-4D1F-B02D-7ED0E291FE2F}" type="datetimeFigureOut">
              <a:rPr lang="ru-RU" smtClean="0"/>
              <a:pPr/>
              <a:t>27.01.2026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60611-901A-4066-8017-D7DB4CE6ACC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391705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file.net/preview/1658861/page:35/" TargetMode="External"/><Relationship Id="rId2" Type="http://schemas.openxmlformats.org/officeDocument/2006/relationships/hyperlink" Target="https://studfiles.net/preview/1785170/page:8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therreferats.allbest.ru/medicine/00423014_6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2483" y="2159516"/>
            <a:ext cx="7766936" cy="1646302"/>
          </a:xfrm>
        </p:spPr>
        <p:txBody>
          <a:bodyPr>
            <a:normAutofit/>
          </a:bodyPr>
          <a:lstStyle/>
          <a:p>
            <a:r>
              <a:rPr lang="ru-RU" sz="3600" i="1" dirty="0"/>
              <a:t>Морфологические изменения ЗЧС. Виды перемещения зубов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93671" y="334591"/>
            <a:ext cx="560488" cy="463917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77551" y="198344"/>
            <a:ext cx="7362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ФГБОУ ВО «КАЗАНСКИЙ ГОСУДАРСТВЕННЫЙ МЕДИЦИНСКИЙ УНИВЕРСИТЕТ» МЗ РФ</a:t>
            </a:r>
            <a:br>
              <a:rPr lang="ru-RU" dirty="0"/>
            </a:br>
            <a:r>
              <a:rPr lang="ru-RU" dirty="0"/>
              <a:t>КАФЕДРА СТОМАТОЛОГИИ ДЕТСКОГО ВОЗРАСТА</a:t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89638" y="6226684"/>
            <a:ext cx="1590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Казань, 2025 г</a:t>
            </a:r>
          </a:p>
        </p:txBody>
      </p:sp>
    </p:spTree>
    <p:extLst>
      <p:ext uri="{BB962C8B-B14F-4D97-AF65-F5344CB8AC3E}">
        <p14:creationId xmlns:p14="http://schemas.microsoft.com/office/powerpoint/2010/main" val="1726047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 первые же часы силового действия аппарата в зоне давления происходит сжатие волокон связки зуба, а также расположенных в этих участках сосудов и нервных окончаний. В зоне натяжения зубная связка растягивается. В лунке зуба начинается сложная перестройка костной ткани, заключающаяся в тесном взаимодействии процессов резорбции кости и ее построения. Интенсивность этих процессов в разные сроки действия аппаратов неодинакова. </a:t>
            </a:r>
          </a:p>
          <a:p>
            <a:r>
              <a:rPr lang="ru-RU" dirty="0"/>
              <a:t>Основываясь на полученных в эксперименте данных, Т.Г. Сухарев делит процессы перестройки костной ткани на три периода.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75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9821" y="295422"/>
            <a:ext cx="101850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Например, при перемещении зуба в оральном направлении, альвеола может быть разделена на две части - вестибулярную и оральную. В каждой из этих частей происходят одновременно и параллельно резорбция и аппозиция. В вестибулярной части на стороне соприкосновения альвеолы с зубом (внутренняя сторона) вследствие отодвигания зуба от альвеолы происходит аппозиция. Резорбция в этой части происходит на наружной (</a:t>
            </a:r>
            <a:r>
              <a:rPr lang="ru-RU" sz="2400" dirty="0" err="1"/>
              <a:t>десневой</a:t>
            </a:r>
            <a:r>
              <a:rPr lang="ru-RU" sz="2400" dirty="0"/>
              <a:t>) стороне. Что касается оральной части альвеолы, то в месте соприкосновения с зубом (внутренняя сторона) происходит резорбция, а с наружной (</a:t>
            </a:r>
            <a:r>
              <a:rPr lang="ru-RU" sz="2400" dirty="0" err="1"/>
              <a:t>десневой</a:t>
            </a:r>
            <a:r>
              <a:rPr lang="ru-RU" sz="2400" dirty="0"/>
              <a:t>) стороны происходит аппозиция. Таким образом, наблюдается не утолщение вестибулярной части и истончение оральной, а почти равномерное изменение структуры тканей обеих частей в процессе перемещения зуба в оральном или вестибулярном направлении. Вследствие этих процессов перестройки кости из </a:t>
            </a:r>
            <a:r>
              <a:rPr lang="ru-RU" sz="2400" dirty="0" err="1"/>
              <a:t>аномалийного</a:t>
            </a:r>
            <a:r>
              <a:rPr lang="ru-RU" sz="2400" dirty="0"/>
              <a:t> положения в нормальное перемещается не только зуб, но и альвеола.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7003" y="5764855"/>
            <a:ext cx="118449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Установленные Оппенгеймом тканевые изменения при </a:t>
            </a:r>
            <a:r>
              <a:rPr lang="ru-RU" sz="2000" dirty="0" err="1"/>
              <a:t>ортодонтическом</a:t>
            </a:r>
            <a:r>
              <a:rPr lang="ru-RU" sz="2000" dirty="0"/>
              <a:t> перемещении зубов в своей основе соответствуют современному представлению по этому вопросу. Однако некоторые указания автора по вопросу о тканевых изменениях в зоне давления и в зоне тяги являются неточными.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357" y="591069"/>
            <a:ext cx="11315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 мнению </a:t>
            </a:r>
            <a:r>
              <a:rPr lang="ru-RU" sz="2400" b="1" dirty="0"/>
              <a:t>Д.А. </a:t>
            </a:r>
            <a:r>
              <a:rPr lang="ru-RU" sz="2400" b="1" dirty="0" err="1"/>
              <a:t>Калвелиса</a:t>
            </a:r>
            <a:r>
              <a:rPr lang="ru-RU" sz="2400" b="1" dirty="0"/>
              <a:t> </a:t>
            </a:r>
            <a:r>
              <a:rPr lang="ru-RU" sz="2400" dirty="0"/>
              <a:t>(1964) наличие остеокластов в зонах тяги и остеобластов в зонах давления имеет место в стадии ретенции, когда происходит выравнивание </a:t>
            </a:r>
            <a:r>
              <a:rPr lang="ru-RU" sz="2400" dirty="0" err="1"/>
              <a:t>периодонтальной</a:t>
            </a:r>
            <a:r>
              <a:rPr lang="ru-RU" sz="2400" dirty="0"/>
              <a:t> щели, - на поверхности новообразованной кости (зона тяги) рассасываются </a:t>
            </a:r>
            <a:r>
              <a:rPr lang="ru-RU" sz="2400" dirty="0" err="1"/>
              <a:t>остеофитические</a:t>
            </a:r>
            <a:r>
              <a:rPr lang="ru-RU" sz="2400" dirty="0"/>
              <a:t> образования, и образуется гладкая стенка альвеолы. На стороне давления (в стадии ретенции) происходит наслаивание кости на </a:t>
            </a:r>
            <a:r>
              <a:rPr lang="ru-RU" sz="2400" dirty="0" err="1"/>
              <a:t>резорбированную</a:t>
            </a:r>
            <a:r>
              <a:rPr lang="ru-RU" sz="2400" dirty="0"/>
              <a:t> поверхность стенки лунки, благодаря чему выравнивается альвеолярная стенка, и укрепляются </a:t>
            </a:r>
            <a:r>
              <a:rPr lang="ru-RU" sz="2400" dirty="0" err="1"/>
              <a:t>периодонтальные</a:t>
            </a:r>
            <a:r>
              <a:rPr lang="ru-RU" sz="2400" dirty="0"/>
              <a:t> волокна.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первом периоде (6-14 дней) активного действия аппаратов в местах давления по­верхность альвеолярной кости, обращенная к корню зуба, и стенки костномозговых полостей лунки подвергаются резорбции. В местах действия натяжения отмечается </a:t>
            </a:r>
            <a:r>
              <a:rPr lang="ru-RU" dirty="0" err="1"/>
              <a:t>нерезко</a:t>
            </a:r>
            <a:r>
              <a:rPr lang="ru-RU" dirty="0"/>
              <a:t> выраженный процесс </a:t>
            </a:r>
            <a:r>
              <a:rPr lang="ru-RU" dirty="0" err="1"/>
              <a:t>остеобластического</a:t>
            </a:r>
            <a:r>
              <a:rPr lang="ru-RU" dirty="0"/>
              <a:t> построения костной ткани.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60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 втором периоде (18-27 дней) наряду с продолжающейся резорбцией кости альвеолы в местах давления активизируются процессы </a:t>
            </a:r>
            <a:r>
              <a:rPr lang="ru-RU" dirty="0" err="1"/>
              <a:t>остеобластического</a:t>
            </a:r>
            <a:r>
              <a:rPr lang="ru-RU" dirty="0"/>
              <a:t> построения костной ткани в местах натяжения.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010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третьем периоде (57 дней) активного действия аппаратов выявляется заметное усиление регенеративного процесса как в местах действия тяги, так и в местах действия давления.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542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Многие исследователи (Д.А. </a:t>
            </a:r>
            <a:r>
              <a:rPr lang="ru-RU" dirty="0" err="1"/>
              <a:t>Калвелис</a:t>
            </a:r>
            <a:r>
              <a:rPr lang="ru-RU" dirty="0"/>
              <a:t>, </a:t>
            </a:r>
            <a:r>
              <a:rPr lang="ru-RU" dirty="0" err="1"/>
              <a:t>Хунтер</a:t>
            </a:r>
            <a:r>
              <a:rPr lang="ru-RU" dirty="0"/>
              <a:t>, Шур, Янг и др.) в своих экспериментах показали, что изменения в костной ткани лунки зуба при перемещении </a:t>
            </a:r>
            <a:r>
              <a:rPr lang="ru-RU" dirty="0" err="1"/>
              <a:t>депульпированных</a:t>
            </a:r>
            <a:r>
              <a:rPr lang="ru-RU" dirty="0"/>
              <a:t> зубов не отличаются от изменений, происходящих при перемещении </a:t>
            </a:r>
            <a:r>
              <a:rPr lang="ru-RU" dirty="0" err="1"/>
              <a:t>недепульпированных</a:t>
            </a:r>
            <a:r>
              <a:rPr lang="ru-RU" dirty="0"/>
              <a:t> зубов.</a:t>
            </a:r>
          </a:p>
          <a:p>
            <a:r>
              <a:rPr lang="ru-RU" dirty="0"/>
              <a:t> Не установлено различий в зависимости структурных преобразований кости от вида применяемой аппаратуры — функционального или механического действия (Х.А. </a:t>
            </a:r>
            <a:r>
              <a:rPr lang="ru-RU" dirty="0" err="1"/>
              <a:t>Андерсон</a:t>
            </a:r>
            <a:r>
              <a:rPr lang="ru-RU" dirty="0"/>
              <a:t>, Д.А. </a:t>
            </a:r>
            <a:r>
              <a:rPr lang="ru-RU" dirty="0" err="1"/>
              <a:t>Калвелис</a:t>
            </a:r>
            <a:r>
              <a:rPr lang="ru-RU" dirty="0"/>
              <a:t>, Г.Т. Сухарев, </a:t>
            </a:r>
            <a:r>
              <a:rPr lang="ru-RU" dirty="0" err="1"/>
              <a:t>Мойерс</a:t>
            </a:r>
            <a:r>
              <a:rPr lang="ru-RU" dirty="0"/>
              <a:t> и Бауэр и др.). </a:t>
            </a:r>
          </a:p>
          <a:p>
            <a:r>
              <a:rPr lang="ru-RU" dirty="0"/>
              <a:t>Доказано, однако, что большое влияние на характер перестройки костной ткани при </a:t>
            </a:r>
            <a:r>
              <a:rPr lang="ru-RU" dirty="0" err="1"/>
              <a:t>ортодонтическом</a:t>
            </a:r>
            <a:r>
              <a:rPr lang="ru-RU" dirty="0"/>
              <a:t> лечении оказывает сила, развиваемая аппаратом.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069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-182880"/>
            <a:ext cx="109728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Классификация </a:t>
            </a:r>
            <a:r>
              <a:rPr lang="ru-RU" sz="2800" dirty="0" err="1"/>
              <a:t>ортодонтических</a:t>
            </a:r>
            <a:r>
              <a:rPr lang="ru-RU" sz="2800" dirty="0"/>
              <a:t> сил</a:t>
            </a:r>
            <a:r>
              <a:rPr lang="ru-RU" sz="18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89" y="672905"/>
            <a:ext cx="8724574" cy="6185095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По величине воздействия</a:t>
            </a:r>
          </a:p>
          <a:p>
            <a:pPr lvl="0"/>
            <a:r>
              <a:rPr lang="ru-RU" sz="3200" dirty="0">
                <a:solidFill>
                  <a:schemeClr val="tx1"/>
                </a:solidFill>
              </a:rPr>
              <a:t>слабые;</a:t>
            </a:r>
          </a:p>
          <a:p>
            <a:pPr lvl="0"/>
            <a:r>
              <a:rPr lang="ru-RU" sz="3200" dirty="0">
                <a:solidFill>
                  <a:schemeClr val="tx1"/>
                </a:solidFill>
              </a:rPr>
              <a:t>умеренные;</a:t>
            </a:r>
          </a:p>
          <a:p>
            <a:pPr lvl="0"/>
            <a:r>
              <a:rPr lang="ru-RU" sz="3200" dirty="0">
                <a:solidFill>
                  <a:schemeClr val="tx1"/>
                </a:solidFill>
              </a:rPr>
              <a:t>большие;</a:t>
            </a:r>
          </a:p>
          <a:p>
            <a:pPr lvl="0"/>
            <a:r>
              <a:rPr lang="ru-RU" sz="3200" dirty="0">
                <a:solidFill>
                  <a:schemeClr val="tx1"/>
                </a:solidFill>
              </a:rPr>
              <a:t>очень большие,</a:t>
            </a:r>
          </a:p>
          <a:p>
            <a:pPr lvl="0"/>
            <a:endParaRPr lang="ru-RU" sz="32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По времени воздействия: </a:t>
            </a:r>
          </a:p>
          <a:p>
            <a:pPr lvl="0"/>
            <a:r>
              <a:rPr lang="ru-RU" sz="3200" dirty="0">
                <a:solidFill>
                  <a:schemeClr val="tx1"/>
                </a:solidFill>
              </a:rPr>
              <a:t>перемежающие;</a:t>
            </a:r>
          </a:p>
          <a:p>
            <a:pPr lvl="0"/>
            <a:r>
              <a:rPr lang="ru-RU" sz="3200" dirty="0">
                <a:solidFill>
                  <a:schemeClr val="tx1"/>
                </a:solidFill>
              </a:rPr>
              <a:t>постоянно действующие,</a:t>
            </a:r>
          </a:p>
          <a:p>
            <a:pPr lvl="0"/>
            <a:endParaRPr lang="ru-RU" sz="32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По характеру (принципу) воздействия: </a:t>
            </a:r>
          </a:p>
          <a:p>
            <a:pPr lvl="0"/>
            <a:r>
              <a:rPr lang="ru-RU" sz="3200" dirty="0">
                <a:solidFill>
                  <a:schemeClr val="tx1"/>
                </a:solidFill>
              </a:rPr>
              <a:t>механические;</a:t>
            </a:r>
          </a:p>
          <a:p>
            <a:pPr lvl="0"/>
            <a:r>
              <a:rPr lang="ru-RU" sz="3200" dirty="0">
                <a:solidFill>
                  <a:schemeClr val="tx1"/>
                </a:solidFill>
              </a:rPr>
              <a:t>функциональные,</a:t>
            </a:r>
          </a:p>
          <a:p>
            <a:pPr lvl="0"/>
            <a:endParaRPr lang="ru-RU" sz="38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По направлению: </a:t>
            </a:r>
          </a:p>
          <a:p>
            <a:pPr lvl="0"/>
            <a:r>
              <a:rPr lang="ru-RU" sz="3200" dirty="0">
                <a:solidFill>
                  <a:schemeClr val="tx1"/>
                </a:solidFill>
              </a:rPr>
              <a:t>активные;</a:t>
            </a:r>
          </a:p>
          <a:p>
            <a:r>
              <a:rPr lang="ru-RU" sz="3200" dirty="0">
                <a:solidFill>
                  <a:schemeClr val="tx1"/>
                </a:solidFill>
              </a:rPr>
              <a:t>реактивные.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975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величине воздействия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Впервые </a:t>
            </a:r>
            <a:r>
              <a:rPr lang="ru-RU" dirty="0" err="1"/>
              <a:t>ортодонтические</a:t>
            </a:r>
            <a:r>
              <a:rPr lang="ru-RU" dirty="0"/>
              <a:t> силы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величине воздействия</a:t>
            </a:r>
            <a:r>
              <a:rPr lang="ru-RU" dirty="0"/>
              <a:t> систематизировал А.М. Шварц на основе проведенных клинико-экспериментальных исследований. </a:t>
            </a:r>
            <a:br>
              <a:rPr lang="ru-RU" dirty="0"/>
            </a:br>
            <a:endParaRPr lang="ru-RU" dirty="0"/>
          </a:p>
          <a:p>
            <a:pPr>
              <a:buNone/>
            </a:pPr>
            <a:r>
              <a:rPr lang="ru-RU" dirty="0"/>
              <a:t>В основе расчетов лежит величина </a:t>
            </a:r>
            <a:r>
              <a:rPr lang="ru-RU" dirty="0" err="1"/>
              <a:t>внутрикапиллярного</a:t>
            </a:r>
            <a:r>
              <a:rPr lang="ru-RU" dirty="0"/>
              <a:t> давления - 20 г/см2</a:t>
            </a:r>
          </a:p>
        </p:txBody>
      </p:sp>
    </p:spTree>
    <p:extLst>
      <p:ext uri="{BB962C8B-B14F-4D97-AF65-F5344CB8AC3E}">
        <p14:creationId xmlns:p14="http://schemas.microsoft.com/office/powerpoint/2010/main" val="1364515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по величине воздействия по Шварцу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1-К </a:t>
            </a:r>
            <a:r>
              <a:rPr lang="ru-RU" i="1" dirty="0"/>
              <a:t>первой</a:t>
            </a:r>
            <a:r>
              <a:rPr lang="ru-RU" dirty="0"/>
              <a:t> группе А.М. Шварц отнес малые силы - 3-5 г/см2 — эти силы малы и не вызывают реакции пародонта. </a:t>
            </a:r>
          </a:p>
          <a:p>
            <a:r>
              <a:rPr lang="ru-RU" dirty="0"/>
              <a:t>2-Ко </a:t>
            </a:r>
            <a:r>
              <a:rPr lang="ru-RU" i="1" dirty="0"/>
              <a:t>второй</a:t>
            </a:r>
            <a:r>
              <a:rPr lang="ru-RU" dirty="0"/>
              <a:t> группе сил относят силы меньшие или равные </a:t>
            </a:r>
            <a:r>
              <a:rPr lang="ru-RU" dirty="0" err="1"/>
              <a:t>внутрикапиллярному</a:t>
            </a:r>
            <a:r>
              <a:rPr lang="ru-RU" dirty="0"/>
              <a:t> давлению - 15 — 20 г/см2 . При применении таких сил подавляется микроциркуляторное кровообращение в области зоны давления, что сопровождается обратимыми изменениями в стенке альвеолы и корня перемещаемого зуба.</a:t>
            </a:r>
          </a:p>
          <a:p>
            <a:r>
              <a:rPr lang="ru-RU" dirty="0"/>
              <a:t> 3-К </a:t>
            </a:r>
            <a:r>
              <a:rPr lang="ru-RU" i="1" dirty="0"/>
              <a:t>третьей</a:t>
            </a:r>
            <a:r>
              <a:rPr lang="ru-RU" dirty="0"/>
              <a:t> группе - относятся силы 30-40 г/см2. Они подавляют кровообращение, что сопровождается гипоксией тканей и выраженными обратимыми реактивными изменениями. </a:t>
            </a:r>
          </a:p>
          <a:p>
            <a:r>
              <a:rPr lang="ru-RU" dirty="0"/>
              <a:t>4-К </a:t>
            </a:r>
            <a:r>
              <a:rPr lang="ru-RU" i="1" dirty="0"/>
              <a:t>четвертой</a:t>
            </a:r>
            <a:r>
              <a:rPr lang="ru-RU" dirty="0"/>
              <a:t> группе - относятся большие силы - более 60 г/см2; они разрушают мягкие ткани путем раздавливания, то есть такие явления необратимы после прекращения действия силы. </a:t>
            </a:r>
            <a:br>
              <a:rPr lang="ru-RU" dirty="0"/>
            </a:br>
            <a:r>
              <a:rPr lang="ru-RU" dirty="0"/>
              <a:t>Таким образом, оптимальной является сила второй степени.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715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24" y="2304304"/>
            <a:ext cx="1066417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протяжении развития ортодонтии, как науки, формировались и взгляды ученых на тканевые преобразования, возникающие при перемещении зубов.</a:t>
            </a:r>
            <a:b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вопросу о влиянии </a:t>
            </a:r>
            <a:r>
              <a:rPr lang="ru-RU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ортодонтической</a:t>
            </a:r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аппаратуры на перестройку тканей пародонта известны несколько основных теорий </a:t>
            </a:r>
          </a:p>
        </p:txBody>
      </p:sp>
    </p:spTree>
    <p:extLst>
      <p:ext uri="{BB962C8B-B14F-4D97-AF65-F5344CB8AC3E}">
        <p14:creationId xmlns:p14="http://schemas.microsoft.com/office/powerpoint/2010/main" val="2505218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1692"/>
            <a:ext cx="8596668" cy="1320800"/>
          </a:xfrm>
        </p:spPr>
        <p:txBody>
          <a:bodyPr>
            <a:normAutofit/>
          </a:bodyPr>
          <a:lstStyle/>
          <a:p>
            <a:r>
              <a:rPr lang="ru-RU" sz="2800" dirty="0"/>
              <a:t>Характер тканевых изменений под действием </a:t>
            </a:r>
            <a:r>
              <a:rPr lang="ru-RU" sz="2800" dirty="0" err="1"/>
              <a:t>ортодонтических</a:t>
            </a:r>
            <a:r>
              <a:rPr lang="ru-RU" sz="2800" dirty="0"/>
              <a:t> аппаратов по </a:t>
            </a:r>
            <a:r>
              <a:rPr lang="ru-RU" sz="2800" dirty="0" err="1"/>
              <a:t>Калвелису</a:t>
            </a:r>
            <a:r>
              <a:rPr lang="ru-RU" sz="28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549" y="1808897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/>
              <a:t>Д.А.Калвелис</a:t>
            </a:r>
            <a:r>
              <a:rPr lang="ru-RU" b="1" dirty="0"/>
              <a:t> разделил характер тканевых изменений под действием </a:t>
            </a:r>
            <a:r>
              <a:rPr lang="ru-RU" b="1" dirty="0" err="1"/>
              <a:t>ортодонтических</a:t>
            </a:r>
            <a:r>
              <a:rPr lang="ru-RU" b="1" dirty="0"/>
              <a:t> аппаратов на 4 степени по их тяжести и величине действующей силы.</a:t>
            </a:r>
          </a:p>
          <a:p>
            <a:r>
              <a:rPr lang="ru-RU" b="1" dirty="0">
                <a:solidFill>
                  <a:srgbClr val="7030A0"/>
                </a:solidFill>
              </a:rPr>
              <a:t> </a:t>
            </a:r>
            <a:r>
              <a:rPr lang="ru-RU" b="1" i="1" dirty="0">
                <a:solidFill>
                  <a:srgbClr val="7030A0"/>
                </a:solidFill>
              </a:rPr>
              <a:t>Первая степень </a:t>
            </a:r>
            <a:r>
              <a:rPr lang="ru-RU" dirty="0">
                <a:solidFill>
                  <a:srgbClr val="7030A0"/>
                </a:solidFill>
              </a:rPr>
              <a:t>определяется небольшим повышенным давлением в периодонте, т.е. применением малой силы. При этой же первой степени </a:t>
            </a:r>
            <a:r>
              <a:rPr lang="ru-RU" dirty="0" err="1">
                <a:solidFill>
                  <a:srgbClr val="7030A0"/>
                </a:solidFill>
              </a:rPr>
              <a:t>A.Schwarz</a:t>
            </a:r>
            <a:r>
              <a:rPr lang="ru-RU" dirty="0">
                <a:solidFill>
                  <a:srgbClr val="7030A0"/>
                </a:solidFill>
              </a:rPr>
              <a:t> применял силу в 15—20 г на 1 см</a:t>
            </a:r>
            <a:r>
              <a:rPr lang="ru-RU" baseline="30000" dirty="0">
                <a:solidFill>
                  <a:srgbClr val="7030A0"/>
                </a:solidFill>
              </a:rPr>
              <a:t>2</a:t>
            </a:r>
            <a:r>
              <a:rPr lang="ru-RU" dirty="0">
                <a:solidFill>
                  <a:srgbClr val="7030A0"/>
                </a:solidFill>
              </a:rPr>
              <a:t>. Применяемая сила в опытах обоих авторов была крайне мала, поэтому процессы резорбции и образования кости лунки зуба были уравновешены и зуб оставался устойчивым.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773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120" y="715247"/>
            <a:ext cx="9499053" cy="388077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Вторая степень </a:t>
            </a:r>
            <a:r>
              <a:rPr lang="ru-RU" sz="2800" dirty="0">
                <a:solidFill>
                  <a:srgbClr val="7030A0"/>
                </a:solidFill>
              </a:rPr>
              <a:t>характеризуется полным сдавлением периодонта с нарушением кровообращения, когда процесс резорбции в этом участке не может происходить и происходит в участках жизнеспособной ткани (пещеристая резорбция).</a:t>
            </a:r>
          </a:p>
          <a:p>
            <a:endParaRPr lang="ru-RU" sz="2800" dirty="0"/>
          </a:p>
          <a:p>
            <a:r>
              <a:rPr lang="ru-RU" sz="2800" dirty="0"/>
              <a:t> После </a:t>
            </a:r>
            <a:r>
              <a:rPr lang="ru-RU" sz="2800" dirty="0" err="1"/>
              <a:t>резорбирования</a:t>
            </a:r>
            <a:r>
              <a:rPr lang="ru-RU" sz="2800" dirty="0"/>
              <a:t> ущемленного периодонта и альвеолярной стенки происходит полное морфологическое и также функциональное восстановление пародонта.</a:t>
            </a:r>
          </a:p>
        </p:txBody>
      </p:sp>
    </p:spTree>
    <p:extLst>
      <p:ext uri="{BB962C8B-B14F-4D97-AF65-F5344CB8AC3E}">
        <p14:creationId xmlns:p14="http://schemas.microsoft.com/office/powerpoint/2010/main" val="1558612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101" y="641505"/>
            <a:ext cx="9381067" cy="546432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Третья степень </a:t>
            </a:r>
            <a:r>
              <a:rPr lang="ru-RU" sz="2400" dirty="0">
                <a:solidFill>
                  <a:srgbClr val="7030A0"/>
                </a:solidFill>
              </a:rPr>
              <a:t>характеризуется ущемлением пародонта на большом протяжении с нарушением кровообращения, когда в процесс резорбции вовлекаются не только ущемленный периодонт и альвеолярная стенка, но и корень зуба. </a:t>
            </a:r>
          </a:p>
          <a:p>
            <a:endParaRPr lang="ru-RU" sz="2400" dirty="0"/>
          </a:p>
          <a:p>
            <a:r>
              <a:rPr lang="ru-RU" sz="2400" dirty="0"/>
              <a:t>Если в ходе восстановительных процессов </a:t>
            </a:r>
            <a:r>
              <a:rPr lang="ru-RU" sz="2400" dirty="0" err="1"/>
              <a:t>резорбционные</a:t>
            </a:r>
            <a:r>
              <a:rPr lang="ru-RU" sz="2400" dirty="0"/>
              <a:t> лакуны в корне зуба выстилаются цементом и восстанавливается периодонт, то такой конечный исход можно рассматривать как восстановление функциональной способности зуба, но с морфологическими дефектами.</a:t>
            </a:r>
          </a:p>
        </p:txBody>
      </p:sp>
    </p:spTree>
    <p:extLst>
      <p:ext uri="{BB962C8B-B14F-4D97-AF65-F5344CB8AC3E}">
        <p14:creationId xmlns:p14="http://schemas.microsoft.com/office/powerpoint/2010/main" val="968459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849" y="553015"/>
            <a:ext cx="10682102" cy="5257850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Четвертая степень </a:t>
            </a:r>
            <a:r>
              <a:rPr lang="ru-RU" sz="2400" dirty="0">
                <a:solidFill>
                  <a:srgbClr val="7030A0"/>
                </a:solidFill>
              </a:rPr>
              <a:t>тяжести тканевых преобразований характеризуется костным сращением корня зуба со стенкой альвеолы. Механизм образования такого положения обуславливается сдавливанием периодонта на большом участке с полным его ущемлением, когда в процессе резорбции рассасывается не только альвеолярная стенка и ущемленный периодонт, но в значительной мере и твердые ткани зуба до образования каналов в корне зуба. </a:t>
            </a:r>
          </a:p>
          <a:p>
            <a:endParaRPr lang="ru-RU" sz="2400" dirty="0"/>
          </a:p>
          <a:p>
            <a:r>
              <a:rPr lang="ru-RU" sz="2400" dirty="0"/>
              <a:t>До завершения процесса резорбции одновременно протекают восстановительные процессы. </a:t>
            </a:r>
            <a:r>
              <a:rPr lang="ru-RU" sz="2400" dirty="0" err="1"/>
              <a:t>Резорбционные</a:t>
            </a:r>
            <a:r>
              <a:rPr lang="ru-RU" sz="2400" dirty="0"/>
              <a:t> лакуны на корне зуба заполняются не цементом, а костной тканью, и на костно-цементной границе на месте ущемленного периодонта образуются остеоны. В результате таких тканевых преобразований происходит костное сращение корня зуба со стенкой альвеолы.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06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3115" y="1767333"/>
            <a:ext cx="9196339" cy="3880773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ru-RU" dirty="0"/>
              <a:t>На основании проведенных опытов </a:t>
            </a:r>
            <a:r>
              <a:rPr lang="ru-RU" dirty="0" err="1"/>
              <a:t>A.Schwarz</a:t>
            </a:r>
            <a:r>
              <a:rPr lang="ru-RU" dirty="0"/>
              <a:t> сделал вывод, что наиболее оптимальная сила давления должна быть 15—20 г на 1 см</a:t>
            </a:r>
            <a:r>
              <a:rPr lang="ru-RU" baseline="30000" dirty="0"/>
              <a:t>2</a:t>
            </a:r>
            <a:r>
              <a:rPr lang="ru-RU" dirty="0"/>
              <a:t>. 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/>
              <a:t>По данным расчётов </a:t>
            </a:r>
            <a:r>
              <a:rPr lang="ru-RU" dirty="0" err="1"/>
              <a:t>Райтена</a:t>
            </a:r>
            <a:r>
              <a:rPr lang="ru-RU" dirty="0"/>
              <a:t> (1968), величина силы, необходимой для перемещения одного зуба, составила примерно:</a:t>
            </a:r>
          </a:p>
          <a:p>
            <a:r>
              <a:rPr lang="ru-RU" dirty="0"/>
              <a:t>при наклонно-вращательном движении однокорневого зуба =50—70 г, </a:t>
            </a:r>
            <a:r>
              <a:rPr lang="ru-RU" dirty="0" err="1"/>
              <a:t>многокорневого</a:t>
            </a:r>
            <a:r>
              <a:rPr lang="ru-RU" dirty="0"/>
              <a:t> = 150 г;</a:t>
            </a:r>
          </a:p>
          <a:p>
            <a:r>
              <a:rPr lang="ru-RU" dirty="0"/>
              <a:t>• при корпусном перемещении однокорневого зуба = 70—90 г, а много корневого = 150 г;</a:t>
            </a:r>
          </a:p>
          <a:p>
            <a:r>
              <a:rPr lang="ru-RU" dirty="0"/>
              <a:t>• экструзия зуба = 25 г;</a:t>
            </a:r>
          </a:p>
          <a:p>
            <a:r>
              <a:rPr lang="ru-RU" dirty="0"/>
              <a:t>• интрузия = 50 г.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086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Характер, интенсивность и тяжесть тканевых преобразований при </a:t>
            </a:r>
            <a:r>
              <a:rPr lang="ru-RU" dirty="0" err="1"/>
              <a:t>ортодонтической</a:t>
            </a:r>
            <a:r>
              <a:rPr lang="ru-RU" dirty="0"/>
              <a:t> нагрузке зависят от двух основных факторов (</a:t>
            </a:r>
            <a:r>
              <a:rPr lang="ru-RU" dirty="0" err="1"/>
              <a:t>Калвелис</a:t>
            </a:r>
            <a:r>
              <a:rPr lang="ru-RU" dirty="0"/>
              <a:t> Д.А.):</a:t>
            </a:r>
          </a:p>
          <a:p>
            <a:r>
              <a:rPr lang="ru-RU" dirty="0"/>
              <a:t> 1) общего состояния соматического и психического здоровья, пластической реактивности организма и состояния пародонта; </a:t>
            </a:r>
          </a:p>
          <a:p>
            <a:r>
              <a:rPr lang="ru-RU" dirty="0"/>
              <a:t>2) от характера, величины и продолжительности действующей силы, причём решающим фактором является степень сдавливания периодонта, а следовательно, нарушение кровообращения и иннервации. </a:t>
            </a:r>
          </a:p>
          <a:p>
            <a:r>
              <a:rPr lang="ru-RU" dirty="0"/>
              <a:t>При нормальной реактивности даже сильная нагрузка не влечёт за собой расшатывания. При пониженной же реактивности уже незначительная на­грузка может привести к патологической подвижности зубов, как, например, при </a:t>
            </a:r>
            <a:r>
              <a:rPr lang="ru-RU" dirty="0" err="1"/>
              <a:t>пародонтитах</a:t>
            </a:r>
            <a:r>
              <a:rPr lang="ru-RU" dirty="0"/>
              <a:t>, когда процессы резорбции кости и её восстановления не уравновешены.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089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074" y="0"/>
            <a:ext cx="10972800" cy="1143000"/>
          </a:xfrm>
        </p:spPr>
        <p:txBody>
          <a:bodyPr/>
          <a:lstStyle/>
          <a:p>
            <a:r>
              <a:rPr lang="ru-RU" dirty="0"/>
              <a:t>По времени воздействия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618" y="1147715"/>
            <a:ext cx="11774919" cy="3880773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chemeClr val="tx1"/>
                </a:solidFill>
              </a:rPr>
              <a:t>Перемежающая</a:t>
            </a:r>
            <a:r>
              <a:rPr lang="ru-RU" sz="2000" dirty="0">
                <a:solidFill>
                  <a:schemeClr val="tx1"/>
                </a:solidFill>
              </a:rPr>
              <a:t> сила характеризуется тем, что аппарат периодически, через определённые промежутки времени активируется и сила действует толчками, имея большую величину сразу после активации, которая в скором времени снижается или «затухает». Источником такой силы может быть аппарат с винтами или лигатурой.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Источником </a:t>
            </a:r>
            <a:r>
              <a:rPr lang="ru-RU" sz="2000" i="1" dirty="0">
                <a:solidFill>
                  <a:schemeClr val="tx1"/>
                </a:solidFill>
              </a:rPr>
              <a:t>постоянной</a:t>
            </a:r>
            <a:r>
              <a:rPr lang="ru-RU" sz="2000" dirty="0">
                <a:solidFill>
                  <a:schemeClr val="tx1"/>
                </a:solidFill>
              </a:rPr>
              <a:t> силы может быть дуга, пружина, резиновая тяга и действие их является более или менее равномерно продолжительным, хотя с течением времени тоже постепенно ослабевает.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041" y="6293993"/>
            <a:ext cx="5080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А- перемежающая сила, Б-постоянная сила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875" y="3776548"/>
            <a:ext cx="3376246" cy="232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96000" y="483845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Графическое изображение действия сил </a:t>
            </a:r>
            <a:r>
              <a:rPr lang="ru-RU" dirty="0" err="1"/>
              <a:t>ортодонтических</a:t>
            </a:r>
            <a:r>
              <a:rPr lang="ru-RU" dirty="0"/>
              <a:t> аппаратов:  </a:t>
            </a:r>
            <a:br>
              <a:rPr lang="ru-RU" dirty="0"/>
            </a:br>
            <a:r>
              <a:rPr lang="ru-RU" dirty="0" err="1"/>
              <a:t>F</a:t>
            </a:r>
            <a:r>
              <a:rPr lang="ru-RU" dirty="0"/>
              <a:t> – действующая сила, </a:t>
            </a:r>
            <a:r>
              <a:rPr lang="ru-RU" dirty="0" err="1"/>
              <a:t>t</a:t>
            </a:r>
            <a:r>
              <a:rPr lang="ru-RU" dirty="0"/>
              <a:t> - период действия аппарата при каждой активации</a:t>
            </a:r>
          </a:p>
        </p:txBody>
      </p:sp>
    </p:spTree>
    <p:extLst>
      <p:ext uri="{BB962C8B-B14F-4D97-AF65-F5344CB8AC3E}">
        <p14:creationId xmlns:p14="http://schemas.microsoft.com/office/powerpoint/2010/main" val="764973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04092"/>
          </a:xfrm>
        </p:spPr>
        <p:txBody>
          <a:bodyPr>
            <a:normAutofit/>
          </a:bodyPr>
          <a:lstStyle/>
          <a:p>
            <a:r>
              <a:rPr lang="ru-RU" sz="2000" dirty="0"/>
              <a:t>По характеру (принципу воздействия)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985" y="129529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dirty="0"/>
              <a:t>Относят силы, воздействующие посредством механических и функциональных </a:t>
            </a:r>
            <a:r>
              <a:rPr lang="ru-RU" dirty="0" err="1"/>
              <a:t>ортодонтических</a:t>
            </a:r>
            <a:r>
              <a:rPr lang="ru-RU" dirty="0"/>
              <a:t> аппаратов.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4108" y="2218620"/>
            <a:ext cx="3464169" cy="110799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Механические: </a:t>
            </a:r>
            <a:r>
              <a:rPr lang="ru-RU" sz="2200" dirty="0"/>
              <a:t>источник силы заложен в самой конструкции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4461" y="369594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CC"/>
              </a:buClr>
              <a:buFont typeface="Wingdings" pitchFamily="2" charset="2"/>
              <a:buChar char="v"/>
            </a:pPr>
            <a:r>
              <a:rPr lang="ru-RU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Функциональные</a:t>
            </a:r>
            <a:r>
              <a:rPr lang="ru-RU" sz="2000" dirty="0">
                <a:solidFill>
                  <a:schemeClr val="accent2"/>
                </a:solidFill>
              </a:rPr>
              <a:t>: </a:t>
            </a:r>
            <a:r>
              <a:rPr lang="ru-RU" b="1" dirty="0"/>
              <a:t>(пассивные).</a:t>
            </a:r>
            <a:r>
              <a:rPr lang="ru-RU" dirty="0"/>
              <a:t> Основная особенность этой группы аппаратов состоит в том, что они не содержат источника внешней силы, а их действие осуществляется за счет целенаправленной передачи силы сокращения жевательных мышц на определенный участок зубного ряда. При этом другие участки, наоборот, разгружаются.</a:t>
            </a:r>
          </a:p>
        </p:txBody>
      </p:sp>
      <p:pic>
        <p:nvPicPr>
          <p:cNvPr id="8" name="Рисунок 6" descr="t2.jpg"/>
          <p:cNvPicPr>
            <a:picLocks noChangeAspect="1"/>
          </p:cNvPicPr>
          <p:nvPr/>
        </p:nvPicPr>
        <p:blipFill>
          <a:blip r:embed="rId2" cstate="print"/>
          <a:srcRect l="13333" r="12000" b="7556"/>
          <a:stretch>
            <a:fillRect/>
          </a:stretch>
        </p:blipFill>
        <p:spPr>
          <a:xfrm>
            <a:off x="9018200" y="1794368"/>
            <a:ext cx="2107000" cy="195649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705" y="3977369"/>
            <a:ext cx="2449495" cy="149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441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направлению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CC"/>
              </a:buClr>
              <a:buFont typeface="Wingdings" pitchFamily="2" charset="2"/>
              <a:buChar char="v"/>
            </a:pP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силы – это силы, которые действуют на перемещаемый участок. То есть, это силы, с помощью которых осуществляется перемещение отдельных зубов, групп зубов, нижней челюсти и т.п.</a:t>
            </a:r>
          </a:p>
          <a:p>
            <a:pPr>
              <a:buClr>
                <a:srgbClr val="0000CC"/>
              </a:buClr>
              <a:buFont typeface="Wingdings" pitchFamily="2" charset="2"/>
              <a:buChar char="v"/>
            </a:pPr>
            <a:endParaRPr lang="ru-RU" dirty="0"/>
          </a:p>
          <a:p>
            <a:pPr>
              <a:buClr>
                <a:srgbClr val="0000CC"/>
              </a:buClr>
              <a:buFont typeface="Wingdings" pitchFamily="2" charset="2"/>
              <a:buChar char="v"/>
            </a:pPr>
            <a:endParaRPr lang="ru-RU" dirty="0"/>
          </a:p>
          <a:p>
            <a:pPr>
              <a:buClr>
                <a:srgbClr val="0000CC"/>
              </a:buClr>
              <a:buFont typeface="Wingdings" pitchFamily="2" charset="2"/>
              <a:buChar char="v"/>
            </a:pPr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Реактивные</a:t>
            </a:r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/>
              <a:t>силы – это силы, действующие на точку опоры. </a:t>
            </a:r>
            <a:br>
              <a:rPr lang="ru-RU" dirty="0"/>
            </a:br>
            <a:r>
              <a:rPr lang="ru-RU" dirty="0"/>
              <a:t>Под точкой опоры подразумевают участок зубного ряда, на котором укрепляют аппарат.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742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Перемещение зубов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* Горизонтальное</a:t>
            </a:r>
          </a:p>
          <a:p>
            <a:r>
              <a:rPr lang="ru-RU" sz="4400" dirty="0"/>
              <a:t>* Вертикальное</a:t>
            </a:r>
          </a:p>
        </p:txBody>
      </p:sp>
    </p:spTree>
    <p:extLst>
      <p:ext uri="{BB962C8B-B14F-4D97-AF65-F5344CB8AC3E}">
        <p14:creationId xmlns:p14="http://schemas.microsoft.com/office/powerpoint/2010/main" val="3213759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294" y="2526889"/>
            <a:ext cx="17502913" cy="23492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Теории перестройки костной тка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36" y="523464"/>
            <a:ext cx="11112193" cy="518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1763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247" y="636589"/>
            <a:ext cx="8858553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800" dirty="0"/>
              <a:t>Механизм горизонтального перемещения зубов заключается в том, что под влиянием силы давления или тяги </a:t>
            </a:r>
          </a:p>
          <a:p>
            <a:endParaRPr lang="ru-RU" sz="2800" dirty="0"/>
          </a:p>
          <a:p>
            <a:r>
              <a:rPr lang="ru-RU" sz="3600" dirty="0"/>
              <a:t>на стороне давления происходит резорбция внутренней стенки альвеолы, </a:t>
            </a:r>
          </a:p>
          <a:p>
            <a:r>
              <a:rPr lang="ru-RU" sz="3600" dirty="0"/>
              <a:t>а на стороне тяги - новообразование кости. </a:t>
            </a:r>
          </a:p>
          <a:p>
            <a:endParaRPr lang="ru-RU" sz="3600" dirty="0"/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73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380" y="671001"/>
            <a:ext cx="11637568" cy="5818289"/>
          </a:xfrm>
        </p:spPr>
        <p:txBody>
          <a:bodyPr>
            <a:normAutofit/>
          </a:bodyPr>
          <a:lstStyle/>
          <a:p>
            <a:r>
              <a:rPr lang="ru-RU" sz="2800" dirty="0"/>
              <a:t>Результаты </a:t>
            </a:r>
            <a:r>
              <a:rPr lang="ru-RU" sz="2800" dirty="0" err="1"/>
              <a:t>ортодонтического</a:t>
            </a:r>
            <a:r>
              <a:rPr lang="ru-RU" sz="2800" dirty="0"/>
              <a:t> лечения зависят от правильного применения </a:t>
            </a:r>
            <a:r>
              <a:rPr lang="ru-RU" sz="2800" dirty="0" err="1"/>
              <a:t>ортодонтических</a:t>
            </a:r>
            <a:r>
              <a:rPr lang="ru-RU" sz="2800" dirty="0"/>
              <a:t> приемов, вызывающих целенаправленные тканевые преобразования. Характер и темпы тканевых преобразований зависят от степени и характера сдавливания периодонта.</a:t>
            </a:r>
          </a:p>
          <a:p>
            <a:endParaRPr lang="ru-RU" sz="2800" dirty="0"/>
          </a:p>
          <a:p>
            <a:r>
              <a:rPr lang="ru-RU" sz="2600" dirty="0"/>
              <a:t>Процессы тканевых преобразований, как новообразование костной ткани, так и резорбция, являются активными биологическими процессами и могут протекать только в жизнеспособных условиях и, в первую очередь, при соответствующем кровоснабжении под нервной регуляцией. </a:t>
            </a:r>
            <a:endParaRPr lang="ru-RU" sz="3900" dirty="0"/>
          </a:p>
        </p:txBody>
      </p:sp>
    </p:spTree>
    <p:extLst>
      <p:ext uri="{BB962C8B-B14F-4D97-AF65-F5344CB8AC3E}">
        <p14:creationId xmlns:p14="http://schemas.microsoft.com/office/powerpoint/2010/main" val="2655068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913" y="577834"/>
            <a:ext cx="8596668" cy="13208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7030A0"/>
                </a:solidFill>
                <a:effectLst/>
              </a:rPr>
              <a:t>Существует два основных типа горизонтального перемещения зубов. </a:t>
            </a:r>
            <a:br>
              <a:rPr lang="ru-RU" sz="2800" dirty="0">
                <a:solidFill>
                  <a:srgbClr val="7030A0"/>
                </a:solidFill>
                <a:effectLst/>
              </a:rPr>
            </a:br>
            <a:br>
              <a:rPr lang="ru-RU" sz="2800" dirty="0">
                <a:solidFill>
                  <a:srgbClr val="7030A0"/>
                </a:solidFill>
                <a:effectLst/>
              </a:rPr>
            </a:br>
            <a:r>
              <a:rPr lang="ru-RU" sz="2800" dirty="0">
                <a:solidFill>
                  <a:srgbClr val="7030A0"/>
                </a:solidFill>
                <a:effectLst/>
              </a:rPr>
              <a:t>Это корпусное перемещение и наклонно-поступательное (наклонно-вращательное)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850" y="2691531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Корпусным перемещением называют такое горизонтальное перемещение зубов, при котором любая точка на поверхности коронки зуба перемещается на одно и то же расстояние, в одном и том же направлении, что и точка на поверхности корня, то есть при перемещении зуба не происходит изменения положения его продольной оси по отношению к основанию челюсти</a:t>
            </a:r>
          </a:p>
        </p:txBody>
      </p:sp>
      <p:sp>
        <p:nvSpPr>
          <p:cNvPr id="4" name="AutoShape 2" descr="http://bone-surgery.ru/images/uploads/ortodontia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bone-surgery.ru/images/uploads/ortodontia60.JPG"/>
          <p:cNvSpPr>
            <a:spLocks noChangeAspect="1" noChangeArrowheads="1"/>
          </p:cNvSpPr>
          <p:nvPr/>
        </p:nvSpPr>
        <p:spPr bwMode="auto">
          <a:xfrm>
            <a:off x="4658748" y="1291046"/>
            <a:ext cx="4337767" cy="433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bone-surgery.ru/images/uploads/ortodontia6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8114" y="0"/>
            <a:ext cx="3333886" cy="3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4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bone-surgery.ru/images/uploads/ortodontia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bone-surgery.ru/images/uploads/ortodontia6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375" y="465137"/>
            <a:ext cx="4911156" cy="568493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71531" y="465137"/>
            <a:ext cx="556505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При действии силы такой величины зубы больше отдаляются от стенки альвеолы,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периодонтальная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щель расширяется равномерно, и волокна больше натягиваются. </a:t>
            </a:r>
            <a:br>
              <a:rPr lang="ru-RU" sz="2800" dirty="0"/>
            </a:br>
            <a:endParaRPr lang="ru-RU" sz="2800" dirty="0"/>
          </a:p>
          <a:p>
            <a:endParaRPr lang="ru-RU" sz="2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При этом силу действия </a:t>
            </a:r>
            <a:r>
              <a:rPr lang="ru-RU" sz="2800" dirty="0" err="1">
                <a:solidFill>
                  <a:srgbClr val="222222"/>
                </a:solidFill>
                <a:latin typeface="arial" panose="020B0604020202020204" pitchFamily="34" charset="0"/>
              </a:rPr>
              <a:t>ортодонтического</a:t>
            </a:r>
            <a:r>
              <a:rPr lang="ru-RU" sz="2800" dirty="0">
                <a:solidFill>
                  <a:srgbClr val="222222"/>
                </a:solidFill>
                <a:latin typeface="arial" panose="020B0604020202020204" pitchFamily="34" charset="0"/>
              </a:rPr>
              <a:t> аппарата необходимо прикладывать как можно ближе к оси вращения зуба.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707544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Корпусное перемещение зуба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Для </a:t>
            </a:r>
            <a:r>
              <a:rPr lang="ru-RU" b="1" i="1" dirty="0"/>
              <a:t>корпусного перемещения </a:t>
            </a:r>
            <a:r>
              <a:rPr lang="ru-RU" dirty="0"/>
              <a:t>зуба необходимо создать такое усилие, чтобы его равнодействующая проходила через центр вращения или, по крайней мере, в непосредственной близости от него. Решение этого вопроса может быть двояким: первое — </a:t>
            </a:r>
            <a:r>
              <a:rPr lang="ru-RU" u="sng" dirty="0"/>
              <a:t>переместить точку приложения силы ближе к центру вращения</a:t>
            </a:r>
            <a:r>
              <a:rPr lang="ru-RU" dirty="0"/>
              <a:t>, что трудно сделать непосредственно в отношении корня, но можно удлинить жёсткое крепление с вестибулярной стороны применяемого аппарата по направлению к верхушке корня, создав пару сил; второе — создать путём сочетания двух аппаратов </a:t>
            </a:r>
            <a:r>
              <a:rPr lang="ru-RU" u="sng" dirty="0"/>
              <a:t>пару противоположно действующих сил</a:t>
            </a:r>
            <a:r>
              <a:rPr lang="ru-RU" dirty="0"/>
              <a:t>, равных по величине. </a:t>
            </a:r>
          </a:p>
          <a:p>
            <a:r>
              <a:rPr lang="ru-RU" dirty="0"/>
              <a:t>Например, если при </a:t>
            </a:r>
            <a:r>
              <a:rPr lang="ru-RU" dirty="0" err="1"/>
              <a:t>ретрузии</a:t>
            </a:r>
            <a:r>
              <a:rPr lang="ru-RU" dirty="0"/>
              <a:t> переднего зуба прилагается усилие какого-либо съёмного аппарата в области шейки к перемещению его лабиально, то можно создать второе усилие ближе к режущему краю с вестибулярной стороны, направив действие силы в оральную сторону.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20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624" y="435028"/>
            <a:ext cx="6623118" cy="6260740"/>
          </a:xfrm>
        </p:spPr>
        <p:txBody>
          <a:bodyPr>
            <a:normAutofit lnSpcReduction="10000"/>
          </a:bodyPr>
          <a:lstStyle/>
          <a:p>
            <a:r>
              <a:rPr lang="ru-RU" sz="2600" dirty="0"/>
              <a:t>Наклонно-поступательным называют такое горизонтальное перемещение зубов, при котором коронка зуба перемещается в направлении силы действия </a:t>
            </a:r>
            <a:r>
              <a:rPr lang="ru-RU" sz="2600" dirty="0" err="1"/>
              <a:t>ортодонтического</a:t>
            </a:r>
            <a:r>
              <a:rPr lang="ru-RU" sz="2600" dirty="0"/>
              <a:t> аппарата, а корень - в противоположном </a:t>
            </a:r>
          </a:p>
          <a:p>
            <a:endParaRPr lang="ru-RU" sz="2600" dirty="0"/>
          </a:p>
          <a:p>
            <a:r>
              <a:rPr lang="ru-RU" sz="2600" dirty="0"/>
              <a:t>Если условно продлить перемещение зуба, то определяется его поворот вокруг центра вращения рычага (зуба), расположенного в средней трети корня. Для осуществления такого типа горизонтального перемещения зубов необходимо развить силу равную 15 – 20 г/см2.</a:t>
            </a:r>
            <a:br>
              <a:rPr lang="ru-RU" dirty="0"/>
            </a:br>
            <a:endParaRPr lang="ru-RU" dirty="0"/>
          </a:p>
        </p:txBody>
      </p:sp>
      <p:sp>
        <p:nvSpPr>
          <p:cNvPr id="4" name="AutoShape 2" descr="Картинки по запросу изменения периодонта в ортодонт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2721" t="32267" r="65899" b="9802"/>
          <a:stretch/>
        </p:blipFill>
        <p:spPr>
          <a:xfrm>
            <a:off x="7868316" y="773723"/>
            <a:ext cx="3348463" cy="463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12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4597" y="302293"/>
            <a:ext cx="11298358" cy="2603139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Зуб перемещается наклонно-вращательным образом, вследствие чего он, наклоняясь, в первую очередь соприкасается со стенкой альвеолы в области шейки зуба и на противоположной стороне в области верхушки корня. Если приближаться к середине корня от мест соприкосновения со стенкой альвеолы, то степень сдавливания периодонта постепенно уменьшается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230" y="1986576"/>
            <a:ext cx="10304053" cy="487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390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59328"/>
            <a:ext cx="8596668" cy="388077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Если сила на месте приложения к коронке действует </a:t>
            </a:r>
            <a:r>
              <a:rPr lang="ru-RU" dirty="0" err="1"/>
              <a:t>точко</a:t>
            </a:r>
            <a:r>
              <a:rPr lang="ru-RU" dirty="0"/>
              <a:t>- или </a:t>
            </a:r>
            <a:r>
              <a:rPr lang="ru-RU" dirty="0" err="1"/>
              <a:t>линейнообразно</a:t>
            </a:r>
            <a:r>
              <a:rPr lang="ru-RU" dirty="0"/>
              <a:t>, то благодаря сопротивлению стенки лунки, то коронка с частью корня наклоняется в направлении действующей силы, в то время как апикальная часть корня смещается в противоположном направлении.</a:t>
            </a:r>
            <a:br>
              <a:rPr lang="ru-RU" dirty="0"/>
            </a:br>
            <a:r>
              <a:rPr lang="ru-RU" dirty="0"/>
              <a:t>     </a:t>
            </a:r>
          </a:p>
          <a:p>
            <a:pPr>
              <a:buNone/>
            </a:pPr>
            <a:r>
              <a:rPr lang="ru-RU" dirty="0"/>
              <a:t>К указанному виду движений относится </a:t>
            </a:r>
            <a:r>
              <a:rPr lang="ru-RU" u="sng" dirty="0" err="1"/>
              <a:t>вестибуло</a:t>
            </a:r>
            <a:r>
              <a:rPr lang="ru-RU" u="sng" dirty="0"/>
              <a:t>-оральный </a:t>
            </a:r>
            <a:r>
              <a:rPr lang="ru-RU" dirty="0"/>
              <a:t>наклон (</a:t>
            </a:r>
            <a:r>
              <a:rPr lang="ru-RU" dirty="0" err="1"/>
              <a:t>торк</a:t>
            </a:r>
            <a:r>
              <a:rPr lang="ru-RU" dirty="0"/>
              <a:t> или </a:t>
            </a:r>
            <a:r>
              <a:rPr lang="ru-RU" dirty="0" err="1"/>
              <a:t>инклинация</a:t>
            </a:r>
            <a:r>
              <a:rPr lang="ru-RU" dirty="0"/>
              <a:t>) и </a:t>
            </a:r>
            <a:r>
              <a:rPr lang="ru-RU" u="sng" dirty="0" err="1"/>
              <a:t>мезио</a:t>
            </a:r>
            <a:r>
              <a:rPr lang="ru-RU" u="sng" dirty="0"/>
              <a:t>-дистальный</a:t>
            </a:r>
            <a:r>
              <a:rPr lang="ru-RU" dirty="0"/>
              <a:t> (</a:t>
            </a:r>
            <a:r>
              <a:rPr lang="ru-RU" dirty="0" err="1"/>
              <a:t>ангуляция</a:t>
            </a:r>
            <a:r>
              <a:rPr lang="ru-RU" dirty="0"/>
              <a:t>).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696" y="4462488"/>
            <a:ext cx="4020362" cy="207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980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Наклонно-вращательное перемещение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Определенное место в корне не перемещается и около этого места происходит вращение </a:t>
            </a:r>
            <a:r>
              <a:rPr lang="ru-RU" u="sng" dirty="0"/>
              <a:t>(возникает ось вращения).</a:t>
            </a:r>
          </a:p>
          <a:p>
            <a:pPr marL="0" indent="0">
              <a:buNone/>
            </a:pPr>
            <a:r>
              <a:rPr lang="ru-RU" dirty="0"/>
              <a:t>	Место нахождения оси вращения зависит от:</a:t>
            </a:r>
          </a:p>
          <a:p>
            <a:pPr marL="0" indent="0">
              <a:buNone/>
            </a:pPr>
            <a:r>
              <a:rPr lang="ru-RU" dirty="0"/>
              <a:t>		1. места приложения силы</a:t>
            </a:r>
          </a:p>
          <a:p>
            <a:pPr marL="0" indent="0">
              <a:buNone/>
            </a:pPr>
            <a:r>
              <a:rPr lang="ru-RU" dirty="0"/>
              <a:t>		2. величины действующей силы</a:t>
            </a:r>
          </a:p>
          <a:p>
            <a:pPr marL="0" indent="0">
              <a:buNone/>
            </a:pPr>
            <a:r>
              <a:rPr lang="ru-RU" dirty="0"/>
              <a:t>		3. анатомического строения альвеолы</a:t>
            </a:r>
          </a:p>
          <a:p>
            <a:pPr marL="0" indent="0">
              <a:buNone/>
            </a:pPr>
            <a:r>
              <a:rPr lang="ru-RU" dirty="0"/>
              <a:t>	В основном ось вращения находится между средней и апикальной третью длины корня перемещаемого зуба.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66" y="2160589"/>
            <a:ext cx="1638749" cy="283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70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В свою очередь, в зависимости от локализации центра вращения, наклон можно подразделить на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контролируемый</a:t>
            </a:r>
            <a:r>
              <a:rPr lang="ru-RU" dirty="0"/>
              <a:t> 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неконтролируемый</a:t>
            </a:r>
            <a:r>
              <a:rPr lang="ru-RU" dirty="0"/>
              <a:t>. </a:t>
            </a:r>
          </a:p>
          <a:p>
            <a:pPr>
              <a:buNone/>
            </a:pPr>
            <a:r>
              <a:rPr lang="ru-RU" dirty="0"/>
              <a:t>При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неконтролируемом</a:t>
            </a:r>
            <a:r>
              <a:rPr lang="ru-RU" dirty="0"/>
              <a:t> наклоне центр вращения находится между центром сопротивления и верхушкой корня, а при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контролируемом</a:t>
            </a:r>
            <a:r>
              <a:rPr lang="ru-RU" dirty="0"/>
              <a:t> наклоне - непосредственно в области верхушки корня зуба.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6701" y="4577369"/>
            <a:ext cx="3013607" cy="2053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9055" y="4577369"/>
            <a:ext cx="3954314" cy="20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4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604" y="597260"/>
            <a:ext cx="5988937" cy="3880773"/>
          </a:xfrm>
        </p:spPr>
        <p:txBody>
          <a:bodyPr>
            <a:normAutofit/>
          </a:bodyPr>
          <a:lstStyle/>
          <a:p>
            <a:r>
              <a:rPr lang="ru-RU" sz="2800" b="1" dirty="0"/>
              <a:t>Теория </a:t>
            </a:r>
            <a:r>
              <a:rPr lang="ru-RU" sz="2800" b="1" dirty="0" err="1"/>
              <a:t>Флюренса</a:t>
            </a:r>
            <a:r>
              <a:rPr lang="ru-RU" sz="2800" dirty="0"/>
              <a:t> заключается в том, что в зависимости от давления или тяги, прилагаемых к зубу, вызываются двоякого рода структурные изменения в альвеоле: аппозиция и резорбция костной ткани.</a:t>
            </a:r>
          </a:p>
        </p:txBody>
      </p:sp>
      <p:pic>
        <p:nvPicPr>
          <p:cNvPr id="4" name="Picture 2" descr="Теории перестройки костной ткан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0" r="64016" b="16906"/>
          <a:stretch/>
        </p:blipFill>
        <p:spPr bwMode="auto">
          <a:xfrm>
            <a:off x="7152969" y="597260"/>
            <a:ext cx="3613354" cy="487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669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Ротация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68927"/>
            <a:ext cx="8596668" cy="388077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Ротация – это вращение зуба вокруг своей продольной оси без эффекта перемещения в других направлениях.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	Создается пара сил: параллельные равные по величине, но противоположные по направлению.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477" y="4208584"/>
            <a:ext cx="4112341" cy="227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88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360" y="272796"/>
            <a:ext cx="8525659" cy="388077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При горизонтальном </a:t>
            </a:r>
            <a:r>
              <a:rPr lang="ru-RU" dirty="0"/>
              <a:t>наклонно-вращательном перемещении </a:t>
            </a:r>
            <a:r>
              <a:rPr lang="ru-RU" sz="2800" dirty="0"/>
              <a:t>зубов образуются четыре зоны тканевых преобразований: </a:t>
            </a:r>
          </a:p>
          <a:p>
            <a:r>
              <a:rPr lang="ru-RU" sz="2800" dirty="0"/>
              <a:t>две зоны давления </a:t>
            </a:r>
          </a:p>
          <a:p>
            <a:r>
              <a:rPr lang="ru-RU" sz="2800" dirty="0"/>
              <a:t>две зоны натяжения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351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849" y="464524"/>
            <a:ext cx="10723169" cy="601001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/>
              <a:t>Биоморфологические</a:t>
            </a:r>
            <a:r>
              <a:rPr lang="ru-RU" sz="2800" b="1" dirty="0"/>
              <a:t> изменения в тканях пародонта при вертикальных перемещениях зубов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При вертикальном перемещении зубов действуют те же самые законы тканевых преобразований, как и при всех других видах ортопедической нагрузки. В зонах натяжения, которые образуются при вытяжении зубов, происходит новообразование кости, а при погружении зубов – образуются зоны давления с соответствующими резорбтивными процессами.</a:t>
            </a:r>
          </a:p>
        </p:txBody>
      </p:sp>
    </p:spTree>
    <p:extLst>
      <p:ext uri="{BB962C8B-B14F-4D97-AF65-F5344CB8AC3E}">
        <p14:creationId xmlns:p14="http://schemas.microsoft.com/office/powerpoint/2010/main" val="41540453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5870" y="2609875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 вертикальной плоскости так же выделяют два типа перемещения зубов: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Интрузия - </a:t>
            </a:r>
            <a:r>
              <a:rPr lang="ru-RU" dirty="0" err="1"/>
              <a:t>денто</a:t>
            </a:r>
            <a:r>
              <a:rPr lang="ru-RU" dirty="0"/>
              <a:t>-альвеолярное погружение (вколачивание)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 Экструзия - </a:t>
            </a:r>
            <a:r>
              <a:rPr lang="ru-RU" dirty="0" err="1"/>
              <a:t>денто</a:t>
            </a:r>
            <a:r>
              <a:rPr lang="ru-RU" dirty="0"/>
              <a:t>-альвеолярное удлинение.</a:t>
            </a:r>
          </a:p>
        </p:txBody>
      </p:sp>
    </p:spTree>
    <p:extLst>
      <p:ext uri="{BB962C8B-B14F-4D97-AF65-F5344CB8AC3E}">
        <p14:creationId xmlns:p14="http://schemas.microsoft.com/office/powerpoint/2010/main" val="23086811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1360" y="553014"/>
            <a:ext cx="6106924" cy="6304986"/>
          </a:xfrm>
        </p:spPr>
        <p:txBody>
          <a:bodyPr>
            <a:normAutofit/>
          </a:bodyPr>
          <a:lstStyle/>
          <a:p>
            <a:r>
              <a:rPr lang="ru-RU" sz="2000" dirty="0"/>
              <a:t>Под влиянием тяги механически действующего аппарата или при жевательной разгрузке (при утере антагониста или разобщения прикуса), зуб перемещается в направлении приложенной силы. </a:t>
            </a:r>
          </a:p>
          <a:p>
            <a:endParaRPr lang="ru-RU" sz="2000" dirty="0"/>
          </a:p>
          <a:p>
            <a:r>
              <a:rPr lang="ru-RU" sz="2000" dirty="0"/>
              <a:t>В этих условиях натягиваются </a:t>
            </a:r>
            <a:r>
              <a:rPr lang="ru-RU" sz="2000" dirty="0" err="1"/>
              <a:t>периодонтальные</a:t>
            </a:r>
            <a:r>
              <a:rPr lang="ru-RU" sz="2000" dirty="0"/>
              <a:t> волокна в первую очередь в области верхушки корня, на дне альвеолы образуется зона тяги с закономерно последующим новообразованием кости (III).</a:t>
            </a:r>
          </a:p>
          <a:p>
            <a:endParaRPr lang="ru-RU" sz="2000" dirty="0"/>
          </a:p>
          <a:p>
            <a:r>
              <a:rPr lang="ru-RU" sz="2000" dirty="0"/>
              <a:t> Альвеола при вытяжении зуба заполняется костью. В процессе вытяжения зуба, анатомическая шейка не оголяется, а благодаря связочному аппарату, в основном, </a:t>
            </a:r>
            <a:r>
              <a:rPr lang="ru-RU" sz="2000" dirty="0" err="1"/>
              <a:t>зубо</a:t>
            </a:r>
            <a:r>
              <a:rPr lang="ru-RU" sz="2000" dirty="0"/>
              <a:t>-альвеолярным связкам, которые натягиваются и стимулируют новообразование кости на краях альвеолы.</a:t>
            </a:r>
            <a:br>
              <a:rPr lang="ru-RU" dirty="0"/>
            </a:br>
            <a:endParaRPr lang="ru-RU" dirty="0"/>
          </a:p>
        </p:txBody>
      </p:sp>
      <p:sp>
        <p:nvSpPr>
          <p:cNvPr id="4" name="AutoShape 2" descr="http://bone-surgery.ru/images/uploads/ortodontia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5548" y="404504"/>
            <a:ext cx="5459672" cy="556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76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043" y="0"/>
            <a:ext cx="108629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Погружение зубов в альвеолу является более травмирующим </a:t>
            </a:r>
            <a:r>
              <a:rPr lang="ru-RU" sz="2000" dirty="0" err="1">
                <a:solidFill>
                  <a:srgbClr val="222222"/>
                </a:solidFill>
                <a:latin typeface="arial" panose="020B0604020202020204" pitchFamily="34" charset="0"/>
              </a:rPr>
              <a:t>ортодонтическим</a:t>
            </a: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 вмешательством, чем вытяжение. 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>
                <a:solidFill>
                  <a:srgbClr val="222222"/>
                </a:solidFill>
                <a:latin typeface="arial" panose="020B0604020202020204" pitchFamily="34" charset="0"/>
              </a:rPr>
              <a:t>Применяемые при этом силы должны быть значительной величины, поскольку в данном случае приходится, в первую очередь, преодолевать естественную жевательную сопротивляемость связочного аппарата. Поэтому погружение зубов часто связано с большой травмой периодонта.</a:t>
            </a:r>
            <a:br>
              <a:rPr lang="ru-RU" sz="2000" dirty="0"/>
            </a:br>
            <a:br>
              <a:rPr lang="ru-RU" sz="2000" dirty="0"/>
            </a:b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</a:rPr>
              <a:t>Практическое применение приема погружения зубов имеет место при лечении </a:t>
            </a:r>
          </a:p>
          <a:p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</a:rPr>
              <a:t>*глубокого прикуса (в отношении фронтальных зубов)</a:t>
            </a:r>
          </a:p>
          <a:p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</a:rPr>
              <a:t>*при лечении открытого прикуса (в отношении артикулирующих зубов)</a:t>
            </a:r>
          </a:p>
          <a:p>
            <a:endParaRPr lang="ru-RU" sz="2000" b="1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</a:rPr>
              <a:t>*для выравнивания </a:t>
            </a:r>
            <a:r>
              <a:rPr lang="ru-RU" sz="2000" b="1" dirty="0" err="1">
                <a:solidFill>
                  <a:srgbClr val="7030A0"/>
                </a:solidFill>
                <a:latin typeface="arial" panose="020B0604020202020204" pitchFamily="34" charset="0"/>
              </a:rPr>
              <a:t>окклюзионной</a:t>
            </a:r>
            <a:r>
              <a:rPr lang="ru-RU" sz="2000" b="1" dirty="0">
                <a:solidFill>
                  <a:srgbClr val="7030A0"/>
                </a:solidFill>
                <a:latin typeface="arial" panose="020B0604020202020204" pitchFamily="34" charset="0"/>
              </a:rPr>
              <a:t> поверхности при выдвижении зубов, лишенных антагонистов и т.д.</a:t>
            </a:r>
            <a:br>
              <a:rPr lang="ru-RU" sz="2000" b="1" dirty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674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637" y="184305"/>
            <a:ext cx="6829595" cy="3880773"/>
          </a:xfrm>
        </p:spPr>
        <p:txBody>
          <a:bodyPr>
            <a:noAutofit/>
          </a:bodyPr>
          <a:lstStyle/>
          <a:p>
            <a:r>
              <a:rPr lang="ru-RU" sz="2400" dirty="0"/>
              <a:t>Схематически погружение зубов можно представить следующим образом </a:t>
            </a:r>
          </a:p>
          <a:p>
            <a:r>
              <a:rPr lang="ru-RU" sz="2400" dirty="0"/>
              <a:t>при вертикальной нагрузке зуба в первую очередь должно преодолеваться естественное сопротивление периодонта, при превышении его, зуб погружается в альвеолу. </a:t>
            </a:r>
          </a:p>
          <a:p>
            <a:endParaRPr lang="ru-RU" sz="2400" dirty="0"/>
          </a:p>
          <a:p>
            <a:r>
              <a:rPr lang="ru-RU" sz="2000" dirty="0"/>
              <a:t>На дне альвеолы образуется зона давления с закономерными следствиями. Поскольку корень зуба имеет конусообразную форму, зона давления образуется не только в области верхушки корня, но и в других частях периодонта, как результат вклинивания зуба в альвеолу. Вследствие погружения зуба в альвеолу, клиническая коронка (видимая часть зуба) до некоторой степени укорачивается, но при этом происходит компенсаторная резорбция края альвеолы.</a:t>
            </a:r>
          </a:p>
        </p:txBody>
      </p:sp>
      <p:sp>
        <p:nvSpPr>
          <p:cNvPr id="4" name="AutoShape 2" descr="http://bone-surgery.ru/images/uploads/ortodontia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6265" y="198372"/>
            <a:ext cx="5335735" cy="565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671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618" y="671002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/>
              <a:t>При погружении двух- и </a:t>
            </a:r>
            <a:r>
              <a:rPr lang="ru-RU" sz="2400" dirty="0" err="1"/>
              <a:t>многокорневых</a:t>
            </a:r>
            <a:r>
              <a:rPr lang="ru-RU" sz="2400" dirty="0"/>
              <a:t> зубов особое положение создается в </a:t>
            </a:r>
            <a:r>
              <a:rPr lang="ru-RU" sz="2400" dirty="0" err="1"/>
              <a:t>межкорневых</a:t>
            </a:r>
            <a:r>
              <a:rPr lang="ru-RU" sz="2400" dirty="0"/>
              <a:t> перегородках, когда они вклиниваются между корнями. </a:t>
            </a:r>
          </a:p>
          <a:p>
            <a:endParaRPr lang="ru-RU" sz="2400" dirty="0"/>
          </a:p>
          <a:p>
            <a:r>
              <a:rPr lang="ru-RU" sz="2400" dirty="0"/>
              <a:t>Почти на всей поверхности </a:t>
            </a:r>
            <a:r>
              <a:rPr lang="ru-RU" sz="2400" dirty="0" err="1"/>
              <a:t>межкорневой</a:t>
            </a:r>
            <a:r>
              <a:rPr lang="ru-RU" sz="2400" dirty="0"/>
              <a:t> перегородки образуется широкая зона давления. Подвергается резорбции не только купол </a:t>
            </a:r>
            <a:r>
              <a:rPr lang="ru-RU" sz="2400" dirty="0" err="1"/>
              <a:t>межкорневой</a:t>
            </a:r>
            <a:r>
              <a:rPr lang="ru-RU" sz="2400" dirty="0"/>
              <a:t> перегородки, но и вся стенка альвеолы.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33403" y="3653471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В зависимости от места точки приложения силы, может быть прямое погружение зуба или с наклоном. Если направление действующей силы (механической или функциональной) совпадает с продольной осью зуба, или, для </a:t>
            </a:r>
            <a:r>
              <a:rPr lang="ru-RU" sz="2000" dirty="0" err="1"/>
              <a:t>многокорневых</a:t>
            </a:r>
            <a:r>
              <a:rPr lang="ru-RU" sz="2000" dirty="0"/>
              <a:t> зубов, сила действует на центр сопротивления, то зуб погружается прямо. Если же точка приложения силы находится вне центра продольной оси, то зуб погружается с наклоном.</a:t>
            </a:r>
          </a:p>
        </p:txBody>
      </p:sp>
    </p:spTree>
    <p:extLst>
      <p:ext uri="{BB962C8B-B14F-4D97-AF65-F5344CB8AC3E}">
        <p14:creationId xmlns:p14="http://schemas.microsoft.com/office/powerpoint/2010/main" val="19984260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942580" cy="762000"/>
          </a:xfrm>
        </p:spPr>
        <p:txBody>
          <a:bodyPr>
            <a:normAutofit/>
          </a:bodyPr>
          <a:lstStyle/>
          <a:p>
            <a:r>
              <a:rPr lang="ru-RU" sz="1800" b="1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БИОМОРФОЛОГИЧЕСКИЕ ИЗМЕНЕНИЯ В ЗУБОЧЕЛЮСТНОЙ СИСТЕМЕ  ПРИ ПЕРЕМЕЩЕНИИ ЗУБОВ</a:t>
            </a:r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58462"/>
            <a:ext cx="10759700" cy="4665783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В результате воздействия на зубочелюстную систему силы </a:t>
            </a:r>
            <a:r>
              <a:rPr lang="ru-RU" dirty="0" err="1">
                <a:solidFill>
                  <a:schemeClr val="tx1"/>
                </a:solidFill>
              </a:rPr>
              <a:t>ортодонтического</a:t>
            </a:r>
            <a:r>
              <a:rPr lang="ru-RU" dirty="0">
                <a:solidFill>
                  <a:schemeClr val="tx1"/>
                </a:solidFill>
              </a:rPr>
              <a:t> аппарата изменяется ее анатомическое строение. При этом возникают силы, которые стремятся восстановить ее первоначальную форму. Они называются силами упругости.</a:t>
            </a:r>
          </a:p>
          <a:p>
            <a:pPr marL="0" indent="0">
              <a:buNone/>
            </a:pP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    В процессе </a:t>
            </a:r>
            <a:r>
              <a:rPr lang="ru-RU" dirty="0" err="1">
                <a:solidFill>
                  <a:schemeClr val="tx1"/>
                </a:solidFill>
              </a:rPr>
              <a:t>ортодонтического</a:t>
            </a:r>
            <a:r>
              <a:rPr lang="ru-RU" dirty="0">
                <a:solidFill>
                  <a:schemeClr val="tx1"/>
                </a:solidFill>
              </a:rPr>
              <a:t> лечения развиваемая аппаратами сила вызывает определенные тканевые изменения. Таким образом, </a:t>
            </a:r>
            <a:r>
              <a:rPr lang="ru-RU" dirty="0" err="1">
                <a:solidFill>
                  <a:schemeClr val="tx1"/>
                </a:solidFill>
              </a:rPr>
              <a:t>ортодонтические</a:t>
            </a:r>
            <a:r>
              <a:rPr lang="ru-RU" dirty="0">
                <a:solidFill>
                  <a:schemeClr val="tx1"/>
                </a:solidFill>
              </a:rPr>
              <a:t> аппараты являются  специфическим  раздражителем  или  стимулятором,  вызывающим тканевую  перестройку  и  закрепляющим  измененную  форму  элементов зубочелюстной системы и их взаимоотношения.</a:t>
            </a:r>
          </a:p>
          <a:p>
            <a:pPr marL="0" indent="0">
              <a:buNone/>
            </a:pP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     Тканевые преобразования, возникающие как ответная реакция организма, являются биологическими проявлениями жизнедеятельности организма. Таким образом, сталкиваются два разных явления: действие </a:t>
            </a:r>
            <a:r>
              <a:rPr lang="ru-RU" dirty="0" err="1">
                <a:solidFill>
                  <a:schemeClr val="tx1"/>
                </a:solidFill>
              </a:rPr>
              <a:t>ортодонтического</a:t>
            </a:r>
            <a:r>
              <a:rPr lang="ru-RU" dirty="0">
                <a:solidFill>
                  <a:schemeClr val="tx1"/>
                </a:solidFill>
              </a:rPr>
              <a:t> аппарата  и ответная биологическая реакция в форме тканевой перестройки.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1990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Изменения в костной ткани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Многочисленными исследованиями было установлено, что на стороне повышенного давления имеет место резорбция кости альвеолы, а на стороне натяжения ее — аппозиционный рост</a:t>
            </a:r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аппозиция и резорбция костной ткани.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6242" b="8123"/>
          <a:stretch>
            <a:fillRect/>
          </a:stretch>
        </p:blipFill>
        <p:spPr bwMode="auto">
          <a:xfrm>
            <a:off x="6908537" y="3405554"/>
            <a:ext cx="2071339" cy="320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0671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013" y="0"/>
            <a:ext cx="11466375" cy="5064624"/>
          </a:xfrm>
        </p:spPr>
        <p:txBody>
          <a:bodyPr>
            <a:normAutofit/>
          </a:bodyPr>
          <a:lstStyle/>
          <a:p>
            <a:r>
              <a:rPr lang="ru-RU" sz="2400" dirty="0"/>
              <a:t>При перемещении зуба, например, из вестибулярного в оральное направление, альвеолу можно делить на две части - </a:t>
            </a:r>
            <a:r>
              <a:rPr lang="ru-RU" sz="2400" i="1" dirty="0">
                <a:solidFill>
                  <a:srgbClr val="7030A0"/>
                </a:solidFill>
              </a:rPr>
              <a:t>вестибулярную</a:t>
            </a:r>
            <a:r>
              <a:rPr lang="ru-RU" sz="2400" dirty="0"/>
              <a:t> и </a:t>
            </a:r>
            <a:r>
              <a:rPr lang="ru-RU" sz="2400" i="1" dirty="0">
                <a:solidFill>
                  <a:srgbClr val="7030A0"/>
                </a:solidFill>
              </a:rPr>
              <a:t>оральную.</a:t>
            </a:r>
          </a:p>
          <a:p>
            <a:endParaRPr lang="ru-RU" sz="2400" i="1" dirty="0">
              <a:solidFill>
                <a:srgbClr val="7030A0"/>
              </a:solidFill>
            </a:endParaRPr>
          </a:p>
          <a:p>
            <a:r>
              <a:rPr lang="ru-RU" sz="2400" dirty="0"/>
              <a:t>В вестибулярной части альвеолы, на стороне, прилегающей к зубу, ввиду образования щели между зубом и альвеолой благодаря тяге происходит процесс аппозиции, а на противоположной стороне,</a:t>
            </a:r>
          </a:p>
          <a:p>
            <a:r>
              <a:rPr lang="ru-RU" sz="2400" dirty="0"/>
              <a:t>то есть на стороне оральной части альвеолы, соприкасающейся с корнем, ввиду производимого зубом давления на костную ткань происходит резорбция костной ткни</a:t>
            </a:r>
          </a:p>
        </p:txBody>
      </p:sp>
      <p:pic>
        <p:nvPicPr>
          <p:cNvPr id="4" name="Picture 2" descr="Теории перестройки костной ткан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0" r="64016" b="16906"/>
          <a:stretch/>
        </p:blipFill>
        <p:spPr bwMode="auto">
          <a:xfrm>
            <a:off x="4839286" y="3492439"/>
            <a:ext cx="2494520" cy="336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2672861" y="5036233"/>
            <a:ext cx="2827606" cy="633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6133513" y="4853354"/>
            <a:ext cx="2518117" cy="703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30870" y="5073135"/>
            <a:ext cx="199605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Аппозиция</a:t>
            </a: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623398" y="4974660"/>
            <a:ext cx="1627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Резорбция</a:t>
            </a:r>
          </a:p>
        </p:txBody>
      </p:sp>
    </p:spTree>
    <p:extLst>
      <p:ext uri="{BB962C8B-B14F-4D97-AF65-F5344CB8AC3E}">
        <p14:creationId xmlns:p14="http://schemas.microsoft.com/office/powerpoint/2010/main" val="15966117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err="1"/>
              <a:t>Морфологичесие</a:t>
            </a:r>
            <a:r>
              <a:rPr lang="ru-RU" sz="3600" b="1" dirty="0"/>
              <a:t> изменения в пародонте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716" y="1690688"/>
            <a:ext cx="8596668" cy="388077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 При воздействии силы на коронку зуба происходит его наклон, в пришеечной области возникает зона сдавления, в которой </a:t>
            </a:r>
            <a:r>
              <a:rPr lang="ru-RU" dirty="0" err="1"/>
              <a:t>периодонтальная</a:t>
            </a:r>
            <a:r>
              <a:rPr lang="ru-RU" dirty="0"/>
              <a:t> щель сужается, с противоположной  стороны —зона натяжения.            </a:t>
            </a:r>
          </a:p>
          <a:p>
            <a:r>
              <a:rPr lang="ru-RU" dirty="0"/>
              <a:t>Аналогичная картина, но в противоположных направлениях наблюдается в области верхушки корня зуба. Сдавливаются кровеносные и лимфатические сосуды, </a:t>
            </a:r>
            <a:r>
              <a:rPr lang="ru-RU" dirty="0" err="1"/>
              <a:t>периодонтальные</a:t>
            </a:r>
            <a:r>
              <a:rPr lang="ru-RU" dirty="0"/>
              <a:t> волокна, клеточные элементы и нервные окончания. </a:t>
            </a:r>
            <a:br>
              <a:rPr lang="ru-RU" dirty="0"/>
            </a:br>
            <a:r>
              <a:rPr lang="ru-RU" dirty="0"/>
              <a:t>      По данным экспериментальных исследований вследствие изменения трофических процессов в течение суток в первую очередь разрушаются нервные окончания, поэтому в дальнейшем давление, оказываемое на зуб, не вызывает болезненных ощущений.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2166" r="32165" b="10364"/>
          <a:stretch>
            <a:fillRect/>
          </a:stretch>
        </p:blipFill>
        <p:spPr bwMode="auto">
          <a:xfrm>
            <a:off x="9425354" y="3300046"/>
            <a:ext cx="1934308" cy="276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30313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Изменения в пульпе зуба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7493651" cy="388077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пульпе зуба во время активного действия аппаратов отмечается резкая гиперемия, сетчатая атрофия.</a:t>
            </a:r>
          </a:p>
          <a:p>
            <a:r>
              <a:rPr lang="ru-RU" dirty="0"/>
              <a:t>Иногда наблюдаются случаи потери жизнеспособности зуба в ходе </a:t>
            </a:r>
            <a:r>
              <a:rPr lang="ru-RU" dirty="0" err="1"/>
              <a:t>ортодонтического</a:t>
            </a:r>
            <a:r>
              <a:rPr lang="ru-RU" dirty="0"/>
              <a:t> лечения. Обычно в этом случае имела место предварительная травма зуба, однако </a:t>
            </a:r>
            <a:r>
              <a:rPr lang="ru-RU" dirty="0" err="1"/>
              <a:t>причинои</a:t>
            </a:r>
            <a:r>
              <a:rPr lang="ru-RU" dirty="0"/>
              <a:t>̆ может также быть </a:t>
            </a:r>
            <a:r>
              <a:rPr lang="ru-RU" dirty="0" err="1"/>
              <a:t>неправильныи</a:t>
            </a:r>
            <a:r>
              <a:rPr lang="ru-RU" dirty="0"/>
              <a:t>̆ контроль величины </a:t>
            </a:r>
            <a:r>
              <a:rPr lang="ru-RU" dirty="0" err="1"/>
              <a:t>ортодонтических</a:t>
            </a:r>
            <a:r>
              <a:rPr lang="ru-RU" dirty="0"/>
              <a:t> сил. </a:t>
            </a:r>
          </a:p>
          <a:p>
            <a:r>
              <a:rPr lang="ru-RU" dirty="0"/>
              <a:t>Если зуб подвергается </a:t>
            </a:r>
            <a:r>
              <a:rPr lang="ru-RU" dirty="0" err="1"/>
              <a:t>постояннои</a:t>
            </a:r>
            <a:r>
              <a:rPr lang="ru-RU" dirty="0"/>
              <a:t>̆ нагрузке </a:t>
            </a:r>
            <a:r>
              <a:rPr lang="ru-RU" dirty="0" err="1"/>
              <a:t>большои</a:t>
            </a:r>
            <a:r>
              <a:rPr lang="ru-RU" dirty="0"/>
              <a:t>̆ силы, происходит последовательность резких перемещений, поскольку подрывающая резорбция способна обеспечить большие изменения. Большое резкое перемещение апекса корня может привести к разрыву кровеносных сосудов в месте их присоединения. </a:t>
            </a:r>
          </a:p>
          <a:p>
            <a:endParaRPr lang="ru-RU" dirty="0"/>
          </a:p>
        </p:txBody>
      </p:sp>
      <p:pic>
        <p:nvPicPr>
          <p:cNvPr id="4" name="Рисунок 3" descr="blog-image-from-full-to-view-f-8088e62653988e3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0279" y="2493107"/>
            <a:ext cx="2156838" cy="240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914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30401" y="3107107"/>
            <a:ext cx="8044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/>
              <a:t>Спасибо за внимание!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Список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99"/>
              </a:buClr>
              <a:buFont typeface="Wingdings" pitchFamily="2" charset="2"/>
              <a:buChar char="v"/>
            </a:pPr>
            <a:r>
              <a:rPr lang="ru-RU" dirty="0" err="1"/>
              <a:t>Персин</a:t>
            </a:r>
            <a:r>
              <a:rPr lang="ru-RU" dirty="0"/>
              <a:t> Л.С. - Ортодонтия. Диагностика и лечение зубочелюстно-лицевых аномалий и деформаций : учебник / Л. С. </a:t>
            </a:r>
            <a:r>
              <a:rPr lang="ru-RU" dirty="0" err="1"/>
              <a:t>Персин</a:t>
            </a:r>
            <a:r>
              <a:rPr lang="ru-RU" dirty="0"/>
              <a:t> [и др.]. - М. : ГЭОТАР-Медиа, 2016. - 640 с</a:t>
            </a:r>
          </a:p>
          <a:p>
            <a:pPr lvl="0"/>
            <a:r>
              <a:rPr lang="ru-RU" dirty="0" err="1"/>
              <a:t>Хорошилкина</a:t>
            </a:r>
            <a:r>
              <a:rPr lang="ru-RU" dirty="0"/>
              <a:t> Ф.Я. - Руководство по ортодонтии/Под ред. Ф. Я. </a:t>
            </a:r>
            <a:r>
              <a:rPr lang="ru-RU" dirty="0" err="1"/>
              <a:t>Хорошилкиной</a:t>
            </a:r>
            <a:r>
              <a:rPr lang="ru-RU" dirty="0"/>
              <a:t>. —2-е изд., </a:t>
            </a:r>
            <a:r>
              <a:rPr lang="ru-RU" dirty="0" err="1"/>
              <a:t>перераб</a:t>
            </a:r>
            <a:r>
              <a:rPr lang="ru-RU" dirty="0"/>
              <a:t>. и доп. —М.: Медицина, 1999. —800 с:</a:t>
            </a:r>
          </a:p>
          <a:p>
            <a:pPr lvl="0"/>
            <a:r>
              <a:rPr lang="en-US" dirty="0">
                <a:hlinkClick r:id="rId2"/>
              </a:rPr>
              <a:t>https://studfiles.net/preview/1785170/page:8/</a:t>
            </a:r>
            <a:endParaRPr lang="ru-RU" dirty="0"/>
          </a:p>
          <a:p>
            <a:pPr lvl="0"/>
            <a:r>
              <a:rPr lang="en-US" dirty="0">
                <a:hlinkClick r:id="rId3"/>
              </a:rPr>
              <a:t>https://studfile.net/preview/1658861/page:35/</a:t>
            </a:r>
            <a:endParaRPr lang="ru-RU" dirty="0"/>
          </a:p>
          <a:p>
            <a:pPr lvl="0"/>
            <a:r>
              <a:rPr lang="en-US" dirty="0">
                <a:hlinkClick r:id="rId4"/>
              </a:rPr>
              <a:t>https://otherreferats.allbest.ru/medicine/00423014_6.html</a:t>
            </a:r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821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8974" y="633046"/>
            <a:ext cx="963636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cs typeface="Aharoni" pitchFamily="2" charset="-79"/>
              </a:rPr>
              <a:t>Согласно этой теории происходит утолщение вестибулярной части альвеолы и истончение язычной части в местах соприкосновения с зубом, но наружная (</a:t>
            </a:r>
            <a:r>
              <a:rPr lang="ru-RU" sz="2800" dirty="0" err="1">
                <a:cs typeface="Aharoni" pitchFamily="2" charset="-79"/>
              </a:rPr>
              <a:t>десневая</a:t>
            </a:r>
            <a:r>
              <a:rPr lang="ru-RU" sz="2800" dirty="0">
                <a:cs typeface="Aharoni" pitchFamily="2" charset="-79"/>
              </a:rPr>
              <a:t>) сторона альвеолярного отростка, как с оральной, так и с вестибулярной стороны не изменяется. Между тем, в </a:t>
            </a:r>
            <a:r>
              <a:rPr lang="ru-RU" sz="2800" dirty="0" err="1">
                <a:cs typeface="Aharoni" pitchFamily="2" charset="-79"/>
              </a:rPr>
              <a:t>ортодонтической</a:t>
            </a:r>
            <a:r>
              <a:rPr lang="ru-RU" sz="2800" dirty="0">
                <a:cs typeface="Aharoni" pitchFamily="2" charset="-79"/>
              </a:rPr>
              <a:t> практике всегда наблюдается перемещение всего участка альвеолярного отростка внутрь или наружу (в зависимости, куда перемещается зуб) почти на такое же расстояние, на которое перемещены зубы. Не только зуб перемещается, но и изменяется положение альвеолярного отростка. Следовательно, теория резорбции и аппозиции в толковании представителей этой точки зрения неудовлетворительна.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372" y="744745"/>
            <a:ext cx="5818584" cy="3681482"/>
          </a:xfrm>
        </p:spPr>
        <p:txBody>
          <a:bodyPr>
            <a:noAutofit/>
          </a:bodyPr>
          <a:lstStyle/>
          <a:p>
            <a:r>
              <a:rPr lang="ru-RU" sz="2400" b="1" dirty="0"/>
              <a:t>Теория </a:t>
            </a:r>
            <a:r>
              <a:rPr lang="ru-RU" sz="2400" b="1" dirty="0" err="1"/>
              <a:t>Кингслея</a:t>
            </a:r>
            <a:r>
              <a:rPr lang="ru-RU" sz="2400" b="1" dirty="0"/>
              <a:t> и </a:t>
            </a:r>
            <a:r>
              <a:rPr lang="ru-RU" sz="2400" b="1" dirty="0" err="1"/>
              <a:t>Валькгофа</a:t>
            </a:r>
            <a:r>
              <a:rPr lang="ru-RU" sz="2400" dirty="0"/>
              <a:t> 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теория напряжения челюстных костей, выражающаяся в следующем: компактная часть кости, и тем более, губчатая ее часть, отличаются эластичностью и даже растяжимостью, особенно в молодом возрасте.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Как известно, губчатая кость состоит из сплетения костных </a:t>
            </a:r>
            <a:r>
              <a:rPr lang="ru-RU" sz="2400" dirty="0" err="1"/>
              <a:t>балочек</a:t>
            </a:r>
            <a:r>
              <a:rPr lang="ru-RU" sz="2400" dirty="0"/>
              <a:t>, в петлях которых содержится костный мозг.</a:t>
            </a:r>
          </a:p>
        </p:txBody>
      </p:sp>
      <p:pic>
        <p:nvPicPr>
          <p:cNvPr id="5" name="Picture 2" descr="Теории перестройки костной ткан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0" r="35304" b="14958"/>
          <a:stretch/>
        </p:blipFill>
        <p:spPr bwMode="auto">
          <a:xfrm>
            <a:off x="7962314" y="910766"/>
            <a:ext cx="3420599" cy="440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41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6719" y="657663"/>
            <a:ext cx="11249465" cy="570093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При применении тяги или давления грубой силы петли изменяют свою конфигурацию, и возникает соответствующее изменение во внутримолекулярном напряжении элементов костной ткани. Возникает разница напряжения в различных участках костной ткани. Этим обусловливается перемещение зубов вместе с альвеолой.</a:t>
            </a:r>
          </a:p>
          <a:p>
            <a:r>
              <a:rPr lang="ru-RU" dirty="0"/>
              <a:t>Если действие силы, деформирующей костную ткань, долго продолжается, то разность внутримолекулярного напряжения постепенно сглаживается и измененная форма всей кости становится стабильной.</a:t>
            </a:r>
          </a:p>
          <a:p>
            <a:r>
              <a:rPr lang="ru-RU" dirty="0"/>
              <a:t>Согласно этой теории на стороне давления кость, вследствие своей эластичности, сжимается и отодвигается в оральном направлении, а вестибулярная часть освобождается от напряжения и тягой, передаваемой через альвеолярные перегородки, вся перемещается вслед за зубами орально.</a:t>
            </a:r>
          </a:p>
          <a:p>
            <a:r>
              <a:rPr lang="ru-RU" dirty="0"/>
              <a:t>Недостаток этой теории - она игнорирует известный фактор генеза костной ткани, который зависит от двух процессов: аппозиции и резорбции.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201" y="699614"/>
            <a:ext cx="5827347" cy="492593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Т</a:t>
            </a:r>
            <a:r>
              <a:rPr lang="ru-RU" sz="2800" b="1" dirty="0"/>
              <a:t>еория Оппенгейма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sz="2600" dirty="0"/>
              <a:t>При перемещении зуба, согласно этой теории, происходит не перемещение альвеолярного отростка целиком вместе с зубом вследствие эластичности кости, а перестройка костной ткани его, благодаря процессам аппозиции и резорбции. </a:t>
            </a:r>
          </a:p>
          <a:p>
            <a:endParaRPr lang="ru-RU" sz="2600" dirty="0"/>
          </a:p>
          <a:p>
            <a:r>
              <a:rPr lang="ru-RU" sz="2600" dirty="0"/>
              <a:t>Но резорбция и аппозиция происходит не так, как их толкуют представители первой теории.</a:t>
            </a:r>
          </a:p>
        </p:txBody>
      </p:sp>
      <p:pic>
        <p:nvPicPr>
          <p:cNvPr id="4" name="Picture 2" descr="Теории перестройки костной ткани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8" b="15627"/>
          <a:stretch/>
        </p:blipFill>
        <p:spPr bwMode="auto">
          <a:xfrm>
            <a:off x="7568417" y="657104"/>
            <a:ext cx="3868615" cy="437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117808"/>
      </p:ext>
    </p:extLst>
  </p:cSld>
  <p:clrMapOvr>
    <a:masterClrMapping/>
  </p:clrMapOvr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834</TotalTime>
  <Words>3662</Words>
  <Application>Microsoft Macintosh PowerPoint</Application>
  <PresentationFormat>Широкоэкранный</PresentationFormat>
  <Paragraphs>184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9" baseType="lpstr">
      <vt:lpstr>Aharoni</vt:lpstr>
      <vt:lpstr>arial</vt:lpstr>
      <vt:lpstr>arial</vt:lpstr>
      <vt:lpstr>Calibri</vt:lpstr>
      <vt:lpstr>Wingdings</vt:lpstr>
      <vt:lpstr>La mente</vt:lpstr>
      <vt:lpstr>Морфологические изменения ЗЧС. Виды перемещения зубов</vt:lpstr>
      <vt:lpstr>На протяжении развития ортодонтии, как науки, формировались и взгляды ученых на тканевые преобразования, возникающие при перемещении зубов.  По вопросу о влиянии ортодонтической аппаратуры на перестройку тканей пародонта известны несколько основных теорий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ортодонтических сил:</vt:lpstr>
      <vt:lpstr>По величине воздействия</vt:lpstr>
      <vt:lpstr>Классификация по величине воздействия по Шварцу</vt:lpstr>
      <vt:lpstr>Характер тканевых изменений под действием ортодонтических аппаратов по Калвелису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времени воздействия</vt:lpstr>
      <vt:lpstr>По характеру (принципу воздействия)</vt:lpstr>
      <vt:lpstr>По направлению</vt:lpstr>
      <vt:lpstr>Перемещение зубов</vt:lpstr>
      <vt:lpstr>Презентация PowerPoint</vt:lpstr>
      <vt:lpstr>Презентация PowerPoint</vt:lpstr>
      <vt:lpstr>Существует два основных типа горизонтального перемещения зубов.   Это корпусное перемещение и наклонно-поступательное (наклонно-вращательное)</vt:lpstr>
      <vt:lpstr>Презентация PowerPoint</vt:lpstr>
      <vt:lpstr>Корпусное перемещение зуба</vt:lpstr>
      <vt:lpstr>Презентация PowerPoint</vt:lpstr>
      <vt:lpstr>Презентация PowerPoint</vt:lpstr>
      <vt:lpstr>Презентация PowerPoint</vt:lpstr>
      <vt:lpstr>Наклонно-вращательное перемещение</vt:lpstr>
      <vt:lpstr>Презентация PowerPoint</vt:lpstr>
      <vt:lpstr>Ротация</vt:lpstr>
      <vt:lpstr>Презентация PowerPoint</vt:lpstr>
      <vt:lpstr>Презентация PowerPoint</vt:lpstr>
      <vt:lpstr>В вертикальной плоскости так же выделяют два типа перемещения зубов:   Интрузия - денто-альвеолярное погружение (вколачивание)    Экструзия - денто-альвеолярное удлинение.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БИОМОРФОЛОГИЧЕСКИЕ ИЗМЕНЕНИЯ В ЗУБОЧЕЛЮСТНОЙ СИСТЕМЕ  ПРИ ПЕРЕМЕЩЕНИИ ЗУБОВ</vt:lpstr>
      <vt:lpstr>Изменения в костной ткани</vt:lpstr>
      <vt:lpstr>Морфологичесие изменения в пародонте</vt:lpstr>
      <vt:lpstr>Изменения в пульпе зуба</vt:lpstr>
      <vt:lpstr>Презентация PowerPoint</vt:lpstr>
      <vt:lpstr>Список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Биоморфологические изменения в тканях пародонта при ортодонтическом перемещении зубов</dc:title>
  <dc:creator>Асем</dc:creator>
  <cp:lastModifiedBy>Азалия Юнусова</cp:lastModifiedBy>
  <cp:revision>65</cp:revision>
  <dcterms:created xsi:type="dcterms:W3CDTF">2017-03-17T04:10:22Z</dcterms:created>
  <dcterms:modified xsi:type="dcterms:W3CDTF">2026-01-27T13:16:05Z</dcterms:modified>
</cp:coreProperties>
</file>