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9717-CA63-414B-A127-39E5049D8DB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2096-4020-4C7C-AFFC-06C3A736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694" y="2568388"/>
            <a:ext cx="888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Нуждаемость в </a:t>
            </a:r>
            <a:r>
              <a:rPr lang="ru-RU" sz="2800" b="1" dirty="0" err="1"/>
              <a:t>ортодонтическом</a:t>
            </a:r>
            <a:r>
              <a:rPr lang="ru-RU" sz="2800" b="1" dirty="0"/>
              <a:t> лечении. Определение степени тяжести патологии.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3265" y="5886682"/>
            <a:ext cx="161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Казань. 2025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3485" y="416798"/>
            <a:ext cx="6898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ФГБОУ ВО "Казанский государственный медицинский университет" </a:t>
            </a:r>
          </a:p>
          <a:p>
            <a:pPr algn="ctr"/>
            <a:r>
              <a:rPr lang="ru-RU" dirty="0"/>
              <a:t>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6928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52" y="242047"/>
            <a:ext cx="10986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Методика заключается в оценке следующих десяти параметров: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1. количество отсутствующих резцов, клыков, </a:t>
            </a:r>
            <a:r>
              <a:rPr lang="ru-RU" sz="2400" dirty="0" err="1"/>
              <a:t>премоляров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2. скученность резцов;</a:t>
            </a:r>
          </a:p>
          <a:p>
            <a:pPr algn="just"/>
            <a:r>
              <a:rPr lang="ru-RU" sz="2400" dirty="0"/>
              <a:t>3. </a:t>
            </a:r>
            <a:r>
              <a:rPr lang="ru-RU" sz="2400" dirty="0" err="1"/>
              <a:t>тремы</a:t>
            </a:r>
            <a:r>
              <a:rPr lang="ru-RU" sz="2400" dirty="0"/>
              <a:t> между резцами;</a:t>
            </a:r>
          </a:p>
          <a:p>
            <a:pPr algn="just"/>
            <a:r>
              <a:rPr lang="ru-RU" sz="2400" dirty="0"/>
              <a:t>4. </a:t>
            </a:r>
            <a:r>
              <a:rPr lang="ru-RU" sz="2400" dirty="0" err="1"/>
              <a:t>диастемы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5. величина отклонения в размерах верхней челюсти;</a:t>
            </a:r>
          </a:p>
          <a:p>
            <a:pPr algn="just"/>
            <a:r>
              <a:rPr lang="ru-RU" sz="2400" dirty="0"/>
              <a:t>6. величина отклонение в размерах нижней челюсти;</a:t>
            </a:r>
          </a:p>
          <a:p>
            <a:pPr algn="just"/>
            <a:r>
              <a:rPr lang="ru-RU" sz="2400" dirty="0"/>
              <a:t>7. наличие переднего верхнечелюстного перекрытия;</a:t>
            </a:r>
          </a:p>
          <a:p>
            <a:pPr algn="just"/>
            <a:r>
              <a:rPr lang="ru-RU" sz="2400" dirty="0"/>
              <a:t>8. наличие переднего нижнечелюстного перекрытия;</a:t>
            </a:r>
          </a:p>
          <a:p>
            <a:pPr algn="just"/>
            <a:r>
              <a:rPr lang="ru-RU" sz="2400" dirty="0"/>
              <a:t>9. открытый прикус;</a:t>
            </a:r>
          </a:p>
          <a:p>
            <a:pPr algn="just"/>
            <a:r>
              <a:rPr lang="ru-RU" sz="2400" dirty="0"/>
              <a:t>10. соотношение моляров в переднезаднем отделе.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163" y="5343436"/>
            <a:ext cx="1099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Далее DAI рассчитывается по регрессивному уравнение, в котором полученный показатель умножают на коэффициент регрессии, и итог добавляют к константе регрессионного уравнения </a:t>
            </a:r>
          </a:p>
        </p:txBody>
      </p:sp>
    </p:spTree>
    <p:extLst>
      <p:ext uri="{BB962C8B-B14F-4D97-AF65-F5344CB8AC3E}">
        <p14:creationId xmlns:p14="http://schemas.microsoft.com/office/powerpoint/2010/main" val="425780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563" y="350575"/>
            <a:ext cx="106433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(количество отсутствующих резцов, клыков, </a:t>
            </a:r>
            <a:r>
              <a:rPr lang="ru-RU" sz="2400" dirty="0" err="1"/>
              <a:t>премоляров</a:t>
            </a:r>
            <a:r>
              <a:rPr lang="ru-RU" sz="2400" dirty="0"/>
              <a:t> × 6) </a:t>
            </a:r>
          </a:p>
          <a:p>
            <a:r>
              <a:rPr lang="ru-RU" sz="2400" dirty="0"/>
              <a:t>+ (скученность) </a:t>
            </a:r>
          </a:p>
          <a:p>
            <a:r>
              <a:rPr lang="ru-RU" sz="2400" dirty="0"/>
              <a:t>+ (промежутки между зубами во фронтальном отделе) </a:t>
            </a:r>
          </a:p>
          <a:p>
            <a:r>
              <a:rPr lang="ru-RU" sz="2400" dirty="0"/>
              <a:t>+  (</a:t>
            </a:r>
            <a:r>
              <a:rPr lang="ru-RU" sz="2400" dirty="0" err="1"/>
              <a:t>диастема</a:t>
            </a:r>
            <a:r>
              <a:rPr lang="ru-RU" sz="2400" dirty="0"/>
              <a:t> × 3) </a:t>
            </a:r>
          </a:p>
          <a:p>
            <a:r>
              <a:rPr lang="ru-RU" sz="2400" dirty="0"/>
              <a:t>+ (наибольшее отклонение во фронтальном отделе на верхней челюсти) </a:t>
            </a:r>
          </a:p>
          <a:p>
            <a:r>
              <a:rPr lang="ru-RU" sz="2400" dirty="0"/>
              <a:t>+ (наибольшее отклонение во фронтальном отделе на нижней челюсти) </a:t>
            </a:r>
          </a:p>
          <a:p>
            <a:r>
              <a:rPr lang="ru-RU" sz="2400" dirty="0"/>
              <a:t>+ (резцовое горизонтальное верхнечелюстное перекрытие × 2) </a:t>
            </a:r>
          </a:p>
          <a:p>
            <a:r>
              <a:rPr lang="ru-RU" sz="2400" dirty="0"/>
              <a:t>+ (резцовое горизонтальное нижнечелюстное перекрытие × 3) </a:t>
            </a:r>
          </a:p>
          <a:p>
            <a:r>
              <a:rPr lang="ru-RU" sz="2400" dirty="0"/>
              <a:t>+ (передняя вертикальная щель х 4) </a:t>
            </a:r>
          </a:p>
          <a:p>
            <a:r>
              <a:rPr lang="ru-RU" sz="2400" dirty="0"/>
              <a:t>+ (горизонтальное соотношение первых моляров × 3) </a:t>
            </a:r>
          </a:p>
          <a:p>
            <a:r>
              <a:rPr lang="ru-RU" sz="2400" dirty="0"/>
              <a:t>+ 13.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3777" y="4853979"/>
            <a:ext cx="837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 </a:t>
            </a:r>
            <a:r>
              <a:rPr lang="ru-RU" dirty="0"/>
              <a:t>25 - нарушения прикуса незначительны или отсутствуют, </a:t>
            </a:r>
          </a:p>
          <a:p>
            <a:r>
              <a:rPr lang="ru-RU" dirty="0"/>
              <a:t>26–30 - состояние, требующее избирательного лечения, </a:t>
            </a:r>
          </a:p>
          <a:p>
            <a:r>
              <a:rPr lang="ru-RU" dirty="0"/>
              <a:t>31–35 - тяжелое состояние с рекомендованным лечением </a:t>
            </a:r>
          </a:p>
          <a:p>
            <a:r>
              <a:rPr lang="en-US" dirty="0"/>
              <a:t>&gt; </a:t>
            </a:r>
            <a:r>
              <a:rPr lang="ru-RU" dirty="0"/>
              <a:t>36 - очень тяжелое состояние с обязательным </a:t>
            </a:r>
            <a:r>
              <a:rPr lang="ru-RU" dirty="0" err="1"/>
              <a:t>ортодонтическим</a:t>
            </a:r>
            <a:r>
              <a:rPr lang="ru-RU" dirty="0"/>
              <a:t> лечением </a:t>
            </a:r>
          </a:p>
        </p:txBody>
      </p:sp>
    </p:spTree>
    <p:extLst>
      <p:ext uri="{BB962C8B-B14F-4D97-AF65-F5344CB8AC3E}">
        <p14:creationId xmlns:p14="http://schemas.microsoft.com/office/powerpoint/2010/main" val="251952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47" y="255059"/>
            <a:ext cx="11140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индекс нуждаемости, сложности, результатов лечения)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7871" y="1746348"/>
            <a:ext cx="2572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 разработан в 2000 году </a:t>
            </a:r>
            <a:r>
              <a:rPr lang="ru-RU" dirty="0" err="1"/>
              <a:t>Richmond</a:t>
            </a:r>
            <a:r>
              <a:rPr lang="ru-RU" dirty="0"/>
              <a:t> и </a:t>
            </a:r>
            <a:r>
              <a:rPr lang="ru-RU" dirty="0" err="1"/>
              <a:t>Daniels</a:t>
            </a:r>
            <a:r>
              <a:rPr lang="ru-RU" dirty="0"/>
              <a:t>.</a:t>
            </a:r>
          </a:p>
          <a:p>
            <a:r>
              <a:rPr lang="ru-RU" dirty="0"/>
              <a:t>Состоит из пяти компонентов.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9E267B-D8DF-459A-9B5A-FE4C1587C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588" t="8866" r="22438" b="23388"/>
          <a:stretch/>
        </p:blipFill>
        <p:spPr>
          <a:xfrm>
            <a:off x="3825689" y="1325508"/>
            <a:ext cx="7002504" cy="513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85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199" y="1193339"/>
            <a:ext cx="5925818" cy="3988898"/>
          </a:xfrm>
        </p:spPr>
        <p:txBody>
          <a:bodyPr>
            <a:normAutofit/>
          </a:bodyPr>
          <a:lstStyle/>
          <a:p>
            <a:pPr marL="36000" indent="45720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Компонент I</a:t>
            </a:r>
            <a:r>
              <a:rPr lang="ru-RU" sz="2400" dirty="0">
                <a:cs typeface="Times New Roman" panose="02020603050405020304" pitchFamily="18" charset="0"/>
              </a:rPr>
              <a:t> - оценка эстетики.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Оценку эстетики проводят с помощью эстетической шкалы индекса IOTN.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Далее определенный показатель эстетического компонента умножают на 7.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3975B-0D8F-4ED7-92CA-61E720FB3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7980" y="480365"/>
            <a:ext cx="4336383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9460F-C871-4E21-B12F-7BCA016B4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22" b="76489"/>
          <a:stretch/>
        </p:blipFill>
        <p:spPr>
          <a:xfrm>
            <a:off x="620074" y="5259952"/>
            <a:ext cx="9608953" cy="9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570" y="380591"/>
            <a:ext cx="11084450" cy="4439992"/>
          </a:xfrm>
        </p:spPr>
        <p:txBody>
          <a:bodyPr>
            <a:normAutofit fontScale="92500"/>
          </a:bodyPr>
          <a:lstStyle/>
          <a:p>
            <a:pPr marL="36000" indent="45720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Компонент II </a:t>
            </a:r>
            <a:r>
              <a:rPr lang="ru-RU" sz="2400" dirty="0">
                <a:cs typeface="Times New Roman" panose="02020603050405020304" pitchFamily="18" charset="0"/>
              </a:rPr>
              <a:t>- наличие тесного положения зубов, либо промежутков между зубами верхней челюсти.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Для определения дефицита или избытка места в зубном ряду измеряют разницу между </a:t>
            </a:r>
            <a:r>
              <a:rPr lang="ru-RU" sz="2400" dirty="0" err="1">
                <a:cs typeface="Times New Roman" panose="02020603050405020304" pitchFamily="18" charset="0"/>
              </a:rPr>
              <a:t>мезиодистальным</a:t>
            </a:r>
            <a:r>
              <a:rPr lang="ru-RU" sz="2400" dirty="0">
                <a:cs typeface="Times New Roman" panose="02020603050405020304" pitchFamily="18" charset="0"/>
              </a:rPr>
              <a:t> размером коронок зубов и общей длиной зубной дуги. Определенные данные сравнивают с табличным значением, после чего выставляется соответствующий им балл, который далее умножают на весовой показатель, равный 5.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Если в каком-либо из зубных дуг имеются непрорезавшиеся зубы (исключая 3 моляры, включая сверхкомплектные зубы), то выставляется самый высокий показатель тесного положения 5 баллов, который затем умножают на его «вес». Задержавшиеся в зубной дуге временные зубы без зачатков постоянных и прорезавшиеся сверхкомплектные зубы считаются как промежутки до тех пор, пока они не устранены либо не замещены протезами. Зубы, утерянные в результате травмы, или удаленные зубы также считаются промежутками до замещения их протезами.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6EFF1-EEE3-45AB-B79B-DD291F794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12" b="50000"/>
          <a:stretch/>
        </p:blipFill>
        <p:spPr>
          <a:xfrm>
            <a:off x="1809660" y="4648728"/>
            <a:ext cx="8902271" cy="18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384" y="334975"/>
            <a:ext cx="11146116" cy="6096176"/>
          </a:xfrm>
        </p:spPr>
        <p:txBody>
          <a:bodyPr>
            <a:normAutofit/>
          </a:bodyPr>
          <a:lstStyle/>
          <a:p>
            <a:pPr marL="36000" indent="45720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Компонент III </a:t>
            </a:r>
            <a:r>
              <a:rPr lang="ru-RU" sz="2400" dirty="0">
                <a:cs typeface="Times New Roman" panose="02020603050405020304" pitchFamily="18" charset="0"/>
              </a:rPr>
              <a:t>- наличие перекрестного прикуса.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В норме щечные бугры верхних моляров и премоляров перекрывают щечные бугры зубов антагонистов, небные бугры верхних зубов располагаются в продольных </a:t>
            </a:r>
            <a:r>
              <a:rPr lang="ru-RU" sz="2400" dirty="0" err="1">
                <a:cs typeface="Times New Roman" panose="02020603050405020304" pitchFamily="18" charset="0"/>
              </a:rPr>
              <a:t>фиссурах</a:t>
            </a:r>
            <a:r>
              <a:rPr lang="ru-RU" sz="2400" dirty="0">
                <a:cs typeface="Times New Roman" panose="02020603050405020304" pitchFamily="18" charset="0"/>
              </a:rPr>
              <a:t> нижних.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Регистрируют перекрестный прикус, когда имеется прямой </a:t>
            </a:r>
            <a:r>
              <a:rPr lang="ru-RU" sz="2400" dirty="0" err="1">
                <a:cs typeface="Times New Roman" panose="02020603050405020304" pitchFamily="18" charset="0"/>
              </a:rPr>
              <a:t>бугровый</a:t>
            </a:r>
            <a:r>
              <a:rPr lang="ru-RU" sz="2400" dirty="0">
                <a:cs typeface="Times New Roman" panose="02020603050405020304" pitchFamily="18" charset="0"/>
              </a:rPr>
              <a:t> контакт или полное бугорковое </a:t>
            </a:r>
            <a:r>
              <a:rPr lang="ru-RU" sz="2400" dirty="0" err="1">
                <a:cs typeface="Times New Roman" panose="02020603050405020304" pitchFamily="18" charset="0"/>
              </a:rPr>
              <a:t>буккальное</a:t>
            </a:r>
            <a:r>
              <a:rPr lang="ru-RU" sz="2400" dirty="0"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cs typeface="Times New Roman" panose="02020603050405020304" pitchFamily="18" charset="0"/>
              </a:rPr>
              <a:t>лингвальное</a:t>
            </a:r>
            <a:r>
              <a:rPr lang="ru-RU" sz="2400" dirty="0">
                <a:cs typeface="Times New Roman" panose="02020603050405020304" pitchFamily="18" charset="0"/>
              </a:rPr>
              <a:t> несоответствие в области группы зубов или одного зуба. В переднем участке перекрестным считают соотношение, когда имеется прямой контакт клыков и резцов либо их обратное перекрытие.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После выявления перекрестного прикуса в боковом, переднем или сразу в обоих участках зубных дуг выставляют 1 балл, который затем умножают на 5.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53DAA2-530A-44F3-838C-D0F55A29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94" b="46384"/>
          <a:stretch/>
        </p:blipFill>
        <p:spPr>
          <a:xfrm>
            <a:off x="1675506" y="4999383"/>
            <a:ext cx="9324528" cy="4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182" y="591671"/>
            <a:ext cx="11261912" cy="5213593"/>
          </a:xfrm>
        </p:spPr>
        <p:txBody>
          <a:bodyPr>
            <a:normAutofit/>
          </a:bodyPr>
          <a:lstStyle/>
          <a:p>
            <a:pPr marL="36000" indent="45720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Компонент IV </a:t>
            </a:r>
            <a:r>
              <a:rPr lang="ru-RU" sz="2400" dirty="0">
                <a:cs typeface="Times New Roman" panose="02020603050405020304" pitchFamily="18" charset="0"/>
              </a:rPr>
              <a:t>- наличие вертикальной резцовой </a:t>
            </a:r>
            <a:r>
              <a:rPr lang="ru-RU" sz="2400" dirty="0" err="1">
                <a:cs typeface="Times New Roman" panose="02020603050405020304" pitchFamily="18" charset="0"/>
              </a:rPr>
              <a:t>дизокклюзии</a:t>
            </a:r>
            <a:r>
              <a:rPr lang="ru-RU" sz="2400" dirty="0">
                <a:cs typeface="Times New Roman" panose="02020603050405020304" pitchFamily="18" charset="0"/>
              </a:rPr>
              <a:t> либо глубокого резцового перекрытия.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Вертикальная щель измеряется в наиболее глубоком месте между режущими краями передней группы зубов с помощью миллиметровой линейки.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При определении глубины перекрытия, определяют наиболее глубокую его часть.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Данные сравнивают с табличными значениями для определения балла. Определенный балльный показатель умножают на 4.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9BE25-0536-4200-9999-14B32E45C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16" b="27100"/>
          <a:stretch/>
        </p:blipFill>
        <p:spPr>
          <a:xfrm>
            <a:off x="1460550" y="4344556"/>
            <a:ext cx="9425994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6" y="605118"/>
            <a:ext cx="11187952" cy="4696090"/>
          </a:xfrm>
        </p:spPr>
        <p:txBody>
          <a:bodyPr>
            <a:normAutofit/>
          </a:bodyPr>
          <a:lstStyle/>
          <a:p>
            <a:pPr marL="36000" indent="45720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Компонент V</a:t>
            </a:r>
            <a:r>
              <a:rPr lang="ru-RU" sz="2400" dirty="0">
                <a:cs typeface="Times New Roman" panose="02020603050405020304" pitchFamily="18" charset="0"/>
              </a:rPr>
              <a:t> - оценка </a:t>
            </a:r>
            <a:r>
              <a:rPr lang="ru-RU" sz="2400" dirty="0" err="1">
                <a:cs typeface="Times New Roman" panose="02020603050405020304" pitchFamily="18" charset="0"/>
              </a:rPr>
              <a:t>фиссурно</a:t>
            </a:r>
            <a:r>
              <a:rPr lang="ru-RU" sz="2400" dirty="0">
                <a:cs typeface="Times New Roman" panose="02020603050405020304" pitchFamily="18" charset="0"/>
              </a:rPr>
              <a:t>-бугоркового взаимоотношения боковой группы зубов. </a:t>
            </a:r>
          </a:p>
          <a:p>
            <a:pPr marL="36000" indent="457200" algn="just">
              <a:buNone/>
            </a:pPr>
            <a:r>
              <a:rPr lang="ru-RU" sz="2400" dirty="0" err="1">
                <a:cs typeface="Times New Roman" panose="02020603050405020304" pitchFamily="18" charset="0"/>
              </a:rPr>
              <a:t>Фиссурно</a:t>
            </a:r>
            <a:r>
              <a:rPr lang="ru-RU" sz="2400" dirty="0">
                <a:cs typeface="Times New Roman" panose="02020603050405020304" pitchFamily="18" charset="0"/>
              </a:rPr>
              <a:t>-бугорковый контакт клыков, премоляров и моляров оценивают в соответствии с протоколом, предложенным в таблице, для каждой стороны в отдельности, после чего показатели сторон суммируют.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0 баллов выставляют, когда имеются множественные </a:t>
            </a:r>
            <a:r>
              <a:rPr lang="ru-RU" sz="2400" dirty="0" err="1">
                <a:cs typeface="Times New Roman" panose="02020603050405020304" pitchFamily="18" charset="0"/>
              </a:rPr>
              <a:t>фиссурно</a:t>
            </a:r>
            <a:r>
              <a:rPr lang="ru-RU" sz="2400" dirty="0">
                <a:cs typeface="Times New Roman" panose="02020603050405020304" pitchFamily="18" charset="0"/>
              </a:rPr>
              <a:t>-бугорковые контакты боковой группы зубов;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 балл при любом взаимоотношении боковой группы, исключая прямой бугорковый контакт;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2 балла выставляют при прямом бугорковом контакте боковой группы зубов или одного зуба.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Определенный балл умножают на 3.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F144E-4A3A-4D7B-82AB-148F04BF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99" b="10227"/>
          <a:stretch/>
        </p:blipFill>
        <p:spPr>
          <a:xfrm>
            <a:off x="1507644" y="5501451"/>
            <a:ext cx="9264573" cy="11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A4215-FCF6-4250-870A-0F3521A7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525" t="33192" r="26375" b="38795"/>
          <a:stretch/>
        </p:blipFill>
        <p:spPr>
          <a:xfrm>
            <a:off x="2139712" y="3217958"/>
            <a:ext cx="7863268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688" y="532083"/>
            <a:ext cx="11490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Итоговое регрессивное уравнение для ICON индекса выглядит следующим образом :</a:t>
            </a:r>
          </a:p>
          <a:p>
            <a:endParaRPr lang="ru-RU" sz="2400" dirty="0"/>
          </a:p>
          <a:p>
            <a:r>
              <a:rPr lang="ru-RU" sz="2400" dirty="0"/>
              <a:t>(I*7)+(II*5)+(III*5)+(IV*4)+(V*3)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Результат регрессивного уравнения интерпретируют по следующей таблице значений:</a:t>
            </a:r>
          </a:p>
        </p:txBody>
      </p:sp>
    </p:spTree>
    <p:extLst>
      <p:ext uri="{BB962C8B-B14F-4D97-AF65-F5344CB8AC3E}">
        <p14:creationId xmlns:p14="http://schemas.microsoft.com/office/powerpoint/2010/main" val="279023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571" y="1720840"/>
            <a:ext cx="103071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сократил OHIP-49 в OHIP-14 для удобства пользования. Единственная разница между ними - количество вопросов - OHIP-14 содержит 14 вопросов, его русскоязычная версия апробирована в исследовании. </a:t>
            </a:r>
          </a:p>
          <a:p>
            <a:pPr marL="36000" indent="45720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опросника разделены на три раздела:</a:t>
            </a:r>
          </a:p>
          <a:p>
            <a:pPr marL="3789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приеме пищи, </a:t>
            </a:r>
          </a:p>
          <a:p>
            <a:pPr marL="3789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общении, </a:t>
            </a:r>
          </a:p>
          <a:p>
            <a:pPr marL="3789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повседневной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41" y="220106"/>
            <a:ext cx="11840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ctr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(OHIP) – является объективным показателем, оценивающим стоматологическое здоровье и его влияние на качество жизни. </a:t>
            </a:r>
          </a:p>
        </p:txBody>
      </p:sp>
    </p:spTree>
    <p:extLst>
      <p:ext uri="{BB962C8B-B14F-4D97-AF65-F5344CB8AC3E}">
        <p14:creationId xmlns:p14="http://schemas.microsoft.com/office/powerpoint/2010/main" val="10543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664" y="1095935"/>
            <a:ext cx="11456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В большинстве стран оценка потребности в </a:t>
            </a:r>
            <a:r>
              <a:rPr lang="ru-RU" sz="2800" dirty="0" err="1">
                <a:cs typeface="Times New Roman" panose="02020603050405020304" pitchFamily="18" charset="0"/>
              </a:rPr>
              <a:t>ортодонтическом</a:t>
            </a:r>
            <a:r>
              <a:rPr lang="ru-RU" sz="2800" dirty="0">
                <a:cs typeface="Times New Roman" panose="02020603050405020304" pitchFamily="18" charset="0"/>
              </a:rPr>
              <a:t> лечении проводится с помощью объективных клинических показателей (индексов), определяемых стоматологами.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6000" indent="45720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Чаще всего используются следующие показатели: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6000" indent="457200" algn="just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378900" algn="just"/>
            <a:r>
              <a:rPr lang="ru-RU" sz="2800" b="1" dirty="0">
                <a:cs typeface="Times New Roman" panose="02020603050405020304" pitchFamily="18" charset="0"/>
              </a:rPr>
              <a:t>IOTN</a:t>
            </a:r>
            <a:r>
              <a:rPr lang="ru-RU" sz="2800" dirty="0"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cs typeface="Times New Roman" panose="02020603050405020304" pitchFamily="18" charset="0"/>
              </a:rPr>
              <a:t>Index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of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Orthodontic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Treatment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Need</a:t>
            </a:r>
            <a:r>
              <a:rPr lang="ru-RU" sz="2800" dirty="0">
                <a:cs typeface="Times New Roman" panose="02020603050405020304" pitchFamily="18" charset="0"/>
              </a:rPr>
              <a:t> - индекс нуждаемости в </a:t>
            </a:r>
            <a:r>
              <a:rPr lang="ru-RU" sz="2800" dirty="0" err="1">
                <a:cs typeface="Times New Roman" panose="02020603050405020304" pitchFamily="18" charset="0"/>
              </a:rPr>
              <a:t>ортодонтическом</a:t>
            </a:r>
            <a:r>
              <a:rPr lang="ru-RU" sz="2800" dirty="0">
                <a:cs typeface="Times New Roman" panose="02020603050405020304" pitchFamily="18" charset="0"/>
              </a:rPr>
              <a:t> лечении),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78900" algn="just"/>
            <a:r>
              <a:rPr lang="ru-RU" sz="2800" b="1" dirty="0">
                <a:cs typeface="Times New Roman" panose="02020603050405020304" pitchFamily="18" charset="0"/>
              </a:rPr>
              <a:t>ICON</a:t>
            </a:r>
            <a:r>
              <a:rPr lang="ru-RU" sz="2800" dirty="0"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cs typeface="Times New Roman" panose="02020603050405020304" pitchFamily="18" charset="0"/>
              </a:rPr>
              <a:t>Index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of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Complexity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cs typeface="Times New Roman" panose="02020603050405020304" pitchFamily="18" charset="0"/>
              </a:rPr>
              <a:t>Outcome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cs typeface="Times New Roman" panose="02020603050405020304" pitchFamily="18" charset="0"/>
              </a:rPr>
              <a:t>and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Need</a:t>
            </a:r>
            <a:r>
              <a:rPr lang="ru-RU" sz="2800" dirty="0">
                <a:cs typeface="Times New Roman" panose="02020603050405020304" pitchFamily="18" charset="0"/>
              </a:rPr>
              <a:t> - индекс нуждаемости, сложности, результатов лечения),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78900" algn="just"/>
            <a:r>
              <a:rPr lang="ru-RU" sz="2800" b="1" dirty="0">
                <a:cs typeface="Times New Roman" panose="02020603050405020304" pitchFamily="18" charset="0"/>
              </a:rPr>
              <a:t>DAI</a:t>
            </a:r>
            <a:r>
              <a:rPr lang="ru-RU" sz="2800" dirty="0"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cs typeface="Times New Roman" panose="02020603050405020304" pitchFamily="18" charset="0"/>
              </a:rPr>
              <a:t>Dental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Aesthetic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Index</a:t>
            </a:r>
            <a:r>
              <a:rPr lang="ru-RU" sz="2800" dirty="0">
                <a:cs typeface="Times New Roman" panose="02020603050405020304" pitchFamily="18" charset="0"/>
              </a:rPr>
              <a:t> - стоматологический эстетический индекс).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46" y="1055342"/>
            <a:ext cx="119880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испытываете ли Вы затруднения при произношении слов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испытываете ли Вы болевые ощущения в полости рта?;</a:t>
            </a:r>
          </a:p>
          <a:p>
            <a:pPr algn="just"/>
            <a:r>
              <a:rPr lang="ru-RU" sz="2400" dirty="0"/>
              <a:t>– испытываете ли Вы неудобства из-за проблем 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мешают ли проблемы с зубами, слизистой оболочкой полости рта или протезами Вам отдыхать/расслабляться?;</a:t>
            </a:r>
          </a:p>
          <a:p>
            <a:pPr algn="just"/>
            <a:r>
              <a:rPr lang="ru-RU" sz="2400" dirty="0"/>
              <a:t>– становится ли Ваша жизнь менее интересной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приходится ли Вам полностью «выпадать из жизни»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вы потеряли вкус к пище из-за проблем с зубами, слизистой оболочкой полости рта или протезами?;</a:t>
            </a:r>
          </a:p>
        </p:txBody>
      </p:sp>
    </p:spTree>
    <p:extLst>
      <p:ext uri="{BB962C8B-B14F-4D97-AF65-F5344CB8AC3E}">
        <p14:creationId xmlns:p14="http://schemas.microsoft.com/office/powerpoint/2010/main" val="78943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59" y="763378"/>
            <a:ext cx="119006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вызывает ли у Вас затруднение прием пищи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питаетесь ли Вы неудовлетворительно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приходится ли Вам прерывать прием пищи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чувствуете ли Вы себя стесненным в общении с людьми из-за проблем с зубами, слизистой оболочкой полости рта или протезами?;</a:t>
            </a:r>
          </a:p>
          <a:p>
            <a:pPr algn="just"/>
            <a:r>
              <a:rPr lang="ru-RU" sz="2400" dirty="0"/>
              <a:t>– ставят ли проблемы с зубами, слизистой оболочкой полости рта или протезами Вас в неловкое положение?;</a:t>
            </a:r>
          </a:p>
          <a:p>
            <a:pPr algn="just"/>
            <a:r>
              <a:rPr lang="ru-RU" sz="2400" dirty="0"/>
              <a:t>– приводят ли проблемы с зубами, слизистой оболочкой полости рта или протезами Вас к повышенной раздражительности при общении с людьми?;</a:t>
            </a:r>
          </a:p>
          <a:p>
            <a:pPr algn="just"/>
            <a:r>
              <a:rPr lang="ru-RU" sz="2400" dirty="0"/>
              <a:t>– испытываете ли Вы затруднения в обычной работе из-за проблем с зубами, слизистой оболочкой полости рта или протезами?</a:t>
            </a:r>
          </a:p>
        </p:txBody>
      </p:sp>
    </p:spTree>
    <p:extLst>
      <p:ext uri="{BB962C8B-B14F-4D97-AF65-F5344CB8AC3E}">
        <p14:creationId xmlns:p14="http://schemas.microsoft.com/office/powerpoint/2010/main" val="92186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340" y="238997"/>
            <a:ext cx="103519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Ответы на вопросы построены по типу </a:t>
            </a:r>
            <a:r>
              <a:rPr lang="ru-RU" sz="2400" dirty="0" err="1"/>
              <a:t>Ликертовской</a:t>
            </a:r>
            <a:r>
              <a:rPr lang="ru-RU" sz="2400" dirty="0"/>
              <a:t> шкалы, ранжированы по 5 баллов соответственно ответам: </a:t>
            </a:r>
          </a:p>
          <a:p>
            <a:pPr algn="just"/>
            <a:r>
              <a:rPr lang="ru-RU" sz="2400" dirty="0"/>
              <a:t>«никогда» – 0 баллов,</a:t>
            </a:r>
          </a:p>
          <a:p>
            <a:pPr algn="just"/>
            <a:r>
              <a:rPr lang="ru-RU" sz="2400" dirty="0"/>
              <a:t>«крайне редко» – 1 балл,</a:t>
            </a:r>
          </a:p>
          <a:p>
            <a:pPr algn="just"/>
            <a:r>
              <a:rPr lang="ru-RU" sz="2400" dirty="0"/>
              <a:t>«часто» – 2 балла, </a:t>
            </a:r>
          </a:p>
          <a:p>
            <a:pPr algn="just"/>
            <a:r>
              <a:rPr lang="ru-RU" sz="2400" dirty="0"/>
              <a:t>«очень часто» – 3 балла, </a:t>
            </a:r>
          </a:p>
          <a:p>
            <a:pPr algn="just"/>
            <a:r>
              <a:rPr lang="ru-RU" sz="2400" dirty="0"/>
              <a:t>«постоянно» – 4 балла.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Оценка качества жизни соответствует следующему количеству баллов: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– 0–14 баллов – «хорошее» качество жизни;</a:t>
            </a:r>
          </a:p>
          <a:p>
            <a:pPr algn="just"/>
            <a:r>
              <a:rPr lang="ru-RU" sz="2400" dirty="0"/>
              <a:t>– 15–28 баллов – «удовлетворительное» качество жизни;</a:t>
            </a:r>
          </a:p>
          <a:p>
            <a:pPr algn="just"/>
            <a:r>
              <a:rPr lang="ru-RU" sz="2400" dirty="0"/>
              <a:t>– 29–42 баллов – «неудовлетворительное» качество жизни;</a:t>
            </a:r>
          </a:p>
          <a:p>
            <a:pPr algn="just"/>
            <a:r>
              <a:rPr lang="ru-RU" sz="2400" dirty="0"/>
              <a:t>– 43–56 баллов – «плохое» качество жизни.</a:t>
            </a:r>
          </a:p>
        </p:txBody>
      </p:sp>
    </p:spTree>
    <p:extLst>
      <p:ext uri="{BB962C8B-B14F-4D97-AF65-F5344CB8AC3E}">
        <p14:creationId xmlns:p14="http://schemas.microsoft.com/office/powerpoint/2010/main" val="328415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553" y="424507"/>
            <a:ext cx="10385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Определение степени выраженности морфологических и функциональных нарушений в зубочелюстной системе и трудности их лечения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7336" y="1669747"/>
            <a:ext cx="10044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Планирование </a:t>
            </a:r>
            <a:r>
              <a:rPr lang="ru-RU" sz="2400" dirty="0" err="1">
                <a:cs typeface="Times New Roman" panose="02020603050405020304" pitchFamily="18" charset="0"/>
              </a:rPr>
              <a:t>ортодонтического</a:t>
            </a:r>
            <a:r>
              <a:rPr lang="ru-RU" sz="2400" dirty="0">
                <a:cs typeface="Times New Roman" panose="02020603050405020304" pitchFamily="18" charset="0"/>
              </a:rPr>
              <a:t> лечения находится в прямой зависимости от степени выраженности аномалий, и от этого зависят сроки проведения </a:t>
            </a:r>
            <a:r>
              <a:rPr lang="ru-RU" sz="2400" dirty="0" err="1">
                <a:cs typeface="Times New Roman" panose="02020603050405020304" pitchFamily="18" charset="0"/>
              </a:rPr>
              <a:t>ортодонтического</a:t>
            </a:r>
            <a:r>
              <a:rPr lang="ru-RU" sz="2400" dirty="0">
                <a:cs typeface="Times New Roman" panose="02020603050405020304" pitchFamily="18" charset="0"/>
              </a:rPr>
              <a:t> лечения и его степень сложности.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С этой целью </a:t>
            </a:r>
            <a:r>
              <a:rPr lang="ru-RU" sz="2400" dirty="0" err="1">
                <a:cs typeface="Times New Roman" panose="02020603050405020304" pitchFamily="18" charset="0"/>
              </a:rPr>
              <a:t>Зиберт</a:t>
            </a:r>
            <a:r>
              <a:rPr lang="ru-RU" sz="2400" dirty="0">
                <a:cs typeface="Times New Roman" panose="02020603050405020304" pitchFamily="18" charset="0"/>
              </a:rPr>
              <a:t> и Малыгин (1973) применили метод пятибалльной оценки.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Сущность метода состоит в том, что оценивают степень выраженности морфологических и функциональных нарушений и трудности их устранения, т.е. объем лечебных мероприятий для: </a:t>
            </a:r>
          </a:p>
          <a:p>
            <a:pPr marL="36000" indent="45720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3600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 нормализации формы верхнего и нижнего зубных рядов; </a:t>
            </a:r>
          </a:p>
          <a:p>
            <a:pPr marL="3600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2) установления нижней челюсти в правильное положение; </a:t>
            </a:r>
          </a:p>
          <a:p>
            <a:pPr marL="3600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3) восстановления функций зубочелюстной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9128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51" y="-554682"/>
            <a:ext cx="12422701" cy="79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51" y="-554682"/>
            <a:ext cx="12422701" cy="79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9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771" y="1404809"/>
            <a:ext cx="9572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Степень трудности лечения каждого больного представляет собой сумму баллов. </a:t>
            </a:r>
          </a:p>
          <a:p>
            <a:r>
              <a:rPr lang="ru-RU" sz="2400" dirty="0"/>
              <a:t>Выделены четыре степени трудности лечения;</a:t>
            </a:r>
          </a:p>
          <a:p>
            <a:endParaRPr lang="ru-RU" sz="2400" dirty="0"/>
          </a:p>
          <a:p>
            <a:r>
              <a:rPr lang="ru-RU" sz="2400" dirty="0"/>
              <a:t>I — простое лечение (до 27 баллов),</a:t>
            </a:r>
          </a:p>
          <a:p>
            <a:r>
              <a:rPr lang="ru-RU" sz="2400" dirty="0"/>
              <a:t>II — лечение средней трудности (28—40 баллов),</a:t>
            </a:r>
          </a:p>
          <a:p>
            <a:r>
              <a:rPr lang="ru-RU" sz="2400" dirty="0"/>
              <a:t>III — трудное лечение (41—54 балла),</a:t>
            </a:r>
          </a:p>
          <a:p>
            <a:r>
              <a:rPr lang="ru-RU" sz="2400" dirty="0"/>
              <a:t>IV степень - очень трудное лечение (55 баллов и более).</a:t>
            </a:r>
          </a:p>
        </p:txBody>
      </p:sp>
    </p:spTree>
    <p:extLst>
      <p:ext uri="{BB962C8B-B14F-4D97-AF65-F5344CB8AC3E}">
        <p14:creationId xmlns:p14="http://schemas.microsoft.com/office/powerpoint/2010/main" val="372340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2445" y="-1910395"/>
            <a:ext cx="6327451" cy="105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917747"/>
            <a:ext cx="6911788" cy="6091517"/>
          </a:xfrm>
        </p:spPr>
        <p:txBody>
          <a:bodyPr>
            <a:noAutofit/>
          </a:bodyPr>
          <a:lstStyle/>
          <a:p>
            <a:pPr marL="36000" indent="45720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Л.С. </a:t>
            </a:r>
            <a:r>
              <a:rPr lang="ru-RU" sz="2000" dirty="0" err="1">
                <a:cs typeface="Times New Roman" panose="02020603050405020304" pitchFamily="18" charset="0"/>
              </a:rPr>
              <a:t>Персин</a:t>
            </a:r>
            <a:r>
              <a:rPr lang="ru-RU" sz="2000" dirty="0">
                <a:cs typeface="Times New Roman" panose="02020603050405020304" pitchFamily="18" charset="0"/>
              </a:rPr>
              <a:t> в 1997 г. предложил способ определения степени выраженности зубочелюстных аномалий и степени сложности их лечения.</a:t>
            </a:r>
          </a:p>
          <a:p>
            <a:pPr marL="36000" indent="45720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В основе этого метода следующая идея: аномалии зубов, зубных рядов, челюстей приводят к аномалиям окклюзии, которые формируются в сагиттальной, вертикальной, </a:t>
            </a:r>
            <a:r>
              <a:rPr lang="ru-RU" sz="2000" dirty="0" err="1">
                <a:cs typeface="Times New Roman" panose="02020603050405020304" pitchFamily="18" charset="0"/>
              </a:rPr>
              <a:t>трансверзальной</a:t>
            </a:r>
            <a:r>
              <a:rPr lang="ru-RU" sz="2000" dirty="0">
                <a:cs typeface="Times New Roman" panose="02020603050405020304" pitchFamily="18" charset="0"/>
              </a:rPr>
              <a:t> плоскостях.</a:t>
            </a:r>
          </a:p>
          <a:p>
            <a:pPr marL="36000" indent="45720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Степень выраженности аномалий окклюзии оценивается по величине </a:t>
            </a:r>
          </a:p>
          <a:p>
            <a:pPr marL="378900" algn="just"/>
            <a:r>
              <a:rPr lang="ru-RU" sz="2000" dirty="0">
                <a:cs typeface="Times New Roman" panose="02020603050405020304" pitchFamily="18" charset="0"/>
              </a:rPr>
              <a:t>сагиттальной резцовой щели (сагиттальная резцовая </a:t>
            </a:r>
            <a:r>
              <a:rPr lang="ru-RU" sz="2000" dirty="0" err="1">
                <a:cs typeface="Times New Roman" panose="02020603050405020304" pitchFamily="18" charset="0"/>
              </a:rPr>
              <a:t>дизокклюзия</a:t>
            </a:r>
            <a:r>
              <a:rPr lang="ru-RU" sz="2000" dirty="0">
                <a:cs typeface="Times New Roman" panose="02020603050405020304" pitchFamily="18" charset="0"/>
              </a:rPr>
              <a:t>), </a:t>
            </a:r>
          </a:p>
          <a:p>
            <a:pPr marL="378900" algn="just"/>
            <a:r>
              <a:rPr lang="ru-RU" sz="2000" dirty="0">
                <a:cs typeface="Times New Roman" panose="02020603050405020304" pitchFamily="18" charset="0"/>
              </a:rPr>
              <a:t>вертикальной резцовой щели (вертикальная резцовая </a:t>
            </a:r>
            <a:r>
              <a:rPr lang="ru-RU" sz="2000" dirty="0" err="1">
                <a:cs typeface="Times New Roman" panose="02020603050405020304" pitchFamily="18" charset="0"/>
              </a:rPr>
              <a:t>дизокклюзия</a:t>
            </a:r>
            <a:r>
              <a:rPr lang="ru-RU" sz="2000" dirty="0">
                <a:cs typeface="Times New Roman" panose="02020603050405020304" pitchFamily="18" charset="0"/>
              </a:rPr>
              <a:t>), </a:t>
            </a:r>
          </a:p>
          <a:p>
            <a:pPr marL="378900" algn="just"/>
            <a:r>
              <a:rPr lang="ru-RU" sz="2000" dirty="0">
                <a:cs typeface="Times New Roman" panose="02020603050405020304" pitchFamily="18" charset="0"/>
              </a:rPr>
              <a:t>по величине нарушения смыкания боковых групп зубов-антагонистов по сравнению с физиологической окклюзией.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610B71-CCFB-4892-8EE4-EA7F6D57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48" y="270855"/>
            <a:ext cx="4031251" cy="589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81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3" y="369794"/>
            <a:ext cx="11235017" cy="6185647"/>
          </a:xfrm>
        </p:spPr>
        <p:txBody>
          <a:bodyPr>
            <a:normAutofit/>
          </a:bodyPr>
          <a:lstStyle/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Аномалии формы и размера зубных рядов оцениваются по сравнению с нормальными типоразмерами зубных рядов, построенных в зависимости от суммы </a:t>
            </a:r>
            <a:r>
              <a:rPr lang="ru-RU" sz="2400" dirty="0" err="1">
                <a:cs typeface="Times New Roman" panose="02020603050405020304" pitchFamily="18" charset="0"/>
              </a:rPr>
              <a:t>мезиодистальных</a:t>
            </a:r>
            <a:r>
              <a:rPr lang="ru-RU" sz="2400" dirty="0">
                <a:cs typeface="Times New Roman" panose="02020603050405020304" pitchFamily="18" charset="0"/>
              </a:rPr>
              <a:t> размеров резцов и клыка верхней челюсти.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Аномалии окклюзии оцениваются по балльной системе в переднем и боковых участках зубных рядов. Отдельно выделены аномалии зубов. Выраженность аномалий окклюзии рассматривается в зависимости от величины несоответствия смыкания зубных рядов в сагиттальной, вертикальной и </a:t>
            </a:r>
            <a:r>
              <a:rPr lang="ru-RU" sz="2400" dirty="0" err="1">
                <a:cs typeface="Times New Roman" panose="02020603050405020304" pitchFamily="18" charset="0"/>
              </a:rPr>
              <a:t>трансверзальной</a:t>
            </a:r>
            <a:r>
              <a:rPr lang="ru-RU" sz="2400" dirty="0">
                <a:cs typeface="Times New Roman" panose="02020603050405020304" pitchFamily="18" charset="0"/>
              </a:rPr>
              <a:t> плоскостях с учетом нарушения окклюзии за счет одного или обоих зубных рядов.</a:t>
            </a:r>
          </a:p>
          <a:p>
            <a:pPr marL="36000" indent="45720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Категория степени сложности лечения определяется путем суммирования баллов. </a:t>
            </a:r>
          </a:p>
          <a:p>
            <a:pPr marL="378900" algn="just"/>
            <a:r>
              <a:rPr lang="ru-RU" sz="2400" dirty="0">
                <a:cs typeface="Times New Roman" panose="02020603050405020304" pitchFamily="18" charset="0"/>
              </a:rPr>
              <a:t>До трех баллов оценивается первая категория, которая касается в основном аномалий зубов. </a:t>
            </a:r>
          </a:p>
          <a:p>
            <a:pPr marL="378900" algn="just"/>
            <a:r>
              <a:rPr lang="ru-RU" sz="2400" dirty="0">
                <a:cs typeface="Times New Roman" panose="02020603050405020304" pitchFamily="18" charset="0"/>
              </a:rPr>
              <a:t>Ко второй категории относятся аномалии окклюзии, степень выраженности которых определяется до 3 мм, </a:t>
            </a:r>
          </a:p>
          <a:p>
            <a:pPr marL="378900" algn="just"/>
            <a:r>
              <a:rPr lang="ru-RU" sz="2400" dirty="0">
                <a:cs typeface="Times New Roman" panose="02020603050405020304" pitchFamily="18" charset="0"/>
              </a:rPr>
              <a:t>к третьей - 3-6 мм, </a:t>
            </a:r>
          </a:p>
          <a:p>
            <a:pPr marL="378900" algn="just"/>
            <a:r>
              <a:rPr lang="ru-RU" sz="2400" dirty="0">
                <a:cs typeface="Times New Roman" panose="02020603050405020304" pitchFamily="18" charset="0"/>
              </a:rPr>
              <a:t>к четвертой - более 6 мм. </a:t>
            </a:r>
          </a:p>
          <a:p>
            <a:pPr marL="36000" indent="45720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3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653" y="2185147"/>
            <a:ext cx="108383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Shaw</a:t>
            </a:r>
            <a:r>
              <a:rPr lang="ru-RU" sz="2400" dirty="0"/>
              <a:t> и </a:t>
            </a:r>
            <a:r>
              <a:rPr lang="ru-RU" sz="2400" dirty="0" err="1"/>
              <a:t>соавт</a:t>
            </a:r>
            <a:r>
              <a:rPr lang="ru-RU" sz="2400" dirty="0"/>
              <a:t>. В 1987г. в Великобритании разработали Индекс нуждаемости в </a:t>
            </a:r>
            <a:r>
              <a:rPr lang="ru-RU" sz="2400" dirty="0" err="1"/>
              <a:t>ортодонтическом</a:t>
            </a:r>
            <a:r>
              <a:rPr lang="ru-RU" sz="2400" dirty="0"/>
              <a:t> лечении(IOTN), который по­дразделял обследуемых на пять классов в зависимости от нуждае­мости в лечении.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ru-RU" sz="2400" dirty="0"/>
              <a:t>Индекс включает</a:t>
            </a:r>
            <a:r>
              <a:rPr lang="en-US" sz="24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 зубной компонент, характеризу­ющий положение зубов и окклюзию </a:t>
            </a:r>
            <a:endParaRPr lang="en-US" sz="2400" dirty="0"/>
          </a:p>
          <a:p>
            <a:pPr algn="just"/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 эстетический компонент, определяющийся при сравнении внешнего вида зубов со стандартными фотографиями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441" y="503829"/>
            <a:ext cx="11017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900" algn="ctr"/>
            <a:r>
              <a:rPr lang="ru-RU" sz="2800" b="1" dirty="0">
                <a:cs typeface="Times New Roman" panose="02020603050405020304" pitchFamily="18" charset="0"/>
              </a:rPr>
              <a:t>IOTN</a:t>
            </a:r>
            <a:r>
              <a:rPr lang="ru-RU" sz="2800" dirty="0"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cs typeface="Times New Roman" panose="02020603050405020304" pitchFamily="18" charset="0"/>
              </a:rPr>
              <a:t>Index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of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Orthodontic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Treatment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Need</a:t>
            </a:r>
            <a:r>
              <a:rPr lang="ru-RU" sz="2800" dirty="0">
                <a:cs typeface="Times New Roman" panose="02020603050405020304" pitchFamily="18" charset="0"/>
              </a:rPr>
              <a:t> - индекс нуждаемости в </a:t>
            </a:r>
            <a:r>
              <a:rPr lang="ru-RU" sz="2800" dirty="0" err="1">
                <a:cs typeface="Times New Roman" panose="02020603050405020304" pitchFamily="18" charset="0"/>
              </a:rPr>
              <a:t>ортодонтическом</a:t>
            </a:r>
            <a:r>
              <a:rPr lang="ru-RU" sz="2800" dirty="0">
                <a:cs typeface="Times New Roman" panose="02020603050405020304" pitchFamily="18" charset="0"/>
              </a:rPr>
              <a:t> лечении)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8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731433"/>
            <a:ext cx="11707688" cy="5877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cs typeface="Times New Roman" panose="02020603050405020304" pitchFamily="18" charset="0"/>
              </a:rPr>
              <a:t>Персин</a:t>
            </a:r>
            <a:r>
              <a:rPr lang="ru-RU" sz="2400" dirty="0">
                <a:cs typeface="Times New Roman" panose="02020603050405020304" pitchFamily="18" charset="0"/>
              </a:rPr>
              <a:t> Л.С., Ортодонтия. Диагностика и лечение зубочелюстно-лицевых аномалий и деформаций : учебник / Л.С. </a:t>
            </a:r>
            <a:r>
              <a:rPr lang="ru-RU" sz="2400" dirty="0" err="1">
                <a:cs typeface="Times New Roman" panose="02020603050405020304" pitchFamily="18" charset="0"/>
              </a:rPr>
              <a:t>Персин</a:t>
            </a:r>
            <a:r>
              <a:rPr lang="ru-RU" sz="2400" dirty="0">
                <a:cs typeface="Times New Roman" panose="02020603050405020304" pitchFamily="18" charset="0"/>
              </a:rPr>
              <a:t> и др. - М. : ГЭОТАР-Медиа, 2016. - 640 с.;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cs typeface="Times New Roman" panose="02020603050405020304" pitchFamily="18" charset="0"/>
              </a:rPr>
              <a:t>Хорошилкина</a:t>
            </a:r>
            <a:r>
              <a:rPr lang="ru-RU" sz="2400" dirty="0">
                <a:cs typeface="Times New Roman" panose="02020603050405020304" pitchFamily="18" charset="0"/>
              </a:rPr>
              <a:t>, Ф.А. Руководство по ортодонтии /</a:t>
            </a:r>
            <a:r>
              <a:rPr lang="ru-RU" sz="2400" dirty="0" err="1">
                <a:cs typeface="Times New Roman" panose="02020603050405020304" pitchFamily="18" charset="0"/>
              </a:rPr>
              <a:t>Хорошилкина</a:t>
            </a:r>
            <a:r>
              <a:rPr lang="ru-RU" sz="2400" dirty="0">
                <a:cs typeface="Times New Roman" panose="02020603050405020304" pitchFamily="18" charset="0"/>
              </a:rPr>
              <a:t> Ф.А. - М., 1999.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Черноморченко Н.С. - </a:t>
            </a:r>
            <a:r>
              <a:rPr lang="ru-RU" sz="2400" dirty="0">
                <a:cs typeface="Times New Roman" panose="02020603050405020304" pitchFamily="18" charset="0"/>
              </a:rPr>
              <a:t>Сравнение применения индексной оценки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аномалий прикуса: анализ и оценка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ранее проведенных исследований. Журнал «Современная наука: актуальные проблемы теории и практики» Серия: Естественные и технические науки №3 март 2019 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Ортодонтия: Учебное пособие для студентов стоматологического факультета, врачей-</a:t>
            </a:r>
            <a:r>
              <a:rPr lang="ru-RU" sz="2400" dirty="0" err="1"/>
              <a:t>ортодонтов</a:t>
            </a:r>
            <a:r>
              <a:rPr lang="ru-RU" sz="2400" dirty="0"/>
              <a:t>, врачей-интернов / под ред. В. И. </a:t>
            </a:r>
            <a:r>
              <a:rPr lang="ru-RU" sz="2400" dirty="0" err="1"/>
              <a:t>Куцевляка</a:t>
            </a:r>
            <a:r>
              <a:rPr lang="ru-RU" sz="2400" dirty="0"/>
              <a:t>.— Харьков, 2013г.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6806" y="5361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Используемые</a:t>
            </a:r>
            <a:r>
              <a:rPr lang="ru-RU" sz="2800" b="1" dirty="0"/>
              <a:t> </a:t>
            </a:r>
            <a:r>
              <a:rPr lang="ru-RU" sz="2800" dirty="0"/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6998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1" y="1543968"/>
            <a:ext cx="11429651" cy="32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" y="1264023"/>
            <a:ext cx="11591365" cy="3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9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68" y="1909889"/>
            <a:ext cx="11468340" cy="23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1572491"/>
            <a:ext cx="11561617" cy="3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3" y="611560"/>
            <a:ext cx="5766266" cy="6189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9758" y="1707776"/>
            <a:ext cx="4814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1</a:t>
            </a:r>
            <a:r>
              <a:rPr lang="ru-RU" sz="2400" dirty="0"/>
              <a:t>,</a:t>
            </a:r>
            <a:r>
              <a:rPr lang="en-US" sz="2400" dirty="0"/>
              <a:t>2 – </a:t>
            </a:r>
            <a:r>
              <a:rPr lang="ru-RU" sz="2400" dirty="0"/>
              <a:t>не требуется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3,4 – незначительная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5,6,7 – умеренная/пограничная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8,9,10 - однозначная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304" y="259086"/>
            <a:ext cx="8684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Фотографии эстетического компонента индекса</a:t>
            </a:r>
            <a:r>
              <a:rPr lang="en-US" sz="2800" b="1" dirty="0"/>
              <a:t> </a:t>
            </a:r>
            <a:r>
              <a:rPr lang="ru-RU" sz="2800" b="1" dirty="0"/>
              <a:t>IOTN </a:t>
            </a:r>
          </a:p>
        </p:txBody>
      </p:sp>
    </p:spTree>
    <p:extLst>
      <p:ext uri="{BB962C8B-B14F-4D97-AF65-F5344CB8AC3E}">
        <p14:creationId xmlns:p14="http://schemas.microsoft.com/office/powerpoint/2010/main" val="173802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163" y="396253"/>
            <a:ext cx="1135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9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Aesthetic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стоматологический эстетический индекс)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1805" y="2238935"/>
            <a:ext cx="9654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Dental</a:t>
            </a:r>
            <a:r>
              <a:rPr lang="ru-RU" sz="2400" dirty="0"/>
              <a:t> </a:t>
            </a:r>
            <a:r>
              <a:rPr lang="ru-RU" sz="2400" dirty="0" err="1"/>
              <a:t>Aesthetic</a:t>
            </a:r>
            <a:r>
              <a:rPr lang="ru-RU" sz="2400" dirty="0"/>
              <a:t> </a:t>
            </a:r>
            <a:r>
              <a:rPr lang="ru-RU" sz="2400" dirty="0" err="1"/>
              <a:t>Index</a:t>
            </a:r>
            <a:r>
              <a:rPr lang="ru-RU" sz="2400" dirty="0"/>
              <a:t> (DAI) был разработан в 1987 году </a:t>
            </a:r>
            <a:r>
              <a:rPr lang="ru-RU" sz="2400" dirty="0" err="1"/>
              <a:t>Cons</a:t>
            </a:r>
            <a:r>
              <a:rPr lang="ru-RU" sz="2400" dirty="0"/>
              <a:t> и соавторами и был рекомендован ВОЗ для клинического применения в 1989 году. </a:t>
            </a:r>
          </a:p>
          <a:p>
            <a:pPr algn="just"/>
            <a:r>
              <a:rPr lang="ru-RU" sz="2400" dirty="0"/>
              <a:t>Оценка по данному индексу комбинирует оценку как клинических, так и эстетических проявлений аномалий окклюзии, оценивая также и социальную приемлемость, имеющейся нозологической формы аномалии. </a:t>
            </a:r>
          </a:p>
        </p:txBody>
      </p:sp>
    </p:spTree>
    <p:extLst>
      <p:ext uri="{BB962C8B-B14F-4D97-AF65-F5344CB8AC3E}">
        <p14:creationId xmlns:p14="http://schemas.microsoft.com/office/powerpoint/2010/main" val="2452496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1909</Words>
  <Application>Microsoft Macintosh PowerPoint</Application>
  <PresentationFormat>Широкоэкранный</PresentationFormat>
  <Paragraphs>153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Азалия Юнусова</cp:lastModifiedBy>
  <cp:revision>40</cp:revision>
  <dcterms:created xsi:type="dcterms:W3CDTF">2025-02-02T17:11:32Z</dcterms:created>
  <dcterms:modified xsi:type="dcterms:W3CDTF">2026-01-27T13:16:29Z</dcterms:modified>
</cp:coreProperties>
</file>