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9" r:id="rId4"/>
    <p:sldId id="257" r:id="rId5"/>
    <p:sldId id="258" r:id="rId6"/>
    <p:sldId id="267" r:id="rId7"/>
    <p:sldId id="275" r:id="rId8"/>
    <p:sldId id="263" r:id="rId9"/>
    <p:sldId id="261" r:id="rId10"/>
    <p:sldId id="262" r:id="rId11"/>
    <p:sldId id="270" r:id="rId12"/>
    <p:sldId id="259" r:id="rId13"/>
    <p:sldId id="274" r:id="rId14"/>
    <p:sldId id="271" r:id="rId15"/>
    <p:sldId id="26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F8CD24-D296-435A-949D-D47A2C403A5E}">
          <p14:sldIdLst>
            <p14:sldId id="265"/>
            <p14:sldId id="266"/>
            <p14:sldId id="269"/>
            <p14:sldId id="257"/>
            <p14:sldId id="258"/>
            <p14:sldId id="267"/>
            <p14:sldId id="275"/>
            <p14:sldId id="263"/>
            <p14:sldId id="261"/>
            <p14:sldId id="262"/>
            <p14:sldId id="270"/>
            <p14:sldId id="259"/>
            <p14:sldId id="274"/>
            <p14:sldId id="271"/>
            <p14:sldId id="260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28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9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9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3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1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7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5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2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4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4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3781-11B3-4507-A147-8791E68DB68C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9580-6727-46DB-8BF8-C1ED5EA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7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2910" y="882793"/>
            <a:ext cx="9022891" cy="153980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+mn-lt"/>
              </a:rPr>
              <a:t>Ретенция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0F57228-A1CF-3970-1004-062187823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2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67" y="279286"/>
            <a:ext cx="9935071" cy="50947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4672" y="5581134"/>
            <a:ext cx="470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-Roman"/>
              </a:rPr>
              <a:t>Обжечь, обезжирить, высушить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576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930" y="37626"/>
            <a:ext cx="12431860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1127672"/>
            <a:ext cx="6490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-Roman"/>
              </a:rPr>
              <a:t>Трансверзаль</a:t>
            </a:r>
            <a:r>
              <a:rPr lang="ru-RU" sz="2000" dirty="0">
                <a:latin typeface="Times-Roman"/>
              </a:rPr>
              <a:t> теряется в течении года на 1 - 2 мм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5" y="3570705"/>
            <a:ext cx="5254064" cy="2633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236" y="54685"/>
            <a:ext cx="4585400" cy="3346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001" y="3400988"/>
            <a:ext cx="5992876" cy="29725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235" y="191786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-Roman"/>
              </a:rPr>
              <a:t>Съемные </a:t>
            </a:r>
            <a:r>
              <a:rPr lang="ru-RU" sz="2000" dirty="0" err="1">
                <a:latin typeface="Times-Roman"/>
              </a:rPr>
              <a:t>ретейнер</a:t>
            </a:r>
            <a:r>
              <a:rPr lang="ru-RU" sz="2000" dirty="0">
                <a:latin typeface="Times-Roman"/>
              </a:rPr>
              <a:t> носят каждую ночь в течении 1 года, затем через день, а в дальнейшем один раз в неделю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319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22" y="374074"/>
            <a:ext cx="4685934" cy="2840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223" y="3354979"/>
            <a:ext cx="4497212" cy="30065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127" y="169491"/>
            <a:ext cx="725809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</a:rPr>
              <a:t>В своем классическом виде </a:t>
            </a:r>
            <a:r>
              <a:rPr lang="ru-RU" sz="2800" b="1" dirty="0" err="1">
                <a:effectLst/>
              </a:rPr>
              <a:t>ретейнер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Hawley</a:t>
            </a:r>
            <a:r>
              <a:rPr lang="ru-RU" sz="2800" b="1" dirty="0">
                <a:effectLst/>
              </a:rPr>
              <a:t> </a:t>
            </a:r>
            <a:r>
              <a:rPr lang="ru-RU" sz="2000" dirty="0">
                <a:effectLst/>
              </a:rPr>
              <a:t>представляет собой съемную пластину для верхней и нижней челюсти, состоящую из трех основных частей: </a:t>
            </a:r>
          </a:p>
          <a:p>
            <a:pPr algn="just"/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effectLst/>
              </a:rPr>
              <a:t>Проволочная дуга, охватывающая с вестибулярной стороны фронтальные зубы от клыка до клыка. Изготавливается она из нержавеющей проволоки диаметром 0,51-0,90 мм. Дуга имеет в зоне клыков или </a:t>
            </a:r>
            <a:r>
              <a:rPr lang="ru-RU" sz="2000" dirty="0" err="1">
                <a:effectLst/>
              </a:rPr>
              <a:t>дистальнее</a:t>
            </a:r>
            <a:r>
              <a:rPr lang="ru-RU" sz="2000" dirty="0">
                <a:effectLst/>
              </a:rPr>
              <a:t> них вертикальные петли, которые исполняет роль активатора или упора, препятствующего изменению положения клыков.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effectLst/>
              </a:rPr>
              <a:t>Кламмеры</a:t>
            </a:r>
            <a:r>
              <a:rPr lang="ru-RU" sz="2000" dirty="0">
                <a:effectLst/>
              </a:rPr>
              <a:t> на первые моляры. Они могут быть соединены или не соединены пайкой с вестибулярной дугой. Изготавливаются также из нержавеющей проволоки. В первой модели, предложенной </a:t>
            </a:r>
            <a:r>
              <a:rPr lang="ru-RU" sz="2000" dirty="0" err="1">
                <a:effectLst/>
              </a:rPr>
              <a:t>Хоули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кламмеры</a:t>
            </a:r>
            <a:r>
              <a:rPr lang="ru-RU" sz="2000" dirty="0">
                <a:effectLst/>
              </a:rPr>
              <a:t> отсутствовали.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effectLst/>
              </a:rPr>
              <a:t>Акриловая пластина, соединяющая все проволочные элементы в одну жесткую конструкцию. В аппарате для верхней челюсти пластина может перекрывать все нёбо или его часть. В </a:t>
            </a:r>
            <a:r>
              <a:rPr lang="ru-RU" sz="2000" dirty="0" err="1">
                <a:effectLst/>
              </a:rPr>
              <a:t>ретейнерах</a:t>
            </a:r>
            <a:r>
              <a:rPr lang="ru-RU" sz="2000" dirty="0">
                <a:effectLst/>
              </a:rPr>
              <a:t> для нижней челюсти она имеет вид подковы, огибающей язык. </a:t>
            </a:r>
          </a:p>
        </p:txBody>
      </p:sp>
    </p:spTree>
    <p:extLst>
      <p:ext uri="{BB962C8B-B14F-4D97-AF65-F5344CB8AC3E}">
        <p14:creationId xmlns:p14="http://schemas.microsoft.com/office/powerpoint/2010/main" val="277568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QEhISEhISFRUVEA8VEhAXEBUQFRAQFRUWFhUSFRcYHSggGBolGxUVITEhJSkrLi4uFx8zODMtNygtLisBCgoKDQ0OFRAQFSsdFRkrKysrKy0tKystLS0tLS0rLS0rLSsrKzcrLS0tLS0tKy0tLTcrKystKystKy0rKy0rK//AABEIAL8BCAMBIgACEQEDEQH/xAAbAAABBQEBAAAAAAAAAAAAAAAEAQIDBQYAB//EAD4QAAEEAAUCBQIDBgMHBQAAAAEAAgMRBAUSITFBUQYTImFxgZEyQrEUUqHB0fAVI2KCg5KywtLhMzRDU3L/xAAYAQADAQEAAAAAAAAAAAAAAAAAAQIDBP/EAB4RAQEBAQADAAMBAAAAAAAAAAABEQISITEDQWFR/9oADAMBAAIRAxEAPwDJxhFxhCxoqNbxlRUYRkSEiCMjVJExoqNDxhEMQEzVI1RsReDwjpNmhANapooyeBatMBkrnGiica9uD5bfuEbIFOYiOQUgCOgxH7Qdm0EXiMqDW6r+iNCqaE8BdScEBwCeAkCeEAoCdSROAQHAJwC4BKgOpdSUJUAyl1JxCRAIlXLkyckSrkGRcuXFIOtNK5NJQCErk0lcg3k0YRUSGiRUYUwCo0XGhI0ZEqITGiYhaHjC2XhjKG6TK8fAQFRBlshqmrV5LlpjZZqzypXZlHCfU078UEBjp3PIMRJJ/wDjS08H4uFxP+U+nfdVj8BLI6pqIHUdVZ5TA5pLnijSEzfOfKsHqlQd50EDatoKx2fZ68uprjpvj2SYhgc7zHXRPdVuNka47BRbql9l+J1NFo8LP5W+loI+Fpz7RTgnhNCcFQOATgkCUIwHBOCaE4IsDqSrgEqARJSdS4hBG0upKkTBqVKkQHUkISpCpM0hRuTymOQEblya4pUB5VEio0LGi41MVRMSsMHAXnZB4SIvNNFre5bDFg4A+Vpc49PZO3CkMyfKWRxuml3A4Ct8D4pw7RpLdA6bIbCZ9hp2+WTo/wBJRs+UQECTY1uB0NKfoWkMkcvqDQexI6KrzHPooH21luAoiqVDm/iGQnRGNAG1DkoPDRF9vlND35KX08HZh4ommcPLGkdlW5hPrIMp3HRQOxADiGnbooMRb0jJiscHjS3gKvmcp/2Ut3Khc20Gnyd5LlrI+Asnlez1q4uAtOEdJglCaE4K0nhKE0JwQDgnBIEoQDglTbXWlgOCVIEqYIQmEKRNcEaDU0lTRYdz/wALSU2fDuZ+IEJaEdppKdpPZMQHFROKktRvCMNC5clcFyQeWsRMQQ8YRuCiL3BoFklKKreZDlGmEPoWfurnH5X50VP9GkCgeqFwUgjbGLJoeptUARwB36pubukxEjWx6tmjji/dRs05LihxeW4dh0ukLZNtO2ytY8bO5rWRsLmt5d0pRxZd5jwJhT2kfUKbOca+OQxRvpoFUBXyiwtB4stadRrX2HRDYqRzxuU2dvXkqIWRygwzW0US3ZMazfdLI5I0eLfYQRKllcom8oB2EdpeFq8K62hZUR7ilpcuB0hXwjoaE8JganhaJOTglCUMRoda60tJEaC2nBMtKCgHpQUy0Rg8I6Q7cdXdAi2QIrUzMM524btY3RT8uDSRqs6duiHxZxbA1sTfTydrtRejkWcOIDCIxsepQMsnmS6Q7W3tXB+UNA7ETPIljDdvxDZXMLIcNGS4tb1cSdyVGqxHjImMhfqobGvlZrCv8wEjoqzxT4jGIa4QuIDSdr5HdCeFMxNSOedIDSAD+YpyjF9ajc9BwYuxd9VOSrlS5zlyicVyA82jWl8IkNkL6ugK+qzUYWm8NimuPuFN9RX7a98rXbt/4e3dE4bHFjgdtgPsqKOTcX9SNlYujDhcZ1AAXW5HyFhq8X2MxcMrWl5DX/kIG7nfujuszmGCJkcdwCSQSOvYpIMQfNF8Ns/DuAVosPnPR4aQebAVTv8A0rznxink8VuE1hpa7MMnhnp0LtD+SyjpKocRkU4F+U8juBY/qqJXPch5HKaYEbEV3CFeUGikcoBLRTpnIZu5SC+wb28lWsWNHAWcwkZKv8FhlcTRjZipWbrmQqdka0SkiajImhQxtRUTUrSKYAVBJguyPaxOEzGi3mh0A5KnVYqHYchJDCXOA+/sFcYWZrqcRqBugAjJ4qI0xt43dYFI8/0MVkWFgkdpjfuObPVSYoSRhrWafLunEc/BUf8AhbHvvUGHrpIv5QuaZgzBMFO1u5bvduPUqKqQTi53SHyxC4bf+puNKKdmbYI7kfwNh1cvPneOZmk269/gfZV+bZ+cSNZNGqIvb5CW+hntrM48VPsOjrSRXuw91jsbiZ8UXDc82SaCFyrUdReQyMcvca+wPKCzKRxB0OJaSao1qHdK/FT0XCYpuEeS4tc6q0/iFrs1zhznNaGhoIvba1RPwpBVhgcK+VzQGknonKKv8FjNIF8FaDB4jU3lZHHAx+g1Y5+VNh8y8oss7E7pzpNjWOcuUAksAjquWv1DBRC9lusHgdETdulkrFZe23sv99v6r0duI0CiOOFn3ci5PaufAaLiCNvumYScs9TSQSDuDSMc8yWT8BVDfSCDyCQsLcaSLRuPYWNMjg15I9dbHfqpnhzdwQ4dHNcC379FSgA6b7bIl5YGkV05uqStmKkup5MwOtjb31b/AB22V5hM4cK9ThW2xrb3tYzK2tJJIs2a3ojf6q3xVxjUGuI9+b+Rsp3+jGgzTMPMABbE69tTmUfi/wCarZ/CT5AxzCGFx9UbjYaO4d1Hss1ic0sb21WuU5xIY3W9x32JK0579e09ciT4KaTX7ZEHdtJ/W0weCHjieA9vVVqqxOJJJJ+6qp8Wb5KJ+T+H4NZ/gUkBGtu3Rw3BVnBFQWZ8H5y8vLJHOcyxQLiQ0LW47NWQ+mKnOqy7o09h7rWdyRn420ZBlsjhYbt7mlzsE9vLT+oWGzfxNObGt3sAVWR+LMS3YSO6bE8EIn5NK8WPUY4QCNWwO5P+kIpsxNFoDWiz7Ae5WD8NeL3vkMWIN20lrxtRG9KTNvEz5WFoNC60jbZLroTnfTW43xVhmAtJJd10gUT8qtgzqCWtTDpsW476QvOsbKSP7tPyISyytYCGh+1vOkD390ubquucbvN/FjYv8uEBtbA9x3WKzTOZ3cSO5J/FtuiPEGEhw8lSSeeBW0ZDDfa7Krf8fw7do8FddXylyXW6c+LHIcRiL85hIAFOe5+lo+p5Que40vdeuxd206hfss5mGZyzuOskNvZgNNaOwClh/B+irYWGzY9p/E1x+oCc3MrYWtY1tb3yfuUHiIyN/wCKiAIUxTpZXPILiT8lW0Tv8sX9FWRss7o1oIYXHgCh7lFB2JmdE7o4EbWLU0XiR7BTQG+4CGzJwLI9t9KrjRCWgecSXGybJKdmc34G9QP4qPCMDBrdwOPcqufOXuLj9PhGlHouSYjXC09QKK5VvhN58o//AKK5dHF9Mup7U8HIrm9vlektwrzEwvqy0b9ysDkEHmTxt7vC9Pz2P/Ka0flpZ/l+K5+qoMpmnraCkwxdeoV3KkaxxaKO4NpuKxLiKvbqua1rIHnaOn5SKH+lV+YS0CrPFNILXjfaiPZVmYQahtZs7eymriPKn+m+zlazYk1z0QOHw2huk8kWfnomYqX0b8hKnAeYvaQUflmMPkeWKFjnn72qHFS3tas8uZ6K9lXyFfps0zm/lY7/AIm/8pCEdj4/zwyfLZm19iwonGDSOeFRTzb0nz1RY03hx0Tngt1src6nsNnp+UBGz4uOzbpef/raf+pZvKuSPZWkkpuj0CL0JEOKlw53Msjf9yP+5DHFYBgvViZD2AZHv9QVHj608dFnXDdXx1/E9T+tNF4ljadMOEjaCCC973yvPuN6b9EQ7xNVD9mwxG4osN/JN7rK4VlutF4iO67qr0UkW+M8QSEU2HDs25bGQ7fsdSz0kz3EanE/JtEE+mkC/mkpRYsYjYQs4INhHag1vw3n3TMNUp0nZ3TsUWkrw8q3JDWNHZpJ+aUEmWvadwf5FNx1tFHk19kwYwljqcLB5CMhwcT92yafYqHGmyw92BBPNIlDUYfLsNGNUsuqvyNoX9VUZtj2yuDWAMjBprevyT1VY2VSR4cusnYJ2lh2Pm1OAHAACmiw4ABJoDcn+SHL2R9bKGxOKc/2HZTTOxuL8w0NmjgKOEKMBPJqh3ICRt74dj0wN97P8VyLwTNMTB2aP0XLs4npz9fVT4O/91Ffden5k3U0heR5JNonidfDx9rXrzjqaD3Cw/J8acKFsBaTSrcQ46iCtDKylSY6L1WuWtoedmg8/wBEHi8eyMGhZ4A90Q1vpVXNhxqv3Rp4ZA8ueA47va4n2/dpLPCSCOfdRZg4NnhcOPLI7b3f9VYsxFN2A+qfSefqpweUFzrds39URiSGODhsPwn46Js+Ie91E0OwU88IczSd7Gx7FRrRX5lVHdUAhLnBaT9hFaXO4rdIGQx3pNlVLhWaGw+ELRY55J/kipHAgOB5G/sV0R1ITFtMLr5a7kdvdLdHwPj2rPyiir/FEO3B2pUs0O6vn0mn4GPf5pTSTCyD3q+ylw0GlhedttkCHgsefe1W6QqZh4P0PdDtg9QNI3CZi0ABzA4EfB+hRBzGNn4Y9/c7BOEAxIoUeTuR2AQxGnb4KbiJS9xcUZpFancBov8AomDYs4kbQ1XXF7ofG4p0rtTzZNdKXSSxO3Fj6LmyRt35KZC5jZZ7NUL3MH4j/NB4ucuPYdghzJSPQWMmKY38Iv8AghZ8a53XbsgnPtdaVPD7UjQmsYpuEqDeEuXDzJmDpqCFnlvborTwpDqnHsLT5nsX49CGwHwFyY5y5dcczFCbQ5p7Ob+q9cybGhzQwnoC099l4tj3bfVbfwlm3mxNF+tgo/Hdc35K35jfYxlD37KpxMBR2AzISANd+Loe6IxEHssbFz0oJGUEN5BJpXMuFtRPiDRZUWLlZnxC4MdGO26le7VGD3Cps0xfmTO7A0rXBnUxo9kv0MC+e2Pd2o79GklHRzseLB+h2Kiki0lMNdkaZmMujSqaINd1YTnsSgZnuHb7Jw1lhGmh/FLjotTSqyCeQ/m+lBWsRdXdLCU7cEeh2+yf+wtb6nkUOl3akxDqJu/hV0zx1KuXU1FmeM10Bx2UOEi9JvqmzzMHUfqUM/FEihx+q0nqJtEuc3od+u230THPaeeUMwEJ5Fo0sPoAi3AD29RXS4vUaApo4Ca6MqFzaRow571C564hM0o08Jaa4FTRx2p5oKKNAIMREcSc1m6le8M5P0QCFtblBYie9hwm4jEFx9uyhQTgVp/BbRqe5ZCbEBq0/gYmnE9Sr4+p6+Nq9yVDSP2+65dNYYxeNGxUWVZg7DyB7enI7jsppuo/voq2TYrDqNuXquAzJmIj1s68jgtKscNm0jNrsdjuvIsuzJ+HdqYdurejgt5k2exYgbO0v6tOxtc3UsrWZWlfn7t/Q1V2Lxz5OT9Ao3BMKi2rkigxcBY4nu61ZZXIpsTAHAgoTCNLDRSNbTNtDliLa4FI+NIK2eFATxFXpjvZDSwX0TCowzN1cNFNUDIA1ENPpRoVWKO6pcc7lXONZ1VNjmKuU1TTHddGpjCT0Sxwm1qlMWGgVMxmoWi4YLFJWwadlOqwDI0hDSOVpLHaCmYAiUrA4anFoFqB86hfiT0VJHwN3C7H4xosDdVr5nHkqO0A8znuo3OJ5SOcByhJsZWzd/dMhL5AOUFPi74Q73k8lcGpk4brb+FGUz7rHRRLa5Eym/AWnP1PXxoQdXtylUDXEhvev0tct/rNmZnbf37Wq6VHTG76e39/RAPWFXCJu4NgkEcEchOSFRVtHlHi8sps4JHAkHI9yOq1WFxzJWhzHBw7gry9wSQTviOqNxafY8/IWfXEqp1j1e7THsWJyrxdIwkTgOaRs5rQHNPx1WnyvO4cSLY7cbFp9Lh9Dys7zY0nUWDH0iPMQbqKaHkfCg8HtclcgvPCkbMO4QD5GBRt2Cc5wPVNKAExEd2q6XBXyrhwUEtDkj7pyhSSYQJowyOmxUY5cEHJmkY4BKqaQzDQ0LKfMA0GyAqfEZ247MaB7ncqrxOJe/8AE4lOclqxxuZNGzfUf4KmxE5cbP2UbnKN7lpIm0pKbaHmxbRwb9kLJi3HjZNPofJKByUJLje33Qhs8lcAmCvkJ5P0SAJaT2tTI0NU0caVjEZh4bTkI/CYfcLUYFlAD3VVg4vpXHurnDtqiOPVv3K05iKOiNV7hwv23SqNx4rprv5b+ED6LlqlnJuv97IRyNmNISRY1cRUmlSFNcoUjITSnlNISNE5qiqjYJB7g0UQ5McEqBOGz7ExChJqHZ41fYq6wfjP0jzYzq7t/DXwsw5qjcFN5lVLW/wGfQzbBwDv3T6b+LRjnjcnovMS1L5jgKD3AdtRpT4RU7elh5G4O56+yike7ufusFhc2miFNkNXdH1C/qiR4gnrfQf9n/yjwHm1ckh/eP3Qz9z1+pWXmzyYjYtHwE051N3bxzpR4jyaHE0HADtueyHcRv8AP3WfkzKU36qvsKUD53nlzvun4l5NBJOByQPqgJsc3vfwqmlyqROipMcTwK+UM95dyUi5MGgJy4BOATIlJQE8NT2tQDGtU8bU9kaIijTkIxkasMPh7/vuo4YuvwrOBlGj3r2BAtXIVqXCxV/NHRGwP9qvvyhoxx3Oon6IyjsOLGw5oUCVpEUheaB3J0H39Ven9CuXF9Vp6stvwdWr+a5M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392" y="778134"/>
            <a:ext cx="6077798" cy="45535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0375" y="563847"/>
            <a:ext cx="40870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Ретейнер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Osamu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съемный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аппарат, изобретенный Осаму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Ёшии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1980-х годах.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представляет собой прозрачную двойную каппу (мягкая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Bioplast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жесткая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Imprelon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фиксации зубов после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брекетов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покрывает зубы и десну, но оставляя жевательную поверхность открытой, обеспечивая комфорт, эстетику и надежную ретенцию благодаря индивидуальному изготовлению</a:t>
            </a:r>
          </a:p>
        </p:txBody>
      </p:sp>
    </p:spTree>
    <p:extLst>
      <p:ext uri="{BB962C8B-B14F-4D97-AF65-F5344CB8AC3E}">
        <p14:creationId xmlns:p14="http://schemas.microsoft.com/office/powerpoint/2010/main" val="307525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6" y="1193953"/>
            <a:ext cx="9587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-Roman"/>
              </a:rPr>
              <a:t>Каппу лучше делать из пластика 1,5 мм, так как 1 мм пластмасса не удерживает </a:t>
            </a:r>
            <a:r>
              <a:rPr lang="ru-RU" sz="2000" dirty="0" err="1">
                <a:latin typeface="Times-Roman"/>
              </a:rPr>
              <a:t>транверзаль</a:t>
            </a:r>
            <a:r>
              <a:rPr lang="ru-RU" sz="2000" dirty="0">
                <a:latin typeface="Times-Roman"/>
              </a:rPr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49" y="2646219"/>
            <a:ext cx="5864795" cy="25423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0077" y="341807"/>
            <a:ext cx="4335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Times-Roman"/>
              </a:rPr>
              <a:t>Ретенционная</a:t>
            </a:r>
            <a:r>
              <a:rPr lang="ru-RU" sz="3200" b="1" dirty="0">
                <a:latin typeface="Times-Roman"/>
              </a:rPr>
              <a:t> каппа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164" y="2094404"/>
            <a:ext cx="4202362" cy="44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6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6023" y="383371"/>
            <a:ext cx="6235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лечения дистальной окклюзии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6418" y="1602985"/>
            <a:ext cx="112983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Рецидив дистальной окклюзии может возникнуть: 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 в результате смещения зубных рядов (верхний зубной ряд вперед, нижний зубной ряд назад или оба одновременно). Перемещение зубов, вызывается местными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периодонтальными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десневыми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волокнами, поэтому необходимость ретенции возникает сразу после снятия аппаратуры. 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 в результате различного роста костей верхней челюсти относительно костей нижней челюсти. В этом случае ретенция становится долгосрочной задачей. 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 дистальным смещением нижней челюсти.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098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647757"/>
            <a:ext cx="114646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рекомендации: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межчелюстной тяги класса II. Важно не допустить перемещения нижних резцов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может легко случиться если использовать эластичные модули класса II, В данной ситуации давление губ будет стремиться выпрямить расположенные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протрузионно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резцы, что достаточно быстро приведет к скученности и возвращению глубокого перекрытия. В основном, если в ходе лечения произошло перемещение резцов вперед более чем на 2 мм, то будет необходима их постоянная фиксация (использование несъемного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ретейнера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роста челюстных костей. Медленный длительный рецидив, наблюдающийся у некоторых пациентов, в первую очередь обусловлен продолжающимся ростом челюстных костей. Степень роста костей, продолжающегося после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лечения, будет зависеть от возраста, пола и относительной зрелости пациента, однако после завершения активного лечения вероятнее всего больше будет расти вперед верхняя челюсть по сравнению с нижней челюстью. Если рост верхней челюсти был задержан посредством лицевой дуги или функционального аппарата, то после лечения может наблюдаться некоторая реакция, обостряющая тенденцию дифференцированного роста верхней челюсти.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6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529488"/>
            <a:ext cx="1100050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Рецидив предотвращается с помощью: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Лицевой дуги на верхних молярах (ночное время) + традиционный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ретейнер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фиксации зубов (днем).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Функционального аппарата. Потенциальной проблемой является непостоянное ношение функционального аппарата (обычно только в ночные часы). Для контроля положения зубов впервые несколько месяцев потребуются дневные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ретейнеры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Ортодонт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должен руководствоваться правилом: чем тяжелее проблема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гнатической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формы дистальной окклюзии и чем моложе пациент в конце активного периода лечения, тем больше необходимость использования в качестве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ретейнера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лицевой дуги или функционального аппарата.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Период ретенции для пациентов с ростом челюстных костей </a:t>
            </a:r>
            <a:r>
              <a:rPr lang="ru-RU" sz="2000" dirty="0">
                <a:solidFill>
                  <a:srgbClr val="000000"/>
                </a:solidFill>
                <a:latin typeface="AAAAAD+TimesNewRomanPSMT"/>
              </a:rPr>
              <a:t>- 12-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24 месяцев и даже более для тех из них, у которых наблюдались тяжелые скелетные нарушения.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984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889844"/>
            <a:ext cx="1111134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лечения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мезиальной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окклюзии 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Ретенция после коррекции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гнатической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мезиальной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окклюзии в раннем постоянном прикусе, может привести к разочаровывающим результатам, поскольку велика вероятность рецидива при продолжающемся росте нижней челюсти, который тяжело поддается контролю.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Применение подбородочной пращи далеко не так эффективно для контроля роста нижней челюсти у пациентов с нижней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макрогнатией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как применение лицевой дуги при верхней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макрогнатии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Подбородочная праща лишь поворачивает нижнюю челюсть вниз, вызывая увеличение нижней трети лица и смещение подбородка назад; функциональные аппараты для лечения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мезиальной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окклюзии обладают этим же свойством.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Из этого следует, что если при нормальной или избыточной высоте нижней трети лица после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лечения возник рецидив по причине нижнечелюстного роста, то единственным средством может быть хирургическая коррекция после окончания роста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959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545" y="751344"/>
            <a:ext cx="106887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результатов после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 зубочелюстных аномалий является одной из главных целей врача-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самого начала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 пациента в план лечения включается этап ретенции.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 после снятия аппаратуры потенциально нестабилен по причине присутствия легкой подвижности зубов, что является нормальной реакцией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перемещение зубов. Требуется время для реорганизации тканей пародонта, в частности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связки.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Ретенция в ортодонтии определяется как «завершающий этап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лечения, при котором с помощью специальной аппаратуры происходит удержание зубов в достигнутом идеальном положении».</a:t>
            </a:r>
          </a:p>
        </p:txBody>
      </p:sp>
    </p:spTree>
    <p:extLst>
      <p:ext uri="{BB962C8B-B14F-4D97-AF65-F5344CB8AC3E}">
        <p14:creationId xmlns:p14="http://schemas.microsoft.com/office/powerpoint/2010/main" val="335836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5" y="875484"/>
            <a:ext cx="1062643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Практические рекомендации: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выраженных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гнатических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мезиальной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окклюзии не проводить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зубоальвеолярную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компенсацию (камуфляж) до окончания пубертатного периода.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умеренных скелетных проблемах для сохранения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окклюзионных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отношений в процессе роста после лечения достаточно установить функциональный аппарат или позиционер.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083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927" y="335340"/>
            <a:ext cx="1073034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лечения глубокой резцовой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дизокклюзии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Коррекция избыточного глубокого перекрытия (ОВ) является почти неотъемлемой частью любого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лечения, и поэтому в ходе ретенции большинству пациентов требуется контроль резцового перекрытия. Потенциальную проблему создает продолжающийся вертикальный рост в позднем подростковом возрасте.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Практические рекомендации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Использование съемного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ретейнера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накусочной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площадкой в течение нескольких лет после завершения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лечения.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Ретейнер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изготовливается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так, чтобы нижние резцы упирались в базис</a:t>
            </a:r>
            <a:r>
              <a:rPr lang="ru-RU" sz="2000" dirty="0">
                <a:solidFill>
                  <a:srgbClr val="000000"/>
                </a:solidFill>
                <a:latin typeface="AAAAAD+TimesNewRomanPSMT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686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509" y="626423"/>
            <a:ext cx="100999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лечения вертикальной резцовой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дизокклюзии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Рецидив может произойти в результате любой комбинации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зубоальвеолярного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удлинения в области моляров или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зубоальвеолярного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укорочения в области резцов.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Причины рецидива: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 Вредные привычки (например, сосание большого пальца) способны оказывать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интрузионное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воздействие на резцы. Одновременное изменение положения челюсти приводит к экструзии жевательных зубов. Если сосание пальца продолжается после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лечения, то рецидив гарантирован.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Зубоальвеолярное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удлинение в области верхних моляров. У пациентов, которые не имеют вредных привычек оно почти всегда является результатом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зубоальвеолярного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удлинения в боковых отделах, без какой</a:t>
            </a:r>
            <a:r>
              <a:rPr lang="ru-RU" sz="2000" dirty="0">
                <a:solidFill>
                  <a:srgbClr val="000000"/>
                </a:solidFill>
                <a:latin typeface="AAAAAD+TimesNewRomanPSMT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либо интрузии резцов.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754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875574"/>
            <a:ext cx="1004454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Методы контроля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зубоальвеолярных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высот в боковом отделе: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Использование лицевой дуги с высокой тягой.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Аппарат с высокими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окклюзионными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накладками в области боковых зубов, который растягивает мягкие ткани пациента для обеспечения усилия противоположного прорезыванию. Избыточный вертикальный рост и прорезывание жевательных зубов часто продолжающееся до 20</a:t>
            </a:r>
            <a:r>
              <a:rPr lang="ru-RU" sz="2000" dirty="0">
                <a:solidFill>
                  <a:srgbClr val="000000"/>
                </a:solidFill>
                <a:latin typeface="AAAAAD+TimesNewRomanPSMT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летнего возраста, осложняет ведение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ретенционнго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периода после коррекции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дизокклюзии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696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07953"/>
            <a:ext cx="105502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Общие принципы ведения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ретенционного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периода. 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Все пациенты, проходившие курс лечения в раннем периоде смены зубов, нуждаются в ретенции достигнутых результатов до позднего подросткового возраста; кроме того, для пациентов с начальными скелетными диспропорциями может понадобиться временное использование функционального аппарата или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внеротового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приспособления (лицевая дуга).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качестве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ретенционного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аппарата после лечения съемными конструкциями может служить тот же аппарат, которым пользовался пациент на протяжении периода активного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лечения, но без активации или специально изготовленный.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Вначале впервые 3</a:t>
            </a:r>
            <a:r>
              <a:rPr lang="ru-RU" sz="2000" dirty="0">
                <a:solidFill>
                  <a:srgbClr val="000000"/>
                </a:solidFill>
                <a:latin typeface="AAAAAD+TimesNewRomanPSMT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 месяцев рекомендуется такая же продолжительность пользования съемным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ретенционным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аппаратом, как и при пользовании лечебным, т.е. на протяжении суток.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последующем можно перейти на пользование аппаратом на протяжении 3</a:t>
            </a:r>
            <a:r>
              <a:rPr lang="ru-RU" sz="2000" dirty="0">
                <a:solidFill>
                  <a:srgbClr val="000000"/>
                </a:solidFill>
                <a:latin typeface="AAAAAD+TimesNewRomanPSMT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 часов днем и в ночное время, затем </a:t>
            </a:r>
            <a:r>
              <a:rPr lang="ru-RU" sz="2000" dirty="0">
                <a:solidFill>
                  <a:srgbClr val="000000"/>
                </a:solidFill>
                <a:latin typeface="AAAAAD+TimesNewRomanPSMT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только в ночное время.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4222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latin typeface="Times-Roman"/>
              </a:rPr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6527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236" y="467695"/>
            <a:ext cx="99544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(удерживающие)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аппараты предназначаются для удержания достигнутого лечебного эффекта до момента полной морфологической и функциональной перестройки, что является профилактикой рецидивов.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их применения связана с тем, что гистологические процессы восстановления инфинитивной костной ткани протекают гораздо медленнее, чем морфологическая и функциональная перестройка, которая достигнута в процессе активного периода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лечения.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аппараты должны удерживать зуб или челюсть в новом положении, минимально ограничивать основные функции полости рта, быть максимально эстетичными, не оказывать силового воздействия на зубочелюстную систему.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аппаратов: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 виду фиксации: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съемные;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несъемные.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 месту фиксации: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одночелюстные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двухчелюстные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27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318384"/>
            <a:ext cx="929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-Roman"/>
              </a:rPr>
              <a:t>Самая мягкая из всех существующих дуг.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-Roman"/>
              </a:rPr>
              <a:t>Состоит из пяти коаксиально скрученных стальных проволок.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-Roman"/>
              </a:rPr>
              <a:t>Жесткость 5% по отношению к нержавеющей стали аналогичного диаметра. </a:t>
            </a:r>
          </a:p>
          <a:p>
            <a:endParaRPr lang="ru-RU" dirty="0">
              <a:latin typeface="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-Roman"/>
              </a:rPr>
              <a:t>В обычных случаях применение проволоки не дает сколь либо значительного перемещения зубов.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26" y="0"/>
            <a:ext cx="8993504" cy="4212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52180"/>
            <a:ext cx="4620715" cy="11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3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" y="360624"/>
            <a:ext cx="8845701" cy="36505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4181" y="4544542"/>
            <a:ext cx="10799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-Roman"/>
              </a:rPr>
              <a:t>Ретейнер</a:t>
            </a:r>
            <a:r>
              <a:rPr lang="ru-RU" sz="2000" dirty="0">
                <a:latin typeface="Times-Roman"/>
              </a:rPr>
              <a:t> из отпущенной, то есть обожженной до красного цвета проволоки, становится пластичной, ее удобно припасовывать во рту пациента, и, в то же время, при правильной фиксации, ее усилия достаточно, чтобы удерживать полученный результат  </a:t>
            </a:r>
            <a:r>
              <a:rPr lang="ru-RU" sz="2000" dirty="0" err="1">
                <a:latin typeface="Times-Roman"/>
              </a:rPr>
              <a:t>ортодонтического</a:t>
            </a:r>
            <a:r>
              <a:rPr lang="ru-RU" sz="2000" dirty="0">
                <a:latin typeface="Times-Roman"/>
              </a:rPr>
              <a:t> лечения.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928" y="3081714"/>
            <a:ext cx="3949840" cy="10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0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79" y="583672"/>
            <a:ext cx="4645849" cy="30392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997" y="315058"/>
            <a:ext cx="5820587" cy="190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889" y="2144880"/>
            <a:ext cx="5917864" cy="1235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2054" y="4117216"/>
            <a:ext cx="9621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-Roman"/>
              </a:rPr>
              <a:t>Показатель жесткости D-</a:t>
            </a:r>
            <a:r>
              <a:rPr lang="ru-RU" dirty="0" err="1">
                <a:latin typeface="Times-Roman"/>
              </a:rPr>
              <a:t>Rect</a:t>
            </a:r>
            <a:r>
              <a:rPr lang="ru-RU" dirty="0">
                <a:latin typeface="Times-Roman"/>
              </a:rPr>
              <a:t> - 0.09 (9% от нержавеющей стали).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97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8" y="839891"/>
            <a:ext cx="10981041" cy="49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3" y="325927"/>
            <a:ext cx="9212262" cy="4279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493" y="4957019"/>
            <a:ext cx="1181490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-Roman"/>
              </a:rPr>
              <a:t>Ретейнер</a:t>
            </a:r>
            <a:r>
              <a:rPr lang="ru-RU" sz="2000" dirty="0">
                <a:latin typeface="Times-Roman"/>
              </a:rPr>
              <a:t> стоит покрывать композитом на всю ширину коронки, чтобы увеличить его жесткость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-Roman"/>
              </a:rPr>
              <a:t>Ретейнер</a:t>
            </a:r>
            <a:r>
              <a:rPr lang="ru-RU" sz="2000" dirty="0">
                <a:latin typeface="Times-Roman"/>
              </a:rPr>
              <a:t> на ВЧ стоит располагать по центру коронки или немного </a:t>
            </a:r>
            <a:r>
              <a:rPr lang="ru-RU" sz="2000" dirty="0" err="1">
                <a:latin typeface="Times-Roman"/>
              </a:rPr>
              <a:t>гингивальнее</a:t>
            </a:r>
            <a:endParaRPr lang="ru-RU" sz="2000" dirty="0">
              <a:latin typeface="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-Roman"/>
              </a:rPr>
              <a:t>Ретейнер</a:t>
            </a:r>
            <a:r>
              <a:rPr lang="ru-RU" sz="2000" dirty="0">
                <a:latin typeface="Times-Roman"/>
              </a:rPr>
              <a:t> на НЧ стоит располагать по центру коронки или немного </a:t>
            </a:r>
            <a:r>
              <a:rPr lang="ru-RU" sz="2000" dirty="0" err="1">
                <a:latin typeface="Times-Roman"/>
              </a:rPr>
              <a:t>окклюзионнее</a:t>
            </a:r>
            <a:endParaRPr lang="ru-RU" sz="2000" dirty="0">
              <a:latin typeface="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-Roman"/>
              </a:rPr>
              <a:t>Ретейнер</a:t>
            </a:r>
            <a:r>
              <a:rPr lang="ru-RU" sz="2000" dirty="0">
                <a:latin typeface="Times-Roman"/>
              </a:rPr>
              <a:t> должен быть пассивным (припасован по зубной дуге)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38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4" y="435571"/>
            <a:ext cx="9554255" cy="46013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5314" y="5798848"/>
            <a:ext cx="1037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-Roman"/>
              </a:rPr>
              <a:t>При удалении первых </a:t>
            </a:r>
            <a:r>
              <a:rPr lang="ru-RU" sz="2000" dirty="0" err="1">
                <a:latin typeface="Times-Roman"/>
              </a:rPr>
              <a:t>премоляров</a:t>
            </a:r>
            <a:r>
              <a:rPr lang="ru-RU" sz="2000" dirty="0">
                <a:latin typeface="Times-Roman"/>
              </a:rPr>
              <a:t>, </a:t>
            </a:r>
            <a:r>
              <a:rPr lang="ru-RU" sz="2000" dirty="0" err="1">
                <a:latin typeface="Times-Roman"/>
              </a:rPr>
              <a:t>ретейнер</a:t>
            </a:r>
            <a:r>
              <a:rPr lang="ru-RU" sz="2000" dirty="0">
                <a:latin typeface="Times-Roman"/>
              </a:rPr>
              <a:t> можно продлить до вторых </a:t>
            </a:r>
            <a:r>
              <a:rPr lang="ru-RU" sz="2000" dirty="0" err="1">
                <a:latin typeface="Times-Roman"/>
              </a:rPr>
              <a:t>премоляров</a:t>
            </a:r>
            <a:r>
              <a:rPr lang="ru-RU" sz="2000" dirty="0">
                <a:latin typeface="Times-Roman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8483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1500</Words>
  <Application>Microsoft Macintosh PowerPoint</Application>
  <PresentationFormat>Широкоэкранный</PresentationFormat>
  <Paragraphs>117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AAAAAD+TimesNewRomanPSMT</vt:lpstr>
      <vt:lpstr>Arial</vt:lpstr>
      <vt:lpstr>Calibri</vt:lpstr>
      <vt:lpstr>Calibri Light</vt:lpstr>
      <vt:lpstr>Times New Roman</vt:lpstr>
      <vt:lpstr>Times-Roman</vt:lpstr>
      <vt:lpstr>Тема Office</vt:lpstr>
      <vt:lpstr>Ретенция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Азалия Юнусова</cp:lastModifiedBy>
  <cp:revision>53</cp:revision>
  <dcterms:created xsi:type="dcterms:W3CDTF">2025-12-16T17:33:50Z</dcterms:created>
  <dcterms:modified xsi:type="dcterms:W3CDTF">2026-01-27T13:26:11Z</dcterms:modified>
</cp:coreProperties>
</file>