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95" r:id="rId6"/>
    <p:sldId id="260" r:id="rId7"/>
    <p:sldId id="261" r:id="rId8"/>
    <p:sldId id="290" r:id="rId9"/>
    <p:sldId id="262" r:id="rId10"/>
    <p:sldId id="278" r:id="rId11"/>
    <p:sldId id="264" r:id="rId12"/>
    <p:sldId id="275" r:id="rId13"/>
    <p:sldId id="288" r:id="rId14"/>
    <p:sldId id="265" r:id="rId15"/>
    <p:sldId id="266" r:id="rId16"/>
    <p:sldId id="296" r:id="rId17"/>
    <p:sldId id="297" r:id="rId18"/>
    <p:sldId id="298" r:id="rId19"/>
    <p:sldId id="299" r:id="rId20"/>
    <p:sldId id="300" r:id="rId21"/>
    <p:sldId id="301" r:id="rId22"/>
    <p:sldId id="267" r:id="rId23"/>
    <p:sldId id="268" r:id="rId24"/>
    <p:sldId id="271" r:id="rId25"/>
    <p:sldId id="263" r:id="rId26"/>
    <p:sldId id="269" r:id="rId27"/>
    <p:sldId id="272" r:id="rId28"/>
    <p:sldId id="270" r:id="rId29"/>
    <p:sldId id="274" r:id="rId30"/>
    <p:sldId id="276" r:id="rId31"/>
    <p:sldId id="289" r:id="rId32"/>
    <p:sldId id="285" r:id="rId33"/>
    <p:sldId id="273" r:id="rId34"/>
    <p:sldId id="287" r:id="rId35"/>
    <p:sldId id="279" r:id="rId36"/>
    <p:sldId id="280" r:id="rId37"/>
    <p:sldId id="286" r:id="rId38"/>
    <p:sldId id="281" r:id="rId39"/>
    <p:sldId id="283" r:id="rId40"/>
    <p:sldId id="284" r:id="rId41"/>
    <p:sldId id="291" r:id="rId42"/>
    <p:sldId id="303" r:id="rId43"/>
    <p:sldId id="292" r:id="rId44"/>
    <p:sldId id="293" r:id="rId45"/>
    <p:sldId id="294" r:id="rId46"/>
    <p:sldId id="308" r:id="rId47"/>
    <p:sldId id="304" r:id="rId48"/>
    <p:sldId id="305" r:id="rId49"/>
    <p:sldId id="307" r:id="rId50"/>
    <p:sldId id="306" r:id="rId51"/>
    <p:sldId id="302" r:id="rId5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28"/>
  </p:normalViewPr>
  <p:slideViewPr>
    <p:cSldViewPr snapToGrid="0">
      <p:cViewPr varScale="1">
        <p:scale>
          <a:sx n="102" d="100"/>
          <a:sy n="102" d="100"/>
        </p:scale>
        <p:origin x="8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AA8B9EAC-02D8-45F4-AFFE-C4464FAFD369}"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2660006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A8B9EAC-02D8-45F4-AFFE-C4464FAFD369}"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29370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A8B9EAC-02D8-45F4-AFFE-C4464FAFD369}"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195546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A8B9EAC-02D8-45F4-AFFE-C4464FAFD369}"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373034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A8B9EAC-02D8-45F4-AFFE-C4464FAFD369}"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152892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A8B9EAC-02D8-45F4-AFFE-C4464FAFD369}" type="datetimeFigureOut">
              <a:rPr lang="ru-RU" smtClean="0"/>
              <a:t>27.01.2026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355640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A8B9EAC-02D8-45F4-AFFE-C4464FAFD369}" type="datetimeFigureOut">
              <a:rPr lang="ru-RU" smtClean="0"/>
              <a:t>27.01.2026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1274028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A8B9EAC-02D8-45F4-AFFE-C4464FAFD369}" type="datetimeFigureOut">
              <a:rPr lang="ru-RU" smtClean="0"/>
              <a:t>27.01.2026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26022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A8B9EAC-02D8-45F4-AFFE-C4464FAFD369}" type="datetimeFigureOut">
              <a:rPr lang="ru-RU" smtClean="0"/>
              <a:t>27.01.2026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235207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A8B9EAC-02D8-45F4-AFFE-C4464FAFD369}" type="datetimeFigureOut">
              <a:rPr lang="ru-RU" smtClean="0"/>
              <a:t>27.01.2026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3997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A8B9EAC-02D8-45F4-AFFE-C4464FAFD369}" type="datetimeFigureOut">
              <a:rPr lang="ru-RU" smtClean="0"/>
              <a:t>27.01.2026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EFC6A4-94CD-4C0B-9F8D-0CB5F0E88667}" type="slidenum">
              <a:rPr lang="ru-RU" smtClean="0"/>
              <a:t>‹#›</a:t>
            </a:fld>
            <a:endParaRPr lang="ru-RU"/>
          </a:p>
        </p:txBody>
      </p:sp>
    </p:spTree>
    <p:extLst>
      <p:ext uri="{BB962C8B-B14F-4D97-AF65-F5344CB8AC3E}">
        <p14:creationId xmlns:p14="http://schemas.microsoft.com/office/powerpoint/2010/main" val="223221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B9EAC-02D8-45F4-AFFE-C4464FAFD369}" type="datetimeFigureOut">
              <a:rPr lang="ru-RU" smtClean="0"/>
              <a:t>27.01.2026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FC6A4-94CD-4C0B-9F8D-0CB5F0E88667}" type="slidenum">
              <a:rPr lang="ru-RU" smtClean="0"/>
              <a:t>‹#›</a:t>
            </a:fld>
            <a:endParaRPr lang="ru-RU"/>
          </a:p>
        </p:txBody>
      </p:sp>
    </p:spTree>
    <p:extLst>
      <p:ext uri="{BB962C8B-B14F-4D97-AF65-F5344CB8AC3E}">
        <p14:creationId xmlns:p14="http://schemas.microsoft.com/office/powerpoint/2010/main" val="3879139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err="1"/>
              <a:t>Минивинты</a:t>
            </a:r>
            <a:endParaRPr lang="ru-RU" dirty="0"/>
          </a:p>
        </p:txBody>
      </p:sp>
      <p:sp>
        <p:nvSpPr>
          <p:cNvPr id="4" name="TextBox 3"/>
          <p:cNvSpPr txBox="1"/>
          <p:nvPr/>
        </p:nvSpPr>
        <p:spPr>
          <a:xfrm>
            <a:off x="4516580" y="6218381"/>
            <a:ext cx="2595419" cy="369332"/>
          </a:xfrm>
          <a:prstGeom prst="rect">
            <a:avLst/>
          </a:prstGeom>
          <a:noFill/>
        </p:spPr>
        <p:txBody>
          <a:bodyPr wrap="square" rtlCol="0">
            <a:spAutoFit/>
          </a:bodyPr>
          <a:lstStyle/>
          <a:p>
            <a:pPr algn="ctr"/>
            <a:r>
              <a:rPr lang="ru-RU" dirty="0"/>
              <a:t>Казань, 2025</a:t>
            </a:r>
          </a:p>
        </p:txBody>
      </p:sp>
      <p:sp>
        <p:nvSpPr>
          <p:cNvPr id="6" name="Подзаголовок 5">
            <a:extLst>
              <a:ext uri="{FF2B5EF4-FFF2-40B4-BE49-F238E27FC236}">
                <a16:creationId xmlns:a16="http://schemas.microsoft.com/office/drawing/2014/main" id="{4AFD7F9F-E3DF-7855-56B4-533F45C94708}"/>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3513511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Imagen 4">
            <a:extLst>
              <a:ext uri="{FF2B5EF4-FFF2-40B4-BE49-F238E27FC236}">
                <a16:creationId xmlns:a16="http://schemas.microsoft.com/office/drawing/2014/main" id="{25FC0CED-A62E-4B6D-8912-FED14A7C84F6}"/>
              </a:ext>
            </a:extLst>
          </p:cNvPr>
          <p:cNvPicPr>
            <a:picLocks noChangeAspect="1"/>
          </p:cNvPicPr>
          <p:nvPr/>
        </p:nvPicPr>
        <p:blipFill rotWithShape="1">
          <a:blip r:embed="rId2"/>
          <a:srcRect l="50000" t="17376" r="19239" b="33395"/>
          <a:stretch/>
        </p:blipFill>
        <p:spPr>
          <a:xfrm>
            <a:off x="2185058" y="291233"/>
            <a:ext cx="7217559" cy="6494245"/>
          </a:xfrm>
          <a:prstGeom prst="rect">
            <a:avLst/>
          </a:prstGeom>
        </p:spPr>
      </p:pic>
    </p:spTree>
    <p:extLst>
      <p:ext uri="{BB962C8B-B14F-4D97-AF65-F5344CB8AC3E}">
        <p14:creationId xmlns:p14="http://schemas.microsoft.com/office/powerpoint/2010/main" val="465849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838200" y="240146"/>
            <a:ext cx="10515600" cy="124980"/>
          </a:xfrm>
        </p:spPr>
        <p:txBody>
          <a:bodyPr>
            <a:normAutofit fontScale="90000"/>
          </a:bodyPr>
          <a:lstStyle/>
          <a:p>
            <a:endParaRPr lang="ru-RU" dirty="0"/>
          </a:p>
        </p:txBody>
      </p:sp>
      <p:sp>
        <p:nvSpPr>
          <p:cNvPr id="3" name="Объект 2"/>
          <p:cNvSpPr>
            <a:spLocks noGrp="1"/>
          </p:cNvSpPr>
          <p:nvPr>
            <p:ph idx="1"/>
          </p:nvPr>
        </p:nvSpPr>
        <p:spPr>
          <a:xfrm>
            <a:off x="921327" y="563418"/>
            <a:ext cx="10624128" cy="2835564"/>
          </a:xfrm>
        </p:spPr>
        <p:txBody>
          <a:bodyPr>
            <a:normAutofit fontScale="92500" lnSpcReduction="20000"/>
          </a:bodyPr>
          <a:lstStyle/>
          <a:p>
            <a:pPr marL="0" indent="0">
              <a:buNone/>
            </a:pPr>
            <a:r>
              <a:rPr lang="ru-RU" b="1" dirty="0"/>
              <a:t>Классификация по форме головки:</a:t>
            </a:r>
          </a:p>
          <a:p>
            <a:pPr marL="0" indent="0">
              <a:buNone/>
            </a:pPr>
            <a:r>
              <a:rPr lang="ru-RU" dirty="0"/>
              <a:t>Дизайн головки </a:t>
            </a:r>
            <a:r>
              <a:rPr lang="ru-RU" dirty="0" err="1"/>
              <a:t>минивинта</a:t>
            </a:r>
            <a:r>
              <a:rPr lang="ru-RU" dirty="0"/>
              <a:t> адаптирован для различных типов креплений </a:t>
            </a:r>
            <a:r>
              <a:rPr lang="ru-RU" dirty="0" err="1"/>
              <a:t>ортодонтических</a:t>
            </a:r>
            <a:r>
              <a:rPr lang="ru-RU" dirty="0"/>
              <a:t> элементов:</a:t>
            </a:r>
          </a:p>
          <a:p>
            <a:r>
              <a:rPr lang="ru-RU" dirty="0"/>
              <a:t>С пуговицей (</a:t>
            </a:r>
            <a:r>
              <a:rPr lang="ru-RU" dirty="0" err="1"/>
              <a:t>button</a:t>
            </a:r>
            <a:r>
              <a:rPr lang="ru-RU" dirty="0"/>
              <a:t>): Для крепления эластиков или пружин.</a:t>
            </a:r>
          </a:p>
          <a:p>
            <a:r>
              <a:rPr lang="ru-RU" dirty="0"/>
              <a:t>С прорезью/пазом: Для фиксации </a:t>
            </a:r>
            <a:r>
              <a:rPr lang="ru-RU" dirty="0" err="1"/>
              <a:t>ортодонтической</a:t>
            </a:r>
            <a:r>
              <a:rPr lang="ru-RU" dirty="0"/>
              <a:t> дуги или других элементов.</a:t>
            </a:r>
          </a:p>
          <a:p>
            <a:r>
              <a:rPr lang="ru-RU" dirty="0"/>
              <a:t>С квадратным/шестигранным отверстием: Для использования специального ключа при установке и активации.</a:t>
            </a:r>
          </a:p>
        </p:txBody>
      </p:sp>
      <p:pic>
        <p:nvPicPr>
          <p:cNvPr id="5" name="Рисунок 4"/>
          <p:cNvPicPr>
            <a:picLocks noChangeAspect="1"/>
          </p:cNvPicPr>
          <p:nvPr/>
        </p:nvPicPr>
        <p:blipFill>
          <a:blip r:embed="rId2"/>
          <a:stretch>
            <a:fillRect/>
          </a:stretch>
        </p:blipFill>
        <p:spPr>
          <a:xfrm>
            <a:off x="64125" y="3299298"/>
            <a:ext cx="5212532" cy="2304488"/>
          </a:xfrm>
          <a:prstGeom prst="rect">
            <a:avLst/>
          </a:prstGeom>
        </p:spPr>
      </p:pic>
      <p:pic>
        <p:nvPicPr>
          <p:cNvPr id="6" name="Рисунок 5"/>
          <p:cNvPicPr>
            <a:picLocks noChangeAspect="1"/>
          </p:cNvPicPr>
          <p:nvPr/>
        </p:nvPicPr>
        <p:blipFill>
          <a:blip r:embed="rId3"/>
          <a:stretch>
            <a:fillRect/>
          </a:stretch>
        </p:blipFill>
        <p:spPr>
          <a:xfrm>
            <a:off x="7703656" y="3299298"/>
            <a:ext cx="3925455" cy="3047581"/>
          </a:xfrm>
          <a:prstGeom prst="rect">
            <a:avLst/>
          </a:prstGeom>
        </p:spPr>
      </p:pic>
      <p:pic>
        <p:nvPicPr>
          <p:cNvPr id="7" name="Рисунок 6"/>
          <p:cNvPicPr>
            <a:picLocks noChangeAspect="1"/>
          </p:cNvPicPr>
          <p:nvPr/>
        </p:nvPicPr>
        <p:blipFill>
          <a:blip r:embed="rId4"/>
          <a:stretch>
            <a:fillRect/>
          </a:stretch>
        </p:blipFill>
        <p:spPr>
          <a:xfrm>
            <a:off x="2085060" y="4938419"/>
            <a:ext cx="7523116" cy="1902117"/>
          </a:xfrm>
          <a:prstGeom prst="rect">
            <a:avLst/>
          </a:prstGeom>
        </p:spPr>
      </p:pic>
    </p:spTree>
    <p:extLst>
      <p:ext uri="{BB962C8B-B14F-4D97-AF65-F5344CB8AC3E}">
        <p14:creationId xmlns:p14="http://schemas.microsoft.com/office/powerpoint/2010/main" val="258213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Виды </a:t>
            </a:r>
            <a:r>
              <a:rPr lang="ru-RU" dirty="0" err="1"/>
              <a:t>минивинтов</a:t>
            </a:r>
            <a:r>
              <a:rPr lang="ru-RU" dirty="0"/>
              <a:t> по месту установки</a:t>
            </a:r>
          </a:p>
        </p:txBody>
      </p:sp>
      <p:sp>
        <p:nvSpPr>
          <p:cNvPr id="3" name="Объект 2"/>
          <p:cNvSpPr>
            <a:spLocks noGrp="1"/>
          </p:cNvSpPr>
          <p:nvPr>
            <p:ph idx="1"/>
          </p:nvPr>
        </p:nvSpPr>
        <p:spPr/>
        <p:txBody>
          <a:bodyPr>
            <a:normAutofit fontScale="92500" lnSpcReduction="20000"/>
          </a:bodyPr>
          <a:lstStyle/>
          <a:p>
            <a:r>
              <a:rPr lang="ru-RU" b="1" dirty="0" err="1"/>
              <a:t>Межкорневые</a:t>
            </a:r>
            <a:r>
              <a:rPr lang="ru-RU" b="1" dirty="0"/>
              <a:t>: </a:t>
            </a:r>
            <a:r>
              <a:rPr lang="ru-RU" dirty="0"/>
              <a:t>Устанавливаются в пространство между корнями зубов для точечного воздействия на зубной ряд.</a:t>
            </a:r>
          </a:p>
          <a:p>
            <a:r>
              <a:rPr lang="ru-RU" b="1" dirty="0" err="1"/>
              <a:t>Ретромолярные</a:t>
            </a:r>
            <a:r>
              <a:rPr lang="ru-RU" b="1" dirty="0"/>
              <a:t>: </a:t>
            </a:r>
            <a:r>
              <a:rPr lang="ru-RU" dirty="0"/>
              <a:t>Располагаются позади последних зубов на челюсти. Используются для </a:t>
            </a:r>
            <a:r>
              <a:rPr lang="ru-RU" dirty="0" err="1"/>
              <a:t>дистализации</a:t>
            </a:r>
            <a:r>
              <a:rPr lang="ru-RU" dirty="0"/>
              <a:t> всего зубного ряда.</a:t>
            </a:r>
          </a:p>
          <a:p>
            <a:r>
              <a:rPr lang="ru-RU" b="1" dirty="0"/>
              <a:t>Небные: </a:t>
            </a:r>
            <a:r>
              <a:rPr lang="ru-RU" dirty="0"/>
              <a:t>Размещаются в области неба, чаще всего для расширения верхней челюсти.</a:t>
            </a:r>
          </a:p>
          <a:p>
            <a:r>
              <a:rPr lang="ru-RU" b="1" dirty="0"/>
              <a:t>В зоне </a:t>
            </a:r>
            <a:r>
              <a:rPr lang="ru-RU" b="1" dirty="0" err="1"/>
              <a:t>подскулового</a:t>
            </a:r>
            <a:r>
              <a:rPr lang="ru-RU" b="1" dirty="0"/>
              <a:t> гребня (IZC): </a:t>
            </a:r>
            <a:r>
              <a:rPr lang="ru-RU" dirty="0"/>
              <a:t>Устанавливаются в </a:t>
            </a:r>
            <a:r>
              <a:rPr lang="ru-RU" dirty="0" err="1"/>
              <a:t>инфразигоматический</a:t>
            </a:r>
            <a:r>
              <a:rPr lang="ru-RU" dirty="0"/>
              <a:t> (</a:t>
            </a:r>
            <a:r>
              <a:rPr lang="ru-RU" dirty="0" err="1"/>
              <a:t>подскуловой</a:t>
            </a:r>
            <a:r>
              <a:rPr lang="ru-RU" dirty="0"/>
              <a:t>) гребень, используются для сложных случаев и </a:t>
            </a:r>
            <a:r>
              <a:rPr lang="ru-RU" dirty="0" err="1"/>
              <a:t>дистализации</a:t>
            </a:r>
            <a:r>
              <a:rPr lang="ru-RU" dirty="0"/>
              <a:t> верхних зубов.</a:t>
            </a:r>
          </a:p>
          <a:p>
            <a:r>
              <a:rPr lang="ru-RU" b="1" dirty="0"/>
              <a:t>В зоне щечного гребня (</a:t>
            </a:r>
            <a:r>
              <a:rPr lang="ru-RU" b="1" dirty="0" err="1"/>
              <a:t>buccal</a:t>
            </a:r>
            <a:r>
              <a:rPr lang="ru-RU" b="1" dirty="0"/>
              <a:t> </a:t>
            </a:r>
            <a:r>
              <a:rPr lang="ru-RU" b="1" dirty="0" err="1"/>
              <a:t>shelf</a:t>
            </a:r>
            <a:r>
              <a:rPr lang="ru-RU" b="1" dirty="0"/>
              <a:t>): </a:t>
            </a:r>
            <a:r>
              <a:rPr lang="ru-RU" dirty="0"/>
              <a:t>Вкручиваются в наружную косую линию нижней челюсти. Применяются для коррекции прикуса, в том числе при движении боковых сегментов. </a:t>
            </a:r>
          </a:p>
        </p:txBody>
      </p:sp>
    </p:spTree>
    <p:extLst>
      <p:ext uri="{BB962C8B-B14F-4D97-AF65-F5344CB8AC3E}">
        <p14:creationId xmlns:p14="http://schemas.microsoft.com/office/powerpoint/2010/main" val="1791995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8194" name="Picture 2" descr="Ортодонтические мини винты для исправления прикуса недорого в Москве, 12700  ру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618"/>
            <a:ext cx="4507345" cy="299753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ОРТОДОНТИЧЕСКИЕ ИМПЛАНТЫ, или минивинты- это маленький ,, саморез,, 🔩из  стали или титана, который ВРЕМЕННО вкручивается в костную ткань для  дополнительной опоры при перемещении зубов. ⠀ ⠀⠀Как говорится, маленький да  удаленький! Ортоимпланты оч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345" y="124618"/>
            <a:ext cx="3329782" cy="332978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Зачем нужны мини-импланты в ортодонтии | Стоматологическая клиника &quot;Белая  Медведица&quot; в Санкт-Петербург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122150"/>
            <a:ext cx="3964958" cy="286137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История операции SARPE - Восстановление и процедура : r/jawsurg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0781" y="3437295"/>
            <a:ext cx="4555226" cy="301783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Anatomical Bone Characteristics of the Buccal Step Insertion Site for  Mini-Screw Placement in Orthodontic Treatment: A CBCT Stud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7127" y="49980"/>
            <a:ext cx="3796274" cy="333695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Skibenko Valentina - Абсолютная опора в ортодонтическом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2440" y="3386932"/>
            <a:ext cx="3777455" cy="223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890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Свойства </a:t>
            </a:r>
            <a:r>
              <a:rPr lang="ru-RU" dirty="0" err="1"/>
              <a:t>минивинтов</a:t>
            </a:r>
            <a:endParaRPr lang="ru-RU" dirty="0"/>
          </a:p>
        </p:txBody>
      </p:sp>
      <p:sp>
        <p:nvSpPr>
          <p:cNvPr id="3" name="Объект 2"/>
          <p:cNvSpPr>
            <a:spLocks noGrp="1"/>
          </p:cNvSpPr>
          <p:nvPr>
            <p:ph idx="1"/>
          </p:nvPr>
        </p:nvSpPr>
        <p:spPr/>
        <p:txBody>
          <a:bodyPr>
            <a:normAutofit fontScale="92500" lnSpcReduction="20000"/>
          </a:bodyPr>
          <a:lstStyle/>
          <a:p>
            <a:pPr marL="0" indent="0">
              <a:buNone/>
            </a:pPr>
            <a:r>
              <a:rPr lang="ru-RU" b="1" dirty="0" err="1"/>
              <a:t>Биосовместимость</a:t>
            </a:r>
            <a:r>
              <a:rPr lang="es-ES" b="1" dirty="0"/>
              <a:t>: </a:t>
            </a:r>
            <a:endParaRPr lang="ru-RU" b="1" dirty="0"/>
          </a:p>
          <a:p>
            <a:pPr marL="0" indent="0">
              <a:buNone/>
            </a:pPr>
            <a:r>
              <a:rPr lang="ru-RU" dirty="0"/>
              <a:t>медицинский Титан типа IV или V и нержавеющая сталь</a:t>
            </a:r>
            <a:endParaRPr lang="es-ES" dirty="0"/>
          </a:p>
          <a:p>
            <a:pPr marL="0" indent="0">
              <a:buNone/>
            </a:pPr>
            <a:r>
              <a:rPr lang="ru-RU" b="1" dirty="0"/>
              <a:t>Отсутствие </a:t>
            </a:r>
            <a:r>
              <a:rPr lang="ru-RU" b="1" dirty="0" err="1"/>
              <a:t>остеоинтеграции</a:t>
            </a:r>
            <a:r>
              <a:rPr lang="ru-RU" b="1" dirty="0"/>
              <a:t>:</a:t>
            </a:r>
            <a:r>
              <a:rPr lang="es-ES" b="1" dirty="0"/>
              <a:t> </a:t>
            </a:r>
            <a:endParaRPr lang="ru-RU" b="1" dirty="0"/>
          </a:p>
          <a:p>
            <a:pPr marL="0" indent="0">
              <a:buNone/>
            </a:pPr>
            <a:r>
              <a:rPr lang="ru-RU" dirty="0"/>
              <a:t>мини-винты прикрепляются к кости механическим удержанием, таким образом, их удаление происходит быстро и безболезненно. </a:t>
            </a:r>
          </a:p>
          <a:p>
            <a:pPr marL="0" indent="0">
              <a:buNone/>
            </a:pPr>
            <a:r>
              <a:rPr lang="ru-RU" dirty="0"/>
              <a:t>В мини-винтах не должно происходить </a:t>
            </a:r>
            <a:r>
              <a:rPr lang="ru-RU" dirty="0" err="1"/>
              <a:t>остеоинтеграция</a:t>
            </a:r>
            <a:r>
              <a:rPr lang="ru-RU" dirty="0"/>
              <a:t>.</a:t>
            </a:r>
            <a:endParaRPr lang="es-ES" dirty="0"/>
          </a:p>
          <a:p>
            <a:pPr marL="0" indent="0">
              <a:buNone/>
            </a:pPr>
            <a:r>
              <a:rPr lang="ru-RU" b="1" dirty="0" err="1"/>
              <a:t>Анкораж</a:t>
            </a:r>
            <a:r>
              <a:rPr lang="ru-RU" b="1" dirty="0"/>
              <a:t> в кости:</a:t>
            </a:r>
          </a:p>
          <a:p>
            <a:pPr marL="0" indent="0">
              <a:buNone/>
            </a:pPr>
            <a:r>
              <a:rPr lang="ru-RU" dirty="0"/>
              <a:t>Прямой якорь: когда мини-винт непосредственно получает все реактивные силы, действуя, таким образом, как якорь </a:t>
            </a:r>
          </a:p>
          <a:p>
            <a:pPr marL="0" indent="0">
              <a:buNone/>
            </a:pPr>
            <a:r>
              <a:rPr lang="ru-RU" dirty="0"/>
              <a:t>Непрямой якорь: когда мини-винт получает силы через стержни, пружины или приборы.</a:t>
            </a:r>
            <a:endParaRPr lang="es-ES" dirty="0"/>
          </a:p>
          <a:p>
            <a:endParaRPr lang="ru-RU" b="1" dirty="0"/>
          </a:p>
        </p:txBody>
      </p:sp>
    </p:spTree>
    <p:extLst>
      <p:ext uri="{BB962C8B-B14F-4D97-AF65-F5344CB8AC3E}">
        <p14:creationId xmlns:p14="http://schemas.microsoft.com/office/powerpoint/2010/main" val="330527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Хотя </a:t>
            </a:r>
            <a:r>
              <a:rPr lang="ru-RU" dirty="0" err="1"/>
              <a:t>ортодонтический</a:t>
            </a:r>
            <a:r>
              <a:rPr lang="ru-RU" dirty="0"/>
              <a:t> механизм требует применение не более 300 г силы, </a:t>
            </a:r>
            <a:r>
              <a:rPr lang="ru-RU" dirty="0" err="1"/>
              <a:t>минивинты</a:t>
            </a:r>
            <a:r>
              <a:rPr lang="ru-RU" dirty="0"/>
              <a:t> рассчитаны на поддержку до 500 г силы.</a:t>
            </a:r>
          </a:p>
          <a:p>
            <a:endParaRPr lang="ru-RU" dirty="0"/>
          </a:p>
        </p:txBody>
      </p:sp>
    </p:spTree>
    <p:extLst>
      <p:ext uri="{BB962C8B-B14F-4D97-AF65-F5344CB8AC3E}">
        <p14:creationId xmlns:p14="http://schemas.microsoft.com/office/powerpoint/2010/main" val="287089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661028-1553-44A9-8372-A9EC74D696B4}"/>
              </a:ext>
            </a:extLst>
          </p:cNvPr>
          <p:cNvSpPr>
            <a:spLocks noGrp="1"/>
          </p:cNvSpPr>
          <p:nvPr>
            <p:ph type="title"/>
          </p:nvPr>
        </p:nvSpPr>
        <p:spPr>
          <a:xfrm>
            <a:off x="6243420" y="380556"/>
            <a:ext cx="4151938" cy="1080938"/>
          </a:xfrm>
        </p:spPr>
        <p:txBody>
          <a:bodyPr>
            <a:normAutofit fontScale="90000"/>
          </a:bodyPr>
          <a:lstStyle/>
          <a:p>
            <a:r>
              <a:rPr lang="es-ES" dirty="0" err="1"/>
              <a:t>AbsoAnchor</a:t>
            </a:r>
            <a:r>
              <a:rPr lang="es-ES" dirty="0"/>
              <a:t> </a:t>
            </a:r>
            <a:r>
              <a:rPr lang="es-ES" dirty="0" err="1"/>
              <a:t>System</a:t>
            </a:r>
            <a:endParaRPr lang="es-ES" dirty="0"/>
          </a:p>
        </p:txBody>
      </p:sp>
      <p:sp>
        <p:nvSpPr>
          <p:cNvPr id="4" name="Marcador de contenido 3">
            <a:extLst>
              <a:ext uri="{FF2B5EF4-FFF2-40B4-BE49-F238E27FC236}">
                <a16:creationId xmlns:a16="http://schemas.microsoft.com/office/drawing/2014/main" id="{D13C8777-6980-4F56-8B2E-C4A0012ABB00}"/>
              </a:ext>
            </a:extLst>
          </p:cNvPr>
          <p:cNvSpPr>
            <a:spLocks noGrp="1"/>
          </p:cNvSpPr>
          <p:nvPr>
            <p:ph idx="1"/>
          </p:nvPr>
        </p:nvSpPr>
        <p:spPr>
          <a:xfrm>
            <a:off x="6489664" y="1334378"/>
            <a:ext cx="3659450" cy="667584"/>
          </a:xfrm>
        </p:spPr>
        <p:txBody>
          <a:bodyPr/>
          <a:lstStyle/>
          <a:p>
            <a:r>
              <a:rPr lang="es-ES" dirty="0" err="1"/>
              <a:t>Dentos</a:t>
            </a:r>
            <a:r>
              <a:rPr lang="es-ES" dirty="0"/>
              <a:t> Taegu, </a:t>
            </a:r>
            <a:r>
              <a:rPr lang="es-ES" dirty="0" err="1"/>
              <a:t>Korea</a:t>
            </a:r>
            <a:endParaRPr lang="es-ES" dirty="0"/>
          </a:p>
        </p:txBody>
      </p:sp>
      <p:pic>
        <p:nvPicPr>
          <p:cNvPr id="5" name="Imagen 4">
            <a:extLst>
              <a:ext uri="{FF2B5EF4-FFF2-40B4-BE49-F238E27FC236}">
                <a16:creationId xmlns:a16="http://schemas.microsoft.com/office/drawing/2014/main" id="{1BD1A251-C17E-45BE-A01A-EE2E922B8D63}"/>
              </a:ext>
            </a:extLst>
          </p:cNvPr>
          <p:cNvPicPr>
            <a:picLocks noChangeAspect="1"/>
          </p:cNvPicPr>
          <p:nvPr/>
        </p:nvPicPr>
        <p:blipFill rotWithShape="1">
          <a:blip r:embed="rId2"/>
          <a:srcRect l="11309" t="17127" r="12858" b="7209"/>
          <a:stretch/>
        </p:blipFill>
        <p:spPr>
          <a:xfrm>
            <a:off x="-1" y="0"/>
            <a:ext cx="12225131" cy="6858000"/>
          </a:xfrm>
          <a:prstGeom prst="rect">
            <a:avLst/>
          </a:prstGeom>
        </p:spPr>
      </p:pic>
    </p:spTree>
    <p:extLst>
      <p:ext uri="{BB962C8B-B14F-4D97-AF65-F5344CB8AC3E}">
        <p14:creationId xmlns:p14="http://schemas.microsoft.com/office/powerpoint/2010/main" val="356614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DB612D2-324B-49E9-872C-7B2696FFE06D}"/>
              </a:ext>
            </a:extLst>
          </p:cNvPr>
          <p:cNvPicPr>
            <a:picLocks noChangeAspect="1"/>
          </p:cNvPicPr>
          <p:nvPr/>
        </p:nvPicPr>
        <p:blipFill rotWithShape="1">
          <a:blip r:embed="rId2"/>
          <a:srcRect l="11072" t="20303" r="12739" b="42430"/>
          <a:stretch/>
        </p:blipFill>
        <p:spPr>
          <a:xfrm>
            <a:off x="0" y="-1"/>
            <a:ext cx="12192000" cy="3352801"/>
          </a:xfrm>
          <a:prstGeom prst="rect">
            <a:avLst/>
          </a:prstGeom>
        </p:spPr>
      </p:pic>
      <p:pic>
        <p:nvPicPr>
          <p:cNvPr id="7" name="Imagen 6">
            <a:extLst>
              <a:ext uri="{FF2B5EF4-FFF2-40B4-BE49-F238E27FC236}">
                <a16:creationId xmlns:a16="http://schemas.microsoft.com/office/drawing/2014/main" id="{795DCAF8-3575-4E73-8172-47AB9884C1CD}"/>
              </a:ext>
            </a:extLst>
          </p:cNvPr>
          <p:cNvPicPr>
            <a:picLocks noChangeAspect="1"/>
          </p:cNvPicPr>
          <p:nvPr/>
        </p:nvPicPr>
        <p:blipFill rotWithShape="1">
          <a:blip r:embed="rId3"/>
          <a:srcRect l="11548" t="40207" r="12976" b="22526"/>
          <a:stretch/>
        </p:blipFill>
        <p:spPr>
          <a:xfrm>
            <a:off x="0" y="3352800"/>
            <a:ext cx="12192000" cy="3505200"/>
          </a:xfrm>
          <a:prstGeom prst="rect">
            <a:avLst/>
          </a:prstGeom>
        </p:spPr>
      </p:pic>
    </p:spTree>
    <p:extLst>
      <p:ext uri="{BB962C8B-B14F-4D97-AF65-F5344CB8AC3E}">
        <p14:creationId xmlns:p14="http://schemas.microsoft.com/office/powerpoint/2010/main" val="23531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5143EC-D3BE-4E91-BE72-9CFEC080217F}"/>
              </a:ext>
            </a:extLst>
          </p:cNvPr>
          <p:cNvPicPr>
            <a:picLocks noChangeAspect="1"/>
          </p:cNvPicPr>
          <p:nvPr/>
        </p:nvPicPr>
        <p:blipFill rotWithShape="1">
          <a:blip r:embed="rId2"/>
          <a:srcRect l="19959" t="21468" r="21369" b="49212"/>
          <a:stretch/>
        </p:blipFill>
        <p:spPr>
          <a:xfrm>
            <a:off x="0" y="0"/>
            <a:ext cx="12204640" cy="3429000"/>
          </a:xfrm>
          <a:prstGeom prst="rect">
            <a:avLst/>
          </a:prstGeom>
        </p:spPr>
      </p:pic>
      <p:pic>
        <p:nvPicPr>
          <p:cNvPr id="10" name="Imagen 9">
            <a:extLst>
              <a:ext uri="{FF2B5EF4-FFF2-40B4-BE49-F238E27FC236}">
                <a16:creationId xmlns:a16="http://schemas.microsoft.com/office/drawing/2014/main" id="{A90EB2DE-F19E-4A52-B1FA-4DBDBED1F02D}"/>
              </a:ext>
            </a:extLst>
          </p:cNvPr>
          <p:cNvPicPr>
            <a:picLocks noChangeAspect="1"/>
          </p:cNvPicPr>
          <p:nvPr/>
        </p:nvPicPr>
        <p:blipFill rotWithShape="1">
          <a:blip r:embed="rId2"/>
          <a:srcRect l="19959" t="57141" r="21369" b="13539"/>
          <a:stretch/>
        </p:blipFill>
        <p:spPr>
          <a:xfrm>
            <a:off x="0" y="3429000"/>
            <a:ext cx="12204640" cy="3429000"/>
          </a:xfrm>
          <a:prstGeom prst="rect">
            <a:avLst/>
          </a:prstGeom>
        </p:spPr>
      </p:pic>
    </p:spTree>
    <p:extLst>
      <p:ext uri="{BB962C8B-B14F-4D97-AF65-F5344CB8AC3E}">
        <p14:creationId xmlns:p14="http://schemas.microsoft.com/office/powerpoint/2010/main" val="81003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69FEC-A37D-4C02-BB06-76E70E3E177F}"/>
              </a:ext>
            </a:extLst>
          </p:cNvPr>
          <p:cNvSpPr>
            <a:spLocks noGrp="1"/>
          </p:cNvSpPr>
          <p:nvPr>
            <p:ph type="title"/>
          </p:nvPr>
        </p:nvSpPr>
        <p:spPr>
          <a:xfrm>
            <a:off x="220080" y="85925"/>
            <a:ext cx="5875920" cy="2448120"/>
          </a:xfrm>
        </p:spPr>
        <p:txBody>
          <a:bodyPr>
            <a:normAutofit/>
          </a:bodyPr>
          <a:lstStyle/>
          <a:p>
            <a:r>
              <a:rPr lang="es-ES" dirty="0"/>
              <a:t>IMTEC </a:t>
            </a:r>
            <a:br>
              <a:rPr lang="ru-RU" dirty="0"/>
            </a:br>
            <a:r>
              <a:rPr lang="es-ES" dirty="0"/>
              <a:t>Mini Ortho </a:t>
            </a:r>
            <a:r>
              <a:rPr lang="es-ES" dirty="0" err="1"/>
              <a:t>Implant</a:t>
            </a:r>
            <a:endParaRPr lang="es-ES" dirty="0"/>
          </a:p>
        </p:txBody>
      </p:sp>
      <p:pic>
        <p:nvPicPr>
          <p:cNvPr id="9" name="Imagen 8">
            <a:extLst>
              <a:ext uri="{FF2B5EF4-FFF2-40B4-BE49-F238E27FC236}">
                <a16:creationId xmlns:a16="http://schemas.microsoft.com/office/drawing/2014/main" id="{4580EA12-D3F2-41B6-877E-E00F76EAB71D}"/>
              </a:ext>
            </a:extLst>
          </p:cNvPr>
          <p:cNvPicPr>
            <a:picLocks noChangeAspect="1"/>
          </p:cNvPicPr>
          <p:nvPr/>
        </p:nvPicPr>
        <p:blipFill rotWithShape="1">
          <a:blip r:embed="rId2"/>
          <a:srcRect l="26423" t="30843" r="49235" b="13424"/>
          <a:stretch/>
        </p:blipFill>
        <p:spPr>
          <a:xfrm>
            <a:off x="7447722" y="859462"/>
            <a:ext cx="4635327" cy="5967016"/>
          </a:xfrm>
          <a:prstGeom prst="rect">
            <a:avLst/>
          </a:prstGeom>
        </p:spPr>
      </p:pic>
      <p:pic>
        <p:nvPicPr>
          <p:cNvPr id="13" name="Imagen 12">
            <a:extLst>
              <a:ext uri="{FF2B5EF4-FFF2-40B4-BE49-F238E27FC236}">
                <a16:creationId xmlns:a16="http://schemas.microsoft.com/office/drawing/2014/main" id="{111BB29C-A9BA-449B-ABB9-AB82C37E7668}"/>
              </a:ext>
            </a:extLst>
          </p:cNvPr>
          <p:cNvPicPr>
            <a:picLocks noChangeAspect="1"/>
          </p:cNvPicPr>
          <p:nvPr/>
        </p:nvPicPr>
        <p:blipFill rotWithShape="1">
          <a:blip r:embed="rId3"/>
          <a:srcRect l="58021" t="47962" r="23229" b="43145"/>
          <a:stretch/>
        </p:blipFill>
        <p:spPr>
          <a:xfrm>
            <a:off x="291406" y="2747008"/>
            <a:ext cx="3319613" cy="885230"/>
          </a:xfrm>
          <a:prstGeom prst="rect">
            <a:avLst/>
          </a:prstGeom>
        </p:spPr>
      </p:pic>
      <p:pic>
        <p:nvPicPr>
          <p:cNvPr id="17" name="Imagen 16">
            <a:extLst>
              <a:ext uri="{FF2B5EF4-FFF2-40B4-BE49-F238E27FC236}">
                <a16:creationId xmlns:a16="http://schemas.microsoft.com/office/drawing/2014/main" id="{FFAB8937-11AC-4E96-B0A5-BECB3AAD46A0}"/>
              </a:ext>
            </a:extLst>
          </p:cNvPr>
          <p:cNvPicPr>
            <a:picLocks noChangeAspect="1"/>
          </p:cNvPicPr>
          <p:nvPr/>
        </p:nvPicPr>
        <p:blipFill rotWithShape="1">
          <a:blip r:embed="rId4"/>
          <a:srcRect l="58811" t="33184" r="32900" b="49511"/>
          <a:stretch/>
        </p:blipFill>
        <p:spPr>
          <a:xfrm>
            <a:off x="4569386" y="1882767"/>
            <a:ext cx="2426140" cy="2847665"/>
          </a:xfrm>
          <a:prstGeom prst="rect">
            <a:avLst/>
          </a:prstGeom>
        </p:spPr>
      </p:pic>
      <p:pic>
        <p:nvPicPr>
          <p:cNvPr id="11" name="Imagen 10">
            <a:extLst>
              <a:ext uri="{FF2B5EF4-FFF2-40B4-BE49-F238E27FC236}">
                <a16:creationId xmlns:a16="http://schemas.microsoft.com/office/drawing/2014/main" id="{AAC32E0E-FE70-4121-A8F7-C2D43DCCAAEF}"/>
              </a:ext>
            </a:extLst>
          </p:cNvPr>
          <p:cNvPicPr>
            <a:picLocks noChangeAspect="1"/>
          </p:cNvPicPr>
          <p:nvPr/>
        </p:nvPicPr>
        <p:blipFill rotWithShape="1">
          <a:blip r:embed="rId4"/>
          <a:srcRect l="22775" t="34378" r="42997" b="50000"/>
          <a:stretch/>
        </p:blipFill>
        <p:spPr>
          <a:xfrm>
            <a:off x="-2131" y="4860601"/>
            <a:ext cx="7624919" cy="1956634"/>
          </a:xfrm>
          <a:prstGeom prst="rect">
            <a:avLst/>
          </a:prstGeom>
        </p:spPr>
      </p:pic>
    </p:spTree>
    <p:extLst>
      <p:ext uri="{BB962C8B-B14F-4D97-AF65-F5344CB8AC3E}">
        <p14:creationId xmlns:p14="http://schemas.microsoft.com/office/powerpoint/2010/main" val="406818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err="1"/>
              <a:t>Анкораж</a:t>
            </a:r>
            <a:r>
              <a:rPr lang="ru-RU" dirty="0"/>
              <a:t> в ортодонтии – это контроль над опорой зубов во время их перемещения.</a:t>
            </a:r>
          </a:p>
          <a:p>
            <a:r>
              <a:rPr lang="ru-RU" dirty="0"/>
              <a:t>Главная задача </a:t>
            </a:r>
            <a:r>
              <a:rPr lang="ru-RU" dirty="0" err="1"/>
              <a:t>анкоража</a:t>
            </a:r>
            <a:r>
              <a:rPr lang="ru-RU" dirty="0"/>
              <a:t> – не дать одним зубам (опорным) сдвинуться под действием силы, которая предназначена для перемещения других зубов (ретракция).</a:t>
            </a:r>
          </a:p>
          <a:p>
            <a:r>
              <a:rPr lang="ru-RU" dirty="0"/>
              <a:t>Согласно 3 закону Ньютона (сила действия равна силе противодействия), когда прикладывается сила, чтобы, например, задвинуть внутрь торчащие резцы, возникает равная по величине, но противоположно направленная сила, которая стремится сдвинуть опорные зубы (моляры) вперед.</a:t>
            </a:r>
          </a:p>
        </p:txBody>
      </p:sp>
    </p:spTree>
    <p:extLst>
      <p:ext uri="{BB962C8B-B14F-4D97-AF65-F5344CB8AC3E}">
        <p14:creationId xmlns:p14="http://schemas.microsoft.com/office/powerpoint/2010/main" val="2314713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3A69A-F63C-4967-A0CE-138D5BF4D753}"/>
              </a:ext>
            </a:extLst>
          </p:cNvPr>
          <p:cNvSpPr>
            <a:spLocks noGrp="1"/>
          </p:cNvSpPr>
          <p:nvPr>
            <p:ph type="title"/>
          </p:nvPr>
        </p:nvSpPr>
        <p:spPr>
          <a:xfrm>
            <a:off x="3052460" y="609600"/>
            <a:ext cx="3772409" cy="1364974"/>
          </a:xfrm>
        </p:spPr>
        <p:txBody>
          <a:bodyPr>
            <a:normAutofit fontScale="90000"/>
          </a:bodyPr>
          <a:lstStyle/>
          <a:p>
            <a:r>
              <a:rPr lang="es-ES" b="1" i="0" dirty="0">
                <a:effectLst/>
                <a:latin typeface="Muli"/>
              </a:rPr>
              <a:t>LOMAS VEGAS </a:t>
            </a:r>
            <a:br>
              <a:rPr lang="es-ES" b="1" i="0" dirty="0">
                <a:effectLst/>
                <a:latin typeface="Muli"/>
              </a:rPr>
            </a:br>
            <a:r>
              <a:rPr lang="ru-RU" sz="2200" b="1" i="0" dirty="0">
                <a:effectLst/>
                <a:latin typeface="Muli"/>
              </a:rPr>
              <a:t>в сотрудничестве </a:t>
            </a:r>
            <a:r>
              <a:rPr lang="es-ES" sz="2200" b="1" dirty="0">
                <a:latin typeface="Muli"/>
              </a:rPr>
              <a:t>c</a:t>
            </a:r>
            <a:r>
              <a:rPr lang="es-ES" sz="2200" b="1" i="0" dirty="0">
                <a:effectLst/>
                <a:latin typeface="Muli"/>
              </a:rPr>
              <a:t> Carlos Villegas</a:t>
            </a:r>
            <a:endParaRPr lang="es-ES" b="1" dirty="0"/>
          </a:p>
        </p:txBody>
      </p:sp>
      <p:sp>
        <p:nvSpPr>
          <p:cNvPr id="5" name="Marcador de contenido 4">
            <a:extLst>
              <a:ext uri="{FF2B5EF4-FFF2-40B4-BE49-F238E27FC236}">
                <a16:creationId xmlns:a16="http://schemas.microsoft.com/office/drawing/2014/main" id="{74A71D75-E7E5-4A80-B599-FBC697A02B4A}"/>
              </a:ext>
            </a:extLst>
          </p:cNvPr>
          <p:cNvSpPr>
            <a:spLocks noGrp="1"/>
          </p:cNvSpPr>
          <p:nvPr>
            <p:ph idx="1"/>
          </p:nvPr>
        </p:nvSpPr>
        <p:spPr>
          <a:xfrm>
            <a:off x="37590" y="4182819"/>
            <a:ext cx="6255025" cy="2484340"/>
          </a:xfrm>
        </p:spPr>
        <p:txBody>
          <a:bodyPr>
            <a:normAutofit fontScale="92500"/>
          </a:bodyPr>
          <a:lstStyle/>
          <a:p>
            <a:pPr marL="0" indent="0">
              <a:buNone/>
            </a:pPr>
            <a:r>
              <a:rPr lang="ru-RU" dirty="0"/>
              <a:t>Винт LOMAS VEGAS является безопасным и надежным дополнительным методом по сравнению с существующими ортодонтическими системами мини-пластин и мини-анкерными винтами. Винт доступен длиной от 9 мм до 40 мм.</a:t>
            </a:r>
            <a:endParaRPr lang="es-ES" dirty="0"/>
          </a:p>
        </p:txBody>
      </p:sp>
      <p:pic>
        <p:nvPicPr>
          <p:cNvPr id="50178" name="Picture 2">
            <a:extLst>
              <a:ext uri="{FF2B5EF4-FFF2-40B4-BE49-F238E27FC236}">
                <a16:creationId xmlns:a16="http://schemas.microsoft.com/office/drawing/2014/main" id="{63C55C84-B11C-46C2-A7DE-27C2A4DBF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25" t="1380" r="13211" b="16654"/>
          <a:stretch/>
        </p:blipFill>
        <p:spPr bwMode="auto">
          <a:xfrm>
            <a:off x="6414051" y="2013576"/>
            <a:ext cx="5777948" cy="481792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A1FF775-37E0-409B-BA42-DC85916D387E}"/>
              </a:ext>
            </a:extLst>
          </p:cNvPr>
          <p:cNvPicPr>
            <a:picLocks noChangeAspect="1"/>
          </p:cNvPicPr>
          <p:nvPr/>
        </p:nvPicPr>
        <p:blipFill rotWithShape="1">
          <a:blip r:embed="rId3"/>
          <a:srcRect l="12717" t="48694" r="68370" b="14379"/>
          <a:stretch/>
        </p:blipFill>
        <p:spPr>
          <a:xfrm>
            <a:off x="62946" y="634233"/>
            <a:ext cx="2838781" cy="3116132"/>
          </a:xfrm>
          <a:prstGeom prst="rect">
            <a:avLst/>
          </a:prstGeom>
        </p:spPr>
      </p:pic>
      <p:pic>
        <p:nvPicPr>
          <p:cNvPr id="10" name="Imagen 9">
            <a:extLst>
              <a:ext uri="{FF2B5EF4-FFF2-40B4-BE49-F238E27FC236}">
                <a16:creationId xmlns:a16="http://schemas.microsoft.com/office/drawing/2014/main" id="{67EEC7D1-A886-4E16-9F43-7E26E3A99171}"/>
              </a:ext>
            </a:extLst>
          </p:cNvPr>
          <p:cNvPicPr>
            <a:picLocks noChangeAspect="1"/>
          </p:cNvPicPr>
          <p:nvPr/>
        </p:nvPicPr>
        <p:blipFill rotWithShape="1">
          <a:blip r:embed="rId4"/>
          <a:srcRect l="4348" t="14669" r="77609" b="75085"/>
          <a:stretch/>
        </p:blipFill>
        <p:spPr>
          <a:xfrm>
            <a:off x="7832033" y="634233"/>
            <a:ext cx="4320209" cy="1379343"/>
          </a:xfrm>
          <a:prstGeom prst="rect">
            <a:avLst/>
          </a:prstGeom>
        </p:spPr>
      </p:pic>
      <p:sp>
        <p:nvSpPr>
          <p:cNvPr id="16" name="CuadroTexto 15">
            <a:extLst>
              <a:ext uri="{FF2B5EF4-FFF2-40B4-BE49-F238E27FC236}">
                <a16:creationId xmlns:a16="http://schemas.microsoft.com/office/drawing/2014/main" id="{16A101CE-5D39-422D-B431-928BF8AA8F76}"/>
              </a:ext>
            </a:extLst>
          </p:cNvPr>
          <p:cNvSpPr txBox="1"/>
          <p:nvPr/>
        </p:nvSpPr>
        <p:spPr>
          <a:xfrm>
            <a:off x="3582482" y="2013576"/>
            <a:ext cx="2831569" cy="1631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Font typeface="Arial" panose="020B0604020202020204" pitchFamily="34" charset="0"/>
              <a:buChar char="•"/>
            </a:pPr>
            <a:r>
              <a:rPr lang="ru-RU" sz="2000" dirty="0"/>
              <a:t>Подбородок</a:t>
            </a:r>
            <a:endParaRPr lang="es-ES" sz="2000" dirty="0"/>
          </a:p>
          <a:p>
            <a:pPr marL="342900" indent="-342900">
              <a:buFont typeface="Arial" panose="020B0604020202020204" pitchFamily="34" charset="0"/>
              <a:buChar char="•"/>
            </a:pPr>
            <a:r>
              <a:rPr lang="ru-RU" sz="2000" dirty="0"/>
              <a:t>Нижнечелюстной</a:t>
            </a:r>
            <a:endParaRPr lang="es-ES" sz="2000" dirty="0"/>
          </a:p>
          <a:p>
            <a:pPr marL="342900" indent="-342900">
              <a:buFont typeface="Arial" panose="020B0604020202020204" pitchFamily="34" charset="0"/>
              <a:buChar char="•"/>
            </a:pPr>
            <a:r>
              <a:rPr lang="ru-RU" sz="2000" dirty="0"/>
              <a:t>(инфра) скуловой</a:t>
            </a:r>
            <a:endParaRPr lang="es-ES" sz="2000" dirty="0"/>
          </a:p>
          <a:p>
            <a:pPr marL="342900" indent="-342900">
              <a:buFont typeface="Arial" panose="020B0604020202020204" pitchFamily="34" charset="0"/>
              <a:buChar char="•"/>
            </a:pPr>
            <a:r>
              <a:rPr lang="ru-RU" sz="2000" dirty="0"/>
              <a:t>Межзубный</a:t>
            </a:r>
            <a:endParaRPr lang="es-ES" sz="2000" dirty="0"/>
          </a:p>
          <a:p>
            <a:pPr marL="342900" indent="-342900">
              <a:buFont typeface="Arial" panose="020B0604020202020204" pitchFamily="34" charset="0"/>
              <a:buChar char="•"/>
            </a:pPr>
            <a:r>
              <a:rPr lang="ru-RU" sz="2000" dirty="0"/>
              <a:t>Небный</a:t>
            </a:r>
            <a:endParaRPr lang="es-ES" sz="2000" dirty="0"/>
          </a:p>
        </p:txBody>
      </p:sp>
    </p:spTree>
    <p:extLst>
      <p:ext uri="{BB962C8B-B14F-4D97-AF65-F5344CB8AC3E}">
        <p14:creationId xmlns:p14="http://schemas.microsoft.com/office/powerpoint/2010/main" val="1379325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C5DB2-D27A-4A71-9DF1-291DE27841E8}"/>
              </a:ext>
            </a:extLst>
          </p:cNvPr>
          <p:cNvSpPr>
            <a:spLocks noGrp="1"/>
          </p:cNvSpPr>
          <p:nvPr>
            <p:ph type="title"/>
          </p:nvPr>
        </p:nvSpPr>
        <p:spPr>
          <a:xfrm>
            <a:off x="349016" y="594202"/>
            <a:ext cx="9613861" cy="1080938"/>
          </a:xfrm>
        </p:spPr>
        <p:txBody>
          <a:bodyPr/>
          <a:lstStyle/>
          <a:p>
            <a:r>
              <a:rPr lang="es-ES" dirty="0"/>
              <a:t>TADS</a:t>
            </a:r>
          </a:p>
        </p:txBody>
      </p:sp>
      <p:sp>
        <p:nvSpPr>
          <p:cNvPr id="3" name="Marcador de contenido 2">
            <a:extLst>
              <a:ext uri="{FF2B5EF4-FFF2-40B4-BE49-F238E27FC236}">
                <a16:creationId xmlns:a16="http://schemas.microsoft.com/office/drawing/2014/main" id="{04AA43E0-46DA-4093-947F-C04981489C5E}"/>
              </a:ext>
            </a:extLst>
          </p:cNvPr>
          <p:cNvSpPr>
            <a:spLocks noGrp="1"/>
          </p:cNvSpPr>
          <p:nvPr>
            <p:ph idx="1"/>
          </p:nvPr>
        </p:nvSpPr>
        <p:spPr>
          <a:xfrm>
            <a:off x="189990" y="1511733"/>
            <a:ext cx="2610679" cy="644866"/>
          </a:xfrm>
        </p:spPr>
        <p:txBody>
          <a:bodyPr/>
          <a:lstStyle/>
          <a:p>
            <a:pPr marL="0" indent="0">
              <a:buNone/>
            </a:pPr>
            <a:r>
              <a:rPr lang="es-ES" dirty="0"/>
              <a:t>LEONE - ITALY</a:t>
            </a:r>
          </a:p>
        </p:txBody>
      </p:sp>
      <p:pic>
        <p:nvPicPr>
          <p:cNvPr id="7" name="Imagen 6">
            <a:extLst>
              <a:ext uri="{FF2B5EF4-FFF2-40B4-BE49-F238E27FC236}">
                <a16:creationId xmlns:a16="http://schemas.microsoft.com/office/drawing/2014/main" id="{28830E31-3088-4B4A-92BD-F2C81794D71D}"/>
              </a:ext>
            </a:extLst>
          </p:cNvPr>
          <p:cNvPicPr>
            <a:picLocks noChangeAspect="1"/>
          </p:cNvPicPr>
          <p:nvPr/>
        </p:nvPicPr>
        <p:blipFill rotWithShape="1">
          <a:blip r:embed="rId2"/>
          <a:srcRect l="26994" t="24335" r="26993" b="20372"/>
          <a:stretch/>
        </p:blipFill>
        <p:spPr>
          <a:xfrm>
            <a:off x="2321487" y="185532"/>
            <a:ext cx="9817505" cy="6632714"/>
          </a:xfrm>
          <a:prstGeom prst="rect">
            <a:avLst/>
          </a:prstGeom>
        </p:spPr>
      </p:pic>
    </p:spTree>
    <p:extLst>
      <p:ext uri="{BB962C8B-B14F-4D97-AF65-F5344CB8AC3E}">
        <p14:creationId xmlns:p14="http://schemas.microsoft.com/office/powerpoint/2010/main" val="2424955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Места установки </a:t>
            </a:r>
            <a:r>
              <a:rPr lang="ru-RU" dirty="0" err="1"/>
              <a:t>минивинтов</a:t>
            </a:r>
            <a:endParaRPr lang="ru-RU" dirty="0"/>
          </a:p>
        </p:txBody>
      </p:sp>
      <p:sp>
        <p:nvSpPr>
          <p:cNvPr id="3" name="Объект 2"/>
          <p:cNvSpPr>
            <a:spLocks noGrp="1"/>
          </p:cNvSpPr>
          <p:nvPr>
            <p:ph idx="1"/>
          </p:nvPr>
        </p:nvSpPr>
        <p:spPr>
          <a:xfrm>
            <a:off x="838200" y="1505527"/>
            <a:ext cx="10515600" cy="2898561"/>
          </a:xfrm>
        </p:spPr>
        <p:txBody>
          <a:bodyPr>
            <a:normAutofit fontScale="92500"/>
          </a:bodyPr>
          <a:lstStyle/>
          <a:p>
            <a:r>
              <a:rPr lang="ru-RU" dirty="0"/>
              <a:t>Пространства в области между корней моляра с вестибулярной и оральной стороны;</a:t>
            </a:r>
          </a:p>
          <a:p>
            <a:r>
              <a:rPr lang="ru-RU" dirty="0"/>
              <a:t>В </a:t>
            </a:r>
            <a:r>
              <a:rPr lang="ru-RU" dirty="0" err="1"/>
              <a:t>межкорневом</a:t>
            </a:r>
            <a:r>
              <a:rPr lang="ru-RU" dirty="0"/>
              <a:t> пространстве</a:t>
            </a:r>
          </a:p>
          <a:p>
            <a:r>
              <a:rPr lang="ru-RU" dirty="0"/>
              <a:t>Область отсутствующего зуба;</a:t>
            </a:r>
          </a:p>
          <a:p>
            <a:r>
              <a:rPr lang="ru-RU" dirty="0"/>
              <a:t>Область срединного небного шва (</a:t>
            </a:r>
            <a:r>
              <a:rPr lang="ru-RU" dirty="0" err="1"/>
              <a:t>парасагиттальное</a:t>
            </a:r>
            <a:r>
              <a:rPr lang="ru-RU" dirty="0"/>
              <a:t> пространство);</a:t>
            </a:r>
          </a:p>
          <a:p>
            <a:r>
              <a:rPr lang="ru-RU" dirty="0"/>
              <a:t>Обращенная вниз область передней носовой ости.</a:t>
            </a:r>
          </a:p>
          <a:p>
            <a:endParaRPr lang="ru-RU" dirty="0"/>
          </a:p>
        </p:txBody>
      </p:sp>
      <p:pic>
        <p:nvPicPr>
          <p:cNvPr id="4" name="Picture 2" descr="TESIS: USO DE MINIIMPLANTES COMO ANCLAJE ABSOLUTO EN ORTODONCIA">
            <a:extLst>
              <a:ext uri="{FF2B5EF4-FFF2-40B4-BE49-F238E27FC236}">
                <a16:creationId xmlns:a16="http://schemas.microsoft.com/office/drawing/2014/main" id="{D913E625-4A6A-4F65-A4FF-71CE8F77CC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21" t="10600" r="5603" b="8421"/>
          <a:stretch/>
        </p:blipFill>
        <p:spPr bwMode="auto">
          <a:xfrm>
            <a:off x="838200" y="4404088"/>
            <a:ext cx="3856348" cy="226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59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1825625"/>
            <a:ext cx="10515600" cy="1996713"/>
          </a:xfrm>
        </p:spPr>
        <p:txBody>
          <a:bodyPr>
            <a:normAutofit fontScale="92500" lnSpcReduction="20000"/>
          </a:bodyPr>
          <a:lstStyle/>
          <a:p>
            <a:r>
              <a:rPr lang="ru-RU" dirty="0"/>
              <a:t>в </a:t>
            </a:r>
            <a:r>
              <a:rPr lang="ru-RU" dirty="0" err="1"/>
              <a:t>ретромолярном</a:t>
            </a:r>
            <a:r>
              <a:rPr lang="ru-RU" dirty="0"/>
              <a:t> пространстве;</a:t>
            </a:r>
          </a:p>
          <a:p>
            <a:r>
              <a:rPr lang="ru-RU" dirty="0" err="1"/>
              <a:t>Латерально</a:t>
            </a:r>
            <a:r>
              <a:rPr lang="ru-RU" dirty="0"/>
              <a:t> от области симфиза с вестибулярной стороны на нижней челюсти.</a:t>
            </a:r>
            <a:endParaRPr lang="es-ES" dirty="0"/>
          </a:p>
          <a:p>
            <a:r>
              <a:rPr lang="ru-RU" dirty="0"/>
              <a:t>в зону </a:t>
            </a:r>
            <a:r>
              <a:rPr lang="ru-RU" dirty="0" err="1"/>
              <a:t>подскулового</a:t>
            </a:r>
            <a:r>
              <a:rPr lang="ru-RU" dirty="0"/>
              <a:t> гребня на верхней челюсти</a:t>
            </a:r>
          </a:p>
          <a:p>
            <a:r>
              <a:rPr lang="ru-RU" dirty="0"/>
              <a:t>В зоне щечного гребня (</a:t>
            </a:r>
            <a:r>
              <a:rPr lang="ru-RU" dirty="0" err="1"/>
              <a:t>buccal</a:t>
            </a:r>
            <a:r>
              <a:rPr lang="ru-RU" dirty="0"/>
              <a:t> </a:t>
            </a:r>
            <a:r>
              <a:rPr lang="ru-RU" dirty="0" err="1"/>
              <a:t>shelf</a:t>
            </a:r>
            <a:r>
              <a:rPr lang="ru-RU" dirty="0"/>
              <a:t>)</a:t>
            </a:r>
          </a:p>
        </p:txBody>
      </p:sp>
      <p:pic>
        <p:nvPicPr>
          <p:cNvPr id="6146" name="Picture 2" descr="Ортодонтические мини винты для исправления прикуса недорого в Москве, 12700  ру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57" y="3822338"/>
            <a:ext cx="3954606" cy="263640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06307" y="4104989"/>
            <a:ext cx="6255408" cy="1200329"/>
          </a:xfrm>
          <a:prstGeom prst="rect">
            <a:avLst/>
          </a:prstGeom>
        </p:spPr>
        <p:txBody>
          <a:bodyPr wrap="square">
            <a:spAutoFit/>
          </a:bodyPr>
          <a:lstStyle/>
          <a:p>
            <a:r>
              <a:rPr lang="ru-RU" sz="2400" dirty="0"/>
              <a:t>В зону </a:t>
            </a:r>
            <a:r>
              <a:rPr lang="ru-RU" sz="2400" dirty="0" err="1"/>
              <a:t>подскулового</a:t>
            </a:r>
            <a:r>
              <a:rPr lang="ru-RU" sz="2400" dirty="0"/>
              <a:t> гребня на верхней челюсти </a:t>
            </a:r>
            <a:r>
              <a:rPr lang="ru-RU" sz="2400" dirty="0" err="1"/>
              <a:t>минивинт</a:t>
            </a:r>
            <a:r>
              <a:rPr lang="ru-RU" sz="2400" dirty="0"/>
              <a:t> устанавливается практически параллельно оси зуба</a:t>
            </a:r>
          </a:p>
        </p:txBody>
      </p:sp>
    </p:spTree>
    <p:extLst>
      <p:ext uri="{BB962C8B-B14F-4D97-AF65-F5344CB8AC3E}">
        <p14:creationId xmlns:p14="http://schemas.microsoft.com/office/powerpoint/2010/main" val="3334000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Установка </a:t>
            </a:r>
            <a:r>
              <a:rPr lang="ru-RU" dirty="0" err="1"/>
              <a:t>минивинта</a:t>
            </a:r>
            <a:endParaRPr lang="ru-RU" dirty="0"/>
          </a:p>
        </p:txBody>
      </p:sp>
      <p:sp>
        <p:nvSpPr>
          <p:cNvPr id="3" name="Объект 2"/>
          <p:cNvSpPr>
            <a:spLocks noGrp="1"/>
          </p:cNvSpPr>
          <p:nvPr>
            <p:ph idx="1"/>
          </p:nvPr>
        </p:nvSpPr>
        <p:spPr>
          <a:xfrm>
            <a:off x="397164" y="1690688"/>
            <a:ext cx="5680363" cy="4848657"/>
          </a:xfrm>
        </p:spPr>
        <p:txBody>
          <a:bodyPr>
            <a:normAutofit lnSpcReduction="10000"/>
          </a:bodyPr>
          <a:lstStyle/>
          <a:p>
            <a:r>
              <a:rPr lang="ru-RU" dirty="0"/>
              <a:t>Мини-винты устанавливаются наклонно в апикальном направлении на  верхней челюсти (под углом от 30◦ до 40◦) и параллельно корням зубов .</a:t>
            </a:r>
            <a:endParaRPr lang="es-ES" dirty="0"/>
          </a:p>
          <a:p>
            <a:r>
              <a:rPr lang="ru-RU" dirty="0"/>
              <a:t>На нижней челюсти</a:t>
            </a:r>
            <a:r>
              <a:rPr lang="es-ES" dirty="0"/>
              <a:t> </a:t>
            </a:r>
            <a:r>
              <a:rPr lang="ru-RU" dirty="0"/>
              <a:t>от 10 a до 20◦.</a:t>
            </a:r>
          </a:p>
          <a:p>
            <a:r>
              <a:rPr lang="ru-RU" dirty="0"/>
              <a:t>В области верхнечелюстного синуса предлагается более перпендикулярное направление вставки мини-имплантата, чтобы минимизировать вероятность перфорации верхнечелюстного синуса</a:t>
            </a:r>
            <a:endParaRPr lang="es-ES" dirty="0"/>
          </a:p>
          <a:p>
            <a:endParaRPr lang="ru-RU" dirty="0"/>
          </a:p>
        </p:txBody>
      </p:sp>
      <p:pic>
        <p:nvPicPr>
          <p:cNvPr id="4" name="Picture 6" descr="Miniimplantes para anclaje ortodontico - Page 49">
            <a:extLst>
              <a:ext uri="{FF2B5EF4-FFF2-40B4-BE49-F238E27FC236}">
                <a16:creationId xmlns:a16="http://schemas.microsoft.com/office/drawing/2014/main" id="{627505B7-C1A0-4EFB-899B-EF3AD71512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8" t="20847" r="59393" b="10234"/>
          <a:stretch/>
        </p:blipFill>
        <p:spPr bwMode="auto">
          <a:xfrm>
            <a:off x="9116290" y="1392854"/>
            <a:ext cx="2976822" cy="4931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niimplantes para anclaje ortodontico - Page 48">
            <a:extLst>
              <a:ext uri="{FF2B5EF4-FFF2-40B4-BE49-F238E27FC236}">
                <a16:creationId xmlns:a16="http://schemas.microsoft.com/office/drawing/2014/main" id="{DB3E07AB-02AB-4FA6-91A0-1C3012CD24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46" t="25695" r="12009" b="9397"/>
          <a:stretch/>
        </p:blipFill>
        <p:spPr bwMode="auto">
          <a:xfrm>
            <a:off x="6343411" y="1377306"/>
            <a:ext cx="2772879" cy="493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7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41639"/>
          </a:xfrm>
        </p:spPr>
        <p:txBody>
          <a:bodyPr>
            <a:normAutofit/>
          </a:bodyPr>
          <a:lstStyle/>
          <a:p>
            <a:r>
              <a:rPr lang="ru-RU" sz="3600" dirty="0"/>
              <a:t>Классификация кости в зависимости от плотности</a:t>
            </a:r>
          </a:p>
        </p:txBody>
      </p:sp>
      <p:sp>
        <p:nvSpPr>
          <p:cNvPr id="3" name="Объект 2"/>
          <p:cNvSpPr>
            <a:spLocks noGrp="1"/>
          </p:cNvSpPr>
          <p:nvPr>
            <p:ph idx="1"/>
          </p:nvPr>
        </p:nvSpPr>
        <p:spPr>
          <a:xfrm>
            <a:off x="545380" y="1256144"/>
            <a:ext cx="11323347" cy="1847273"/>
          </a:xfrm>
        </p:spPr>
        <p:txBody>
          <a:bodyPr>
            <a:normAutofit fontScale="70000" lnSpcReduction="20000"/>
          </a:bodyPr>
          <a:lstStyle/>
          <a:p>
            <a:pPr marL="0" indent="0">
              <a:buNone/>
            </a:pPr>
            <a:r>
              <a:rPr lang="ru-RU" u="sng" dirty="0"/>
              <a:t>В зависимости от плотности, костная ткань делится на 4 типа. </a:t>
            </a:r>
            <a:endParaRPr lang="es-ES" u="sng" dirty="0"/>
          </a:p>
          <a:p>
            <a:r>
              <a:rPr lang="en-US" b="1" dirty="0"/>
              <a:t>d</a:t>
            </a:r>
            <a:r>
              <a:rPr lang="es-ES" b="1" dirty="0"/>
              <a:t>1 </a:t>
            </a:r>
            <a:r>
              <a:rPr lang="ru-RU" dirty="0"/>
              <a:t>Почти вся челюсть состоит из однородной компактной кости. </a:t>
            </a:r>
            <a:endParaRPr lang="es-ES" dirty="0"/>
          </a:p>
          <a:p>
            <a:r>
              <a:rPr lang="en-US" b="1" dirty="0"/>
              <a:t>d</a:t>
            </a:r>
            <a:r>
              <a:rPr lang="ru-RU" b="1" dirty="0"/>
              <a:t>2 </a:t>
            </a:r>
            <a:r>
              <a:rPr lang="ru-RU" dirty="0"/>
              <a:t>Толстый слой компактной кости окружает центральную массу плотной губчатой кости. </a:t>
            </a:r>
            <a:endParaRPr lang="es-ES" dirty="0"/>
          </a:p>
          <a:p>
            <a:r>
              <a:rPr lang="en-US" b="1" dirty="0"/>
              <a:t>d</a:t>
            </a:r>
            <a:r>
              <a:rPr lang="ru-RU" b="1" dirty="0"/>
              <a:t>3 </a:t>
            </a:r>
            <a:r>
              <a:rPr lang="ru-RU" dirty="0"/>
              <a:t>Тонкий слой кортикальной кости окружает центральную массу плотной губчатой кости. </a:t>
            </a:r>
            <a:endParaRPr lang="es-ES" dirty="0"/>
          </a:p>
          <a:p>
            <a:r>
              <a:rPr lang="en-US" b="1" dirty="0"/>
              <a:t>d</a:t>
            </a:r>
            <a:r>
              <a:rPr lang="ru-RU" b="1" dirty="0"/>
              <a:t>4</a:t>
            </a:r>
            <a:r>
              <a:rPr lang="es-ES" b="1" dirty="0"/>
              <a:t> </a:t>
            </a:r>
            <a:r>
              <a:rPr lang="ru-RU" dirty="0"/>
              <a:t>Тонкий слой кортикальной кости окружает центральную массу подвижной губчатой кости</a:t>
            </a:r>
            <a:endParaRPr lang="es-ES" dirty="0"/>
          </a:p>
          <a:p>
            <a:endParaRPr lang="ru-RU" dirty="0"/>
          </a:p>
        </p:txBody>
      </p:sp>
      <p:pic>
        <p:nvPicPr>
          <p:cNvPr id="4" name="Picture 4" descr="Определение плотности костной ткани нижней челюсти в соответствии с  классификацией Misch по данным рентгеновской денситометрии">
            <a:extLst>
              <a:ext uri="{FF2B5EF4-FFF2-40B4-BE49-F238E27FC236}">
                <a16:creationId xmlns:a16="http://schemas.microsoft.com/office/drawing/2014/main" id="{70764AEC-249D-41DA-B706-3C01ABD44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782" y="3005935"/>
            <a:ext cx="2483017" cy="36793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Влияние качества и объема кости на первичную стабильность имплантат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05935"/>
            <a:ext cx="4045527" cy="363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16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Показания к применению мини-винтов в ортодонтии</a:t>
            </a:r>
          </a:p>
        </p:txBody>
      </p:sp>
      <p:sp>
        <p:nvSpPr>
          <p:cNvPr id="3" name="Объект 2"/>
          <p:cNvSpPr>
            <a:spLocks noGrp="1"/>
          </p:cNvSpPr>
          <p:nvPr>
            <p:ph idx="1"/>
          </p:nvPr>
        </p:nvSpPr>
        <p:spPr>
          <a:xfrm>
            <a:off x="674255" y="1825624"/>
            <a:ext cx="10679545" cy="4824557"/>
          </a:xfrm>
        </p:spPr>
        <p:txBody>
          <a:bodyPr>
            <a:normAutofit fontScale="85000" lnSpcReduction="20000"/>
          </a:bodyPr>
          <a:lstStyle/>
          <a:p>
            <a:r>
              <a:rPr lang="ru-RU" dirty="0"/>
              <a:t>Коррекция глубокого/открытого прикуса (интрузия-экструзия)</a:t>
            </a:r>
          </a:p>
          <a:p>
            <a:r>
              <a:rPr lang="ru-RU" dirty="0"/>
              <a:t>Исправление </a:t>
            </a:r>
            <a:r>
              <a:rPr lang="ru-RU" dirty="0" err="1"/>
              <a:t>десневой</a:t>
            </a:r>
            <a:r>
              <a:rPr lang="ru-RU" dirty="0"/>
              <a:t> улыбки без хирургического вмешательства: только на </a:t>
            </a:r>
            <a:r>
              <a:rPr lang="ru-RU" dirty="0" err="1"/>
              <a:t>брекетах</a:t>
            </a:r>
            <a:r>
              <a:rPr lang="ru-RU" dirty="0"/>
              <a:t> невозможно проводить интрузию (внедрение) зубного ряда, поэтому необходима абсолютная опора.</a:t>
            </a:r>
            <a:endParaRPr lang="es-ES" dirty="0"/>
          </a:p>
          <a:p>
            <a:r>
              <a:rPr lang="ru-RU" dirty="0"/>
              <a:t>Закрытие пространства после удалении зубов</a:t>
            </a:r>
            <a:endParaRPr lang="es-ES" dirty="0"/>
          </a:p>
          <a:p>
            <a:r>
              <a:rPr lang="ru-RU" dirty="0"/>
              <a:t>Коррекция наклона </a:t>
            </a:r>
            <a:r>
              <a:rPr lang="ru-RU" dirty="0" err="1"/>
              <a:t>окклюзионной</a:t>
            </a:r>
            <a:r>
              <a:rPr lang="ru-RU" dirty="0"/>
              <a:t> плоскости и коррекция средней линии зубов</a:t>
            </a:r>
            <a:endParaRPr lang="es-ES" dirty="0"/>
          </a:p>
          <a:p>
            <a:r>
              <a:rPr lang="ru-RU" dirty="0"/>
              <a:t>Исправление положения отдельных зубов (Интрузия/экструзия моляров, </a:t>
            </a:r>
            <a:r>
              <a:rPr lang="ru-RU" dirty="0" err="1"/>
              <a:t>Дистализация</a:t>
            </a:r>
            <a:r>
              <a:rPr lang="ru-RU" dirty="0"/>
              <a:t> моляров, </a:t>
            </a:r>
            <a:r>
              <a:rPr lang="ru-RU" dirty="0" err="1"/>
              <a:t>Мезиализация</a:t>
            </a:r>
            <a:r>
              <a:rPr lang="ru-RU" dirty="0"/>
              <a:t> моляров, </a:t>
            </a:r>
            <a:r>
              <a:rPr lang="ru-RU" dirty="0" err="1"/>
              <a:t>Апрайтинг</a:t>
            </a:r>
            <a:r>
              <a:rPr lang="en-US" dirty="0"/>
              <a:t> </a:t>
            </a:r>
            <a:r>
              <a:rPr lang="ru-RU" dirty="0"/>
              <a:t>моляров)</a:t>
            </a:r>
            <a:endParaRPr lang="es-ES" dirty="0"/>
          </a:p>
          <a:p>
            <a:r>
              <a:rPr lang="ru-RU" dirty="0"/>
              <a:t>Ретракция фронтального участка зубного ряда и всего зубного ряда</a:t>
            </a:r>
          </a:p>
          <a:p>
            <a:r>
              <a:rPr lang="ru-RU" dirty="0"/>
              <a:t>Опора при лечении ретенций отдельных зубов</a:t>
            </a:r>
          </a:p>
          <a:p>
            <a:r>
              <a:rPr lang="ru-RU" dirty="0"/>
              <a:t>Компенсация скелетной патологии прикуса на </a:t>
            </a:r>
            <a:r>
              <a:rPr lang="ru-RU" dirty="0" err="1"/>
              <a:t>зубо</a:t>
            </a:r>
            <a:r>
              <a:rPr lang="ru-RU" dirty="0"/>
              <a:t>-альвеолярном уровне: для коррекции соотношения зубных рядов необходимо направленное перемещение зубов.</a:t>
            </a:r>
          </a:p>
          <a:p>
            <a:endParaRPr lang="ru-RU" dirty="0"/>
          </a:p>
        </p:txBody>
      </p:sp>
    </p:spTree>
    <p:extLst>
      <p:ext uri="{BB962C8B-B14F-4D97-AF65-F5344CB8AC3E}">
        <p14:creationId xmlns:p14="http://schemas.microsoft.com/office/powerpoint/2010/main" val="1103762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78179" y="581289"/>
            <a:ext cx="12035641" cy="6133548"/>
          </a:xfrm>
          <a:prstGeom prst="rect">
            <a:avLst/>
          </a:prstGeom>
        </p:spPr>
      </p:pic>
    </p:spTree>
    <p:extLst>
      <p:ext uri="{BB962C8B-B14F-4D97-AF65-F5344CB8AC3E}">
        <p14:creationId xmlns:p14="http://schemas.microsoft.com/office/powerpoint/2010/main" val="159680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535709" y="2715491"/>
            <a:ext cx="11203709" cy="3461472"/>
          </a:xfrm>
        </p:spPr>
        <p:txBody>
          <a:bodyPr>
            <a:normAutofit/>
          </a:bodyPr>
          <a:lstStyle/>
          <a:p>
            <a:pPr marL="0" indent="0" algn="ctr">
              <a:buNone/>
            </a:pPr>
            <a:r>
              <a:rPr lang="ru-RU" dirty="0"/>
              <a:t> </a:t>
            </a:r>
            <a:r>
              <a:rPr lang="ru-RU" sz="3200" dirty="0"/>
              <a:t>Чтобы правильно установить </a:t>
            </a:r>
            <a:r>
              <a:rPr lang="ru-RU" sz="3200" dirty="0" err="1"/>
              <a:t>минивинт</a:t>
            </a:r>
            <a:r>
              <a:rPr lang="ru-RU" sz="3200" dirty="0"/>
              <a:t> и дать к нему правильную тягу , важно учитывать расположение центра сопротивления челюсти!</a:t>
            </a:r>
          </a:p>
          <a:p>
            <a:pPr marL="0" indent="0">
              <a:buNone/>
            </a:pPr>
            <a:r>
              <a:rPr lang="ru-RU" dirty="0"/>
              <a:t>Центр сопротивления </a:t>
            </a:r>
            <a:r>
              <a:rPr lang="ru-RU" b="1" dirty="0"/>
              <a:t>верхнего зубного ряда </a:t>
            </a:r>
            <a:r>
              <a:rPr lang="ru-RU" dirty="0"/>
              <a:t>находится между 4 и 5 зубами или в районе 5, </a:t>
            </a:r>
          </a:p>
          <a:p>
            <a:pPr marL="0" indent="0">
              <a:buNone/>
            </a:pPr>
            <a:r>
              <a:rPr lang="ru-RU" b="1" dirty="0"/>
              <a:t>Нижнего зубного ряда </a:t>
            </a:r>
            <a:r>
              <a:rPr lang="ru-RU" dirty="0"/>
              <a:t>– между 5 и 6 зубами.</a:t>
            </a:r>
            <a:endParaRPr lang="ru-RU" sz="3200" dirty="0"/>
          </a:p>
        </p:txBody>
      </p:sp>
    </p:spTree>
    <p:extLst>
      <p:ext uri="{BB962C8B-B14F-4D97-AF65-F5344CB8AC3E}">
        <p14:creationId xmlns:p14="http://schemas.microsoft.com/office/powerpoint/2010/main" val="2637556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Лечение сагиттальных и вертикальных аномалии прикуса</a:t>
            </a:r>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780" y="1743509"/>
            <a:ext cx="5324475" cy="2514600"/>
          </a:xfr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255" y="1743509"/>
            <a:ext cx="5191125" cy="2476500"/>
          </a:xfrm>
          <a:prstGeom prst="rect">
            <a:avLst/>
          </a:prstGeom>
        </p:spPr>
      </p:pic>
    </p:spTree>
    <p:extLst>
      <p:ext uri="{BB962C8B-B14F-4D97-AF65-F5344CB8AC3E}">
        <p14:creationId xmlns:p14="http://schemas.microsoft.com/office/powerpoint/2010/main" val="35269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lnSpcReduction="10000"/>
          </a:bodyPr>
          <a:lstStyle/>
          <a:p>
            <a:r>
              <a:rPr lang="ru-RU" dirty="0"/>
              <a:t>Использование </a:t>
            </a:r>
            <a:r>
              <a:rPr lang="ru-RU" dirty="0" err="1"/>
              <a:t>микроимплантов</a:t>
            </a:r>
            <a:r>
              <a:rPr lang="ru-RU" dirty="0"/>
              <a:t> (</a:t>
            </a:r>
            <a:r>
              <a:rPr lang="ru-RU" dirty="0" err="1"/>
              <a:t>минивинтов</a:t>
            </a:r>
            <a:r>
              <a:rPr lang="ru-RU" dirty="0"/>
              <a:t>) считается абсолютной опорой при перемещении зубов или зубных рядов.</a:t>
            </a:r>
          </a:p>
          <a:p>
            <a:r>
              <a:rPr lang="ru-RU" dirty="0"/>
              <a:t>В настоящее время благодаря использованию мини-винтов возможны интрузии, экструзии, </a:t>
            </a:r>
            <a:r>
              <a:rPr lang="ru-RU" dirty="0" err="1"/>
              <a:t>мезиализация</a:t>
            </a:r>
            <a:r>
              <a:rPr lang="ru-RU" dirty="0"/>
              <a:t>, </a:t>
            </a:r>
            <a:r>
              <a:rPr lang="ru-RU" dirty="0" err="1"/>
              <a:t>дистализация</a:t>
            </a:r>
            <a:r>
              <a:rPr lang="ru-RU" dirty="0"/>
              <a:t>, расширение верхней челюсти и ретенция результатов.</a:t>
            </a:r>
            <a:endParaRPr lang="es-ES" dirty="0"/>
          </a:p>
          <a:p>
            <a:r>
              <a:rPr lang="ru-RU" dirty="0"/>
              <a:t> Они позволяют снизить длительность ношения межчелюстных эластиков или вовсе отменить необходимость их использования. За счет того, что этот инструмент является абсолютной опорой, механика </a:t>
            </a:r>
            <a:r>
              <a:rPr lang="ru-RU" dirty="0" err="1"/>
              <a:t>ортодонтического</a:t>
            </a:r>
            <a:r>
              <a:rPr lang="ru-RU" dirty="0"/>
              <a:t> лечения является более предсказуемой, быстрой, а также снижается риск нежелательных перемещений соседних зубов.</a:t>
            </a:r>
          </a:p>
        </p:txBody>
      </p:sp>
    </p:spTree>
    <p:extLst>
      <p:ext uri="{BB962C8B-B14F-4D97-AF65-F5344CB8AC3E}">
        <p14:creationId xmlns:p14="http://schemas.microsoft.com/office/powerpoint/2010/main" val="2404497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Лечение сагиттальных и вертикальных аномалии прикуса</a:t>
            </a:r>
            <a:endParaRPr lang="ru-RU" b="1"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4583" y="1801379"/>
            <a:ext cx="6838950" cy="3105150"/>
          </a:xfr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10899"/>
          <a:stretch/>
        </p:blipFill>
        <p:spPr>
          <a:xfrm>
            <a:off x="191655" y="1801379"/>
            <a:ext cx="4832928" cy="3181350"/>
          </a:xfrm>
          <a:prstGeom prst="rect">
            <a:avLst/>
          </a:prstGeom>
        </p:spPr>
      </p:pic>
    </p:spTree>
    <p:extLst>
      <p:ext uri="{BB962C8B-B14F-4D97-AF65-F5344CB8AC3E}">
        <p14:creationId xmlns:p14="http://schemas.microsoft.com/office/powerpoint/2010/main" val="3601267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9218" name="Picture 2" descr="Мини винты. Занятие 1 «Все о биомеханике вращении плоскостей с межкорневыми  винт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45" y="189634"/>
            <a:ext cx="8702028" cy="658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41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Дистализация</a:t>
            </a:r>
            <a:r>
              <a:rPr lang="ru-RU" dirty="0"/>
              <a:t> (зубного ряда)</a:t>
            </a:r>
          </a:p>
        </p:txBody>
      </p:sp>
      <p:sp>
        <p:nvSpPr>
          <p:cNvPr id="3" name="Объект 2"/>
          <p:cNvSpPr>
            <a:spLocks noGrp="1"/>
          </p:cNvSpPr>
          <p:nvPr>
            <p:ph idx="1"/>
          </p:nvPr>
        </p:nvSpPr>
        <p:spPr/>
        <p:txBody>
          <a:bodyPr/>
          <a:lstStyle/>
          <a:p>
            <a:endParaRPr lang="ru-RU"/>
          </a:p>
        </p:txBody>
      </p:sp>
      <p:pic>
        <p:nvPicPr>
          <p:cNvPr id="4" name="Picture 6" descr="Miniimplante extraradicular... - Clínica Dental Gordillo | Facebook">
            <a:extLst>
              <a:ext uri="{FF2B5EF4-FFF2-40B4-BE49-F238E27FC236}">
                <a16:creationId xmlns:a16="http://schemas.microsoft.com/office/drawing/2014/main" id="{390382F5-51D6-4A00-B4B0-215FCDD93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63" y="1607127"/>
            <a:ext cx="5525354" cy="33574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NITORNILLOS EXTRA ALVEOLARES – INSTITUTO RAMPAL">
            <a:extLst>
              <a:ext uri="{FF2B5EF4-FFF2-40B4-BE49-F238E27FC236}">
                <a16:creationId xmlns:a16="http://schemas.microsoft.com/office/drawing/2014/main" id="{B9C7694A-4D84-4AFF-9C65-63118B7877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51"/>
          <a:stretch/>
        </p:blipFill>
        <p:spPr bwMode="auto">
          <a:xfrm>
            <a:off x="6434614" y="1486405"/>
            <a:ext cx="4919186" cy="359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84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Дистализация</a:t>
            </a:r>
            <a:r>
              <a:rPr lang="ru-RU" dirty="0"/>
              <a:t> (закрытие промежутков после удаления)</a:t>
            </a:r>
          </a:p>
        </p:txBody>
      </p:sp>
      <p:sp>
        <p:nvSpPr>
          <p:cNvPr id="3" name="Объект 2"/>
          <p:cNvSpPr>
            <a:spLocks noGrp="1"/>
          </p:cNvSpPr>
          <p:nvPr>
            <p:ph idx="1"/>
          </p:nvPr>
        </p:nvSpPr>
        <p:spPr>
          <a:xfrm>
            <a:off x="7407564" y="1785503"/>
            <a:ext cx="4694380" cy="4351338"/>
          </a:xfrm>
        </p:spPr>
        <p:txBody>
          <a:bodyPr/>
          <a:lstStyle/>
          <a:p>
            <a:endParaRPr lang="ru-RU" dirty="0"/>
          </a:p>
        </p:txBody>
      </p:sp>
      <p:pic>
        <p:nvPicPr>
          <p:cNvPr id="4" name="Picture 16" descr="Curso Teórico Práctico Clínico «Colocación de Ortoimplantes y biomecánica  relacionada a ellos» – Centro de Actualización Profesional de Aguascalientes">
            <a:extLst>
              <a:ext uri="{FF2B5EF4-FFF2-40B4-BE49-F238E27FC236}">
                <a16:creationId xmlns:a16="http://schemas.microsoft.com/office/drawing/2014/main" id="{ED683AE9-166B-4099-B7BD-3B14CBC2D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825624"/>
            <a:ext cx="6495473" cy="361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13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Закрытие промежутка с помощью </a:t>
            </a:r>
            <a:r>
              <a:rPr lang="ru-RU" dirty="0" err="1"/>
              <a:t>мезиализации</a:t>
            </a:r>
            <a:r>
              <a:rPr lang="ru-RU" dirty="0"/>
              <a:t> зуба</a:t>
            </a:r>
          </a:p>
        </p:txBody>
      </p:sp>
      <p:sp>
        <p:nvSpPr>
          <p:cNvPr id="3" name="Объект 2"/>
          <p:cNvSpPr>
            <a:spLocks noGrp="1"/>
          </p:cNvSpPr>
          <p:nvPr>
            <p:ph idx="1"/>
          </p:nvPr>
        </p:nvSpPr>
        <p:spPr/>
        <p:txBody>
          <a:bodyPr/>
          <a:lstStyle/>
          <a:p>
            <a:endParaRPr lang="ru-RU"/>
          </a:p>
        </p:txBody>
      </p:sp>
      <p:pic>
        <p:nvPicPr>
          <p:cNvPr id="4" name="Marcador de contenido 4">
            <a:extLst>
              <a:ext uri="{FF2B5EF4-FFF2-40B4-BE49-F238E27FC236}">
                <a16:creationId xmlns:a16="http://schemas.microsoft.com/office/drawing/2014/main" id="{04E93DA6-B87A-4844-A448-600C5F8D19F9}"/>
              </a:ext>
            </a:extLst>
          </p:cNvPr>
          <p:cNvPicPr>
            <a:picLocks noChangeAspect="1"/>
          </p:cNvPicPr>
          <p:nvPr/>
        </p:nvPicPr>
        <p:blipFill rotWithShape="1">
          <a:blip r:embed="rId2"/>
          <a:srcRect l="16570" t="9345" r="15301" b="17566"/>
          <a:stretch/>
        </p:blipFill>
        <p:spPr>
          <a:xfrm>
            <a:off x="576777" y="2032000"/>
            <a:ext cx="7814940" cy="4713710"/>
          </a:xfrm>
          <a:prstGeom prst="rect">
            <a:avLst/>
          </a:prstGeom>
        </p:spPr>
      </p:pic>
    </p:spTree>
    <p:extLst>
      <p:ext uri="{BB962C8B-B14F-4D97-AF65-F5344CB8AC3E}">
        <p14:creationId xmlns:p14="http://schemas.microsoft.com/office/powerpoint/2010/main" val="2680033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Интрузия группы зубов</a:t>
            </a:r>
          </a:p>
        </p:txBody>
      </p:sp>
      <p:sp>
        <p:nvSpPr>
          <p:cNvPr id="3" name="Объект 2"/>
          <p:cNvSpPr>
            <a:spLocks noGrp="1"/>
          </p:cNvSpPr>
          <p:nvPr>
            <p:ph idx="1"/>
          </p:nvPr>
        </p:nvSpPr>
        <p:spPr/>
        <p:txBody>
          <a:bodyPr/>
          <a:lstStyle/>
          <a:p>
            <a:endParaRPr lang="ru-RU" dirty="0"/>
          </a:p>
        </p:txBody>
      </p:sp>
      <p:pic>
        <p:nvPicPr>
          <p:cNvPr id="4" name="Picture 6" descr="Intrusion con mini implantes dentales - dentaltvweb">
            <a:extLst>
              <a:ext uri="{FF2B5EF4-FFF2-40B4-BE49-F238E27FC236}">
                <a16:creationId xmlns:a16="http://schemas.microsoft.com/office/drawing/2014/main" id="{EABE12E0-1CD8-4FED-A9DD-AC2819761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9" r="10420"/>
          <a:stretch/>
        </p:blipFill>
        <p:spPr bwMode="auto">
          <a:xfrm>
            <a:off x="53008" y="1767113"/>
            <a:ext cx="7520692" cy="5051132"/>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4">
            <a:extLst>
              <a:ext uri="{FF2B5EF4-FFF2-40B4-BE49-F238E27FC236}">
                <a16:creationId xmlns:a16="http://schemas.microsoft.com/office/drawing/2014/main" id="{4F7BB667-51F0-4A61-9A91-F89A9F0A833E}"/>
              </a:ext>
            </a:extLst>
          </p:cNvPr>
          <p:cNvPicPr>
            <a:picLocks noChangeAspect="1"/>
          </p:cNvPicPr>
          <p:nvPr/>
        </p:nvPicPr>
        <p:blipFill rotWithShape="1">
          <a:blip r:embed="rId3"/>
          <a:srcRect l="8776" t="34645" r="40502" b="14693"/>
          <a:stretch/>
        </p:blipFill>
        <p:spPr>
          <a:xfrm>
            <a:off x="7573700" y="1820819"/>
            <a:ext cx="4377990" cy="2458513"/>
          </a:xfrm>
          <a:prstGeom prst="rect">
            <a:avLst/>
          </a:prstGeom>
        </p:spPr>
      </p:pic>
    </p:spTree>
    <p:extLst>
      <p:ext uri="{BB962C8B-B14F-4D97-AF65-F5344CB8AC3E}">
        <p14:creationId xmlns:p14="http://schemas.microsoft.com/office/powerpoint/2010/main" val="112323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Интрузия группы зубов</a:t>
            </a:r>
          </a:p>
        </p:txBody>
      </p:sp>
      <p:sp>
        <p:nvSpPr>
          <p:cNvPr id="3" name="Объект 2"/>
          <p:cNvSpPr>
            <a:spLocks noGrp="1"/>
          </p:cNvSpPr>
          <p:nvPr>
            <p:ph idx="1"/>
          </p:nvPr>
        </p:nvSpPr>
        <p:spPr/>
        <p:txBody>
          <a:bodyPr/>
          <a:lstStyle/>
          <a:p>
            <a:endParaRPr lang="ru-RU" dirty="0"/>
          </a:p>
        </p:txBody>
      </p:sp>
      <p:pic>
        <p:nvPicPr>
          <p:cNvPr id="4" name="Picture 8" descr="Dental Fajardo - Antes / Después. Intrusión del segmento anteriores  superiores con mini implantes 🔗🦷 para corregir la mordida profunda. |  Facebook">
            <a:extLst>
              <a:ext uri="{FF2B5EF4-FFF2-40B4-BE49-F238E27FC236}">
                <a16:creationId xmlns:a16="http://schemas.microsoft.com/office/drawing/2014/main" id="{5D413C04-B846-43F2-9BDE-557CEE1A1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47" y="1815547"/>
            <a:ext cx="5042453" cy="50424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icrotornillos: Una revisión">
            <a:extLst>
              <a:ext uri="{FF2B5EF4-FFF2-40B4-BE49-F238E27FC236}">
                <a16:creationId xmlns:a16="http://schemas.microsoft.com/office/drawing/2014/main" id="{CB8ACEF1-D999-4CE4-8DF5-FFC2D8CFA5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8" b="8927"/>
          <a:stretch/>
        </p:blipFill>
        <p:spPr bwMode="auto">
          <a:xfrm>
            <a:off x="6241605" y="2133889"/>
            <a:ext cx="5791403" cy="417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143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Экструзия зубов</a:t>
            </a:r>
          </a:p>
        </p:txBody>
      </p:sp>
      <p:sp>
        <p:nvSpPr>
          <p:cNvPr id="3" name="Объект 2"/>
          <p:cNvSpPr>
            <a:spLocks noGrp="1"/>
          </p:cNvSpPr>
          <p:nvPr>
            <p:ph idx="1"/>
          </p:nvPr>
        </p:nvSpPr>
        <p:spPr/>
        <p:txBody>
          <a:bodyPr/>
          <a:lstStyle/>
          <a:p>
            <a:endParaRPr lang="ru-RU" dirty="0"/>
          </a:p>
        </p:txBody>
      </p:sp>
      <p:pic>
        <p:nvPicPr>
          <p:cNvPr id="4" name="Picture 2" descr="caninosretenidos Archivos - Orthohacker">
            <a:extLst>
              <a:ext uri="{FF2B5EF4-FFF2-40B4-BE49-F238E27FC236}">
                <a16:creationId xmlns:a16="http://schemas.microsoft.com/office/drawing/2014/main" id="{5569DFB4-2C23-40DE-9E26-7BEA60697F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7937"/>
          <a:stretch/>
        </p:blipFill>
        <p:spPr bwMode="auto">
          <a:xfrm>
            <a:off x="-1" y="1960818"/>
            <a:ext cx="5413829" cy="489061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6">
            <a:extLst>
              <a:ext uri="{FF2B5EF4-FFF2-40B4-BE49-F238E27FC236}">
                <a16:creationId xmlns:a16="http://schemas.microsoft.com/office/drawing/2014/main" id="{EFD11554-D759-425C-97A9-7E87243002B3}"/>
              </a:ext>
            </a:extLst>
          </p:cNvPr>
          <p:cNvPicPr>
            <a:picLocks noChangeAspect="1"/>
          </p:cNvPicPr>
          <p:nvPr/>
        </p:nvPicPr>
        <p:blipFill rotWithShape="1">
          <a:blip r:embed="rId3"/>
          <a:srcRect l="42639" t="39148" r="45556" b="21679"/>
          <a:stretch/>
        </p:blipFill>
        <p:spPr>
          <a:xfrm>
            <a:off x="9477829" y="1973943"/>
            <a:ext cx="2714171" cy="4884057"/>
          </a:xfrm>
          <a:prstGeom prst="rect">
            <a:avLst/>
          </a:prstGeom>
        </p:spPr>
      </p:pic>
      <p:pic>
        <p:nvPicPr>
          <p:cNvPr id="6" name="Picture 2" descr="Microtornillos, tracción piezas impactadas | Recursos Médicos">
            <a:extLst>
              <a:ext uri="{FF2B5EF4-FFF2-40B4-BE49-F238E27FC236}">
                <a16:creationId xmlns:a16="http://schemas.microsoft.com/office/drawing/2014/main" id="{542AE511-1ABF-4C6D-9987-E732E7CB2D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76" r="12663"/>
          <a:stretch/>
        </p:blipFill>
        <p:spPr bwMode="auto">
          <a:xfrm>
            <a:off x="5413830" y="1973943"/>
            <a:ext cx="4064000" cy="491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15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9800" y="152689"/>
            <a:ext cx="10515600" cy="1325563"/>
          </a:xfrm>
        </p:spPr>
        <p:txBody>
          <a:bodyPr/>
          <a:lstStyle/>
          <a:p>
            <a:r>
              <a:rPr lang="ru-RU" dirty="0"/>
              <a:t>Интрузия моляра</a:t>
            </a:r>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427435" y="1102401"/>
            <a:ext cx="10462237" cy="3080215"/>
          </a:xfrm>
          <a:prstGeom prst="rect">
            <a:avLst/>
          </a:prstGeom>
        </p:spPr>
      </p:pic>
      <p:pic>
        <p:nvPicPr>
          <p:cNvPr id="5" name="Рисунок 4"/>
          <p:cNvPicPr>
            <a:picLocks noChangeAspect="1"/>
          </p:cNvPicPr>
          <p:nvPr/>
        </p:nvPicPr>
        <p:blipFill>
          <a:blip r:embed="rId3"/>
          <a:stretch>
            <a:fillRect/>
          </a:stretch>
        </p:blipFill>
        <p:spPr>
          <a:xfrm>
            <a:off x="3048015" y="4182616"/>
            <a:ext cx="5919729" cy="2834886"/>
          </a:xfrm>
          <a:prstGeom prst="rect">
            <a:avLst/>
          </a:prstGeom>
        </p:spPr>
      </p:pic>
    </p:spTree>
    <p:extLst>
      <p:ext uri="{BB962C8B-B14F-4D97-AF65-F5344CB8AC3E}">
        <p14:creationId xmlns:p14="http://schemas.microsoft.com/office/powerpoint/2010/main" val="8184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Апрайтинг</a:t>
            </a:r>
            <a:r>
              <a:rPr lang="ru-RU" dirty="0"/>
              <a:t> моляра</a:t>
            </a:r>
          </a:p>
        </p:txBody>
      </p:sp>
      <p:sp>
        <p:nvSpPr>
          <p:cNvPr id="3" name="Объект 2"/>
          <p:cNvSpPr>
            <a:spLocks noGrp="1"/>
          </p:cNvSpPr>
          <p:nvPr>
            <p:ph idx="1"/>
          </p:nvPr>
        </p:nvSpPr>
        <p:spPr/>
        <p:txBody>
          <a:bodyPr/>
          <a:lstStyle/>
          <a:p>
            <a:endParaRPr lang="ru-RU" dirty="0"/>
          </a:p>
        </p:txBody>
      </p:sp>
      <p:pic>
        <p:nvPicPr>
          <p:cNvPr id="4" name="Marcador de contenido 16">
            <a:extLst>
              <a:ext uri="{FF2B5EF4-FFF2-40B4-BE49-F238E27FC236}">
                <a16:creationId xmlns:a16="http://schemas.microsoft.com/office/drawing/2014/main" id="{A48C0B57-25EC-4EA6-9BBE-BCAB7490677F}"/>
              </a:ext>
            </a:extLst>
          </p:cNvPr>
          <p:cNvPicPr>
            <a:picLocks noChangeAspect="1"/>
          </p:cNvPicPr>
          <p:nvPr/>
        </p:nvPicPr>
        <p:blipFill rotWithShape="1">
          <a:blip r:embed="rId2"/>
          <a:srcRect l="42504" t="15829" r="27842" b="49807"/>
          <a:stretch/>
        </p:blipFill>
        <p:spPr>
          <a:xfrm>
            <a:off x="207158" y="1510373"/>
            <a:ext cx="4411024" cy="2873892"/>
          </a:xfrm>
          <a:prstGeom prst="rect">
            <a:avLst/>
          </a:prstGeom>
        </p:spPr>
      </p:pic>
      <p:pic>
        <p:nvPicPr>
          <p:cNvPr id="5" name="Picture 2" descr="Mesialización de un molar inferior - YouTube">
            <a:extLst>
              <a:ext uri="{FF2B5EF4-FFF2-40B4-BE49-F238E27FC236}">
                <a16:creationId xmlns:a16="http://schemas.microsoft.com/office/drawing/2014/main" id="{A28CA611-42A3-4C1D-8DE3-0C807ABD9A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6909" y="4230649"/>
            <a:ext cx="4618182" cy="259772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8207456" y="885616"/>
            <a:ext cx="3609524" cy="3590476"/>
          </a:xfrm>
          <a:prstGeom prst="rect">
            <a:avLst/>
          </a:prstGeom>
        </p:spPr>
      </p:pic>
    </p:spTree>
    <p:extLst>
      <p:ext uri="{BB962C8B-B14F-4D97-AF65-F5344CB8AC3E}">
        <p14:creationId xmlns:p14="http://schemas.microsoft.com/office/powerpoint/2010/main" val="323966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err="1"/>
              <a:t>Ортодонтические</a:t>
            </a:r>
            <a:r>
              <a:rPr lang="ru-RU" dirty="0"/>
              <a:t> </a:t>
            </a:r>
            <a:r>
              <a:rPr lang="ru-RU" dirty="0" err="1"/>
              <a:t>минивинты</a:t>
            </a:r>
            <a:r>
              <a:rPr lang="ru-RU" dirty="0"/>
              <a:t> (</a:t>
            </a:r>
            <a:r>
              <a:rPr lang="ru-RU" dirty="0" err="1"/>
              <a:t>микроимпланты</a:t>
            </a:r>
            <a:r>
              <a:rPr lang="ru-RU" dirty="0"/>
              <a:t>) — это </a:t>
            </a:r>
            <a:r>
              <a:rPr lang="ru-RU" dirty="0">
                <a:effectLst/>
              </a:rPr>
              <a:t>временные, крошечные (1,5-2 мм в диаметре) винты из титана или стали, используемые в качестве </a:t>
            </a:r>
            <a:r>
              <a:rPr lang="ru-RU" b="1" dirty="0">
                <a:effectLst/>
              </a:rPr>
              <a:t>абсолютной опоры</a:t>
            </a:r>
            <a:r>
              <a:rPr lang="ru-RU" dirty="0">
                <a:effectLst/>
              </a:rPr>
              <a:t> для точного и предсказуемого перемещения зубов в процессе </a:t>
            </a:r>
            <a:r>
              <a:rPr lang="ru-RU" dirty="0" err="1">
                <a:effectLst/>
              </a:rPr>
              <a:t>ортодонтического</a:t>
            </a:r>
            <a:r>
              <a:rPr lang="ru-RU" dirty="0">
                <a:effectLst/>
              </a:rPr>
              <a:t> лечения</a:t>
            </a:r>
            <a:r>
              <a:rPr lang="ru-RU" dirty="0"/>
              <a:t>. </a:t>
            </a:r>
          </a:p>
          <a:p>
            <a:r>
              <a:rPr lang="ru-RU" dirty="0"/>
              <a:t>Большинство </a:t>
            </a:r>
            <a:r>
              <a:rPr lang="ru-RU" dirty="0" err="1"/>
              <a:t>ортодонтических</a:t>
            </a:r>
            <a:r>
              <a:rPr lang="ru-RU" dirty="0"/>
              <a:t> </a:t>
            </a:r>
            <a:r>
              <a:rPr lang="ru-RU" dirty="0" err="1"/>
              <a:t>минивинтов</a:t>
            </a:r>
            <a:r>
              <a:rPr lang="ru-RU" dirty="0"/>
              <a:t> изготавливаются из титана или его сплавов, что обеспечивает </a:t>
            </a:r>
            <a:r>
              <a:rPr lang="ru-RU" dirty="0" err="1"/>
              <a:t>биосовместимость</a:t>
            </a:r>
            <a:r>
              <a:rPr lang="ru-RU" dirty="0"/>
              <a:t>, прочность и отсутствие аллергических реакций.</a:t>
            </a:r>
          </a:p>
          <a:p>
            <a:endParaRPr lang="ru-RU" dirty="0"/>
          </a:p>
        </p:txBody>
      </p:sp>
    </p:spTree>
    <p:extLst>
      <p:ext uri="{BB962C8B-B14F-4D97-AF65-F5344CB8AC3E}">
        <p14:creationId xmlns:p14="http://schemas.microsoft.com/office/powerpoint/2010/main" val="2904571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Коррекция ротации зубов (двойная сила)</a:t>
            </a:r>
          </a:p>
        </p:txBody>
      </p:sp>
      <p:sp>
        <p:nvSpPr>
          <p:cNvPr id="3" name="Объект 2"/>
          <p:cNvSpPr>
            <a:spLocks noGrp="1"/>
          </p:cNvSpPr>
          <p:nvPr>
            <p:ph idx="1"/>
          </p:nvPr>
        </p:nvSpPr>
        <p:spPr/>
        <p:txBody>
          <a:bodyPr/>
          <a:lstStyle/>
          <a:p>
            <a:endParaRPr lang="ru-RU"/>
          </a:p>
        </p:txBody>
      </p:sp>
      <p:pic>
        <p:nvPicPr>
          <p:cNvPr id="4" name="Picture 2">
            <a:extLst>
              <a:ext uri="{FF2B5EF4-FFF2-40B4-BE49-F238E27FC236}">
                <a16:creationId xmlns:a16="http://schemas.microsoft.com/office/drawing/2014/main" id="{761A3A73-1728-4C28-A665-8D9AE799F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3399"/>
            <a:ext cx="7752479" cy="52546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2DBAB8-58CC-42F9-A856-3FAFC2234F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9" t="10778" b="5999"/>
          <a:stretch/>
        </p:blipFill>
        <p:spPr bwMode="auto">
          <a:xfrm>
            <a:off x="7707087" y="1603398"/>
            <a:ext cx="4484914" cy="525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561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Минивинты</a:t>
            </a:r>
            <a:r>
              <a:rPr lang="ru-RU" dirty="0"/>
              <a:t> для </a:t>
            </a:r>
            <a:r>
              <a:rPr lang="ru-RU" dirty="0" err="1"/>
              <a:t>фиксациия</a:t>
            </a:r>
            <a:r>
              <a:rPr lang="ru-RU" dirty="0"/>
              <a:t> </a:t>
            </a:r>
            <a:r>
              <a:rPr lang="ru-RU" dirty="0" err="1"/>
              <a:t>несьемных</a:t>
            </a:r>
            <a:r>
              <a:rPr lang="ru-RU" dirty="0"/>
              <a:t> аппаратов</a:t>
            </a:r>
          </a:p>
        </p:txBody>
      </p:sp>
      <p:sp>
        <p:nvSpPr>
          <p:cNvPr id="3" name="Объект 2"/>
          <p:cNvSpPr>
            <a:spLocks noGrp="1"/>
          </p:cNvSpPr>
          <p:nvPr>
            <p:ph idx="1"/>
          </p:nvPr>
        </p:nvSpPr>
        <p:spPr/>
        <p:txBody>
          <a:bodyPr/>
          <a:lstStyle/>
          <a:p>
            <a:endParaRPr lang="ru-RU" dirty="0"/>
          </a:p>
        </p:txBody>
      </p:sp>
      <p:pic>
        <p:nvPicPr>
          <p:cNvPr id="4" name="Picture 8" descr="История операции SARPE - Восстановление и процедура : r/jawsur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05" y="1825625"/>
            <a:ext cx="6160584" cy="408138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Основы ортодонтии. Surgically Assisted Rapid Palatal Expansion = SARPE -  интересно об ортодонтии, имплантации и протезировании зубов"/>
          <p:cNvPicPr>
            <a:picLocks noChangeAspect="1" noChangeArrowheads="1"/>
          </p:cNvPicPr>
          <p:nvPr/>
        </p:nvPicPr>
        <p:blipFill rotWithShape="1">
          <a:blip r:embed="rId3">
            <a:extLst>
              <a:ext uri="{28A0092B-C50C-407E-A947-70E740481C1C}">
                <a14:useLocalDpi xmlns:a14="http://schemas.microsoft.com/office/drawing/2010/main" val="0"/>
              </a:ext>
            </a:extLst>
          </a:blip>
          <a:srcRect r="243" b="27022"/>
          <a:stretch/>
        </p:blipFill>
        <p:spPr bwMode="auto">
          <a:xfrm>
            <a:off x="6627685" y="1825625"/>
            <a:ext cx="5332335" cy="390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93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r>
              <a:rPr lang="ru-RU" dirty="0"/>
              <a:t>Успех лечения на </a:t>
            </a:r>
            <a:r>
              <a:rPr lang="ru-RU" dirty="0" err="1"/>
              <a:t>минивинтах</a:t>
            </a:r>
            <a:r>
              <a:rPr lang="ru-RU" dirty="0"/>
              <a:t> зависит от:</a:t>
            </a:r>
          </a:p>
          <a:p>
            <a:r>
              <a:rPr lang="ru-RU" dirty="0"/>
              <a:t>Мастерства хирурга</a:t>
            </a:r>
            <a:endParaRPr lang="es-ES" dirty="0"/>
          </a:p>
          <a:p>
            <a:r>
              <a:rPr lang="ru-RU" dirty="0"/>
              <a:t>Состояния костных и мягких тканей пациента</a:t>
            </a:r>
            <a:endParaRPr lang="es-ES" dirty="0"/>
          </a:p>
          <a:p>
            <a:r>
              <a:rPr lang="ru-RU" dirty="0"/>
              <a:t>Правильного расположения МВ</a:t>
            </a:r>
            <a:endParaRPr lang="es-ES" dirty="0"/>
          </a:p>
          <a:p>
            <a:r>
              <a:rPr lang="ru-RU" dirty="0"/>
              <a:t>Начальной стабильности</a:t>
            </a:r>
          </a:p>
          <a:p>
            <a:r>
              <a:rPr lang="ru-RU" dirty="0" err="1"/>
              <a:t>Ортодонтической</a:t>
            </a:r>
            <a:r>
              <a:rPr lang="ru-RU" dirty="0"/>
              <a:t> нагрузки</a:t>
            </a:r>
            <a:endParaRPr lang="es-ES" dirty="0"/>
          </a:p>
          <a:p>
            <a:r>
              <a:rPr lang="ru-RU" dirty="0" err="1"/>
              <a:t>Гигиенаы</a:t>
            </a:r>
            <a:r>
              <a:rPr lang="ru-RU" dirty="0"/>
              <a:t> полости рта</a:t>
            </a:r>
            <a:endParaRPr lang="es-ES" dirty="0"/>
          </a:p>
          <a:p>
            <a:endParaRPr lang="ru-RU" dirty="0"/>
          </a:p>
        </p:txBody>
      </p:sp>
    </p:spTree>
    <p:extLst>
      <p:ext uri="{BB962C8B-B14F-4D97-AF65-F5344CB8AC3E}">
        <p14:creationId xmlns:p14="http://schemas.microsoft.com/office/powerpoint/2010/main" val="1958795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Контроль!</a:t>
            </a:r>
          </a:p>
        </p:txBody>
      </p:sp>
      <p:sp>
        <p:nvSpPr>
          <p:cNvPr id="3" name="Объект 2"/>
          <p:cNvSpPr>
            <a:spLocks noGrp="1"/>
          </p:cNvSpPr>
          <p:nvPr>
            <p:ph idx="1"/>
          </p:nvPr>
        </p:nvSpPr>
        <p:spPr/>
        <p:txBody>
          <a:bodyPr/>
          <a:lstStyle/>
          <a:p>
            <a:r>
              <a:rPr lang="ru-RU" b="1" dirty="0"/>
              <a:t>Во время интрузии моляров на в/ч:</a:t>
            </a:r>
          </a:p>
          <a:p>
            <a:pPr marL="0" indent="0">
              <a:buNone/>
            </a:pPr>
            <a:r>
              <a:rPr lang="ru-RU" dirty="0"/>
              <a:t>Кортикальная пластинка верхнечелюстного синуса </a:t>
            </a:r>
            <a:endParaRPr lang="es-ES" dirty="0"/>
          </a:p>
          <a:p>
            <a:r>
              <a:rPr lang="ru-RU" b="1" dirty="0"/>
              <a:t>Во время </a:t>
            </a:r>
            <a:r>
              <a:rPr lang="ru-RU" b="1" dirty="0" err="1"/>
              <a:t>дистализации</a:t>
            </a:r>
            <a:r>
              <a:rPr lang="ru-RU" b="1" dirty="0"/>
              <a:t>:</a:t>
            </a:r>
          </a:p>
          <a:p>
            <a:pPr marL="0" indent="0">
              <a:buNone/>
            </a:pPr>
            <a:r>
              <a:rPr lang="ru-RU" dirty="0"/>
              <a:t>Наличие достаточного объёма костной ткани</a:t>
            </a:r>
          </a:p>
          <a:p>
            <a:pPr marL="0" indent="0">
              <a:buNone/>
            </a:pPr>
            <a:r>
              <a:rPr lang="ru-RU" dirty="0"/>
              <a:t>Кортикальная пластинка</a:t>
            </a:r>
          </a:p>
          <a:p>
            <a:r>
              <a:rPr lang="ru-RU" b="1" dirty="0"/>
              <a:t>Во время интрузии моляров на н/ч:</a:t>
            </a:r>
          </a:p>
          <a:p>
            <a:pPr marL="0" indent="0">
              <a:buNone/>
            </a:pPr>
            <a:r>
              <a:rPr lang="ru-RU" dirty="0"/>
              <a:t>Кортикальная пластинка</a:t>
            </a:r>
          </a:p>
          <a:p>
            <a:pPr marL="0" indent="0">
              <a:buNone/>
            </a:pPr>
            <a:r>
              <a:rPr lang="ru-RU" dirty="0"/>
              <a:t>Расстояние до </a:t>
            </a:r>
            <a:r>
              <a:rPr lang="ru-RU" dirty="0" err="1"/>
              <a:t>нижечелюстного</a:t>
            </a:r>
            <a:r>
              <a:rPr lang="ru-RU" dirty="0"/>
              <a:t> канала</a:t>
            </a:r>
          </a:p>
          <a:p>
            <a:endParaRPr lang="ru-RU" dirty="0"/>
          </a:p>
        </p:txBody>
      </p:sp>
    </p:spTree>
    <p:extLst>
      <p:ext uri="{BB962C8B-B14F-4D97-AF65-F5344CB8AC3E}">
        <p14:creationId xmlns:p14="http://schemas.microsoft.com/office/powerpoint/2010/main" val="2347902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Противопоказания</a:t>
            </a:r>
          </a:p>
        </p:txBody>
      </p:sp>
      <p:sp>
        <p:nvSpPr>
          <p:cNvPr id="3" name="Объект 2"/>
          <p:cNvSpPr>
            <a:spLocks noGrp="1"/>
          </p:cNvSpPr>
          <p:nvPr>
            <p:ph idx="1"/>
          </p:nvPr>
        </p:nvSpPr>
        <p:spPr/>
        <p:txBody>
          <a:bodyPr>
            <a:normAutofit fontScale="85000" lnSpcReduction="20000"/>
          </a:bodyPr>
          <a:lstStyle/>
          <a:p>
            <a:pPr marL="0" indent="0">
              <a:buNone/>
            </a:pPr>
            <a:r>
              <a:rPr lang="ru-RU" dirty="0"/>
              <a:t>Общие</a:t>
            </a:r>
          </a:p>
          <a:p>
            <a:r>
              <a:rPr lang="ru-RU" dirty="0"/>
              <a:t>заболевания ЦНС;</a:t>
            </a:r>
          </a:p>
          <a:p>
            <a:r>
              <a:rPr lang="ru-RU" dirty="0"/>
              <a:t>курение, алкоголизм;</a:t>
            </a:r>
          </a:p>
          <a:p>
            <a:pPr fontAlgn="base"/>
            <a:r>
              <a:rPr lang="ru-RU" dirty="0"/>
              <a:t>наличие в анамнезе у пациента иммунодефицита;</a:t>
            </a:r>
          </a:p>
          <a:p>
            <a:pPr fontAlgn="base"/>
            <a:r>
              <a:rPr lang="ru-RU" dirty="0"/>
              <a:t>применение стероидов;</a:t>
            </a:r>
          </a:p>
          <a:p>
            <a:pPr fontAlgn="base"/>
            <a:r>
              <a:rPr lang="ru-RU" dirty="0"/>
              <a:t>нарушение свертываемости крови;</a:t>
            </a:r>
          </a:p>
          <a:p>
            <a:pPr fontAlgn="base"/>
            <a:r>
              <a:rPr lang="ru-RU" dirty="0"/>
              <a:t>эндокринные заболевания;</a:t>
            </a:r>
          </a:p>
          <a:p>
            <a:pPr fontAlgn="base"/>
            <a:r>
              <a:rPr lang="ru-RU" dirty="0"/>
              <a:t>ревматические заболевания;</a:t>
            </a:r>
          </a:p>
          <a:p>
            <a:pPr fontAlgn="base"/>
            <a:r>
              <a:rPr lang="ru-RU" dirty="0"/>
              <a:t>заболевания костной ткани;</a:t>
            </a:r>
          </a:p>
          <a:p>
            <a:pPr fontAlgn="base"/>
            <a:r>
              <a:rPr lang="ru-RU" dirty="0"/>
              <a:t>цирроз печени;</a:t>
            </a:r>
          </a:p>
          <a:p>
            <a:pPr fontAlgn="base"/>
            <a:r>
              <a:rPr lang="ru-RU" dirty="0"/>
              <a:t>любые заболевания в остром периоде или обострении.</a:t>
            </a:r>
          </a:p>
          <a:p>
            <a:endParaRPr lang="es-ES" dirty="0"/>
          </a:p>
        </p:txBody>
      </p:sp>
    </p:spTree>
    <p:extLst>
      <p:ext uri="{BB962C8B-B14F-4D97-AF65-F5344CB8AC3E}">
        <p14:creationId xmlns:p14="http://schemas.microsoft.com/office/powerpoint/2010/main" val="1191419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Противопоказания</a:t>
            </a:r>
          </a:p>
        </p:txBody>
      </p:sp>
      <p:sp>
        <p:nvSpPr>
          <p:cNvPr id="3" name="Объект 2"/>
          <p:cNvSpPr>
            <a:spLocks noGrp="1"/>
          </p:cNvSpPr>
          <p:nvPr>
            <p:ph idx="1"/>
          </p:nvPr>
        </p:nvSpPr>
        <p:spPr/>
        <p:txBody>
          <a:bodyPr>
            <a:normAutofit/>
          </a:bodyPr>
          <a:lstStyle/>
          <a:p>
            <a:pPr marL="0" indent="0" fontAlgn="base">
              <a:buNone/>
            </a:pPr>
            <a:r>
              <a:rPr lang="ru-RU" dirty="0"/>
              <a:t>Местные </a:t>
            </a:r>
          </a:p>
          <a:p>
            <a:pPr fontAlgn="base"/>
            <a:r>
              <a:rPr lang="ru-RU" dirty="0"/>
              <a:t>остеомиелит челюсти;</a:t>
            </a:r>
          </a:p>
          <a:p>
            <a:pPr fontAlgn="base"/>
            <a:r>
              <a:rPr lang="ru-RU" dirty="0"/>
              <a:t>неудовлетворительная гигиена полости рта;</a:t>
            </a:r>
          </a:p>
          <a:p>
            <a:pPr fontAlgn="base"/>
            <a:r>
              <a:rPr lang="ru-RU" dirty="0"/>
              <a:t>заболевания тканей периодонта в стадии обострения;</a:t>
            </a:r>
          </a:p>
          <a:p>
            <a:pPr fontAlgn="base"/>
            <a:r>
              <a:rPr lang="ru-RU" dirty="0"/>
              <a:t>проведение лучевой терапии в области головы пациента;</a:t>
            </a:r>
          </a:p>
          <a:p>
            <a:pPr fontAlgn="base"/>
            <a:r>
              <a:rPr lang="ru-RU" dirty="0"/>
              <a:t>дефект костной ткани или недостаточная толщина кости в области введения имплантата.</a:t>
            </a:r>
          </a:p>
          <a:p>
            <a:endParaRPr lang="ru-RU" dirty="0"/>
          </a:p>
        </p:txBody>
      </p:sp>
    </p:spTree>
    <p:extLst>
      <p:ext uri="{BB962C8B-B14F-4D97-AF65-F5344CB8AC3E}">
        <p14:creationId xmlns:p14="http://schemas.microsoft.com/office/powerpoint/2010/main" val="2568996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Ограничения</a:t>
            </a:r>
          </a:p>
        </p:txBody>
      </p:sp>
      <p:sp>
        <p:nvSpPr>
          <p:cNvPr id="3" name="Объект 2"/>
          <p:cNvSpPr>
            <a:spLocks noGrp="1"/>
          </p:cNvSpPr>
          <p:nvPr>
            <p:ph idx="1"/>
          </p:nvPr>
        </p:nvSpPr>
        <p:spPr/>
        <p:txBody>
          <a:bodyPr/>
          <a:lstStyle/>
          <a:p>
            <a:pPr marL="0" indent="0">
              <a:buNone/>
            </a:pPr>
            <a:r>
              <a:rPr lang="ru-RU" dirty="0"/>
              <a:t>Пациенты младше 12-14 лет, у которых еще не завершился рост скелета.</a:t>
            </a:r>
            <a:endParaRPr lang="es-ES" dirty="0"/>
          </a:p>
          <a:p>
            <a:pPr marL="0" indent="0">
              <a:buNone/>
            </a:pPr>
            <a:r>
              <a:rPr lang="ru-RU" dirty="0"/>
              <a:t>Мини-винты не следует размещать рядом с областями </a:t>
            </a:r>
            <a:r>
              <a:rPr lang="ru-RU" dirty="0" err="1"/>
              <a:t>ремоделирования</a:t>
            </a:r>
            <a:r>
              <a:rPr lang="ru-RU" dirty="0"/>
              <a:t> кости, такими как заживающая лунка, или рядом с молочным зубом.</a:t>
            </a:r>
            <a:endParaRPr lang="es-ES" dirty="0"/>
          </a:p>
          <a:p>
            <a:pPr marL="0" indent="0">
              <a:buNone/>
            </a:pPr>
            <a:r>
              <a:rPr lang="ru-RU" dirty="0"/>
              <a:t>Тонкая кортикальная кость менее 0,5 мм является ограничением для установки </a:t>
            </a:r>
            <a:r>
              <a:rPr lang="ru-RU" dirty="0" err="1"/>
              <a:t>минивинта</a:t>
            </a:r>
            <a:r>
              <a:rPr lang="ru-RU" dirty="0"/>
              <a:t>.</a:t>
            </a:r>
            <a:endParaRPr lang="es-ES" dirty="0"/>
          </a:p>
          <a:p>
            <a:endParaRPr lang="ru-RU" dirty="0"/>
          </a:p>
        </p:txBody>
      </p:sp>
    </p:spTree>
    <p:extLst>
      <p:ext uri="{BB962C8B-B14F-4D97-AF65-F5344CB8AC3E}">
        <p14:creationId xmlns:p14="http://schemas.microsoft.com/office/powerpoint/2010/main" val="240909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Осложнения во время установки</a:t>
            </a:r>
          </a:p>
        </p:txBody>
      </p:sp>
      <p:sp>
        <p:nvSpPr>
          <p:cNvPr id="3" name="Объект 2"/>
          <p:cNvSpPr>
            <a:spLocks noGrp="1"/>
          </p:cNvSpPr>
          <p:nvPr>
            <p:ph idx="1"/>
          </p:nvPr>
        </p:nvSpPr>
        <p:spPr/>
        <p:txBody>
          <a:bodyPr>
            <a:normAutofit fontScale="70000" lnSpcReduction="20000"/>
          </a:bodyPr>
          <a:lstStyle/>
          <a:p>
            <a:pPr marL="0" indent="0">
              <a:buNone/>
            </a:pPr>
            <a:r>
              <a:rPr lang="ru-RU" dirty="0"/>
              <a:t>Неправильная установка межзубного </a:t>
            </a:r>
            <a:r>
              <a:rPr lang="ru-RU" dirty="0" err="1"/>
              <a:t>минивинта</a:t>
            </a:r>
            <a:r>
              <a:rPr lang="ru-RU" dirty="0"/>
              <a:t> может привести к травме корня зуба и </a:t>
            </a:r>
            <a:r>
              <a:rPr lang="ru-RU" dirty="0" err="1"/>
              <a:t>периодонтальной</a:t>
            </a:r>
            <a:r>
              <a:rPr lang="ru-RU" dirty="0"/>
              <a:t> связки.</a:t>
            </a:r>
          </a:p>
          <a:p>
            <a:pPr marL="0" indent="0">
              <a:buNone/>
            </a:pPr>
            <a:r>
              <a:rPr lang="ru-RU" dirty="0"/>
              <a:t>Проскальзывание мини-винта под тканью слизистой оболочки вдоль надкостницы может произойти из-за неспособности полностью зацепить кортикальную кость.</a:t>
            </a:r>
          </a:p>
          <a:p>
            <a:pPr marL="0" indent="0">
              <a:buNone/>
            </a:pPr>
            <a:r>
              <a:rPr lang="ru-RU" dirty="0"/>
              <a:t>Повреждение нерва во время введения </a:t>
            </a:r>
            <a:r>
              <a:rPr lang="ru-RU" dirty="0" err="1"/>
              <a:t>минивинта</a:t>
            </a:r>
            <a:r>
              <a:rPr lang="ru-RU" dirty="0"/>
              <a:t> выше в области верхнечелюстного небного склона, ниже нижнечелюстной щечной </a:t>
            </a:r>
            <a:r>
              <a:rPr lang="ru-RU" dirty="0" err="1"/>
              <a:t>зубоальвеолы</a:t>
            </a:r>
            <a:r>
              <a:rPr lang="ru-RU" dirty="0"/>
              <a:t> и </a:t>
            </a:r>
            <a:r>
              <a:rPr lang="ru-RU" dirty="0" err="1"/>
              <a:t>ретромолярной</a:t>
            </a:r>
            <a:r>
              <a:rPr lang="ru-RU" dirty="0"/>
              <a:t> области.</a:t>
            </a:r>
          </a:p>
          <a:p>
            <a:pPr marL="0" indent="0">
              <a:buNone/>
            </a:pPr>
            <a:r>
              <a:rPr lang="ru-RU" dirty="0"/>
              <a:t>Воздушная подкожная эмфизема может возникнуть во время установки мини-винта через рыхлую альвеолярную ткань в </a:t>
            </a:r>
            <a:r>
              <a:rPr lang="ru-RU" dirty="0" err="1"/>
              <a:t>ретромолярной</a:t>
            </a:r>
            <a:r>
              <a:rPr lang="ru-RU" dirty="0"/>
              <a:t>, нижнечелюстной, </a:t>
            </a:r>
            <a:r>
              <a:rPr lang="ru-RU" dirty="0" err="1"/>
              <a:t>заднещечной</a:t>
            </a:r>
            <a:r>
              <a:rPr lang="ru-RU" dirty="0"/>
              <a:t> и скуловой области.</a:t>
            </a:r>
          </a:p>
          <a:p>
            <a:pPr marL="0" indent="0">
              <a:buNone/>
            </a:pPr>
            <a:r>
              <a:rPr lang="ru-RU" dirty="0"/>
              <a:t>Перфорация носовой пазухи и верхнечелюстных пазух может произойти во время введения в верхнечелюстной резцовой, верхнечелюстной задней </a:t>
            </a:r>
            <a:r>
              <a:rPr lang="ru-RU" dirty="0" err="1"/>
              <a:t>зубоальвеолярной</a:t>
            </a:r>
            <a:r>
              <a:rPr lang="ru-RU" dirty="0"/>
              <a:t> и скуловой области.</a:t>
            </a:r>
          </a:p>
          <a:p>
            <a:pPr marL="0" indent="0">
              <a:buNone/>
            </a:pPr>
            <a:r>
              <a:rPr lang="ru-RU" dirty="0"/>
              <a:t>Стабильность </a:t>
            </a:r>
            <a:r>
              <a:rPr lang="ru-RU" dirty="0" err="1"/>
              <a:t>минивинта</a:t>
            </a:r>
            <a:r>
              <a:rPr lang="ru-RU" dirty="0"/>
              <a:t> может быть нарушена из-за повышенных напряжений кручения во время установки, вызывающих изгиб имплантата или перелом или микротрещины в </a:t>
            </a:r>
            <a:r>
              <a:rPr lang="ru-RU" dirty="0" err="1"/>
              <a:t>периимплантной</a:t>
            </a:r>
            <a:r>
              <a:rPr lang="ru-RU" dirty="0"/>
              <a:t> кости.</a:t>
            </a:r>
          </a:p>
          <a:p>
            <a:pPr marL="0" indent="0">
              <a:buNone/>
            </a:pPr>
            <a:r>
              <a:rPr lang="ru-RU" dirty="0" err="1"/>
              <a:t>Травмирование</a:t>
            </a:r>
            <a:r>
              <a:rPr lang="ru-RU" dirty="0"/>
              <a:t> крупных артерий и вен</a:t>
            </a:r>
            <a:endParaRPr lang="es-ES" dirty="0"/>
          </a:p>
          <a:p>
            <a:endParaRPr lang="ru-RU" dirty="0"/>
          </a:p>
        </p:txBody>
      </p:sp>
    </p:spTree>
    <p:extLst>
      <p:ext uri="{BB962C8B-B14F-4D97-AF65-F5344CB8AC3E}">
        <p14:creationId xmlns:p14="http://schemas.microsoft.com/office/powerpoint/2010/main" val="4009919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Осложнения во время </a:t>
            </a:r>
            <a:r>
              <a:rPr lang="ru-RU" dirty="0" err="1"/>
              <a:t>ортодонтическом</a:t>
            </a:r>
            <a:r>
              <a:rPr lang="ru-RU" dirty="0"/>
              <a:t> лечении </a:t>
            </a:r>
          </a:p>
        </p:txBody>
      </p:sp>
      <p:sp>
        <p:nvSpPr>
          <p:cNvPr id="3" name="Объект 2"/>
          <p:cNvSpPr>
            <a:spLocks noGrp="1"/>
          </p:cNvSpPr>
          <p:nvPr>
            <p:ph idx="1"/>
          </p:nvPr>
        </p:nvSpPr>
        <p:spPr/>
        <p:txBody>
          <a:bodyPr/>
          <a:lstStyle/>
          <a:p>
            <a:r>
              <a:rPr lang="ru-RU" dirty="0"/>
              <a:t>Неустойчивое стационарное крепление может произойти из-за низкой плотности костной ткани и недостаточной толщины кортикальной кости. Возможна миграция </a:t>
            </a:r>
            <a:r>
              <a:rPr lang="ru-RU" dirty="0" err="1"/>
              <a:t>минивинта</a:t>
            </a:r>
            <a:r>
              <a:rPr lang="ru-RU" dirty="0"/>
              <a:t> внутри тела, так как абсолютная фиксация при </a:t>
            </a:r>
            <a:r>
              <a:rPr lang="ru-RU" dirty="0" err="1"/>
              <a:t>ортодонтической</a:t>
            </a:r>
            <a:r>
              <a:rPr lang="ru-RU" dirty="0"/>
              <a:t> нагрузке не всегда возможна.</a:t>
            </a:r>
            <a:endParaRPr lang="es-ES" dirty="0"/>
          </a:p>
          <a:p>
            <a:r>
              <a:rPr lang="ru-RU" dirty="0" err="1"/>
              <a:t>Афтозное</a:t>
            </a:r>
            <a:r>
              <a:rPr lang="ru-RU" dirty="0"/>
              <a:t> изъязвление, разрастание мягких тканей на головке </a:t>
            </a:r>
            <a:r>
              <a:rPr lang="ru-RU" dirty="0" err="1"/>
              <a:t>минивинта</a:t>
            </a:r>
            <a:r>
              <a:rPr lang="ru-RU" dirty="0"/>
              <a:t>, воспаление мягких тканей, инфекцию и </a:t>
            </a:r>
            <a:r>
              <a:rPr lang="ru-RU" dirty="0" err="1"/>
              <a:t>периимплантит</a:t>
            </a:r>
            <a:r>
              <a:rPr lang="ru-RU" dirty="0"/>
              <a:t>.</a:t>
            </a:r>
          </a:p>
          <a:p>
            <a:endParaRPr lang="es-ES" dirty="0"/>
          </a:p>
          <a:p>
            <a:endParaRPr lang="ru-RU" dirty="0"/>
          </a:p>
        </p:txBody>
      </p:sp>
    </p:spTree>
    <p:extLst>
      <p:ext uri="{BB962C8B-B14F-4D97-AF65-F5344CB8AC3E}">
        <p14:creationId xmlns:p14="http://schemas.microsoft.com/office/powerpoint/2010/main" val="334588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Осложнения</a:t>
            </a:r>
          </a:p>
        </p:txBody>
      </p:sp>
      <p:sp>
        <p:nvSpPr>
          <p:cNvPr id="3" name="Объект 2"/>
          <p:cNvSpPr>
            <a:spLocks noGrp="1"/>
          </p:cNvSpPr>
          <p:nvPr>
            <p:ph idx="1"/>
          </p:nvPr>
        </p:nvSpPr>
        <p:spPr/>
        <p:txBody>
          <a:bodyPr>
            <a:normAutofit fontScale="85000" lnSpcReduction="20000"/>
          </a:bodyPr>
          <a:lstStyle/>
          <a:p>
            <a:r>
              <a:rPr lang="ru-RU" dirty="0"/>
              <a:t>Дестабилизация </a:t>
            </a:r>
            <a:r>
              <a:rPr lang="ru-RU" dirty="0" err="1"/>
              <a:t>микроимплантов</a:t>
            </a:r>
            <a:r>
              <a:rPr lang="ru-RU" dirty="0"/>
              <a:t> возможна чаще на нижней челюсти, так как они еще испытывают жевательную нагрузку, от которой  деформируются.</a:t>
            </a:r>
          </a:p>
          <a:p>
            <a:r>
              <a:rPr lang="ru-RU" dirty="0"/>
              <a:t>Возникновение  осложнений  также  связано  с  анатомическими  особенностями  альвеолярных  отростков  челюстей  и  положения зубов.</a:t>
            </a:r>
          </a:p>
          <a:p>
            <a:r>
              <a:rPr lang="ru-RU" dirty="0"/>
              <a:t>Так, при тонком биотипе корни зубов могут располагаться близко кортикальной пластинке, что объясняет возникновение резорбции корней. </a:t>
            </a:r>
          </a:p>
          <a:p>
            <a:r>
              <a:rPr lang="ru-RU" dirty="0"/>
              <a:t>Тесное взаимное расположение корней рядом стоящих зубов встречается не только во фронтальном отделе, но и  в  боковых  сегментах. </a:t>
            </a:r>
          </a:p>
          <a:p>
            <a:r>
              <a:rPr lang="ru-RU" dirty="0"/>
              <a:t>Кроме того, стабильность </a:t>
            </a:r>
            <a:r>
              <a:rPr lang="ru-RU" dirty="0" err="1"/>
              <a:t>микроимплантата</a:t>
            </a:r>
            <a:r>
              <a:rPr lang="ru-RU" dirty="0"/>
              <a:t> зависит от соотношения  между диаметром  ложа,  сформированного  под  него  и  ширины, шага  резьбы,  в  связи  с  чем  лучше  использовать активные  </a:t>
            </a:r>
            <a:r>
              <a:rPr lang="ru-RU" dirty="0" err="1"/>
              <a:t>микроимплантаты</a:t>
            </a:r>
            <a:r>
              <a:rPr lang="ru-RU" dirty="0"/>
              <a:t>,  а  на  нижней  челюсти  создавать  ложе  не  на  всю  длину  </a:t>
            </a:r>
            <a:r>
              <a:rPr lang="ru-RU" dirty="0" err="1"/>
              <a:t>микроимплантата</a:t>
            </a:r>
            <a:r>
              <a:rPr lang="ru-RU" dirty="0"/>
              <a:t>,  а  только  в  пределах кортикальной пластинки.</a:t>
            </a:r>
          </a:p>
          <a:p>
            <a:r>
              <a:rPr lang="ru-RU" dirty="0"/>
              <a:t> Не менее важен и угол введения – чем он острее, тем хуже стабильность</a:t>
            </a:r>
            <a:endParaRPr lang="es-ES" dirty="0"/>
          </a:p>
          <a:p>
            <a:endParaRPr lang="ru-RU" dirty="0"/>
          </a:p>
        </p:txBody>
      </p:sp>
    </p:spTree>
    <p:extLst>
      <p:ext uri="{BB962C8B-B14F-4D97-AF65-F5344CB8AC3E}">
        <p14:creationId xmlns:p14="http://schemas.microsoft.com/office/powerpoint/2010/main" val="2709714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4" descr="Ортодонтический минивинт с круглым отверстием А-1РL (c удлиненной головкой)  1,5х8,0">
            <a:extLst>
              <a:ext uri="{FF2B5EF4-FFF2-40B4-BE49-F238E27FC236}">
                <a16:creationId xmlns:a16="http://schemas.microsoft.com/office/drawing/2014/main" id="{1F0E300A-30F7-456F-85CC-6B2B10AF38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8" t="22222"/>
          <a:stretch/>
        </p:blipFill>
        <p:spPr bwMode="auto">
          <a:xfrm>
            <a:off x="0" y="715964"/>
            <a:ext cx="6585858" cy="5460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Микроимплант ортодонтический MFU купить в интернет-магазине OrthoMax.  Описание и отзывы на Микроимплант ортодонтический MFU">
            <a:extLst>
              <a:ext uri="{FF2B5EF4-FFF2-40B4-BE49-F238E27FC236}">
                <a16:creationId xmlns:a16="http://schemas.microsoft.com/office/drawing/2014/main" id="{054C6608-6C42-47B7-8157-6013056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1" y="564410"/>
            <a:ext cx="5460999" cy="546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Осложнения во время удаления</a:t>
            </a:r>
            <a:br>
              <a:rPr lang="es-ES" dirty="0"/>
            </a:br>
            <a:endParaRPr lang="ru-RU" dirty="0"/>
          </a:p>
        </p:txBody>
      </p:sp>
      <p:sp>
        <p:nvSpPr>
          <p:cNvPr id="3" name="Объект 2"/>
          <p:cNvSpPr>
            <a:spLocks noGrp="1"/>
          </p:cNvSpPr>
          <p:nvPr>
            <p:ph idx="1"/>
          </p:nvPr>
        </p:nvSpPr>
        <p:spPr/>
        <p:txBody>
          <a:bodyPr/>
          <a:lstStyle/>
          <a:p>
            <a:r>
              <a:rPr lang="ru-RU" dirty="0"/>
              <a:t>Включают небольшой перелом и частичную </a:t>
            </a:r>
            <a:r>
              <a:rPr lang="ru-RU" dirty="0" err="1"/>
              <a:t>остеоинтеграцию</a:t>
            </a:r>
            <a:endParaRPr lang="es-ES" dirty="0"/>
          </a:p>
          <a:p>
            <a:endParaRPr lang="ru-RU" dirty="0"/>
          </a:p>
        </p:txBody>
      </p:sp>
    </p:spTree>
    <p:extLst>
      <p:ext uri="{BB962C8B-B14F-4D97-AF65-F5344CB8AC3E}">
        <p14:creationId xmlns:p14="http://schemas.microsoft.com/office/powerpoint/2010/main" val="1664578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Спасибо за внимание!</a:t>
            </a:r>
          </a:p>
        </p:txBody>
      </p:sp>
      <p:sp>
        <p:nvSpPr>
          <p:cNvPr id="3" name="Текст 2"/>
          <p:cNvSpPr>
            <a:spLocks noGrp="1"/>
          </p:cNvSpPr>
          <p:nvPr>
            <p:ph type="body" idx="1"/>
          </p:nvPr>
        </p:nvSpPr>
        <p:spPr/>
        <p:txBody>
          <a:bodyPr/>
          <a:lstStyle/>
          <a:p>
            <a:endParaRPr lang="ru-RU"/>
          </a:p>
        </p:txBody>
      </p:sp>
    </p:spTree>
    <p:extLst>
      <p:ext uri="{BB962C8B-B14F-4D97-AF65-F5344CB8AC3E}">
        <p14:creationId xmlns:p14="http://schemas.microsoft.com/office/powerpoint/2010/main" val="3846779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dirty="0" err="1"/>
              <a:t>Ортодонтические</a:t>
            </a:r>
            <a:r>
              <a:rPr lang="ru-RU" dirty="0"/>
              <a:t> </a:t>
            </a:r>
            <a:r>
              <a:rPr lang="ru-RU" dirty="0" err="1"/>
              <a:t>минивинты</a:t>
            </a:r>
            <a:r>
              <a:rPr lang="ru-RU" dirty="0"/>
              <a:t> (</a:t>
            </a:r>
            <a:r>
              <a:rPr lang="ru-RU" dirty="0" err="1"/>
              <a:t>микроимпланты</a:t>
            </a:r>
            <a:r>
              <a:rPr lang="ru-RU" dirty="0"/>
              <a:t>) классифицируются по нескольким основным параметрам, включая размеры (диаметр и длина), конструктивные особенности (форма головки и тип резьбы) и материал изготовления.</a:t>
            </a:r>
          </a:p>
          <a:p>
            <a:endParaRPr lang="ru-RU" dirty="0"/>
          </a:p>
        </p:txBody>
      </p:sp>
    </p:spTree>
    <p:extLst>
      <p:ext uri="{BB962C8B-B14F-4D97-AF65-F5344CB8AC3E}">
        <p14:creationId xmlns:p14="http://schemas.microsoft.com/office/powerpoint/2010/main" val="2061689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pPr marL="0" indent="0">
              <a:buNone/>
            </a:pPr>
            <a:r>
              <a:rPr lang="ru-RU" dirty="0"/>
              <a:t>Классификация по размерам:</a:t>
            </a:r>
          </a:p>
          <a:p>
            <a:r>
              <a:rPr lang="ru-RU" dirty="0"/>
              <a:t>Размеры </a:t>
            </a:r>
            <a:r>
              <a:rPr lang="ru-RU" dirty="0" err="1"/>
              <a:t>минивинтов</a:t>
            </a:r>
            <a:r>
              <a:rPr lang="ru-RU" dirty="0"/>
              <a:t> варьируются в зависимости от анатомических особенностей пациента и планируемого места установки.</a:t>
            </a:r>
          </a:p>
          <a:p>
            <a:r>
              <a:rPr lang="ru-RU" dirty="0"/>
              <a:t>Диаметр: Обычно составляет от 1.2 мм до 2.0 мм. Выбор диаметра зависит от плотности костной ткани и требуемой стабильности. (также есть специальные винты с большей длиной). </a:t>
            </a:r>
          </a:p>
          <a:p>
            <a:r>
              <a:rPr lang="ru-RU" dirty="0"/>
              <a:t>Длина: Типичные варианты длины включают 6 мм, 8 мм, 10 мм, 12мм и более. Длина подбирается исходя из толщины кости и места имплантации.</a:t>
            </a:r>
          </a:p>
          <a:p>
            <a:r>
              <a:rPr lang="ru-RU" dirty="0"/>
              <a:t>Каждая фирма-производитель предлагает свои параметры конструкций, которые варьируются в зависимости от необходимой локализации постановки.</a:t>
            </a:r>
          </a:p>
        </p:txBody>
      </p:sp>
    </p:spTree>
    <p:extLst>
      <p:ext uri="{BB962C8B-B14F-4D97-AF65-F5344CB8AC3E}">
        <p14:creationId xmlns:p14="http://schemas.microsoft.com/office/powerpoint/2010/main" val="1754996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838200" y="140732"/>
            <a:ext cx="10515600" cy="224393"/>
          </a:xfrm>
        </p:spPr>
        <p:txBody>
          <a:bodyPr>
            <a:normAutofit fontScale="90000"/>
          </a:bodyPr>
          <a:lstStyle/>
          <a:p>
            <a:endParaRPr lang="ru-RU" dirty="0"/>
          </a:p>
        </p:txBody>
      </p:sp>
      <p:sp>
        <p:nvSpPr>
          <p:cNvPr id="3" name="Объект 2"/>
          <p:cNvSpPr>
            <a:spLocks noGrp="1"/>
          </p:cNvSpPr>
          <p:nvPr>
            <p:ph idx="1"/>
          </p:nvPr>
        </p:nvSpPr>
        <p:spPr>
          <a:xfrm>
            <a:off x="92364" y="442381"/>
            <a:ext cx="5897018" cy="5734582"/>
          </a:xfrm>
        </p:spPr>
        <p:txBody>
          <a:bodyPr>
            <a:normAutofit fontScale="92500"/>
          </a:bodyPr>
          <a:lstStyle/>
          <a:p>
            <a:pPr marL="0" indent="0">
              <a:buNone/>
            </a:pPr>
            <a:r>
              <a:rPr lang="ru-RU" b="1" dirty="0">
                <a:solidFill>
                  <a:schemeClr val="tx1"/>
                </a:solidFill>
              </a:rPr>
              <a:t>6 мм: </a:t>
            </a:r>
            <a:r>
              <a:rPr lang="ru-RU" b="1" dirty="0">
                <a:solidFill>
                  <a:schemeClr val="accent6">
                    <a:lumMod val="50000"/>
                  </a:schemeClr>
                </a:solidFill>
              </a:rPr>
              <a:t>Лицевая поверхность верхнечелюстной/</a:t>
            </a:r>
            <a:r>
              <a:rPr lang="ru-RU" b="1" dirty="0">
                <a:solidFill>
                  <a:srgbClr val="0070C0"/>
                </a:solidFill>
              </a:rPr>
              <a:t>нижнечелюстной альвеолярный кости</a:t>
            </a:r>
            <a:r>
              <a:rPr lang="ru-RU" b="1" dirty="0">
                <a:solidFill>
                  <a:schemeClr val="tx1"/>
                </a:solidFill>
              </a:rPr>
              <a:t>,</a:t>
            </a:r>
            <a:r>
              <a:rPr lang="ru-RU" b="1" dirty="0">
                <a:solidFill>
                  <a:srgbClr val="C5B02B"/>
                </a:solidFill>
              </a:rPr>
              <a:t> под </a:t>
            </a:r>
            <a:r>
              <a:rPr lang="ru-RU" b="1" dirty="0">
                <a:solidFill>
                  <a:schemeClr val="accent3">
                    <a:lumMod val="75000"/>
                  </a:schemeClr>
                </a:solidFill>
              </a:rPr>
              <a:t>носовой перегородкой</a:t>
            </a:r>
            <a:r>
              <a:rPr lang="ru-RU" b="1" dirty="0">
                <a:solidFill>
                  <a:schemeClr val="tx1"/>
                </a:solidFill>
              </a:rPr>
              <a:t>,</a:t>
            </a:r>
            <a:r>
              <a:rPr lang="ru-RU" b="1" dirty="0">
                <a:solidFill>
                  <a:schemeClr val="accent3">
                    <a:lumMod val="75000"/>
                  </a:schemeClr>
                </a:solidFill>
              </a:rPr>
              <a:t> </a:t>
            </a:r>
            <a:r>
              <a:rPr lang="ru-RU" b="1" dirty="0">
                <a:solidFill>
                  <a:schemeClr val="accent3">
                    <a:lumMod val="60000"/>
                    <a:lumOff val="40000"/>
                  </a:schemeClr>
                </a:solidFill>
              </a:rPr>
              <a:t>симфиз нижней челюсти</a:t>
            </a:r>
            <a:endParaRPr lang="es-ES" b="1" dirty="0">
              <a:solidFill>
                <a:schemeClr val="accent3">
                  <a:lumMod val="60000"/>
                  <a:lumOff val="40000"/>
                </a:schemeClr>
              </a:solidFill>
            </a:endParaRPr>
          </a:p>
          <a:p>
            <a:pPr marL="0" indent="0">
              <a:buNone/>
            </a:pPr>
            <a:r>
              <a:rPr lang="ru-RU" b="1" dirty="0">
                <a:solidFill>
                  <a:schemeClr val="tx1"/>
                </a:solidFill>
              </a:rPr>
              <a:t>8 мм: </a:t>
            </a:r>
            <a:r>
              <a:rPr lang="ru-RU" b="1" dirty="0">
                <a:solidFill>
                  <a:srgbClr val="7030A0"/>
                </a:solidFill>
              </a:rPr>
              <a:t>Лицевая поверхность верхнечелюстной/</a:t>
            </a:r>
            <a:r>
              <a:rPr lang="ru-RU" b="1" dirty="0">
                <a:solidFill>
                  <a:srgbClr val="0070C0"/>
                </a:solidFill>
              </a:rPr>
              <a:t>нижнечелюстной альвеолярный кости</a:t>
            </a:r>
            <a:r>
              <a:rPr lang="ru-RU" b="1" dirty="0">
                <a:solidFill>
                  <a:schemeClr val="tx1"/>
                </a:solidFill>
              </a:rPr>
              <a:t> , </a:t>
            </a:r>
            <a:r>
              <a:rPr lang="ru-RU" b="1" dirty="0" err="1">
                <a:solidFill>
                  <a:srgbClr val="FFFF00"/>
                </a:solidFill>
              </a:rPr>
              <a:t>парасагиттальная</a:t>
            </a:r>
            <a:r>
              <a:rPr lang="ru-RU" b="1" dirty="0">
                <a:solidFill>
                  <a:srgbClr val="FFFF00"/>
                </a:solidFill>
              </a:rPr>
              <a:t> середина неба</a:t>
            </a:r>
            <a:endParaRPr lang="es-ES" b="1" dirty="0">
              <a:solidFill>
                <a:srgbClr val="FFFF00"/>
              </a:solidFill>
            </a:endParaRPr>
          </a:p>
          <a:p>
            <a:pPr marL="0" indent="0">
              <a:buNone/>
            </a:pPr>
            <a:r>
              <a:rPr lang="ru-RU" b="1" dirty="0">
                <a:solidFill>
                  <a:schemeClr val="tx1"/>
                </a:solidFill>
              </a:rPr>
              <a:t>10 мм: </a:t>
            </a:r>
            <a:r>
              <a:rPr lang="ru-RU" b="1" dirty="0">
                <a:solidFill>
                  <a:srgbClr val="F1B42A"/>
                </a:solidFill>
              </a:rPr>
              <a:t>бугристость верхней челюсти</a:t>
            </a:r>
            <a:r>
              <a:rPr lang="ru-RU" b="1" dirty="0">
                <a:solidFill>
                  <a:schemeClr val="tx1"/>
                </a:solidFill>
              </a:rPr>
              <a:t>, </a:t>
            </a:r>
            <a:r>
              <a:rPr lang="ru-RU" b="1" dirty="0">
                <a:solidFill>
                  <a:srgbClr val="0C6098"/>
                </a:solidFill>
              </a:rPr>
              <a:t>скуловой выступ</a:t>
            </a:r>
            <a:r>
              <a:rPr lang="ru-RU" b="1" dirty="0">
                <a:solidFill>
                  <a:schemeClr val="tx1"/>
                </a:solidFill>
              </a:rPr>
              <a:t>, </a:t>
            </a:r>
            <a:r>
              <a:rPr lang="ru-RU" b="1" dirty="0" err="1">
                <a:solidFill>
                  <a:srgbClr val="2B73AB"/>
                </a:solidFill>
              </a:rPr>
              <a:t>инфразигоматический</a:t>
            </a:r>
            <a:r>
              <a:rPr lang="ru-RU" b="1" dirty="0">
                <a:solidFill>
                  <a:srgbClr val="2B73AB"/>
                </a:solidFill>
              </a:rPr>
              <a:t> кости </a:t>
            </a:r>
            <a:r>
              <a:rPr lang="ru-RU" b="1" dirty="0">
                <a:solidFill>
                  <a:schemeClr val="tx1"/>
                </a:solidFill>
              </a:rPr>
              <a:t>или</a:t>
            </a:r>
            <a:r>
              <a:rPr lang="ru-RU" b="1" dirty="0">
                <a:solidFill>
                  <a:schemeClr val="bg1"/>
                </a:solidFill>
              </a:rPr>
              <a:t> </a:t>
            </a:r>
            <a:r>
              <a:rPr lang="ru-RU" b="1" dirty="0">
                <a:solidFill>
                  <a:srgbClr val="1397CC"/>
                </a:solidFill>
              </a:rPr>
              <a:t>заднее боковое небо</a:t>
            </a:r>
            <a:r>
              <a:rPr lang="ru-RU" b="1" dirty="0">
                <a:solidFill>
                  <a:schemeClr val="tx1"/>
                </a:solidFill>
              </a:rPr>
              <a:t>, </a:t>
            </a:r>
            <a:r>
              <a:rPr lang="ru-RU" b="1" dirty="0">
                <a:solidFill>
                  <a:srgbClr val="F3A349"/>
                </a:solidFill>
              </a:rPr>
              <a:t>восходящая ветвь нижней челюсти</a:t>
            </a:r>
            <a:r>
              <a:rPr lang="ru-RU" b="1" dirty="0">
                <a:solidFill>
                  <a:schemeClr val="bg1"/>
                </a:solidFill>
              </a:rPr>
              <a:t>, </a:t>
            </a:r>
            <a:r>
              <a:rPr lang="ru-RU" b="1" dirty="0" err="1">
                <a:solidFill>
                  <a:srgbClr val="ECE963"/>
                </a:solidFill>
              </a:rPr>
              <a:t>ретромолярная</a:t>
            </a:r>
            <a:r>
              <a:rPr lang="ru-RU" b="1" dirty="0">
                <a:solidFill>
                  <a:srgbClr val="ECE963"/>
                </a:solidFill>
              </a:rPr>
              <a:t> область</a:t>
            </a:r>
            <a:r>
              <a:rPr lang="ru-RU" b="1" dirty="0">
                <a:solidFill>
                  <a:schemeClr val="tx1"/>
                </a:solidFill>
              </a:rPr>
              <a:t>, </a:t>
            </a:r>
            <a:r>
              <a:rPr lang="ru-RU" b="1" dirty="0">
                <a:solidFill>
                  <a:srgbClr val="E25738"/>
                </a:solidFill>
              </a:rPr>
              <a:t>внешний косой гребень.</a:t>
            </a:r>
            <a:endParaRPr lang="es-ES" b="1" dirty="0">
              <a:solidFill>
                <a:srgbClr val="E25738"/>
              </a:solidFill>
            </a:endParaRPr>
          </a:p>
        </p:txBody>
      </p:sp>
      <p:grpSp>
        <p:nvGrpSpPr>
          <p:cNvPr id="4" name="Grupo 29">
            <a:extLst>
              <a:ext uri="{FF2B5EF4-FFF2-40B4-BE49-F238E27FC236}">
                <a16:creationId xmlns:a16="http://schemas.microsoft.com/office/drawing/2014/main" id="{4E568EA7-8BEE-4BE6-ABE5-4A7ED6BF3866}"/>
              </a:ext>
            </a:extLst>
          </p:cNvPr>
          <p:cNvGrpSpPr/>
          <p:nvPr/>
        </p:nvGrpSpPr>
        <p:grpSpPr>
          <a:xfrm>
            <a:off x="6101417" y="17671"/>
            <a:ext cx="6087203" cy="4224126"/>
            <a:chOff x="6096000" y="2968484"/>
            <a:chExt cx="5648120" cy="3920589"/>
          </a:xfrm>
        </p:grpSpPr>
        <p:pic>
          <p:nvPicPr>
            <p:cNvPr id="5" name="Imagen 18">
              <a:extLst>
                <a:ext uri="{FF2B5EF4-FFF2-40B4-BE49-F238E27FC236}">
                  <a16:creationId xmlns:a16="http://schemas.microsoft.com/office/drawing/2014/main" id="{6BD6F4C4-1272-4860-8778-C762F7DFABF5}"/>
                </a:ext>
              </a:extLst>
            </p:cNvPr>
            <p:cNvPicPr>
              <a:picLocks noChangeAspect="1"/>
            </p:cNvPicPr>
            <p:nvPr/>
          </p:nvPicPr>
          <p:blipFill rotWithShape="1">
            <a:blip r:embed="rId2"/>
            <a:srcRect l="46956" t="26848" r="43370" b="56719"/>
            <a:stretch/>
          </p:blipFill>
          <p:spPr>
            <a:xfrm>
              <a:off x="9701414" y="3010998"/>
              <a:ext cx="2042706" cy="1950888"/>
            </a:xfrm>
            <a:prstGeom prst="rect">
              <a:avLst/>
            </a:prstGeom>
          </p:spPr>
        </p:pic>
        <p:pic>
          <p:nvPicPr>
            <p:cNvPr id="6" name="Imagen 20">
              <a:extLst>
                <a:ext uri="{FF2B5EF4-FFF2-40B4-BE49-F238E27FC236}">
                  <a16:creationId xmlns:a16="http://schemas.microsoft.com/office/drawing/2014/main" id="{F1119A3F-1203-4982-98F3-5C4DF28D58AF}"/>
                </a:ext>
              </a:extLst>
            </p:cNvPr>
            <p:cNvPicPr>
              <a:picLocks noChangeAspect="1"/>
            </p:cNvPicPr>
            <p:nvPr/>
          </p:nvPicPr>
          <p:blipFill rotWithShape="1">
            <a:blip r:embed="rId2"/>
            <a:srcRect l="46739" t="48115" r="43370" b="33437"/>
            <a:stretch/>
          </p:blipFill>
          <p:spPr>
            <a:xfrm>
              <a:off x="6096000" y="2968484"/>
              <a:ext cx="2068136" cy="2109108"/>
            </a:xfrm>
            <a:prstGeom prst="rect">
              <a:avLst/>
            </a:prstGeom>
          </p:spPr>
        </p:pic>
        <p:pic>
          <p:nvPicPr>
            <p:cNvPr id="7" name="Imagen 22">
              <a:extLst>
                <a:ext uri="{FF2B5EF4-FFF2-40B4-BE49-F238E27FC236}">
                  <a16:creationId xmlns:a16="http://schemas.microsoft.com/office/drawing/2014/main" id="{D789D31B-AAA6-4EBA-8C8F-262D1192B147}"/>
                </a:ext>
              </a:extLst>
            </p:cNvPr>
            <p:cNvPicPr>
              <a:picLocks noChangeAspect="1"/>
            </p:cNvPicPr>
            <p:nvPr/>
          </p:nvPicPr>
          <p:blipFill rotWithShape="1">
            <a:blip r:embed="rId2"/>
            <a:srcRect l="46956" t="70541" r="43370" b="10706"/>
            <a:stretch/>
          </p:blipFill>
          <p:spPr>
            <a:xfrm>
              <a:off x="9954128" y="4938185"/>
              <a:ext cx="1789992" cy="1950888"/>
            </a:xfrm>
            <a:prstGeom prst="rect">
              <a:avLst/>
            </a:prstGeom>
          </p:spPr>
        </p:pic>
        <p:pic>
          <p:nvPicPr>
            <p:cNvPr id="8" name="Imagen 24">
              <a:extLst>
                <a:ext uri="{FF2B5EF4-FFF2-40B4-BE49-F238E27FC236}">
                  <a16:creationId xmlns:a16="http://schemas.microsoft.com/office/drawing/2014/main" id="{B5FAE7F6-F17A-4530-B453-E86DBD553387}"/>
                </a:ext>
              </a:extLst>
            </p:cNvPr>
            <p:cNvPicPr>
              <a:picLocks noChangeAspect="1"/>
            </p:cNvPicPr>
            <p:nvPr/>
          </p:nvPicPr>
          <p:blipFill rotWithShape="1">
            <a:blip r:embed="rId2"/>
            <a:srcRect l="58900" t="26848" r="32054" b="54592"/>
            <a:stretch/>
          </p:blipFill>
          <p:spPr>
            <a:xfrm>
              <a:off x="8164136" y="3035300"/>
              <a:ext cx="1691065" cy="1950888"/>
            </a:xfrm>
            <a:prstGeom prst="rect">
              <a:avLst/>
            </a:prstGeom>
          </p:spPr>
        </p:pic>
        <p:pic>
          <p:nvPicPr>
            <p:cNvPr id="9" name="Imagen 26">
              <a:extLst>
                <a:ext uri="{FF2B5EF4-FFF2-40B4-BE49-F238E27FC236}">
                  <a16:creationId xmlns:a16="http://schemas.microsoft.com/office/drawing/2014/main" id="{1195A332-D924-40ED-A82E-C881F6C8F4CC}"/>
                </a:ext>
              </a:extLst>
            </p:cNvPr>
            <p:cNvPicPr>
              <a:picLocks noChangeAspect="1"/>
            </p:cNvPicPr>
            <p:nvPr/>
          </p:nvPicPr>
          <p:blipFill rotWithShape="1">
            <a:blip r:embed="rId2"/>
            <a:srcRect l="58804" t="50554" r="31956" b="31971"/>
            <a:stretch/>
          </p:blipFill>
          <p:spPr>
            <a:xfrm>
              <a:off x="8164136" y="4961886"/>
              <a:ext cx="1789992" cy="1903486"/>
            </a:xfrm>
            <a:prstGeom prst="rect">
              <a:avLst/>
            </a:prstGeom>
          </p:spPr>
        </p:pic>
        <p:pic>
          <p:nvPicPr>
            <p:cNvPr id="10" name="Imagen 28">
              <a:extLst>
                <a:ext uri="{FF2B5EF4-FFF2-40B4-BE49-F238E27FC236}">
                  <a16:creationId xmlns:a16="http://schemas.microsoft.com/office/drawing/2014/main" id="{62015488-96AB-493B-8A21-B56AD40110D7}"/>
                </a:ext>
              </a:extLst>
            </p:cNvPr>
            <p:cNvPicPr>
              <a:picLocks noChangeAspect="1"/>
            </p:cNvPicPr>
            <p:nvPr/>
          </p:nvPicPr>
          <p:blipFill rotWithShape="1">
            <a:blip r:embed="rId2"/>
            <a:srcRect l="59062" t="73500" r="31996" b="12827"/>
            <a:stretch/>
          </p:blipFill>
          <p:spPr>
            <a:xfrm>
              <a:off x="6096000" y="5080001"/>
              <a:ext cx="2068136" cy="1778000"/>
            </a:xfrm>
            <a:prstGeom prst="rect">
              <a:avLst/>
            </a:prstGeom>
          </p:spPr>
        </p:pic>
      </p:grpSp>
      <p:grpSp>
        <p:nvGrpSpPr>
          <p:cNvPr id="11" name="Grupo 31">
            <a:extLst>
              <a:ext uri="{FF2B5EF4-FFF2-40B4-BE49-F238E27FC236}">
                <a16:creationId xmlns:a16="http://schemas.microsoft.com/office/drawing/2014/main" id="{EA0304C4-4C48-4E39-AE96-960400521241}"/>
              </a:ext>
            </a:extLst>
          </p:cNvPr>
          <p:cNvGrpSpPr/>
          <p:nvPr/>
        </p:nvGrpSpPr>
        <p:grpSpPr>
          <a:xfrm>
            <a:off x="6096000" y="4241800"/>
            <a:ext cx="6096000" cy="2425175"/>
            <a:chOff x="88900" y="4619484"/>
            <a:chExt cx="5869450" cy="2212591"/>
          </a:xfrm>
        </p:grpSpPr>
        <p:pic>
          <p:nvPicPr>
            <p:cNvPr id="12" name="Imagen 12">
              <a:extLst>
                <a:ext uri="{FF2B5EF4-FFF2-40B4-BE49-F238E27FC236}">
                  <a16:creationId xmlns:a16="http://schemas.microsoft.com/office/drawing/2014/main" id="{105D77E3-26A5-409F-9DFA-ECD7F899CDA8}"/>
                </a:ext>
              </a:extLst>
            </p:cNvPr>
            <p:cNvPicPr>
              <a:picLocks noChangeAspect="1"/>
            </p:cNvPicPr>
            <p:nvPr/>
          </p:nvPicPr>
          <p:blipFill rotWithShape="1">
            <a:blip r:embed="rId2"/>
            <a:srcRect l="28734" t="26312" r="60477" b="52285"/>
            <a:stretch/>
          </p:blipFill>
          <p:spPr>
            <a:xfrm>
              <a:off x="88900" y="4619485"/>
              <a:ext cx="1983703" cy="2212590"/>
            </a:xfrm>
            <a:prstGeom prst="rect">
              <a:avLst/>
            </a:prstGeom>
          </p:spPr>
        </p:pic>
        <p:pic>
          <p:nvPicPr>
            <p:cNvPr id="13" name="Imagen 14">
              <a:extLst>
                <a:ext uri="{FF2B5EF4-FFF2-40B4-BE49-F238E27FC236}">
                  <a16:creationId xmlns:a16="http://schemas.microsoft.com/office/drawing/2014/main" id="{77616C24-4C66-4CD0-A26D-E8EA7BDA7658}"/>
                </a:ext>
              </a:extLst>
            </p:cNvPr>
            <p:cNvPicPr>
              <a:picLocks noChangeAspect="1"/>
            </p:cNvPicPr>
            <p:nvPr/>
          </p:nvPicPr>
          <p:blipFill rotWithShape="1">
            <a:blip r:embed="rId2"/>
            <a:srcRect l="28804" t="50000" r="60870" b="29072"/>
            <a:stretch/>
          </p:blipFill>
          <p:spPr>
            <a:xfrm>
              <a:off x="2059351" y="4619484"/>
              <a:ext cx="1941764" cy="2212588"/>
            </a:xfrm>
            <a:prstGeom prst="rect">
              <a:avLst/>
            </a:prstGeom>
          </p:spPr>
        </p:pic>
        <p:pic>
          <p:nvPicPr>
            <p:cNvPr id="14" name="Imagen 16">
              <a:extLst>
                <a:ext uri="{FF2B5EF4-FFF2-40B4-BE49-F238E27FC236}">
                  <a16:creationId xmlns:a16="http://schemas.microsoft.com/office/drawing/2014/main" id="{E378223E-912F-46C7-AFFD-C5FD24A0DD51}"/>
                </a:ext>
              </a:extLst>
            </p:cNvPr>
            <p:cNvPicPr>
              <a:picLocks noChangeAspect="1"/>
            </p:cNvPicPr>
            <p:nvPr/>
          </p:nvPicPr>
          <p:blipFill rotWithShape="1">
            <a:blip r:embed="rId2"/>
            <a:srcRect l="30154" t="73441" r="61643" b="9932"/>
            <a:stretch/>
          </p:blipFill>
          <p:spPr>
            <a:xfrm>
              <a:off x="4016586" y="4619484"/>
              <a:ext cx="1941764" cy="2212588"/>
            </a:xfrm>
            <a:prstGeom prst="rect">
              <a:avLst/>
            </a:prstGeom>
          </p:spPr>
        </p:pic>
      </p:grpSp>
    </p:spTree>
    <p:extLst>
      <p:ext uri="{BB962C8B-B14F-4D97-AF65-F5344CB8AC3E}">
        <p14:creationId xmlns:p14="http://schemas.microsoft.com/office/powerpoint/2010/main" val="111871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a:t>Классификация по типу резьбы и по способу установки </a:t>
            </a:r>
            <a:r>
              <a:rPr lang="ru-RU" dirty="0" err="1"/>
              <a:t>минивинты</a:t>
            </a:r>
            <a:r>
              <a:rPr lang="ru-RU" dirty="0"/>
              <a:t> могут быть:</a:t>
            </a:r>
          </a:p>
          <a:p>
            <a:r>
              <a:rPr lang="ru-RU" b="1" dirty="0"/>
              <a:t>Самонарезающие: </a:t>
            </a:r>
            <a:r>
              <a:rPr lang="ru-RU" dirty="0"/>
              <a:t>Для их установки требуется предварительное формирование небольшого отверстия (пилотное сверление) в кости.</a:t>
            </a:r>
          </a:p>
          <a:p>
            <a:r>
              <a:rPr lang="ru-RU" b="1" dirty="0" err="1"/>
              <a:t>Самосверлящие</a:t>
            </a:r>
            <a:r>
              <a:rPr lang="ru-RU" b="1" dirty="0"/>
              <a:t>: </a:t>
            </a:r>
            <a:r>
              <a:rPr lang="ru-RU" dirty="0"/>
              <a:t>Эти винты могут быть установлены без предварительного сверления, что упрощает процедуру и снижает </a:t>
            </a:r>
            <a:r>
              <a:rPr lang="ru-RU" dirty="0" err="1"/>
              <a:t>инвазивность</a:t>
            </a:r>
            <a:r>
              <a:rPr lang="ru-RU" dirty="0"/>
              <a:t> (зависит от конкретной модели и плотности кости).</a:t>
            </a:r>
          </a:p>
        </p:txBody>
      </p:sp>
    </p:spTree>
    <p:extLst>
      <p:ext uri="{BB962C8B-B14F-4D97-AF65-F5344CB8AC3E}">
        <p14:creationId xmlns:p14="http://schemas.microsoft.com/office/powerpoint/2010/main" val="36746109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1718</Words>
  <Application>Microsoft Macintosh PowerPoint</Application>
  <PresentationFormat>Широкоэкранный</PresentationFormat>
  <Paragraphs>160</Paragraphs>
  <Slides>51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51</vt:i4>
      </vt:variant>
    </vt:vector>
  </HeadingPairs>
  <TitlesOfParts>
    <vt:vector size="56" baseType="lpstr">
      <vt:lpstr>Arial</vt:lpstr>
      <vt:lpstr>Calibri</vt:lpstr>
      <vt:lpstr>Calibri Light</vt:lpstr>
      <vt:lpstr>Muli</vt:lpstr>
      <vt:lpstr>Тема Office</vt:lpstr>
      <vt:lpstr>Минивинты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Виды минивинтов по месту установки</vt:lpstr>
      <vt:lpstr>Презентация PowerPoint</vt:lpstr>
      <vt:lpstr>Свойства минивинтов</vt:lpstr>
      <vt:lpstr>Презентация PowerPoint</vt:lpstr>
      <vt:lpstr>AbsoAnchor System</vt:lpstr>
      <vt:lpstr>Презентация PowerPoint</vt:lpstr>
      <vt:lpstr>Презентация PowerPoint</vt:lpstr>
      <vt:lpstr>IMTEC  Mini Ortho Implant</vt:lpstr>
      <vt:lpstr>LOMAS VEGAS  в сотрудничестве c Carlos Villegas</vt:lpstr>
      <vt:lpstr>TADS</vt:lpstr>
      <vt:lpstr>Места установки минивинтов</vt:lpstr>
      <vt:lpstr>Презентация PowerPoint</vt:lpstr>
      <vt:lpstr>Установка минивинта</vt:lpstr>
      <vt:lpstr>Классификация кости в зависимости от плотности</vt:lpstr>
      <vt:lpstr>Показания к применению мини-винтов в ортодонтии</vt:lpstr>
      <vt:lpstr>Презентация PowerPoint</vt:lpstr>
      <vt:lpstr>Презентация PowerPoint</vt:lpstr>
      <vt:lpstr>Лечение сагиттальных и вертикальных аномалии прикуса</vt:lpstr>
      <vt:lpstr>Лечение сагиттальных и вертикальных аномалии прикуса</vt:lpstr>
      <vt:lpstr>Презентация PowerPoint</vt:lpstr>
      <vt:lpstr>Дистализация (зубного ряда)</vt:lpstr>
      <vt:lpstr>Дистализация (закрытие промежутков после удаления)</vt:lpstr>
      <vt:lpstr>Закрытие промежутка с помощью мезиализации зуба</vt:lpstr>
      <vt:lpstr>Интрузия группы зубов</vt:lpstr>
      <vt:lpstr>Интрузия группы зубов</vt:lpstr>
      <vt:lpstr>Экструзия зубов</vt:lpstr>
      <vt:lpstr>Интрузия моляра</vt:lpstr>
      <vt:lpstr>Апрайтинг моляра</vt:lpstr>
      <vt:lpstr>Коррекция ротации зубов (двойная сила)</vt:lpstr>
      <vt:lpstr>Минивинты для фиксациия несьемных аппаратов</vt:lpstr>
      <vt:lpstr>Презентация PowerPoint</vt:lpstr>
      <vt:lpstr>Контроль!</vt:lpstr>
      <vt:lpstr>Противопоказания</vt:lpstr>
      <vt:lpstr>Противопоказания</vt:lpstr>
      <vt:lpstr>Ограничения</vt:lpstr>
      <vt:lpstr>Осложнения во время установки</vt:lpstr>
      <vt:lpstr>Осложнения во время ортодонтическом лечении </vt:lpstr>
      <vt:lpstr>Осложнения</vt:lpstr>
      <vt:lpstr>Осложнения во время удаления </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Алина Абдуллина</dc:creator>
  <cp:lastModifiedBy>Азалия Юнусова</cp:lastModifiedBy>
  <cp:revision>36</cp:revision>
  <dcterms:created xsi:type="dcterms:W3CDTF">2025-11-18T18:38:12Z</dcterms:created>
  <dcterms:modified xsi:type="dcterms:W3CDTF">2026-01-27T13:25:02Z</dcterms:modified>
</cp:coreProperties>
</file>