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66" r:id="rId5"/>
    <p:sldId id="270" r:id="rId6"/>
    <p:sldId id="271" r:id="rId7"/>
    <p:sldId id="258" r:id="rId8"/>
    <p:sldId id="259" r:id="rId9"/>
    <p:sldId id="260" r:id="rId10"/>
    <p:sldId id="261" r:id="rId11"/>
    <p:sldId id="262" r:id="rId12"/>
    <p:sldId id="263" r:id="rId13"/>
    <p:sldId id="281" r:id="rId14"/>
    <p:sldId id="283" r:id="rId15"/>
    <p:sldId id="282" r:id="rId16"/>
    <p:sldId id="265" r:id="rId17"/>
    <p:sldId id="272" r:id="rId18"/>
    <p:sldId id="264" r:id="rId19"/>
    <p:sldId id="284" r:id="rId20"/>
    <p:sldId id="267" r:id="rId21"/>
    <p:sldId id="268" r:id="rId22"/>
    <p:sldId id="273" r:id="rId23"/>
    <p:sldId id="274" r:id="rId24"/>
    <p:sldId id="295" r:id="rId25"/>
    <p:sldId id="275" r:id="rId26"/>
    <p:sldId id="288" r:id="rId27"/>
    <p:sldId id="285" r:id="rId28"/>
    <p:sldId id="286" r:id="rId29"/>
    <p:sldId id="287" r:id="rId30"/>
    <p:sldId id="289" r:id="rId31"/>
    <p:sldId id="290" r:id="rId32"/>
    <p:sldId id="291" r:id="rId33"/>
    <p:sldId id="292" r:id="rId34"/>
    <p:sldId id="293" r:id="rId35"/>
    <p:sldId id="294" r:id="rId36"/>
    <p:sldId id="296" r:id="rId37"/>
    <p:sldId id="297" r:id="rId38"/>
    <p:sldId id="298" r:id="rId3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28"/>
  </p:normalViewPr>
  <p:slideViewPr>
    <p:cSldViewPr snapToGrid="0">
      <p:cViewPr varScale="1">
        <p:scale>
          <a:sx n="102" d="100"/>
          <a:sy n="102" d="100"/>
        </p:scale>
        <p:origin x="85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D34894C3-6A04-4FA9-8F62-F2B89E002386}" type="datetimeFigureOut">
              <a:rPr lang="ru-RU" smtClean="0"/>
              <a:t>27.01.2026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E084A7-511C-4E4B-8991-45002A37C351}" type="slidenum">
              <a:rPr lang="ru-RU" smtClean="0"/>
              <a:t>‹#›</a:t>
            </a:fld>
            <a:endParaRPr lang="ru-RU"/>
          </a:p>
        </p:txBody>
      </p:sp>
    </p:spTree>
    <p:extLst>
      <p:ext uri="{BB962C8B-B14F-4D97-AF65-F5344CB8AC3E}">
        <p14:creationId xmlns:p14="http://schemas.microsoft.com/office/powerpoint/2010/main" val="4190895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34894C3-6A04-4FA9-8F62-F2B89E002386}" type="datetimeFigureOut">
              <a:rPr lang="ru-RU" smtClean="0"/>
              <a:t>27.01.2026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E084A7-511C-4E4B-8991-45002A37C351}" type="slidenum">
              <a:rPr lang="ru-RU" smtClean="0"/>
              <a:t>‹#›</a:t>
            </a:fld>
            <a:endParaRPr lang="ru-RU"/>
          </a:p>
        </p:txBody>
      </p:sp>
    </p:spTree>
    <p:extLst>
      <p:ext uri="{BB962C8B-B14F-4D97-AF65-F5344CB8AC3E}">
        <p14:creationId xmlns:p14="http://schemas.microsoft.com/office/powerpoint/2010/main" val="3619426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34894C3-6A04-4FA9-8F62-F2B89E002386}" type="datetimeFigureOut">
              <a:rPr lang="ru-RU" smtClean="0"/>
              <a:t>27.01.2026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E084A7-511C-4E4B-8991-45002A37C351}" type="slidenum">
              <a:rPr lang="ru-RU" smtClean="0"/>
              <a:t>‹#›</a:t>
            </a:fld>
            <a:endParaRPr lang="ru-RU"/>
          </a:p>
        </p:txBody>
      </p:sp>
    </p:spTree>
    <p:extLst>
      <p:ext uri="{BB962C8B-B14F-4D97-AF65-F5344CB8AC3E}">
        <p14:creationId xmlns:p14="http://schemas.microsoft.com/office/powerpoint/2010/main" val="1831538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34894C3-6A04-4FA9-8F62-F2B89E002386}" type="datetimeFigureOut">
              <a:rPr lang="ru-RU" smtClean="0"/>
              <a:t>27.01.2026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E084A7-511C-4E4B-8991-45002A37C351}" type="slidenum">
              <a:rPr lang="ru-RU" smtClean="0"/>
              <a:t>‹#›</a:t>
            </a:fld>
            <a:endParaRPr lang="ru-RU"/>
          </a:p>
        </p:txBody>
      </p:sp>
    </p:spTree>
    <p:extLst>
      <p:ext uri="{BB962C8B-B14F-4D97-AF65-F5344CB8AC3E}">
        <p14:creationId xmlns:p14="http://schemas.microsoft.com/office/powerpoint/2010/main" val="3038555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D34894C3-6A04-4FA9-8F62-F2B89E002386}" type="datetimeFigureOut">
              <a:rPr lang="ru-RU" smtClean="0"/>
              <a:t>27.01.2026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E084A7-511C-4E4B-8991-45002A37C351}" type="slidenum">
              <a:rPr lang="ru-RU" smtClean="0"/>
              <a:t>‹#›</a:t>
            </a:fld>
            <a:endParaRPr lang="ru-RU"/>
          </a:p>
        </p:txBody>
      </p:sp>
    </p:spTree>
    <p:extLst>
      <p:ext uri="{BB962C8B-B14F-4D97-AF65-F5344CB8AC3E}">
        <p14:creationId xmlns:p14="http://schemas.microsoft.com/office/powerpoint/2010/main" val="4039497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D34894C3-6A04-4FA9-8F62-F2B89E002386}" type="datetimeFigureOut">
              <a:rPr lang="ru-RU" smtClean="0"/>
              <a:t>27.01.2026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6E084A7-511C-4E4B-8991-45002A37C351}" type="slidenum">
              <a:rPr lang="ru-RU" smtClean="0"/>
              <a:t>‹#›</a:t>
            </a:fld>
            <a:endParaRPr lang="ru-RU"/>
          </a:p>
        </p:txBody>
      </p:sp>
    </p:spTree>
    <p:extLst>
      <p:ext uri="{BB962C8B-B14F-4D97-AF65-F5344CB8AC3E}">
        <p14:creationId xmlns:p14="http://schemas.microsoft.com/office/powerpoint/2010/main" val="868278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D34894C3-6A04-4FA9-8F62-F2B89E002386}" type="datetimeFigureOut">
              <a:rPr lang="ru-RU" smtClean="0"/>
              <a:t>27.01.2026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6E084A7-511C-4E4B-8991-45002A37C351}" type="slidenum">
              <a:rPr lang="ru-RU" smtClean="0"/>
              <a:t>‹#›</a:t>
            </a:fld>
            <a:endParaRPr lang="ru-RU"/>
          </a:p>
        </p:txBody>
      </p:sp>
    </p:spTree>
    <p:extLst>
      <p:ext uri="{BB962C8B-B14F-4D97-AF65-F5344CB8AC3E}">
        <p14:creationId xmlns:p14="http://schemas.microsoft.com/office/powerpoint/2010/main" val="180778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D34894C3-6A04-4FA9-8F62-F2B89E002386}" type="datetimeFigureOut">
              <a:rPr lang="ru-RU" smtClean="0"/>
              <a:t>27.01.2026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6E084A7-511C-4E4B-8991-45002A37C351}" type="slidenum">
              <a:rPr lang="ru-RU" smtClean="0"/>
              <a:t>‹#›</a:t>
            </a:fld>
            <a:endParaRPr lang="ru-RU"/>
          </a:p>
        </p:txBody>
      </p:sp>
    </p:spTree>
    <p:extLst>
      <p:ext uri="{BB962C8B-B14F-4D97-AF65-F5344CB8AC3E}">
        <p14:creationId xmlns:p14="http://schemas.microsoft.com/office/powerpoint/2010/main" val="2820062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34894C3-6A04-4FA9-8F62-F2B89E002386}" type="datetimeFigureOut">
              <a:rPr lang="ru-RU" smtClean="0"/>
              <a:t>27.01.2026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6E084A7-511C-4E4B-8991-45002A37C351}" type="slidenum">
              <a:rPr lang="ru-RU" smtClean="0"/>
              <a:t>‹#›</a:t>
            </a:fld>
            <a:endParaRPr lang="ru-RU"/>
          </a:p>
        </p:txBody>
      </p:sp>
    </p:spTree>
    <p:extLst>
      <p:ext uri="{BB962C8B-B14F-4D97-AF65-F5344CB8AC3E}">
        <p14:creationId xmlns:p14="http://schemas.microsoft.com/office/powerpoint/2010/main" val="2855790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D34894C3-6A04-4FA9-8F62-F2B89E002386}" type="datetimeFigureOut">
              <a:rPr lang="ru-RU" smtClean="0"/>
              <a:t>27.01.2026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6E084A7-511C-4E4B-8991-45002A37C351}" type="slidenum">
              <a:rPr lang="ru-RU" smtClean="0"/>
              <a:t>‹#›</a:t>
            </a:fld>
            <a:endParaRPr lang="ru-RU"/>
          </a:p>
        </p:txBody>
      </p:sp>
    </p:spTree>
    <p:extLst>
      <p:ext uri="{BB962C8B-B14F-4D97-AF65-F5344CB8AC3E}">
        <p14:creationId xmlns:p14="http://schemas.microsoft.com/office/powerpoint/2010/main" val="1803649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D34894C3-6A04-4FA9-8F62-F2B89E002386}" type="datetimeFigureOut">
              <a:rPr lang="ru-RU" smtClean="0"/>
              <a:t>27.01.2026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6E084A7-511C-4E4B-8991-45002A37C351}" type="slidenum">
              <a:rPr lang="ru-RU" smtClean="0"/>
              <a:t>‹#›</a:t>
            </a:fld>
            <a:endParaRPr lang="ru-RU"/>
          </a:p>
        </p:txBody>
      </p:sp>
    </p:spTree>
    <p:extLst>
      <p:ext uri="{BB962C8B-B14F-4D97-AF65-F5344CB8AC3E}">
        <p14:creationId xmlns:p14="http://schemas.microsoft.com/office/powerpoint/2010/main" val="876854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4894C3-6A04-4FA9-8F62-F2B89E002386}" type="datetimeFigureOut">
              <a:rPr lang="ru-RU" smtClean="0"/>
              <a:t>27.01.2026</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E084A7-511C-4E4B-8991-45002A37C351}" type="slidenum">
              <a:rPr lang="ru-RU" smtClean="0"/>
              <a:t>‹#›</a:t>
            </a:fld>
            <a:endParaRPr lang="ru-RU"/>
          </a:p>
        </p:txBody>
      </p:sp>
    </p:spTree>
    <p:extLst>
      <p:ext uri="{BB962C8B-B14F-4D97-AF65-F5344CB8AC3E}">
        <p14:creationId xmlns:p14="http://schemas.microsoft.com/office/powerpoint/2010/main" val="2672323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emf"/><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a:t>Глубокая резцовая окклюзия</a:t>
            </a:r>
          </a:p>
        </p:txBody>
      </p:sp>
      <p:sp>
        <p:nvSpPr>
          <p:cNvPr id="5" name="Подзаголовок 4">
            <a:extLst>
              <a:ext uri="{FF2B5EF4-FFF2-40B4-BE49-F238E27FC236}">
                <a16:creationId xmlns:a16="http://schemas.microsoft.com/office/drawing/2014/main" id="{D101B2B3-F51B-8392-1C85-86A7DD53F62B}"/>
              </a:ext>
            </a:extLst>
          </p:cNvPr>
          <p:cNvSpPr>
            <a:spLocks noGrp="1"/>
          </p:cNvSpPr>
          <p:nvPr>
            <p:ph type="subTitle" idx="1"/>
          </p:nvPr>
        </p:nvSpPr>
        <p:spPr/>
        <p:txBody>
          <a:bodyPr/>
          <a:lstStyle/>
          <a:p>
            <a:endParaRPr lang="ru-RU"/>
          </a:p>
        </p:txBody>
      </p:sp>
    </p:spTree>
    <p:extLst>
      <p:ext uri="{BB962C8B-B14F-4D97-AF65-F5344CB8AC3E}">
        <p14:creationId xmlns:p14="http://schemas.microsoft.com/office/powerpoint/2010/main" val="759718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87457"/>
          </a:xfrm>
        </p:spPr>
        <p:txBody>
          <a:bodyPr>
            <a:normAutofit fontScale="90000"/>
          </a:bodyPr>
          <a:lstStyle/>
          <a:p>
            <a:endParaRPr lang="ru-RU" dirty="0"/>
          </a:p>
        </p:txBody>
      </p:sp>
      <p:sp>
        <p:nvSpPr>
          <p:cNvPr id="3" name="Объект 2"/>
          <p:cNvSpPr>
            <a:spLocks noGrp="1"/>
          </p:cNvSpPr>
          <p:nvPr>
            <p:ph idx="1"/>
          </p:nvPr>
        </p:nvSpPr>
        <p:spPr>
          <a:xfrm>
            <a:off x="173181" y="858982"/>
            <a:ext cx="7834745" cy="5345690"/>
          </a:xfrm>
        </p:spPr>
        <p:txBody>
          <a:bodyPr>
            <a:normAutofit fontScale="77500" lnSpcReduction="20000"/>
          </a:bodyPr>
          <a:lstStyle/>
          <a:p>
            <a:pPr marL="0" indent="0">
              <a:buNone/>
            </a:pPr>
            <a:r>
              <a:rPr lang="ru-RU" b="1" i="1" dirty="0" err="1"/>
              <a:t>Зубоальвеолярная</a:t>
            </a:r>
            <a:r>
              <a:rPr lang="ru-RU" b="1" i="1" dirty="0"/>
              <a:t> форма</a:t>
            </a:r>
          </a:p>
          <a:p>
            <a:r>
              <a:rPr lang="ru-RU" dirty="0" err="1"/>
              <a:t>Зубоальвеолярное</a:t>
            </a:r>
            <a:r>
              <a:rPr lang="ru-RU" dirty="0"/>
              <a:t> удлинение в области верхних и</a:t>
            </a:r>
            <a:r>
              <a:rPr lang="en-US" dirty="0"/>
              <a:t>/</a:t>
            </a:r>
            <a:r>
              <a:rPr lang="ru-RU" dirty="0"/>
              <a:t>или нижних фронтальных зубов и укорочение в области боковых:</a:t>
            </a:r>
          </a:p>
          <a:p>
            <a:pPr marL="0" indent="0">
              <a:buNone/>
            </a:pPr>
            <a:r>
              <a:rPr lang="ru-RU" dirty="0" err="1"/>
              <a:t>зубоальвеолярное</a:t>
            </a:r>
            <a:r>
              <a:rPr lang="ru-RU" dirty="0"/>
              <a:t> удлинение во фронтальном отделе нижней челюсти связано с задержкой прорезывания верхних фронтальных зубов. При этом нижние резцы, не имея контакта с антагонистами, беспрепятственно растут кверху вместе с альвеолярным отростком. </a:t>
            </a:r>
          </a:p>
          <a:p>
            <a:pPr marL="0" indent="0">
              <a:buNone/>
            </a:pPr>
            <a:r>
              <a:rPr lang="ru-RU" dirty="0"/>
              <a:t>при задержке роста и дистальном положении нижней челюсти, тогда удлинение более выражено в области верхних зубов. </a:t>
            </a:r>
          </a:p>
          <a:p>
            <a:r>
              <a:rPr lang="ru-RU" dirty="0" err="1"/>
              <a:t>Макродентия</a:t>
            </a:r>
            <a:endParaRPr lang="ru-RU" dirty="0"/>
          </a:p>
          <a:p>
            <a:r>
              <a:rPr lang="ru-RU" dirty="0"/>
              <a:t>Смещение зубов по зубной дуге </a:t>
            </a:r>
          </a:p>
          <a:p>
            <a:r>
              <a:rPr lang="ru-RU" dirty="0"/>
              <a:t>Нарушение роста альвеолярных отростков сагиттальном и </a:t>
            </a:r>
            <a:r>
              <a:rPr lang="ru-RU" dirty="0" err="1"/>
              <a:t>трансверзальном</a:t>
            </a:r>
            <a:r>
              <a:rPr lang="ru-RU" dirty="0"/>
              <a:t> направлениях. </a:t>
            </a:r>
          </a:p>
          <a:p>
            <a:r>
              <a:rPr lang="ru-RU" dirty="0" err="1"/>
              <a:t>Протрузия</a:t>
            </a:r>
            <a:r>
              <a:rPr lang="ru-RU" dirty="0"/>
              <a:t> верхних зубов </a:t>
            </a:r>
          </a:p>
          <a:p>
            <a:r>
              <a:rPr lang="ru-RU" dirty="0" err="1"/>
              <a:t>Ретрузия</a:t>
            </a:r>
            <a:r>
              <a:rPr lang="ru-RU" dirty="0"/>
              <a:t> нижних зубов </a:t>
            </a:r>
          </a:p>
          <a:p>
            <a:r>
              <a:rPr lang="ru-RU" dirty="0"/>
              <a:t>Сужение верхнего зубного ряда </a:t>
            </a:r>
          </a:p>
        </p:txBody>
      </p:sp>
      <p:pic>
        <p:nvPicPr>
          <p:cNvPr id="4" name="Рисунок 3"/>
          <p:cNvPicPr>
            <a:picLocks noChangeAspect="1"/>
          </p:cNvPicPr>
          <p:nvPr/>
        </p:nvPicPr>
        <p:blipFill>
          <a:blip r:embed="rId2"/>
          <a:stretch>
            <a:fillRect/>
          </a:stretch>
        </p:blipFill>
        <p:spPr>
          <a:xfrm>
            <a:off x="8137236" y="858982"/>
            <a:ext cx="3731175" cy="1827000"/>
          </a:xfrm>
          <a:prstGeom prst="rect">
            <a:avLst/>
          </a:prstGeom>
        </p:spPr>
      </p:pic>
      <p:pic>
        <p:nvPicPr>
          <p:cNvPr id="5" name="Рисунок 4"/>
          <p:cNvPicPr>
            <a:picLocks noChangeAspect="1"/>
          </p:cNvPicPr>
          <p:nvPr/>
        </p:nvPicPr>
        <p:blipFill rotWithShape="1">
          <a:blip r:embed="rId3"/>
          <a:srcRect l="3581" r="6960" b="23136"/>
          <a:stretch/>
        </p:blipFill>
        <p:spPr>
          <a:xfrm>
            <a:off x="8307950" y="2685982"/>
            <a:ext cx="3389746" cy="2104526"/>
          </a:xfrm>
          <a:prstGeom prst="rect">
            <a:avLst/>
          </a:prstGeom>
        </p:spPr>
      </p:pic>
    </p:spTree>
    <p:extLst>
      <p:ext uri="{BB962C8B-B14F-4D97-AF65-F5344CB8AC3E}">
        <p14:creationId xmlns:p14="http://schemas.microsoft.com/office/powerpoint/2010/main" val="545905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normAutofit fontScale="77500" lnSpcReduction="20000"/>
          </a:bodyPr>
          <a:lstStyle/>
          <a:p>
            <a:pPr marL="0" indent="0">
              <a:buNone/>
            </a:pPr>
            <a:r>
              <a:rPr lang="ru-RU" b="1" dirty="0" err="1"/>
              <a:t>Гнатические</a:t>
            </a:r>
            <a:r>
              <a:rPr lang="ru-RU" b="1" dirty="0"/>
              <a:t> формы </a:t>
            </a:r>
            <a:endParaRPr lang="ru-RU" dirty="0"/>
          </a:p>
          <a:p>
            <a:r>
              <a:rPr lang="ru-RU" dirty="0"/>
              <a:t>задержка роста всей нижней челюсти </a:t>
            </a:r>
          </a:p>
          <a:p>
            <a:r>
              <a:rPr lang="ru-RU" dirty="0"/>
              <a:t>или какого-либо отдела </a:t>
            </a:r>
          </a:p>
          <a:p>
            <a:r>
              <a:rPr lang="ru-RU" dirty="0"/>
              <a:t>дистальное положение нижней челюсти </a:t>
            </a:r>
          </a:p>
          <a:p>
            <a:r>
              <a:rPr lang="ru-RU" dirty="0"/>
              <a:t>чрезмерный рост челюстей во фронтальном отделе в вертикальной плоскости </a:t>
            </a:r>
          </a:p>
          <a:p>
            <a:r>
              <a:rPr lang="ru-RU" dirty="0" err="1"/>
              <a:t>антепозиция</a:t>
            </a:r>
            <a:r>
              <a:rPr lang="ru-RU" dirty="0"/>
              <a:t> и</a:t>
            </a:r>
            <a:r>
              <a:rPr lang="en-US" dirty="0"/>
              <a:t>/</a:t>
            </a:r>
            <a:r>
              <a:rPr lang="ru-RU" dirty="0"/>
              <a:t>или </a:t>
            </a:r>
            <a:r>
              <a:rPr lang="ru-RU" dirty="0" err="1"/>
              <a:t>антеинклинация</a:t>
            </a:r>
            <a:r>
              <a:rPr lang="ru-RU" dirty="0"/>
              <a:t> верхней челюсти,</a:t>
            </a:r>
          </a:p>
          <a:p>
            <a:pPr marL="0" indent="0">
              <a:buNone/>
            </a:pPr>
            <a:r>
              <a:rPr lang="ru-RU" b="1" i="1" dirty="0" err="1"/>
              <a:t>Антепозиция</a:t>
            </a:r>
            <a:r>
              <a:rPr lang="ru-RU" b="1" i="1" dirty="0"/>
              <a:t> </a:t>
            </a:r>
            <a:r>
              <a:rPr lang="ru-RU" dirty="0"/>
              <a:t>верхней челюсти способствует отсутствию </a:t>
            </a:r>
            <a:r>
              <a:rPr lang="ru-RU" dirty="0" err="1"/>
              <a:t>окклюзионных</a:t>
            </a:r>
            <a:r>
              <a:rPr lang="ru-RU" dirty="0"/>
              <a:t> контактов нижних резцов с антагонистами и как следствие – </a:t>
            </a:r>
            <a:r>
              <a:rPr lang="ru-RU" dirty="0" err="1"/>
              <a:t>зубоальвеолярное</a:t>
            </a:r>
            <a:r>
              <a:rPr lang="ru-RU" dirty="0"/>
              <a:t> удлинение фронтального участка. Нижние зубы вместе с альвеолярным отростком растут, пока не достигнут контакта со слизистой оболочкой </a:t>
            </a:r>
            <a:r>
              <a:rPr lang="ru-RU" dirty="0" err="1"/>
              <a:t>твѐрдого</a:t>
            </a:r>
            <a:r>
              <a:rPr lang="ru-RU" dirty="0"/>
              <a:t> </a:t>
            </a:r>
            <a:r>
              <a:rPr lang="ru-RU" dirty="0" err="1"/>
              <a:t>нѐба</a:t>
            </a:r>
            <a:r>
              <a:rPr lang="ru-RU" dirty="0"/>
              <a:t>. </a:t>
            </a:r>
          </a:p>
          <a:p>
            <a:r>
              <a:rPr lang="ru-RU" dirty="0"/>
              <a:t>снижение базального угла </a:t>
            </a:r>
          </a:p>
          <a:p>
            <a:r>
              <a:rPr lang="ru-RU" dirty="0" err="1"/>
              <a:t>гиподивергенция</a:t>
            </a:r>
            <a:r>
              <a:rPr lang="ru-RU" dirty="0"/>
              <a:t> </a:t>
            </a:r>
          </a:p>
          <a:p>
            <a:endParaRPr lang="ru-RU" dirty="0"/>
          </a:p>
        </p:txBody>
      </p:sp>
    </p:spTree>
    <p:extLst>
      <p:ext uri="{BB962C8B-B14F-4D97-AF65-F5344CB8AC3E}">
        <p14:creationId xmlns:p14="http://schemas.microsoft.com/office/powerpoint/2010/main" val="3371376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Клинические проявления</a:t>
            </a:r>
          </a:p>
        </p:txBody>
      </p:sp>
      <p:sp>
        <p:nvSpPr>
          <p:cNvPr id="3" name="Объект 2"/>
          <p:cNvSpPr>
            <a:spLocks noGrp="1"/>
          </p:cNvSpPr>
          <p:nvPr>
            <p:ph idx="1"/>
          </p:nvPr>
        </p:nvSpPr>
        <p:spPr>
          <a:xfrm>
            <a:off x="838200" y="1468582"/>
            <a:ext cx="10515600" cy="4708381"/>
          </a:xfrm>
        </p:spPr>
        <p:txBody>
          <a:bodyPr>
            <a:normAutofit fontScale="85000" lnSpcReduction="20000"/>
          </a:bodyPr>
          <a:lstStyle/>
          <a:p>
            <a:pPr marL="0" indent="0">
              <a:buNone/>
            </a:pPr>
            <a:r>
              <a:rPr lang="ru-RU" dirty="0"/>
              <a:t>Клинические проявления глубокого прикуса зависят от его сочетаний с нейтральным, дистальным или </a:t>
            </a:r>
            <a:r>
              <a:rPr lang="ru-RU" dirty="0" err="1"/>
              <a:t>мезиальным</a:t>
            </a:r>
            <a:r>
              <a:rPr lang="ru-RU" dirty="0"/>
              <a:t> прикусом. </a:t>
            </a:r>
          </a:p>
          <a:p>
            <a:pPr marL="0" indent="0">
              <a:buNone/>
            </a:pPr>
            <a:r>
              <a:rPr lang="ru-RU" b="1" dirty="0"/>
              <a:t>Лицевые признаки:</a:t>
            </a:r>
          </a:p>
          <a:p>
            <a:r>
              <a:rPr lang="ru-RU" dirty="0"/>
              <a:t>укорочения нижней трети лица, </a:t>
            </a:r>
          </a:p>
          <a:p>
            <a:r>
              <a:rPr lang="ru-RU" dirty="0"/>
              <a:t>углубления </a:t>
            </a:r>
            <a:r>
              <a:rPr lang="ru-RU" dirty="0" err="1"/>
              <a:t>супраментальной</a:t>
            </a:r>
            <a:r>
              <a:rPr lang="ru-RU" dirty="0"/>
              <a:t> и носогубной складок, </a:t>
            </a:r>
          </a:p>
          <a:p>
            <a:r>
              <a:rPr lang="ru-RU" dirty="0"/>
              <a:t>сопутствующие нарушения для дистального или </a:t>
            </a:r>
            <a:r>
              <a:rPr lang="ru-RU" dirty="0" err="1"/>
              <a:t>мезиального</a:t>
            </a:r>
            <a:r>
              <a:rPr lang="ru-RU" dirty="0"/>
              <a:t> прикуса. </a:t>
            </a:r>
          </a:p>
          <a:p>
            <a:r>
              <a:rPr lang="ru-RU" dirty="0"/>
              <a:t>Иногда сочетается с </a:t>
            </a:r>
            <a:r>
              <a:rPr lang="ru-RU" dirty="0" err="1"/>
              <a:t>десневой</a:t>
            </a:r>
            <a:r>
              <a:rPr lang="ru-RU" dirty="0"/>
              <a:t> улыбкой</a:t>
            </a:r>
          </a:p>
          <a:p>
            <a:pPr marL="0" indent="0">
              <a:buNone/>
            </a:pPr>
            <a:r>
              <a:rPr lang="ru-RU" dirty="0"/>
              <a:t>При нейтральном смыкании отмечают </a:t>
            </a:r>
          </a:p>
          <a:p>
            <a:r>
              <a:rPr lang="ru-RU" dirty="0"/>
              <a:t>уплощение зубных дуг и тесное расположение передних зубов </a:t>
            </a:r>
          </a:p>
          <a:p>
            <a:r>
              <a:rPr lang="ru-RU" dirty="0"/>
              <a:t>или </a:t>
            </a:r>
            <a:r>
              <a:rPr lang="ru-RU" dirty="0" err="1"/>
              <a:t>протрузию</a:t>
            </a:r>
            <a:r>
              <a:rPr lang="ru-RU" dirty="0"/>
              <a:t> верхних резцов и </a:t>
            </a:r>
            <a:r>
              <a:rPr lang="ru-RU" dirty="0" err="1"/>
              <a:t>ретрузию</a:t>
            </a:r>
            <a:r>
              <a:rPr lang="ru-RU" dirty="0"/>
              <a:t> нижних. </a:t>
            </a:r>
          </a:p>
          <a:p>
            <a:pPr marL="0" indent="0">
              <a:buNone/>
            </a:pPr>
            <a:r>
              <a:rPr lang="ru-RU" dirty="0"/>
              <a:t>Режущие края нижних резцов иногда травмируют слизистую оболочку твердого нёба, а верхние – межзубные сосочки с вестибулярной стороны нижних зубов и способствуют их отслоению (травматическая окклюзия).</a:t>
            </a:r>
          </a:p>
          <a:p>
            <a:endParaRPr lang="ru-RU" dirty="0"/>
          </a:p>
        </p:txBody>
      </p:sp>
    </p:spTree>
    <p:extLst>
      <p:ext uri="{BB962C8B-B14F-4D97-AF65-F5344CB8AC3E}">
        <p14:creationId xmlns:p14="http://schemas.microsoft.com/office/powerpoint/2010/main" val="1349350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lnSpcReduction="20000"/>
          </a:bodyPr>
          <a:lstStyle/>
          <a:p>
            <a:r>
              <a:rPr lang="ru-RU" dirty="0"/>
              <a:t>Каждая форма глубокой окклюзии  имеет свои отличительные особенности. Чаще всего глубокая резцовая окклюзия характеризуется типичной конфигурацией лица, уменьшением его нижней трети(не при всех формах), почти всегда сопровождается выпуклой, «вывернутой» нижней губой, скошенным кзади подбородком, при нижнечелюстной заинтересованности нередко можно наблюдать недоразвитие альвеолярного отростка, на фоне чего скученность зубного ряда и чрезмерно развитое основание нижней челюсти. </a:t>
            </a:r>
          </a:p>
          <a:p>
            <a:r>
              <a:rPr lang="ru-RU" dirty="0"/>
              <a:t>Носогубные и подбородочная складки резко выражены, мягкие ткани щёк и </a:t>
            </a:r>
            <a:r>
              <a:rPr lang="ru-RU" dirty="0" err="1"/>
              <a:t>приротовой</a:t>
            </a:r>
            <a:r>
              <a:rPr lang="ru-RU" dirty="0"/>
              <a:t> области при смыкании челюстей выпячиваются. </a:t>
            </a:r>
          </a:p>
          <a:p>
            <a:r>
              <a:rPr lang="ru-RU" dirty="0"/>
              <a:t>Нередко могут быть уплощение зубного ряда и скученность в переднем отделе, </a:t>
            </a:r>
            <a:r>
              <a:rPr lang="ru-RU" dirty="0" err="1"/>
              <a:t>протрузия</a:t>
            </a:r>
            <a:r>
              <a:rPr lang="ru-RU" dirty="0"/>
              <a:t> верхних передних зубов и </a:t>
            </a:r>
            <a:r>
              <a:rPr lang="ru-RU" dirty="0" err="1"/>
              <a:t>ретрузия</a:t>
            </a:r>
            <a:r>
              <a:rPr lang="ru-RU" dirty="0"/>
              <a:t> нижних или их оральный наклон на обеих челюстях.. </a:t>
            </a:r>
          </a:p>
        </p:txBody>
      </p:sp>
    </p:spTree>
    <p:extLst>
      <p:ext uri="{BB962C8B-B14F-4D97-AF65-F5344CB8AC3E}">
        <p14:creationId xmlns:p14="http://schemas.microsoft.com/office/powerpoint/2010/main" val="1173575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Функциональные нарушения выражаются прежде всего в том, что при глубокой окклюзии преобладают шарнирные жевательные движения, т.е. нижняя челюсть может смещаться в основном по отношению к горизонтальной плоскости (открывание — закрывание рта). Это связано с блокированием нижней челюсти, а также с тем, что у детей при глубокой окклюзии  имеются более глубокая суставная ямка, крутой удлинённый суставной бугорок и вытянутая форма нижнечелюстной головки. Всё это ведёт, в свою очередь, к непра­вильному развитию и формированию височно-нижнечелюстного сустава, жевательных и мимических мышц, задерживает рост нижней челюсти. </a:t>
            </a:r>
          </a:p>
          <a:p>
            <a:endParaRPr lang="ru-RU" dirty="0"/>
          </a:p>
        </p:txBody>
      </p:sp>
    </p:spTree>
    <p:extLst>
      <p:ext uri="{BB962C8B-B14F-4D97-AF65-F5344CB8AC3E}">
        <p14:creationId xmlns:p14="http://schemas.microsoft.com/office/powerpoint/2010/main" val="4126492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При  глубокой резцовой </a:t>
            </a:r>
            <a:r>
              <a:rPr lang="ru-RU" dirty="0" err="1"/>
              <a:t>дизокклюзии</a:t>
            </a:r>
            <a:r>
              <a:rPr lang="ru-RU" dirty="0"/>
              <a:t> может быть также чрезмерное перекрытие с резким уменьшением </a:t>
            </a:r>
            <a:r>
              <a:rPr lang="ru-RU" dirty="0" err="1"/>
              <a:t>межальвеолярного</a:t>
            </a:r>
            <a:r>
              <a:rPr lang="ru-RU" dirty="0"/>
              <a:t> расстояния, но без изменения высоты нижней трети ли­ца. Такая клиническая картина наблюдается, если аномалия развивается на фоне </a:t>
            </a:r>
            <a:r>
              <a:rPr lang="ru-RU" dirty="0" err="1"/>
              <a:t>генерализованной</a:t>
            </a:r>
            <a:r>
              <a:rPr lang="ru-RU" dirty="0"/>
              <a:t> патологической </a:t>
            </a:r>
            <a:r>
              <a:rPr lang="ru-RU" dirty="0" err="1"/>
              <a:t>стираемости</a:t>
            </a:r>
            <a:r>
              <a:rPr lang="ru-RU" dirty="0"/>
              <a:t> компенсированной формы. Высота ниж­ней трети лица остаётся при этом неизменной вследствие вакантной гипертрофии альвео­лярных отростков </a:t>
            </a:r>
          </a:p>
          <a:p>
            <a:endParaRPr lang="ru-RU" dirty="0"/>
          </a:p>
        </p:txBody>
      </p:sp>
    </p:spTree>
    <p:extLst>
      <p:ext uri="{BB962C8B-B14F-4D97-AF65-F5344CB8AC3E}">
        <p14:creationId xmlns:p14="http://schemas.microsoft.com/office/powerpoint/2010/main" val="2131855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Функциональные нарушения при глубоком прикусе выражаются в снижении эффективности жевания, перегрузке пародонта передних зубов и, нередко, в </a:t>
            </a:r>
            <a:r>
              <a:rPr lang="ru-RU" dirty="0" err="1"/>
              <a:t>травмировании</a:t>
            </a:r>
            <a:r>
              <a:rPr lang="ru-RU" dirty="0"/>
              <a:t> слизистой оболочки, что способствует возникновению и развитию заболеваний пародонта, стиранию режущих краёв резцов и др.</a:t>
            </a:r>
          </a:p>
          <a:p>
            <a:r>
              <a:rPr lang="ru-RU" dirty="0"/>
              <a:t>Глубокий прикус нередко сопровождается нарушением тонуса жевательных мышц, приводя к развитию дисфункции и артроза ВНЧС: ноющим болям, хрусту, щелканью в области сустава, </a:t>
            </a:r>
            <a:r>
              <a:rPr lang="ru-RU" dirty="0" err="1"/>
              <a:t>бруксизму</a:t>
            </a:r>
            <a:r>
              <a:rPr lang="ru-RU" dirty="0"/>
              <a:t>, головным болям.</a:t>
            </a:r>
          </a:p>
          <a:p>
            <a:endParaRPr lang="ru-RU" dirty="0"/>
          </a:p>
        </p:txBody>
      </p:sp>
    </p:spTree>
    <p:extLst>
      <p:ext uri="{BB962C8B-B14F-4D97-AF65-F5344CB8AC3E}">
        <p14:creationId xmlns:p14="http://schemas.microsoft.com/office/powerpoint/2010/main" val="1159609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t>Внутриротовые</a:t>
            </a:r>
            <a:r>
              <a:rPr lang="ru-RU" dirty="0"/>
              <a:t> признаки</a:t>
            </a:r>
          </a:p>
        </p:txBody>
      </p:sp>
      <p:sp>
        <p:nvSpPr>
          <p:cNvPr id="3" name="Объект 2"/>
          <p:cNvSpPr>
            <a:spLocks noGrp="1"/>
          </p:cNvSpPr>
          <p:nvPr>
            <p:ph idx="1"/>
          </p:nvPr>
        </p:nvSpPr>
        <p:spPr/>
        <p:txBody>
          <a:bodyPr>
            <a:normAutofit fontScale="92500" lnSpcReduction="20000"/>
          </a:bodyPr>
          <a:lstStyle/>
          <a:p>
            <a:r>
              <a:rPr lang="ru-RU" dirty="0"/>
              <a:t>Для глубокого прикуса характерно </a:t>
            </a:r>
            <a:r>
              <a:rPr lang="ru-RU" dirty="0" err="1"/>
              <a:t>зубоальвеолярное</a:t>
            </a:r>
            <a:r>
              <a:rPr lang="ru-RU" dirty="0"/>
              <a:t> удлинение во фронтальном участке и </a:t>
            </a:r>
            <a:r>
              <a:rPr lang="ru-RU" dirty="0" err="1"/>
              <a:t>зубоальвеолярное</a:t>
            </a:r>
            <a:r>
              <a:rPr lang="ru-RU" dirty="0"/>
              <a:t> укорочение в боковых отделах обеих челюстей( верхние резцы перекрывают нижние более чем на 1/3);</a:t>
            </a:r>
          </a:p>
          <a:p>
            <a:r>
              <a:rPr lang="ru-RU" dirty="0"/>
              <a:t>В молочном прикусе перекрытие более чем на ½ высоты коронок.</a:t>
            </a:r>
          </a:p>
          <a:p>
            <a:r>
              <a:rPr lang="ru-RU" dirty="0"/>
              <a:t> Взаимоотношение первых постоянных моляров по 1 классу </a:t>
            </a:r>
            <a:r>
              <a:rPr lang="ru-RU" dirty="0" err="1"/>
              <a:t>Энгля</a:t>
            </a:r>
            <a:r>
              <a:rPr lang="ru-RU" dirty="0"/>
              <a:t> (если нет сагиттальных аномалий прикуса);</a:t>
            </a:r>
          </a:p>
          <a:p>
            <a:r>
              <a:rPr lang="ru-RU" dirty="0"/>
              <a:t>Возможно </a:t>
            </a:r>
            <a:r>
              <a:rPr lang="ru-RU" dirty="0" err="1"/>
              <a:t>травмирование</a:t>
            </a:r>
            <a:r>
              <a:rPr lang="ru-RU" dirty="0"/>
              <a:t> слизистой  оболочки неба нижними резцами</a:t>
            </a:r>
          </a:p>
          <a:p>
            <a:r>
              <a:rPr lang="ru-RU" dirty="0"/>
              <a:t>Если глубокий прикус совмещён с дистальной окклюзией, то возможна сагиттальная щель (глубокая резцовая </a:t>
            </a:r>
            <a:r>
              <a:rPr lang="ru-RU" dirty="0" err="1"/>
              <a:t>дизокклюзия</a:t>
            </a:r>
            <a:r>
              <a:rPr lang="ru-RU" dirty="0"/>
              <a:t>)</a:t>
            </a:r>
          </a:p>
          <a:p>
            <a:r>
              <a:rPr lang="ru-RU" dirty="0"/>
              <a:t>При нёбном наклоне верхних резцов отмечается </a:t>
            </a:r>
            <a:r>
              <a:rPr lang="ru-RU" dirty="0" err="1"/>
              <a:t>стираемость</a:t>
            </a:r>
            <a:r>
              <a:rPr lang="ru-RU" dirty="0"/>
              <a:t> нижних резцов.</a:t>
            </a:r>
          </a:p>
          <a:p>
            <a:endParaRPr lang="ru-RU" dirty="0"/>
          </a:p>
        </p:txBody>
      </p:sp>
    </p:spTree>
    <p:extLst>
      <p:ext uri="{BB962C8B-B14F-4D97-AF65-F5344CB8AC3E}">
        <p14:creationId xmlns:p14="http://schemas.microsoft.com/office/powerpoint/2010/main" val="3636577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42875"/>
          </a:xfrm>
        </p:spPr>
        <p:txBody>
          <a:bodyPr>
            <a:normAutofit fontScale="90000"/>
          </a:bodyPr>
          <a:lstStyle/>
          <a:p>
            <a:endParaRPr lang="ru-RU" dirty="0"/>
          </a:p>
        </p:txBody>
      </p:sp>
      <p:sp>
        <p:nvSpPr>
          <p:cNvPr id="3" name="Объект 2"/>
          <p:cNvSpPr>
            <a:spLocks noGrp="1"/>
          </p:cNvSpPr>
          <p:nvPr>
            <p:ph idx="1"/>
          </p:nvPr>
        </p:nvSpPr>
        <p:spPr>
          <a:xfrm>
            <a:off x="838200" y="988291"/>
            <a:ext cx="5313218" cy="5188672"/>
          </a:xfrm>
        </p:spPr>
        <p:txBody>
          <a:bodyPr>
            <a:normAutofit fontScale="92500" lnSpcReduction="10000"/>
          </a:bodyPr>
          <a:lstStyle/>
          <a:p>
            <a:r>
              <a:rPr lang="ru-RU" dirty="0"/>
              <a:t>При дистальном прикусе с </a:t>
            </a:r>
            <a:r>
              <a:rPr lang="ru-RU" dirty="0" err="1"/>
              <a:t>протрузией</a:t>
            </a:r>
            <a:r>
              <a:rPr lang="ru-RU" dirty="0"/>
              <a:t> верхних резцов, нижние нередко травмируют слизистую оболочку нёба, реже не соприкасаются с ней. </a:t>
            </a:r>
          </a:p>
          <a:p>
            <a:r>
              <a:rPr lang="ru-RU" dirty="0"/>
              <a:t>При дистальном прикусе с </a:t>
            </a:r>
            <a:r>
              <a:rPr lang="ru-RU" dirty="0" err="1"/>
              <a:t>ретрузией</a:t>
            </a:r>
            <a:r>
              <a:rPr lang="ru-RU" dirty="0"/>
              <a:t> верхних передних зубов зубные дуги обычно укорочены, глубокий прикус - блокирующий, препятствующий росту нижней челюсти. Выдвижение нижней челюсти ограничено, что отражается на функции жевания.</a:t>
            </a:r>
          </a:p>
          <a:p>
            <a:endParaRPr lang="ru-RU" dirty="0"/>
          </a:p>
        </p:txBody>
      </p:sp>
      <p:pic>
        <p:nvPicPr>
          <p:cNvPr id="1026" name="Picture 2" descr="Неправильный прикус: виды и самодиагностика ⋆ orthogid.r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061855"/>
            <a:ext cx="5811116" cy="21016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Дистальный прикус и его лечен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02" y="555170"/>
            <a:ext cx="3695989" cy="2459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811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2050" name="Picture 2" descr="Виды глубокой резцовой окклюзии в зависимости от вестибулярного наклона осей зубов"/>
          <p:cNvPicPr>
            <a:picLocks noChangeAspect="1" noChangeArrowheads="1"/>
          </p:cNvPicPr>
          <p:nvPr/>
        </p:nvPicPr>
        <p:blipFill rotWithShape="1">
          <a:blip r:embed="rId2">
            <a:extLst>
              <a:ext uri="{28A0092B-C50C-407E-A947-70E740481C1C}">
                <a14:useLocalDpi xmlns:a14="http://schemas.microsoft.com/office/drawing/2010/main" val="0"/>
              </a:ext>
            </a:extLst>
          </a:blip>
          <a:srcRect l="13723" t="26171" r="23208" b="25094"/>
          <a:stretch/>
        </p:blipFill>
        <p:spPr bwMode="auto">
          <a:xfrm>
            <a:off x="951345" y="775855"/>
            <a:ext cx="9718650" cy="562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925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b="1" dirty="0"/>
              <a:t>Глубокая резцовая окклюзия </a:t>
            </a:r>
            <a:r>
              <a:rPr lang="ru-RU" dirty="0"/>
              <a:t>– вертикальная аномалия окклюзии, характеризующаяся увеличением перекрытия нижних резцов верхними более чем на треть высоты их коронок. Глубокое перекрытие может сочетаться с сохранением режуще-бугоркового контакта резцов верхней и нижней челюсти или с его отсутствием. В первом случае формируется глубокая резцовая окклюзия, во втором- глубокая резцовая </a:t>
            </a:r>
            <a:r>
              <a:rPr lang="ru-RU" dirty="0" err="1"/>
              <a:t>дизокклюзия</a:t>
            </a:r>
            <a:r>
              <a:rPr lang="ru-RU" dirty="0"/>
              <a:t>.</a:t>
            </a:r>
          </a:p>
        </p:txBody>
      </p:sp>
    </p:spTree>
    <p:extLst>
      <p:ext uri="{BB962C8B-B14F-4D97-AF65-F5344CB8AC3E}">
        <p14:creationId xmlns:p14="http://schemas.microsoft.com/office/powerpoint/2010/main" val="4192492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112693"/>
          </a:xfrm>
        </p:spPr>
        <p:txBody>
          <a:bodyPr/>
          <a:lstStyle/>
          <a:p>
            <a:r>
              <a:rPr lang="ru-RU" dirty="0"/>
              <a:t>Измерения КДМ</a:t>
            </a:r>
          </a:p>
        </p:txBody>
      </p:sp>
      <p:sp>
        <p:nvSpPr>
          <p:cNvPr id="3" name="Объект 2"/>
          <p:cNvSpPr>
            <a:spLocks noGrp="1"/>
          </p:cNvSpPr>
          <p:nvPr>
            <p:ph idx="1"/>
          </p:nvPr>
        </p:nvSpPr>
        <p:spPr>
          <a:xfrm>
            <a:off x="293255" y="1477818"/>
            <a:ext cx="8610600" cy="5163127"/>
          </a:xfrm>
        </p:spPr>
        <p:txBody>
          <a:bodyPr>
            <a:normAutofit fontScale="92500" lnSpcReduction="20000"/>
          </a:bodyPr>
          <a:lstStyle/>
          <a:p>
            <a:r>
              <a:rPr lang="ru-RU" dirty="0" err="1"/>
              <a:t>Мезиодистальные</a:t>
            </a:r>
            <a:r>
              <a:rPr lang="ru-RU" dirty="0"/>
              <a:t> размеры коронок верхних (SI) и нижних (</a:t>
            </a:r>
            <a:r>
              <a:rPr lang="ru-RU" dirty="0" err="1"/>
              <a:t>Si</a:t>
            </a:r>
            <a:r>
              <a:rPr lang="ru-RU" dirty="0"/>
              <a:t>) резцов, их сумму (выявление </a:t>
            </a:r>
            <a:r>
              <a:rPr lang="ru-RU" dirty="0" err="1"/>
              <a:t>макродентии</a:t>
            </a:r>
            <a:r>
              <a:rPr lang="ru-RU" dirty="0"/>
              <a:t>);</a:t>
            </a:r>
          </a:p>
          <a:p>
            <a:r>
              <a:rPr lang="ru-RU" dirty="0"/>
              <a:t>Соответствие суммы </a:t>
            </a:r>
            <a:r>
              <a:rPr lang="ru-RU" dirty="0" err="1"/>
              <a:t>мезиодистальных</a:t>
            </a:r>
            <a:r>
              <a:rPr lang="ru-RU" dirty="0"/>
              <a:t> размеров коронок верхних и нижних резцов по индексу Малыгина – 1,42</a:t>
            </a:r>
            <a:endParaRPr lang="ru-RU" b="1" dirty="0"/>
          </a:p>
          <a:p>
            <a:r>
              <a:rPr lang="ru-RU" b="1" dirty="0"/>
              <a:t>Метод </a:t>
            </a:r>
            <a:r>
              <a:rPr lang="ru-RU" b="1" dirty="0" err="1"/>
              <a:t>Нансе</a:t>
            </a:r>
            <a:r>
              <a:rPr lang="ru-RU" dirty="0"/>
              <a:t>. При </a:t>
            </a:r>
            <a:r>
              <a:rPr lang="ru-RU" dirty="0" err="1"/>
              <a:t>протрузии</a:t>
            </a:r>
            <a:r>
              <a:rPr lang="ru-RU" dirty="0"/>
              <a:t> верхних резцов будет наблюдаться удлинение </a:t>
            </a:r>
            <a:r>
              <a:rPr lang="ru-RU" dirty="0" err="1"/>
              <a:t>лонгитудинальной</a:t>
            </a:r>
            <a:r>
              <a:rPr lang="ru-RU" dirty="0"/>
              <a:t> длины верхнего зубного ряда.</a:t>
            </a:r>
          </a:p>
          <a:p>
            <a:r>
              <a:rPr lang="ru-RU" b="1" dirty="0"/>
              <a:t>Методика </a:t>
            </a:r>
            <a:r>
              <a:rPr lang="ru-RU" b="1" dirty="0" err="1"/>
              <a:t>Коргхауза</a:t>
            </a:r>
            <a:r>
              <a:rPr lang="ru-RU" b="1" dirty="0"/>
              <a:t>. </a:t>
            </a:r>
            <a:r>
              <a:rPr lang="ru-RU" dirty="0"/>
              <a:t>При недоразвитии фронтального участка на нижней челюсти измерения покажут  уменьшение значения – укорочение фронтального участка зубной дуги укорочение апикального базиса </a:t>
            </a:r>
          </a:p>
          <a:p>
            <a:r>
              <a:rPr lang="ru-RU" b="1" dirty="0"/>
              <a:t>Метод Хаус-</a:t>
            </a:r>
            <a:r>
              <a:rPr lang="ru-RU" b="1" dirty="0" err="1"/>
              <a:t>Снагиной</a:t>
            </a:r>
            <a:r>
              <a:rPr lang="ru-RU" dirty="0"/>
              <a:t>. Измерения покажет укорочение апикального базиса на нижней челюсти (при недоразвитии фронтального участка).</a:t>
            </a:r>
          </a:p>
          <a:p>
            <a:r>
              <a:rPr lang="ru-RU" dirty="0"/>
              <a:t>Кривая </a:t>
            </a:r>
            <a:r>
              <a:rPr lang="ru-RU" dirty="0" err="1"/>
              <a:t>Шпее</a:t>
            </a:r>
            <a:r>
              <a:rPr lang="ru-RU" dirty="0"/>
              <a:t> становится глубже (более 2 мм).</a:t>
            </a:r>
          </a:p>
          <a:p>
            <a:endParaRPr lang="ru-RU" dirty="0"/>
          </a:p>
        </p:txBody>
      </p:sp>
      <p:pic>
        <p:nvPicPr>
          <p:cNvPr id="4" name="Picture 2" descr="C:\Users\7\Downloads\w-fnBv-6i30.jpg"/>
          <p:cNvPicPr>
            <a:picLocks noChangeAspect="1" noChangeArrowheads="1"/>
          </p:cNvPicPr>
          <p:nvPr/>
        </p:nvPicPr>
        <p:blipFill rotWithShape="1">
          <a:blip r:embed="rId2" cstate="print"/>
          <a:srcRect l="7532" r="5703"/>
          <a:stretch/>
        </p:blipFill>
        <p:spPr bwMode="auto">
          <a:xfrm>
            <a:off x="9384145" y="0"/>
            <a:ext cx="2807855" cy="2510927"/>
          </a:xfrm>
          <a:prstGeom prst="rect">
            <a:avLst/>
          </a:prstGeom>
          <a:noFill/>
        </p:spPr>
      </p:pic>
    </p:spTree>
    <p:extLst>
      <p:ext uri="{BB962C8B-B14F-4D97-AF65-F5344CB8AC3E}">
        <p14:creationId xmlns:p14="http://schemas.microsoft.com/office/powerpoint/2010/main" val="858475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ОПТГ</a:t>
            </a:r>
          </a:p>
        </p:txBody>
      </p:sp>
      <p:sp>
        <p:nvSpPr>
          <p:cNvPr id="3" name="Объект 2"/>
          <p:cNvSpPr>
            <a:spLocks noGrp="1"/>
          </p:cNvSpPr>
          <p:nvPr>
            <p:ph idx="1"/>
          </p:nvPr>
        </p:nvSpPr>
        <p:spPr/>
        <p:txBody>
          <a:bodyPr/>
          <a:lstStyle/>
          <a:p>
            <a:r>
              <a:rPr lang="ru-RU" dirty="0"/>
              <a:t>При глубокой резцовой окклюзии  нижние резцы могут подвергаться патологической </a:t>
            </a:r>
            <a:r>
              <a:rPr lang="ru-RU" dirty="0" err="1"/>
              <a:t>стираемости</a:t>
            </a:r>
            <a:r>
              <a:rPr lang="ru-RU" dirty="0"/>
              <a:t>, сто будет заметно как при осмотре , так и при изучении </a:t>
            </a:r>
            <a:r>
              <a:rPr lang="ru-RU" dirty="0" err="1"/>
              <a:t>ортопантомограммы</a:t>
            </a:r>
            <a:r>
              <a:rPr lang="ru-RU" dirty="0"/>
              <a:t>.</a:t>
            </a:r>
          </a:p>
          <a:p>
            <a:r>
              <a:rPr lang="ru-RU" dirty="0"/>
              <a:t>Если прикус травмирующий и верхние резцы упираются в десну на нижней челюсти , то в местах </a:t>
            </a:r>
            <a:r>
              <a:rPr lang="ru-RU" dirty="0" err="1"/>
              <a:t>травматизации</a:t>
            </a:r>
            <a:r>
              <a:rPr lang="ru-RU" dirty="0"/>
              <a:t> и повышенного давления на кость будет убыль костной ткани.</a:t>
            </a:r>
          </a:p>
          <a:p>
            <a:endParaRPr lang="ru-RU" dirty="0"/>
          </a:p>
        </p:txBody>
      </p:sp>
    </p:spTree>
    <p:extLst>
      <p:ext uri="{BB962C8B-B14F-4D97-AF65-F5344CB8AC3E}">
        <p14:creationId xmlns:p14="http://schemas.microsoft.com/office/powerpoint/2010/main" val="2177190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ТРГ (при скелетных аномалиях окклюзии)</a:t>
            </a:r>
          </a:p>
        </p:txBody>
      </p:sp>
      <p:sp>
        <p:nvSpPr>
          <p:cNvPr id="3" name="Объект 2"/>
          <p:cNvSpPr>
            <a:spLocks noGrp="1"/>
          </p:cNvSpPr>
          <p:nvPr>
            <p:ph idx="1"/>
          </p:nvPr>
        </p:nvSpPr>
        <p:spPr>
          <a:xfrm>
            <a:off x="424873" y="1579418"/>
            <a:ext cx="8007927" cy="5047817"/>
          </a:xfrm>
        </p:spPr>
        <p:txBody>
          <a:bodyPr>
            <a:normAutofit fontScale="92500" lnSpcReduction="10000"/>
          </a:bodyPr>
          <a:lstStyle/>
          <a:p>
            <a:r>
              <a:rPr lang="ru-RU" dirty="0"/>
              <a:t>При глубокой окклюзии </a:t>
            </a:r>
            <a:r>
              <a:rPr lang="ru-RU" b="1" dirty="0"/>
              <a:t>индекс высоты лица </a:t>
            </a:r>
            <a:r>
              <a:rPr lang="ru-RU" u="sng" dirty="0"/>
              <a:t>увеличен</a:t>
            </a:r>
            <a:r>
              <a:rPr lang="ru-RU" dirty="0"/>
              <a:t> </a:t>
            </a:r>
            <a:br>
              <a:rPr lang="ru-RU" dirty="0"/>
            </a:br>
            <a:r>
              <a:rPr lang="ru-RU" dirty="0"/>
              <a:t>(более 65%), что говорит об </a:t>
            </a:r>
            <a:r>
              <a:rPr lang="ru-RU" u="sng" dirty="0"/>
              <a:t>укорочении передней высоты лица.</a:t>
            </a:r>
          </a:p>
          <a:p>
            <a:r>
              <a:rPr lang="ru-RU" dirty="0"/>
              <a:t>Межчелюстной </a:t>
            </a:r>
            <a:r>
              <a:rPr lang="ru-RU" b="1" dirty="0"/>
              <a:t>угол </a:t>
            </a:r>
            <a:r>
              <a:rPr lang="en-US" b="1" dirty="0"/>
              <a:t>NL-ML</a:t>
            </a:r>
            <a:r>
              <a:rPr lang="en-US" dirty="0"/>
              <a:t> </a:t>
            </a:r>
            <a:r>
              <a:rPr lang="ru-RU" u="sng" dirty="0"/>
              <a:t>уменьшен</a:t>
            </a:r>
            <a:r>
              <a:rPr lang="ru-RU" dirty="0"/>
              <a:t> (менее 22°) </a:t>
            </a:r>
          </a:p>
          <a:p>
            <a:r>
              <a:rPr lang="ru-RU" b="1" dirty="0"/>
              <a:t>Угол </a:t>
            </a:r>
            <a:r>
              <a:rPr lang="en-US" b="1" dirty="0"/>
              <a:t>NSL-NL</a:t>
            </a:r>
            <a:r>
              <a:rPr lang="ru-RU" b="1" dirty="0"/>
              <a:t> </a:t>
            </a:r>
            <a:r>
              <a:rPr lang="ru-RU" dirty="0"/>
              <a:t>- наклон </a:t>
            </a:r>
            <a:r>
              <a:rPr lang="ru-RU" dirty="0" err="1"/>
              <a:t>в.ч</a:t>
            </a:r>
            <a:r>
              <a:rPr lang="ru-RU" dirty="0"/>
              <a:t>. к основанию черепа</a:t>
            </a:r>
            <a:r>
              <a:rPr lang="ru-RU" u="sng" dirty="0"/>
              <a:t> увеличен </a:t>
            </a:r>
            <a:br>
              <a:rPr lang="ru-RU" u="sng" dirty="0"/>
            </a:br>
            <a:r>
              <a:rPr lang="ru-RU" dirty="0"/>
              <a:t>(более 1</a:t>
            </a:r>
            <a:r>
              <a:rPr lang="en-US" dirty="0"/>
              <a:t>1</a:t>
            </a:r>
            <a:r>
              <a:rPr lang="ru-RU" dirty="0"/>
              <a:t>.5°) , что говорит о </a:t>
            </a:r>
            <a:r>
              <a:rPr lang="ru-RU" u="sng" dirty="0" err="1"/>
              <a:t>ретроинклинации</a:t>
            </a:r>
            <a:r>
              <a:rPr lang="ru-RU" u="sng" dirty="0"/>
              <a:t> верхней челюсти</a:t>
            </a:r>
            <a:r>
              <a:rPr lang="ru-RU" dirty="0"/>
              <a:t>.</a:t>
            </a:r>
          </a:p>
          <a:p>
            <a:r>
              <a:rPr lang="ru-RU" b="1" dirty="0"/>
              <a:t>Угол </a:t>
            </a:r>
            <a:r>
              <a:rPr lang="en-US" b="1" dirty="0"/>
              <a:t>NSL-ML</a:t>
            </a:r>
            <a:r>
              <a:rPr lang="ru-RU" b="1" dirty="0"/>
              <a:t> - </a:t>
            </a:r>
            <a:r>
              <a:rPr lang="ru-RU" dirty="0"/>
              <a:t>наклон </a:t>
            </a:r>
            <a:r>
              <a:rPr lang="ru-RU" dirty="0" err="1"/>
              <a:t>н.ч</a:t>
            </a:r>
            <a:r>
              <a:rPr lang="ru-RU" dirty="0"/>
              <a:t>. к основанию черепа </a:t>
            </a:r>
            <a:r>
              <a:rPr lang="ru-RU" u="sng" dirty="0"/>
              <a:t>уменьшен</a:t>
            </a:r>
            <a:r>
              <a:rPr lang="ru-RU" dirty="0"/>
              <a:t> </a:t>
            </a:r>
            <a:br>
              <a:rPr lang="ru-RU" dirty="0"/>
            </a:br>
            <a:r>
              <a:rPr lang="ru-RU" dirty="0"/>
              <a:t>(менее 29°) , что указывает на </a:t>
            </a:r>
            <a:r>
              <a:rPr lang="ru-RU" u="sng" dirty="0" err="1"/>
              <a:t>антеинклинацию</a:t>
            </a:r>
            <a:r>
              <a:rPr lang="ru-RU" u="sng" dirty="0"/>
              <a:t> нижней челюсти.</a:t>
            </a:r>
          </a:p>
          <a:p>
            <a:endParaRPr lang="ru-RU" dirty="0"/>
          </a:p>
        </p:txBody>
      </p:sp>
      <p:pic>
        <p:nvPicPr>
          <p:cNvPr id="4" name="Рисунок 3"/>
          <p:cNvPicPr>
            <a:picLocks noChangeAspect="1"/>
          </p:cNvPicPr>
          <p:nvPr/>
        </p:nvPicPr>
        <p:blipFill rotWithShape="1">
          <a:blip r:embed="rId2"/>
          <a:srcRect r="5224"/>
          <a:stretch/>
        </p:blipFill>
        <p:spPr>
          <a:xfrm>
            <a:off x="8254615" y="1690688"/>
            <a:ext cx="3854258" cy="3610985"/>
          </a:xfrm>
          <a:prstGeom prst="rect">
            <a:avLst/>
          </a:prstGeom>
        </p:spPr>
      </p:pic>
    </p:spTree>
    <p:extLst>
      <p:ext uri="{BB962C8B-B14F-4D97-AF65-F5344CB8AC3E}">
        <p14:creationId xmlns:p14="http://schemas.microsoft.com/office/powerpoint/2010/main" val="2059350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ТРГ (при скелетных аномалиях окклюзии)</a:t>
            </a:r>
          </a:p>
        </p:txBody>
      </p:sp>
      <p:sp>
        <p:nvSpPr>
          <p:cNvPr id="3" name="Объект 2"/>
          <p:cNvSpPr>
            <a:spLocks noGrp="1"/>
          </p:cNvSpPr>
          <p:nvPr>
            <p:ph idx="1"/>
          </p:nvPr>
        </p:nvSpPr>
        <p:spPr/>
        <p:txBody>
          <a:bodyPr/>
          <a:lstStyle/>
          <a:p>
            <a:r>
              <a:rPr lang="ru-RU" b="1" dirty="0" err="1"/>
              <a:t>Гониальный</a:t>
            </a:r>
            <a:r>
              <a:rPr lang="ru-RU" b="1" dirty="0"/>
              <a:t> угол </a:t>
            </a:r>
            <a:r>
              <a:rPr lang="ru-RU" dirty="0"/>
              <a:t>при глубокой резцовой окклюзии </a:t>
            </a:r>
            <a:r>
              <a:rPr lang="ru-RU" u="sng" dirty="0"/>
              <a:t>уменьшен </a:t>
            </a:r>
            <a:r>
              <a:rPr lang="ru-RU" dirty="0"/>
              <a:t>(менее 130°), это говорит о </a:t>
            </a:r>
            <a:r>
              <a:rPr lang="ru-RU" u="sng" dirty="0"/>
              <a:t>горизонтальном типе роста</a:t>
            </a:r>
            <a:r>
              <a:rPr lang="ru-RU" dirty="0"/>
              <a:t>.</a:t>
            </a:r>
          </a:p>
          <a:p>
            <a:r>
              <a:rPr lang="ru-RU" dirty="0"/>
              <a:t> Суммарное значение </a:t>
            </a:r>
            <a:r>
              <a:rPr lang="ru-RU" b="1" dirty="0"/>
              <a:t>угла </a:t>
            </a:r>
            <a:r>
              <a:rPr lang="ru-RU" b="1" dirty="0" err="1"/>
              <a:t>Бьорка</a:t>
            </a:r>
            <a:r>
              <a:rPr lang="ru-RU" b="1" dirty="0"/>
              <a:t> </a:t>
            </a:r>
            <a:r>
              <a:rPr lang="ru-RU" b="1" dirty="0" err="1"/>
              <a:t>NSAr</a:t>
            </a:r>
            <a:r>
              <a:rPr lang="ru-RU" b="1" dirty="0"/>
              <a:t> + </a:t>
            </a:r>
            <a:r>
              <a:rPr lang="ru-RU" b="1" dirty="0" err="1"/>
              <a:t>SArGo</a:t>
            </a:r>
            <a:r>
              <a:rPr lang="ru-RU" b="1" dirty="0"/>
              <a:t> + </a:t>
            </a:r>
            <a:r>
              <a:rPr lang="ru-RU" b="1" dirty="0" err="1"/>
              <a:t>ArGoMe</a:t>
            </a:r>
            <a:r>
              <a:rPr lang="ru-RU" b="1" dirty="0"/>
              <a:t> </a:t>
            </a:r>
            <a:br>
              <a:rPr lang="ru-RU" b="1" dirty="0"/>
            </a:br>
            <a:r>
              <a:rPr lang="ru-RU" u="sng" dirty="0"/>
              <a:t>менее 396° </a:t>
            </a:r>
            <a:r>
              <a:rPr lang="ru-RU" dirty="0"/>
              <a:t>свидетельствует о тенденции </a:t>
            </a:r>
            <a:r>
              <a:rPr lang="ru-RU" u="sng" dirty="0"/>
              <a:t>к горизонтальному типу роста</a:t>
            </a:r>
            <a:r>
              <a:rPr lang="ru-RU" dirty="0"/>
              <a:t> челюстей.</a:t>
            </a:r>
          </a:p>
          <a:p>
            <a:endParaRPr lang="ru-RU" dirty="0"/>
          </a:p>
          <a:p>
            <a:endParaRPr lang="ru-RU" dirty="0"/>
          </a:p>
        </p:txBody>
      </p:sp>
      <p:pic>
        <p:nvPicPr>
          <p:cNvPr id="4" name="Рисунок 3"/>
          <p:cNvPicPr>
            <a:picLocks noChangeAspect="1"/>
          </p:cNvPicPr>
          <p:nvPr/>
        </p:nvPicPr>
        <p:blipFill>
          <a:blip r:embed="rId2"/>
          <a:stretch>
            <a:fillRect/>
          </a:stretch>
        </p:blipFill>
        <p:spPr>
          <a:xfrm>
            <a:off x="6217915" y="3718808"/>
            <a:ext cx="2628760" cy="2940609"/>
          </a:xfrm>
          <a:prstGeom prst="rect">
            <a:avLst/>
          </a:prstGeom>
        </p:spPr>
      </p:pic>
    </p:spTree>
    <p:extLst>
      <p:ext uri="{BB962C8B-B14F-4D97-AF65-F5344CB8AC3E}">
        <p14:creationId xmlns:p14="http://schemas.microsoft.com/office/powerpoint/2010/main" val="11845220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Функциональная проба</a:t>
            </a:r>
          </a:p>
        </p:txBody>
      </p:sp>
      <p:sp>
        <p:nvSpPr>
          <p:cNvPr id="3" name="Объект 2"/>
          <p:cNvSpPr>
            <a:spLocks noGrp="1"/>
          </p:cNvSpPr>
          <p:nvPr>
            <p:ph idx="1"/>
          </p:nvPr>
        </p:nvSpPr>
        <p:spPr/>
        <p:txBody>
          <a:bodyPr/>
          <a:lstStyle/>
          <a:p>
            <a:r>
              <a:rPr lang="ru-RU" dirty="0"/>
              <a:t>На выдвижение нижней челюсти вперед</a:t>
            </a:r>
          </a:p>
          <a:p>
            <a:pPr marL="0" indent="0">
              <a:buNone/>
            </a:pPr>
            <a:r>
              <a:rPr lang="ru-RU" dirty="0"/>
              <a:t>При </a:t>
            </a:r>
            <a:r>
              <a:rPr lang="ru-RU" dirty="0" err="1"/>
              <a:t>гнатических</a:t>
            </a:r>
            <a:r>
              <a:rPr lang="ru-RU" dirty="0"/>
              <a:t> формах глубокой окклюзии тест выполнить невозможно.</a:t>
            </a:r>
          </a:p>
          <a:p>
            <a:pPr marL="0" indent="0">
              <a:buNone/>
            </a:pPr>
            <a:endParaRPr lang="ru-RU" dirty="0"/>
          </a:p>
        </p:txBody>
      </p:sp>
    </p:spTree>
    <p:extLst>
      <p:ext uri="{BB962C8B-B14F-4D97-AF65-F5344CB8AC3E}">
        <p14:creationId xmlns:p14="http://schemas.microsoft.com/office/powerpoint/2010/main" val="3439226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Лечение</a:t>
            </a:r>
          </a:p>
        </p:txBody>
      </p:sp>
      <p:sp>
        <p:nvSpPr>
          <p:cNvPr id="3" name="Объект 2"/>
          <p:cNvSpPr>
            <a:spLocks noGrp="1"/>
          </p:cNvSpPr>
          <p:nvPr>
            <p:ph idx="1"/>
          </p:nvPr>
        </p:nvSpPr>
        <p:spPr/>
        <p:txBody>
          <a:bodyPr/>
          <a:lstStyle/>
          <a:p>
            <a:r>
              <a:rPr lang="ru-RU" dirty="0"/>
              <a:t>Лечение должно быть комплексным и зависит от вида и степени аномалии.</a:t>
            </a:r>
          </a:p>
          <a:p>
            <a:r>
              <a:rPr lang="ru-RU" dirty="0"/>
              <a:t>Необходимо устранить причины аномалии : санация полости рта, временное замещение отсутствующих зубов, устранение причин препятствующих </a:t>
            </a:r>
            <a:r>
              <a:rPr lang="ru-RU" dirty="0" err="1"/>
              <a:t>зубоальвеолярному</a:t>
            </a:r>
            <a:r>
              <a:rPr lang="ru-RU" dirty="0"/>
              <a:t> удлинению в области боковых зубов , создание препятствия для </a:t>
            </a:r>
            <a:r>
              <a:rPr lang="ru-RU" dirty="0" err="1"/>
              <a:t>зубоальвеолярного</a:t>
            </a:r>
            <a:r>
              <a:rPr lang="ru-RU" dirty="0"/>
              <a:t> удлинения в области фронтальных зубов, выравнивание зубных рядов, активная жевательная нагрузка, при необходимости нормализация соотношения челюстей и исправление нарушений осанки.</a:t>
            </a:r>
          </a:p>
          <a:p>
            <a:endParaRPr lang="ru-RU" dirty="0"/>
          </a:p>
        </p:txBody>
      </p:sp>
    </p:spTree>
    <p:extLst>
      <p:ext uri="{BB962C8B-B14F-4D97-AF65-F5344CB8AC3E}">
        <p14:creationId xmlns:p14="http://schemas.microsoft.com/office/powerpoint/2010/main" val="3903270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Лечение в период существования и «изнашивания» молочного прикуса </a:t>
            </a:r>
          </a:p>
        </p:txBody>
      </p:sp>
      <p:sp>
        <p:nvSpPr>
          <p:cNvPr id="3" name="Объект 2"/>
          <p:cNvSpPr>
            <a:spLocks noGrp="1"/>
          </p:cNvSpPr>
          <p:nvPr>
            <p:ph idx="1"/>
          </p:nvPr>
        </p:nvSpPr>
        <p:spPr/>
        <p:txBody>
          <a:bodyPr>
            <a:normAutofit lnSpcReduction="10000"/>
          </a:bodyPr>
          <a:lstStyle/>
          <a:p>
            <a:r>
              <a:rPr lang="ru-RU" dirty="0"/>
              <a:t>Устранить вредные привычки ( вестибулярные пластинки </a:t>
            </a:r>
            <a:r>
              <a:rPr lang="en-US" dirty="0" err="1"/>
              <a:t>Muppy</a:t>
            </a:r>
            <a:r>
              <a:rPr lang="ru-RU" dirty="0"/>
              <a:t>)</a:t>
            </a:r>
          </a:p>
          <a:p>
            <a:r>
              <a:rPr lang="ru-RU" dirty="0"/>
              <a:t>Правильная функция языка </a:t>
            </a:r>
          </a:p>
          <a:p>
            <a:r>
              <a:rPr lang="ru-RU" dirty="0"/>
              <a:t>Пластика уздечки языка. </a:t>
            </a:r>
          </a:p>
          <a:p>
            <a:r>
              <a:rPr lang="ru-RU" dirty="0"/>
              <a:t>Ранее </a:t>
            </a:r>
            <a:r>
              <a:rPr lang="ru-RU" dirty="0" err="1"/>
              <a:t>удалѐнные</a:t>
            </a:r>
            <a:r>
              <a:rPr lang="ru-RU" dirty="0"/>
              <a:t> молочные моляры подлежат своевременному замещению </a:t>
            </a:r>
            <a:r>
              <a:rPr lang="ru-RU" dirty="0" err="1"/>
              <a:t>съѐмными</a:t>
            </a:r>
            <a:r>
              <a:rPr lang="ru-RU" dirty="0"/>
              <a:t> протезами (съемными пластиночными аппаратами с замещением) с целью профилактики снижения высоты прикуса. Возможно повышение прикуса на искусственных зубах. </a:t>
            </a:r>
          </a:p>
          <a:p>
            <a:r>
              <a:rPr lang="ru-RU" dirty="0"/>
              <a:t>Важным условием устранения данного вида аномалии является улучшение осанки </a:t>
            </a:r>
            <a:r>
              <a:rPr lang="ru-RU" dirty="0" err="1"/>
              <a:t>ребѐнка</a:t>
            </a:r>
            <a:r>
              <a:rPr lang="ru-RU" dirty="0"/>
              <a:t>. </a:t>
            </a:r>
          </a:p>
          <a:p>
            <a:endParaRPr lang="ru-RU" dirty="0"/>
          </a:p>
        </p:txBody>
      </p:sp>
    </p:spTree>
    <p:extLst>
      <p:ext uri="{BB962C8B-B14F-4D97-AF65-F5344CB8AC3E}">
        <p14:creationId xmlns:p14="http://schemas.microsoft.com/office/powerpoint/2010/main" val="40649024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946439"/>
          </a:xfrm>
        </p:spPr>
        <p:txBody>
          <a:bodyPr>
            <a:normAutofit/>
          </a:bodyPr>
          <a:lstStyle/>
          <a:p>
            <a:endParaRPr lang="ru-RU" dirty="0"/>
          </a:p>
        </p:txBody>
      </p:sp>
      <p:sp>
        <p:nvSpPr>
          <p:cNvPr id="3" name="Объект 2"/>
          <p:cNvSpPr>
            <a:spLocks noGrp="1"/>
          </p:cNvSpPr>
          <p:nvPr>
            <p:ph idx="1"/>
          </p:nvPr>
        </p:nvSpPr>
        <p:spPr/>
        <p:txBody>
          <a:bodyPr/>
          <a:lstStyle/>
          <a:p>
            <a:endParaRPr lang="ru-RU" dirty="0"/>
          </a:p>
          <a:p>
            <a:r>
              <a:rPr lang="ru-RU" i="1" dirty="0" err="1"/>
              <a:t>Миогимнастика</a:t>
            </a:r>
            <a:r>
              <a:rPr lang="ru-RU" i="1" dirty="0"/>
              <a:t>. </a:t>
            </a:r>
            <a:r>
              <a:rPr lang="ru-RU" dirty="0"/>
              <a:t>Особое внимание уделяют упражнениям, развивающим группы мышц выдвигающих и опускающих нижнюю челюсть. </a:t>
            </a:r>
          </a:p>
          <a:p>
            <a:r>
              <a:rPr lang="ru-RU" dirty="0" err="1"/>
              <a:t>Пришлифовывание</a:t>
            </a:r>
            <a:r>
              <a:rPr lang="ru-RU" dirty="0"/>
              <a:t> бугров молочных клыков и моляров для создания скользящего прикуса </a:t>
            </a:r>
          </a:p>
        </p:txBody>
      </p:sp>
    </p:spTree>
    <p:extLst>
      <p:ext uri="{BB962C8B-B14F-4D97-AF65-F5344CB8AC3E}">
        <p14:creationId xmlns:p14="http://schemas.microsoft.com/office/powerpoint/2010/main" val="38619099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1825625"/>
            <a:ext cx="5276273" cy="4351338"/>
          </a:xfrm>
        </p:spPr>
        <p:txBody>
          <a:bodyPr/>
          <a:lstStyle/>
          <a:p>
            <a:pPr marL="0" indent="0">
              <a:buNone/>
            </a:pPr>
            <a:r>
              <a:rPr lang="ru-RU" dirty="0" err="1"/>
              <a:t>Трейнеры</a:t>
            </a:r>
            <a:r>
              <a:rPr lang="ru-RU" dirty="0"/>
              <a:t> </a:t>
            </a:r>
            <a:r>
              <a:rPr lang="en-US" dirty="0"/>
              <a:t> </a:t>
            </a:r>
            <a:r>
              <a:rPr lang="ru-RU" dirty="0"/>
              <a:t>:</a:t>
            </a:r>
          </a:p>
          <a:p>
            <a:r>
              <a:rPr lang="en-US" dirty="0"/>
              <a:t>Infant </a:t>
            </a:r>
            <a:endParaRPr lang="ru-RU" dirty="0"/>
          </a:p>
          <a:p>
            <a:r>
              <a:rPr lang="en-US" dirty="0"/>
              <a:t> </a:t>
            </a:r>
            <a:r>
              <a:rPr lang="en-US" dirty="0" err="1"/>
              <a:t>Myobrace</a:t>
            </a:r>
            <a:r>
              <a:rPr lang="en-US" dirty="0"/>
              <a:t> for </a:t>
            </a:r>
            <a:r>
              <a:rPr lang="en-US" dirty="0" err="1"/>
              <a:t>junors</a:t>
            </a:r>
            <a:endParaRPr lang="ru-RU" dirty="0"/>
          </a:p>
          <a:p>
            <a:endParaRPr lang="ru-RU" dirty="0"/>
          </a:p>
          <a:p>
            <a:endParaRPr lang="ru-RU" dirty="0"/>
          </a:p>
        </p:txBody>
      </p:sp>
      <p:pic>
        <p:nvPicPr>
          <p:cNvPr id="4" name="Содержимое 6" descr="XVvaQwAVdLo.jpg"/>
          <p:cNvPicPr>
            <a:picLocks noChangeAspect="1"/>
          </p:cNvPicPr>
          <p:nvPr/>
        </p:nvPicPr>
        <p:blipFill>
          <a:blip r:embed="rId2" cstate="print"/>
          <a:stretch>
            <a:fillRect/>
          </a:stretch>
        </p:blipFill>
        <p:spPr>
          <a:xfrm>
            <a:off x="6637160" y="1962480"/>
            <a:ext cx="5081665" cy="4077627"/>
          </a:xfrm>
          <a:prstGeom prst="rect">
            <a:avLst/>
          </a:prstGeom>
        </p:spPr>
      </p:pic>
    </p:spTree>
    <p:extLst>
      <p:ext uri="{BB962C8B-B14F-4D97-AF65-F5344CB8AC3E}">
        <p14:creationId xmlns:p14="http://schemas.microsoft.com/office/powerpoint/2010/main" val="17749610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Лечение в период сменного прикуса </a:t>
            </a:r>
          </a:p>
        </p:txBody>
      </p:sp>
      <p:sp>
        <p:nvSpPr>
          <p:cNvPr id="3" name="Объект 2"/>
          <p:cNvSpPr>
            <a:spLocks noGrp="1"/>
          </p:cNvSpPr>
          <p:nvPr>
            <p:ph idx="1"/>
          </p:nvPr>
        </p:nvSpPr>
        <p:spPr/>
        <p:txBody>
          <a:bodyPr>
            <a:normAutofit fontScale="92500" lnSpcReduction="10000"/>
          </a:bodyPr>
          <a:lstStyle/>
          <a:p>
            <a:r>
              <a:rPr lang="ru-RU" dirty="0"/>
              <a:t>Задача: Модифицировать вектор роста - усиливать вертикальный компонент 	</a:t>
            </a:r>
          </a:p>
          <a:p>
            <a:endParaRPr lang="ru-RU" dirty="0"/>
          </a:p>
          <a:p>
            <a:r>
              <a:rPr lang="ru-RU" b="1" dirty="0"/>
              <a:t>Устранение и воздействие на вредные привычки посредством профилактических и лечебных аппаратов</a:t>
            </a:r>
          </a:p>
          <a:p>
            <a:r>
              <a:rPr lang="ru-RU" b="1" dirty="0"/>
              <a:t>Коррекция уздечки языка и верхней губы; </a:t>
            </a:r>
            <a:endParaRPr lang="ru-RU" dirty="0"/>
          </a:p>
          <a:p>
            <a:r>
              <a:rPr lang="ru-RU" b="1" dirty="0"/>
              <a:t>Назначение </a:t>
            </a:r>
            <a:r>
              <a:rPr lang="ru-RU" b="1" dirty="0" err="1"/>
              <a:t>миогимнастических</a:t>
            </a:r>
            <a:r>
              <a:rPr lang="ru-RU" b="1" dirty="0"/>
              <a:t> комплексов упражнений </a:t>
            </a:r>
            <a:endParaRPr lang="ru-RU" dirty="0"/>
          </a:p>
          <a:p>
            <a:r>
              <a:rPr lang="ru-RU" b="1" dirty="0"/>
              <a:t>Логопедические занятия; </a:t>
            </a:r>
            <a:endParaRPr lang="ru-RU" dirty="0"/>
          </a:p>
          <a:p>
            <a:r>
              <a:rPr lang="ru-RU" b="1" dirty="0"/>
              <a:t>Устранение </a:t>
            </a:r>
            <a:r>
              <a:rPr lang="ru-RU" b="1" dirty="0" err="1"/>
              <a:t>окклюзионных</a:t>
            </a:r>
            <a:r>
              <a:rPr lang="ru-RU" b="1" dirty="0"/>
              <a:t> блоков </a:t>
            </a:r>
            <a:endParaRPr lang="ru-RU" dirty="0"/>
          </a:p>
          <a:p>
            <a:r>
              <a:rPr lang="ru-RU" b="1" dirty="0"/>
              <a:t>Коррекция осанки </a:t>
            </a:r>
            <a:r>
              <a:rPr lang="ru-RU" dirty="0"/>
              <a:t>	</a:t>
            </a:r>
          </a:p>
          <a:p>
            <a:endParaRPr lang="ru-RU" dirty="0"/>
          </a:p>
        </p:txBody>
      </p:sp>
    </p:spTree>
    <p:extLst>
      <p:ext uri="{BB962C8B-B14F-4D97-AF65-F5344CB8AC3E}">
        <p14:creationId xmlns:p14="http://schemas.microsoft.com/office/powerpoint/2010/main" val="1768878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Классификация</a:t>
            </a:r>
          </a:p>
        </p:txBody>
      </p:sp>
      <p:sp>
        <p:nvSpPr>
          <p:cNvPr id="3" name="Объект 2"/>
          <p:cNvSpPr>
            <a:spLocks noGrp="1"/>
          </p:cNvSpPr>
          <p:nvPr>
            <p:ph idx="1"/>
          </p:nvPr>
        </p:nvSpPr>
        <p:spPr/>
        <p:txBody>
          <a:bodyPr>
            <a:normAutofit/>
          </a:bodyPr>
          <a:lstStyle/>
          <a:p>
            <a:pPr marL="0" indent="0">
              <a:buNone/>
            </a:pPr>
            <a:r>
              <a:rPr lang="ru-RU" b="1" dirty="0"/>
              <a:t>Классификация Л.С. </a:t>
            </a:r>
            <a:r>
              <a:rPr lang="ru-RU" b="1" dirty="0" err="1"/>
              <a:t>Персина</a:t>
            </a:r>
            <a:endParaRPr lang="ru-RU" dirty="0"/>
          </a:p>
          <a:p>
            <a:pPr marL="0" indent="0">
              <a:buNone/>
            </a:pPr>
            <a:r>
              <a:rPr lang="ru-RU" b="1" dirty="0"/>
              <a:t>Аномалии окклюзии во фронтальном отделе в вертикальной плоскости</a:t>
            </a:r>
            <a:endParaRPr lang="ru-RU" dirty="0"/>
          </a:p>
          <a:p>
            <a:pPr lvl="0"/>
            <a:r>
              <a:rPr lang="ru-RU" dirty="0"/>
              <a:t>Глубокая резцовая окклюзия</a:t>
            </a:r>
          </a:p>
          <a:p>
            <a:pPr lvl="0"/>
            <a:r>
              <a:rPr lang="ru-RU" dirty="0"/>
              <a:t>Глубокая резцовая </a:t>
            </a:r>
            <a:r>
              <a:rPr lang="ru-RU" dirty="0" err="1"/>
              <a:t>дизокклюзия</a:t>
            </a:r>
            <a:r>
              <a:rPr lang="ru-RU" dirty="0"/>
              <a:t> (при отсутствии  контакта резцов в сагиттальной плоскости)</a:t>
            </a:r>
          </a:p>
          <a:p>
            <a:pPr lvl="0"/>
            <a:endParaRPr lang="ru-RU" dirty="0"/>
          </a:p>
          <a:p>
            <a:endParaRPr lang="ru-RU" dirty="0"/>
          </a:p>
        </p:txBody>
      </p:sp>
    </p:spTree>
    <p:extLst>
      <p:ext uri="{BB962C8B-B14F-4D97-AF65-F5344CB8AC3E}">
        <p14:creationId xmlns:p14="http://schemas.microsoft.com/office/powerpoint/2010/main" val="36451103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77500" lnSpcReduction="20000"/>
          </a:bodyPr>
          <a:lstStyle/>
          <a:p>
            <a:r>
              <a:rPr lang="ru-RU" dirty="0" err="1"/>
              <a:t>трейнеры</a:t>
            </a:r>
            <a:r>
              <a:rPr lang="ru-RU" dirty="0"/>
              <a:t> I -2, </a:t>
            </a:r>
          </a:p>
          <a:p>
            <a:r>
              <a:rPr lang="ru-RU" dirty="0"/>
              <a:t>регуляторы функции Френкеля 1,2 типов, </a:t>
            </a:r>
          </a:p>
          <a:p>
            <a:r>
              <a:rPr lang="ru-RU" dirty="0"/>
              <a:t>моноблок </a:t>
            </a:r>
            <a:r>
              <a:rPr lang="ru-RU" dirty="0" err="1"/>
              <a:t>Андрезена</a:t>
            </a:r>
            <a:r>
              <a:rPr lang="ru-RU" dirty="0"/>
              <a:t> – </a:t>
            </a:r>
            <a:r>
              <a:rPr lang="ru-RU" dirty="0" err="1"/>
              <a:t>Гойпля</a:t>
            </a:r>
            <a:r>
              <a:rPr lang="ru-RU" dirty="0"/>
              <a:t> (Благодаря этому аппарату резцы </a:t>
            </a:r>
            <a:r>
              <a:rPr lang="ru-RU" dirty="0" err="1"/>
              <a:t>соприкосаются</a:t>
            </a:r>
            <a:r>
              <a:rPr lang="ru-RU" dirty="0"/>
              <a:t> с пластмассовым капюшоном, что приводит к их внедрению, а в боковом отделе создаётся </a:t>
            </a:r>
            <a:r>
              <a:rPr lang="ru-RU" dirty="0" err="1"/>
              <a:t>зубоальвеолярное</a:t>
            </a:r>
            <a:r>
              <a:rPr lang="ru-RU" dirty="0"/>
              <a:t> удлинение. Действие аппарата основано на растяжении жевательной мускулатуры, и, как следствие, возникает </a:t>
            </a:r>
            <a:r>
              <a:rPr lang="ru-RU" dirty="0" err="1"/>
              <a:t>миотонический</a:t>
            </a:r>
            <a:r>
              <a:rPr lang="ru-RU" dirty="0"/>
              <a:t> рефлекс, способствующий зубочелюстной перестройки в вертикальной плоскости). </a:t>
            </a:r>
          </a:p>
          <a:p>
            <a:r>
              <a:rPr lang="ru-RU" dirty="0" err="1"/>
              <a:t>накусочная</a:t>
            </a:r>
            <a:r>
              <a:rPr lang="ru-RU" dirty="0"/>
              <a:t> пластинка </a:t>
            </a:r>
            <a:r>
              <a:rPr lang="ru-RU" dirty="0" err="1"/>
              <a:t>Катца</a:t>
            </a:r>
            <a:r>
              <a:rPr lang="ru-RU" dirty="0"/>
              <a:t>, </a:t>
            </a:r>
          </a:p>
          <a:p>
            <a:r>
              <a:rPr lang="ru-RU" dirty="0"/>
              <a:t>Пластинка на верхнюю челюсть с </a:t>
            </a:r>
            <a:r>
              <a:rPr lang="ru-RU" dirty="0" err="1"/>
              <a:t>накусочной</a:t>
            </a:r>
            <a:r>
              <a:rPr lang="ru-RU" dirty="0"/>
              <a:t> площадкой </a:t>
            </a:r>
          </a:p>
          <a:p>
            <a:r>
              <a:rPr lang="ru-RU" dirty="0" err="1"/>
              <a:t>Трейнеры</a:t>
            </a:r>
            <a:r>
              <a:rPr lang="ru-RU" dirty="0"/>
              <a:t> ( Т4К, </a:t>
            </a:r>
            <a:r>
              <a:rPr lang="en-US" dirty="0" err="1"/>
              <a:t>Myobrace</a:t>
            </a:r>
            <a:r>
              <a:rPr lang="en-US" dirty="0"/>
              <a:t> for kids</a:t>
            </a:r>
            <a:r>
              <a:rPr lang="ru-RU" dirty="0"/>
              <a:t> и</a:t>
            </a:r>
            <a:r>
              <a:rPr lang="en-US" dirty="0"/>
              <a:t> teens, LM-</a:t>
            </a:r>
            <a:r>
              <a:rPr lang="ru-RU" dirty="0"/>
              <a:t>активатор, корректор </a:t>
            </a:r>
            <a:r>
              <a:rPr lang="en-US" dirty="0" err="1"/>
              <a:t>Occlus</a:t>
            </a:r>
            <a:r>
              <a:rPr lang="en-US" dirty="0"/>
              <a:t>-o-Guide)</a:t>
            </a:r>
            <a:endParaRPr lang="ru-RU" dirty="0"/>
          </a:p>
          <a:p>
            <a:r>
              <a:rPr lang="ru-RU" dirty="0"/>
              <a:t>аппарат </a:t>
            </a:r>
            <a:r>
              <a:rPr lang="ru-RU" dirty="0" err="1"/>
              <a:t>Хургиной</a:t>
            </a:r>
            <a:r>
              <a:rPr lang="ru-RU" dirty="0"/>
              <a:t>, </a:t>
            </a:r>
          </a:p>
          <a:p>
            <a:r>
              <a:rPr lang="ru-RU" dirty="0"/>
              <a:t>твин-блок, </a:t>
            </a:r>
          </a:p>
          <a:p>
            <a:r>
              <a:rPr lang="ru-RU" dirty="0"/>
              <a:t>техника 2х4. 	</a:t>
            </a:r>
          </a:p>
          <a:p>
            <a:endParaRPr lang="ru-RU" dirty="0"/>
          </a:p>
        </p:txBody>
      </p:sp>
    </p:spTree>
    <p:extLst>
      <p:ext uri="{BB962C8B-B14F-4D97-AF65-F5344CB8AC3E}">
        <p14:creationId xmlns:p14="http://schemas.microsoft.com/office/powerpoint/2010/main" val="22659332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7723" y="161925"/>
            <a:ext cx="4897149" cy="1325563"/>
          </a:xfrm>
        </p:spPr>
        <p:txBody>
          <a:bodyPr>
            <a:normAutofit/>
          </a:bodyPr>
          <a:lstStyle/>
          <a:p>
            <a:r>
              <a:rPr lang="ru-RU" sz="2800" dirty="0" err="1">
                <a:latin typeface="+mn-lt"/>
              </a:rPr>
              <a:t>Накусочная</a:t>
            </a:r>
            <a:r>
              <a:rPr lang="ru-RU" sz="2800" dirty="0">
                <a:latin typeface="+mn-lt"/>
              </a:rPr>
              <a:t> пластинка </a:t>
            </a:r>
            <a:r>
              <a:rPr lang="ru-RU" sz="2800" dirty="0" err="1">
                <a:latin typeface="+mn-lt"/>
              </a:rPr>
              <a:t>Катца</a:t>
            </a:r>
            <a:endParaRPr lang="ru-RU" sz="2800" dirty="0">
              <a:latin typeface="+mn-lt"/>
            </a:endParaRPr>
          </a:p>
        </p:txBody>
      </p:sp>
      <p:sp>
        <p:nvSpPr>
          <p:cNvPr id="3" name="Объект 2"/>
          <p:cNvSpPr>
            <a:spLocks noGrp="1"/>
          </p:cNvSpPr>
          <p:nvPr>
            <p:ph idx="1"/>
          </p:nvPr>
        </p:nvSpPr>
        <p:spPr>
          <a:xfrm>
            <a:off x="6308436" y="415636"/>
            <a:ext cx="5507182" cy="988291"/>
          </a:xfrm>
        </p:spPr>
        <p:txBody>
          <a:bodyPr/>
          <a:lstStyle/>
          <a:p>
            <a:pPr marL="0" indent="0">
              <a:buNone/>
            </a:pPr>
            <a:r>
              <a:rPr lang="ru-RU" dirty="0"/>
              <a:t>Пластинка на верхнюю челюсть с </a:t>
            </a:r>
            <a:r>
              <a:rPr lang="ru-RU" dirty="0" err="1"/>
              <a:t>накусочной</a:t>
            </a:r>
            <a:r>
              <a:rPr lang="ru-RU" dirty="0"/>
              <a:t> площадкой </a:t>
            </a:r>
          </a:p>
        </p:txBody>
      </p:sp>
      <p:pic>
        <p:nvPicPr>
          <p:cNvPr id="4" name="Рисунок 3"/>
          <p:cNvPicPr>
            <a:picLocks noChangeAspect="1"/>
          </p:cNvPicPr>
          <p:nvPr/>
        </p:nvPicPr>
        <p:blipFill rotWithShape="1">
          <a:blip r:embed="rId2"/>
          <a:srcRect t="16761"/>
          <a:stretch/>
        </p:blipFill>
        <p:spPr>
          <a:xfrm>
            <a:off x="768453" y="4054764"/>
            <a:ext cx="4078800" cy="2544300"/>
          </a:xfrm>
          <a:prstGeom prst="rect">
            <a:avLst/>
          </a:prstGeom>
        </p:spPr>
      </p:pic>
      <p:pic>
        <p:nvPicPr>
          <p:cNvPr id="4098" name="Picture 2" descr="Накусочная пластинка Катца - Характеристика сил, применяемых в ортодонтии -  Стоматология детского возраста - Kelechek.ru - Здоровье будущего поколения!"/>
          <p:cNvPicPr>
            <a:picLocks noChangeAspect="1" noChangeArrowheads="1"/>
          </p:cNvPicPr>
          <p:nvPr/>
        </p:nvPicPr>
        <p:blipFill rotWithShape="1">
          <a:blip r:embed="rId3">
            <a:extLst>
              <a:ext uri="{28A0092B-C50C-407E-A947-70E740481C1C}">
                <a14:useLocalDpi xmlns:a14="http://schemas.microsoft.com/office/drawing/2010/main" val="0"/>
              </a:ext>
            </a:extLst>
          </a:blip>
          <a:srcRect r="7046" b="13030"/>
          <a:stretch/>
        </p:blipFill>
        <p:spPr bwMode="auto">
          <a:xfrm>
            <a:off x="358776" y="1403927"/>
            <a:ext cx="5312351" cy="265083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Накусочные пластинки - MEDGARANT г. Ромны"/>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0411" y="2508682"/>
            <a:ext cx="3854072" cy="3541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3277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dirty="0"/>
          </a:p>
        </p:txBody>
      </p:sp>
      <p:pic>
        <p:nvPicPr>
          <p:cNvPr id="5128" name="Picture 8" descr="Трейнер Т4К мягкий голубой для зубов детский (6-11 лет)"/>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334637"/>
            <a:ext cx="3786910" cy="257888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7\Downloads\5HSLx-RlL5w.jpg"/>
          <p:cNvPicPr>
            <a:picLocks noChangeAspect="1" noChangeArrowheads="1"/>
          </p:cNvPicPr>
          <p:nvPr/>
        </p:nvPicPr>
        <p:blipFill>
          <a:blip r:embed="rId3" cstate="print"/>
          <a:srcRect/>
          <a:stretch>
            <a:fillRect/>
          </a:stretch>
        </p:blipFill>
        <p:spPr bwMode="auto">
          <a:xfrm>
            <a:off x="4796019" y="402018"/>
            <a:ext cx="3322743" cy="2511505"/>
          </a:xfrm>
          <a:prstGeom prst="rect">
            <a:avLst/>
          </a:prstGeom>
          <a:noFill/>
        </p:spPr>
      </p:pic>
      <p:pic>
        <p:nvPicPr>
          <p:cNvPr id="19" name="Рисунок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350" y="3105827"/>
            <a:ext cx="4963159" cy="3083362"/>
          </a:xfrm>
          <a:prstGeom prst="rect">
            <a:avLst/>
          </a:prstGeom>
        </p:spPr>
      </p:pic>
      <p:pic>
        <p:nvPicPr>
          <p:cNvPr id="20" name="Рисунок 19"/>
          <p:cNvPicPr>
            <a:picLocks noChangeAspect="1"/>
          </p:cNvPicPr>
          <p:nvPr/>
        </p:nvPicPr>
        <p:blipFill rotWithShape="1">
          <a:blip r:embed="rId5"/>
          <a:srcRect l="24000" t="21852" r="24833" b="19629"/>
          <a:stretch/>
        </p:blipFill>
        <p:spPr>
          <a:xfrm>
            <a:off x="5635564" y="2808173"/>
            <a:ext cx="5718236" cy="3678670"/>
          </a:xfrm>
          <a:prstGeom prst="rect">
            <a:avLst/>
          </a:prstGeom>
        </p:spPr>
      </p:pic>
    </p:spTree>
    <p:extLst>
      <p:ext uri="{BB962C8B-B14F-4D97-AF65-F5344CB8AC3E}">
        <p14:creationId xmlns:p14="http://schemas.microsoft.com/office/powerpoint/2010/main" val="36605069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2603" y="241034"/>
            <a:ext cx="3170382" cy="1325563"/>
          </a:xfrm>
        </p:spPr>
        <p:txBody>
          <a:bodyPr/>
          <a:lstStyle/>
          <a:p>
            <a:r>
              <a:rPr lang="ru-RU" dirty="0"/>
              <a:t>Твин-блок</a:t>
            </a:r>
          </a:p>
        </p:txBody>
      </p:sp>
      <p:sp>
        <p:nvSpPr>
          <p:cNvPr id="3" name="Объект 2"/>
          <p:cNvSpPr>
            <a:spLocks noGrp="1"/>
          </p:cNvSpPr>
          <p:nvPr>
            <p:ph idx="1"/>
          </p:nvPr>
        </p:nvSpPr>
        <p:spPr>
          <a:xfrm>
            <a:off x="293220" y="1755187"/>
            <a:ext cx="3512161" cy="4802631"/>
          </a:xfrm>
        </p:spPr>
        <p:txBody>
          <a:bodyPr>
            <a:normAutofit lnSpcReduction="10000"/>
          </a:bodyPr>
          <a:lstStyle/>
          <a:p>
            <a:r>
              <a:rPr lang="ru-RU" dirty="0"/>
              <a:t>Глубокое резцовое перекрытие устраняется </a:t>
            </a:r>
            <a:r>
              <a:rPr lang="ru-RU" dirty="0" err="1"/>
              <a:t>сошлифовыванием</a:t>
            </a:r>
            <a:r>
              <a:rPr lang="ru-RU" dirty="0"/>
              <a:t> </a:t>
            </a:r>
            <a:r>
              <a:rPr lang="ru-RU" dirty="0" err="1"/>
              <a:t>окклюзионных</a:t>
            </a:r>
            <a:r>
              <a:rPr lang="ru-RU" dirty="0"/>
              <a:t> накладок на аппарате для верхней челюсти с целью </a:t>
            </a:r>
            <a:r>
              <a:rPr lang="ru-RU" dirty="0" err="1"/>
              <a:t>зубоальвеолярного</a:t>
            </a:r>
            <a:r>
              <a:rPr lang="ru-RU" dirty="0"/>
              <a:t> удлинения в области моляров нижней челюсти.</a:t>
            </a:r>
          </a:p>
          <a:p>
            <a:endParaRPr lang="ru-RU" dirty="0"/>
          </a:p>
        </p:txBody>
      </p:sp>
      <p:pic>
        <p:nvPicPr>
          <p:cNvPr id="4" name="Picture 2" descr="https://www.mednovosti.by/UserFiles_ypocom/Image/SS_statji/4_2006/5_4_2006/%D1%80%D0%B8%D1%81_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5133" y="278257"/>
            <a:ext cx="3856867" cy="64184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my-ort.ru/userfiles/editor/large/1128_twin-block-mou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1339" y="438532"/>
            <a:ext cx="4557837" cy="2256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468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Лечение в постоянном прикусе</a:t>
            </a:r>
          </a:p>
        </p:txBody>
      </p:sp>
      <p:sp>
        <p:nvSpPr>
          <p:cNvPr id="3" name="Объект 2"/>
          <p:cNvSpPr>
            <a:spLocks noGrp="1"/>
          </p:cNvSpPr>
          <p:nvPr>
            <p:ph idx="1"/>
          </p:nvPr>
        </p:nvSpPr>
        <p:spPr/>
        <p:txBody>
          <a:bodyPr>
            <a:normAutofit/>
          </a:bodyPr>
          <a:lstStyle/>
          <a:p>
            <a:r>
              <a:rPr lang="ru-RU" b="1" dirty="0"/>
              <a:t>Коррекция сагиттального несоответствия путем улучшения </a:t>
            </a:r>
            <a:r>
              <a:rPr lang="ru-RU" b="1" dirty="0" err="1"/>
              <a:t>торка</a:t>
            </a:r>
            <a:r>
              <a:rPr lang="ru-RU" b="1" dirty="0"/>
              <a:t> резцов при </a:t>
            </a:r>
            <a:r>
              <a:rPr lang="ru-RU" b="1" dirty="0" err="1"/>
              <a:t>зубоальвеолярных</a:t>
            </a:r>
            <a:r>
              <a:rPr lang="ru-RU" b="1" dirty="0"/>
              <a:t> формах, коррекция кривой </a:t>
            </a:r>
            <a:r>
              <a:rPr lang="ru-RU" b="1" dirty="0" err="1"/>
              <a:t>Шпее</a:t>
            </a:r>
            <a:r>
              <a:rPr lang="ru-RU" b="1" dirty="0"/>
              <a:t>, коррекция вертикальных несоответствий путем </a:t>
            </a:r>
            <a:r>
              <a:rPr lang="ru-RU" b="1" dirty="0" err="1"/>
              <a:t>интрузионной</a:t>
            </a:r>
            <a:r>
              <a:rPr lang="ru-RU" b="1" dirty="0"/>
              <a:t> механики, </a:t>
            </a:r>
            <a:r>
              <a:rPr lang="ru-RU" b="1" dirty="0" err="1"/>
              <a:t>сплинт</a:t>
            </a:r>
            <a:r>
              <a:rPr lang="ru-RU" b="1" dirty="0"/>
              <a:t>-терапия, поднятие высоты окклюзии </a:t>
            </a:r>
            <a:endParaRPr lang="ru-RU" dirty="0"/>
          </a:p>
          <a:p>
            <a:r>
              <a:rPr lang="ru-RU" b="1" dirty="0"/>
              <a:t>при </a:t>
            </a:r>
            <a:r>
              <a:rPr lang="ru-RU" b="1" dirty="0" err="1"/>
              <a:t>гнатических</a:t>
            </a:r>
            <a:r>
              <a:rPr lang="ru-RU" b="1" dirty="0"/>
              <a:t> формах – </a:t>
            </a:r>
            <a:r>
              <a:rPr lang="ru-RU" b="1" dirty="0" err="1"/>
              <a:t>ортогнатические</a:t>
            </a:r>
            <a:r>
              <a:rPr lang="ru-RU" b="1" dirty="0"/>
              <a:t> операции. </a:t>
            </a:r>
            <a:r>
              <a:rPr lang="ru-RU" dirty="0"/>
              <a:t>	</a:t>
            </a:r>
          </a:p>
          <a:p>
            <a:pPr marL="0" indent="0">
              <a:buNone/>
            </a:pPr>
            <a:r>
              <a:rPr lang="ru-RU" dirty="0"/>
              <a:t>Лечение </a:t>
            </a:r>
          </a:p>
          <a:p>
            <a:r>
              <a:rPr lang="ru-RU" dirty="0"/>
              <a:t>на </a:t>
            </a:r>
            <a:r>
              <a:rPr lang="ru-RU" dirty="0" err="1"/>
              <a:t>брекет</a:t>
            </a:r>
            <a:r>
              <a:rPr lang="ru-RU" dirty="0"/>
              <a:t>-системе</a:t>
            </a:r>
          </a:p>
          <a:p>
            <a:r>
              <a:rPr lang="ru-RU" dirty="0"/>
              <a:t>на </a:t>
            </a:r>
            <a:r>
              <a:rPr lang="ru-RU" dirty="0" err="1"/>
              <a:t>элайнерах</a:t>
            </a:r>
            <a:endParaRPr lang="ru-RU" dirty="0"/>
          </a:p>
          <a:p>
            <a:endParaRPr lang="ru-RU" dirty="0"/>
          </a:p>
        </p:txBody>
      </p:sp>
    </p:spTree>
    <p:extLst>
      <p:ext uri="{BB962C8B-B14F-4D97-AF65-F5344CB8AC3E}">
        <p14:creationId xmlns:p14="http://schemas.microsoft.com/office/powerpoint/2010/main" val="3094793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r>
              <a:rPr lang="ru-RU" dirty="0"/>
              <a:t>При блокирующей глубокой окклюзии в первую очередь необходимо разблокировать движения нижней челюсти </a:t>
            </a:r>
            <a:r>
              <a:rPr lang="ru-RU" dirty="0" err="1"/>
              <a:t>засчет</a:t>
            </a:r>
            <a:r>
              <a:rPr lang="ru-RU" dirty="0"/>
              <a:t> коррекции </a:t>
            </a:r>
            <a:r>
              <a:rPr lang="ru-RU" dirty="0" err="1"/>
              <a:t>торка</a:t>
            </a:r>
            <a:r>
              <a:rPr lang="ru-RU" dirty="0"/>
              <a:t> зубов на верхней челюсти. </a:t>
            </a:r>
          </a:p>
          <a:p>
            <a:r>
              <a:rPr lang="ru-RU" dirty="0" err="1"/>
              <a:t>Окклюзионные</a:t>
            </a:r>
            <a:r>
              <a:rPr lang="ru-RU" dirty="0"/>
              <a:t> накладки сначала устанавливаются на верхние жевательные зубы, затем перемещаются в область фронтальных зубов (клыки, центр. резцы)</a:t>
            </a:r>
          </a:p>
          <a:p>
            <a:r>
              <a:rPr lang="ru-RU" dirty="0"/>
              <a:t>Для экструзии боковых зубов применяются эластичные тяги.</a:t>
            </a:r>
          </a:p>
          <a:p>
            <a:r>
              <a:rPr lang="ru-RU" dirty="0"/>
              <a:t>Для интрузии фронтальных зубов применяются </a:t>
            </a:r>
            <a:r>
              <a:rPr lang="ru-RU" dirty="0" err="1"/>
              <a:t>реверсионные</a:t>
            </a:r>
            <a:r>
              <a:rPr lang="ru-RU" dirty="0"/>
              <a:t> дуги, </a:t>
            </a:r>
            <a:r>
              <a:rPr lang="ru-RU" dirty="0" err="1"/>
              <a:t>ютилити</a:t>
            </a:r>
            <a:r>
              <a:rPr lang="ru-RU" dirty="0"/>
              <a:t>-дуги, тяги к </a:t>
            </a:r>
            <a:r>
              <a:rPr lang="ru-RU" dirty="0" err="1"/>
              <a:t>минивинтам</a:t>
            </a:r>
            <a:r>
              <a:rPr lang="ru-RU" dirty="0"/>
              <a:t>.</a:t>
            </a:r>
          </a:p>
        </p:txBody>
      </p:sp>
    </p:spTree>
    <p:extLst>
      <p:ext uri="{BB962C8B-B14F-4D97-AF65-F5344CB8AC3E}">
        <p14:creationId xmlns:p14="http://schemas.microsoft.com/office/powerpoint/2010/main" val="6873065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4" name="Рисунок 3"/>
          <p:cNvPicPr>
            <a:picLocks noChangeAspect="1"/>
          </p:cNvPicPr>
          <p:nvPr/>
        </p:nvPicPr>
        <p:blipFill>
          <a:blip r:embed="rId2"/>
          <a:stretch>
            <a:fillRect/>
          </a:stretch>
        </p:blipFill>
        <p:spPr>
          <a:xfrm>
            <a:off x="8299123" y="2873043"/>
            <a:ext cx="3870225" cy="3944001"/>
          </a:xfrm>
          <a:prstGeom prst="rect">
            <a:avLst/>
          </a:prstGeom>
        </p:spPr>
      </p:pic>
      <p:pic>
        <p:nvPicPr>
          <p:cNvPr id="5" name="Рисунок 4"/>
          <p:cNvPicPr>
            <a:picLocks noChangeAspect="1"/>
          </p:cNvPicPr>
          <p:nvPr/>
        </p:nvPicPr>
        <p:blipFill>
          <a:blip r:embed="rId3"/>
          <a:stretch>
            <a:fillRect/>
          </a:stretch>
        </p:blipFill>
        <p:spPr>
          <a:xfrm>
            <a:off x="0" y="3611720"/>
            <a:ext cx="4352295" cy="3246279"/>
          </a:xfrm>
          <a:prstGeom prst="rect">
            <a:avLst/>
          </a:prstGeom>
        </p:spPr>
      </p:pic>
      <p:pic>
        <p:nvPicPr>
          <p:cNvPr id="6" name="Рисунок 5"/>
          <p:cNvPicPr>
            <a:picLocks noChangeAspect="1"/>
          </p:cNvPicPr>
          <p:nvPr/>
        </p:nvPicPr>
        <p:blipFill>
          <a:blip r:embed="rId4"/>
          <a:stretch>
            <a:fillRect/>
          </a:stretch>
        </p:blipFill>
        <p:spPr>
          <a:xfrm>
            <a:off x="4130662" y="3611721"/>
            <a:ext cx="4142164" cy="3224522"/>
          </a:xfrm>
          <a:prstGeom prst="rect">
            <a:avLst/>
          </a:prstGeom>
        </p:spPr>
      </p:pic>
      <p:pic>
        <p:nvPicPr>
          <p:cNvPr id="7172" name="Picture 4" descr="Методика коррекции глубокого прикуса у взрослых"/>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52" y="34651"/>
            <a:ext cx="5103412" cy="28960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Методика коррекции глубокого прикуса у взрослых"/>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44625" y="34651"/>
            <a:ext cx="4157807" cy="2703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2649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После </a:t>
            </a:r>
            <a:r>
              <a:rPr lang="ru-RU" dirty="0" err="1"/>
              <a:t>ортодонтического</a:t>
            </a:r>
            <a:r>
              <a:rPr lang="ru-RU" dirty="0"/>
              <a:t> лечения как на </a:t>
            </a:r>
            <a:r>
              <a:rPr lang="ru-RU" dirty="0" err="1"/>
              <a:t>брекетах</a:t>
            </a:r>
            <a:r>
              <a:rPr lang="ru-RU" dirty="0"/>
              <a:t>, так и на </a:t>
            </a:r>
            <a:r>
              <a:rPr lang="ru-RU" dirty="0" err="1"/>
              <a:t>элайнерах</a:t>
            </a:r>
            <a:r>
              <a:rPr lang="ru-RU" dirty="0"/>
              <a:t> необходим </a:t>
            </a:r>
            <a:r>
              <a:rPr lang="ru-RU" dirty="0" err="1"/>
              <a:t>ретенционный</a:t>
            </a:r>
            <a:r>
              <a:rPr lang="ru-RU" dirty="0"/>
              <a:t> период, для этого пациенту устанавливаются несъёмные и съёмные ночные </a:t>
            </a:r>
            <a:r>
              <a:rPr lang="ru-RU" dirty="0" err="1"/>
              <a:t>ретейнеры</a:t>
            </a:r>
            <a:r>
              <a:rPr lang="ru-RU" dirty="0"/>
              <a:t> на обе челюсти.</a:t>
            </a:r>
          </a:p>
          <a:p>
            <a:endParaRPr lang="ru-RU" dirty="0"/>
          </a:p>
        </p:txBody>
      </p:sp>
    </p:spTree>
    <p:extLst>
      <p:ext uri="{BB962C8B-B14F-4D97-AF65-F5344CB8AC3E}">
        <p14:creationId xmlns:p14="http://schemas.microsoft.com/office/powerpoint/2010/main" val="37718150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1328" y="2674216"/>
            <a:ext cx="10515600" cy="1325563"/>
          </a:xfrm>
        </p:spPr>
        <p:txBody>
          <a:bodyPr/>
          <a:lstStyle/>
          <a:p>
            <a:pPr algn="ctr"/>
            <a:r>
              <a:rPr lang="ru-RU" dirty="0"/>
              <a:t>Спасибо за внимание!</a:t>
            </a:r>
          </a:p>
        </p:txBody>
      </p:sp>
    </p:spTree>
    <p:extLst>
      <p:ext uri="{BB962C8B-B14F-4D97-AF65-F5344CB8AC3E}">
        <p14:creationId xmlns:p14="http://schemas.microsoft.com/office/powerpoint/2010/main" val="3391821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124402"/>
          </a:xfrm>
        </p:spPr>
        <p:txBody>
          <a:bodyPr>
            <a:normAutofit fontScale="90000"/>
          </a:bodyPr>
          <a:lstStyle/>
          <a:p>
            <a:endParaRPr lang="ru-RU" dirty="0"/>
          </a:p>
        </p:txBody>
      </p:sp>
      <p:sp>
        <p:nvSpPr>
          <p:cNvPr id="3" name="Объект 2"/>
          <p:cNvSpPr>
            <a:spLocks noGrp="1"/>
          </p:cNvSpPr>
          <p:nvPr>
            <p:ph idx="1"/>
          </p:nvPr>
        </p:nvSpPr>
        <p:spPr>
          <a:xfrm>
            <a:off x="838200" y="674255"/>
            <a:ext cx="10515600" cy="2835563"/>
          </a:xfrm>
        </p:spPr>
        <p:txBody>
          <a:bodyPr>
            <a:normAutofit fontScale="92500"/>
          </a:bodyPr>
          <a:lstStyle/>
          <a:p>
            <a:pPr marL="0" indent="0">
              <a:buNone/>
            </a:pPr>
            <a:r>
              <a:rPr lang="ru-RU" b="1" dirty="0"/>
              <a:t>По величине перекрытия коронок центральных резцов в ортодонтии выделяют 3 степени нарушения прикуса</a:t>
            </a:r>
            <a:endParaRPr lang="ru-RU" dirty="0"/>
          </a:p>
          <a:p>
            <a:pPr marL="0" indent="0">
              <a:buNone/>
            </a:pPr>
            <a:r>
              <a:rPr lang="ru-RU" b="1" dirty="0"/>
              <a:t>• I степень. </a:t>
            </a:r>
            <a:r>
              <a:rPr lang="ru-RU" dirty="0"/>
              <a:t>Перекрытие от 1/3 до 2/3 высоты (3 - 5 мм).</a:t>
            </a:r>
          </a:p>
          <a:p>
            <a:pPr marL="0" indent="0">
              <a:buNone/>
            </a:pPr>
            <a:r>
              <a:rPr lang="ru-RU" b="1" dirty="0"/>
              <a:t>• II степень. </a:t>
            </a:r>
            <a:r>
              <a:rPr lang="ru-RU" dirty="0"/>
              <a:t>Перекрытие от 2/3 высоты до целой коронки (5 - 9 мм).</a:t>
            </a:r>
          </a:p>
          <a:p>
            <a:pPr marL="0" indent="0">
              <a:buNone/>
            </a:pPr>
            <a:r>
              <a:rPr lang="ru-RU" b="1" dirty="0"/>
              <a:t>• III степень. </a:t>
            </a:r>
            <a:r>
              <a:rPr lang="ru-RU" dirty="0"/>
              <a:t>Перекрытие превышает величину коронки (более 9 мм).</a:t>
            </a:r>
          </a:p>
        </p:txBody>
      </p:sp>
      <p:pic>
        <p:nvPicPr>
          <p:cNvPr id="4" name="Содержимое 9" descr="lZvDIcl8Cgc.jpg"/>
          <p:cNvPicPr>
            <a:picLocks noChangeAspect="1"/>
          </p:cNvPicPr>
          <p:nvPr/>
        </p:nvPicPr>
        <p:blipFill rotWithShape="1">
          <a:blip r:embed="rId2" cstate="print"/>
          <a:srcRect l="18656" t="5621" b="13442"/>
          <a:stretch/>
        </p:blipFill>
        <p:spPr>
          <a:xfrm>
            <a:off x="147781" y="3753425"/>
            <a:ext cx="4021479" cy="2970647"/>
          </a:xfrm>
          <a:prstGeom prst="rect">
            <a:avLst/>
          </a:prstGeom>
        </p:spPr>
      </p:pic>
      <p:pic>
        <p:nvPicPr>
          <p:cNvPr id="5" name="Picture 2" descr="C:\Users\7\Downloads\lmcyxBfeeI8.jpg"/>
          <p:cNvPicPr>
            <a:picLocks noChangeAspect="1" noChangeArrowheads="1"/>
          </p:cNvPicPr>
          <p:nvPr/>
        </p:nvPicPr>
        <p:blipFill>
          <a:blip r:embed="rId3" cstate="print"/>
          <a:srcRect/>
          <a:stretch>
            <a:fillRect/>
          </a:stretch>
        </p:blipFill>
        <p:spPr bwMode="auto">
          <a:xfrm>
            <a:off x="4169259" y="3753424"/>
            <a:ext cx="4052865" cy="2970647"/>
          </a:xfrm>
          <a:prstGeom prst="rect">
            <a:avLst/>
          </a:prstGeom>
          <a:noFill/>
        </p:spPr>
      </p:pic>
      <p:pic>
        <p:nvPicPr>
          <p:cNvPr id="6" name="Содержимое 10" descr="5uFDlkYPrxI.jpg"/>
          <p:cNvPicPr>
            <a:picLocks noChangeAspect="1"/>
          </p:cNvPicPr>
          <p:nvPr/>
        </p:nvPicPr>
        <p:blipFill>
          <a:blip r:embed="rId4" cstate="print"/>
          <a:stretch>
            <a:fillRect/>
          </a:stretch>
        </p:blipFill>
        <p:spPr>
          <a:xfrm>
            <a:off x="8222124" y="3753424"/>
            <a:ext cx="3943802" cy="2931559"/>
          </a:xfrm>
          <a:prstGeom prst="rect">
            <a:avLst/>
          </a:prstGeom>
        </p:spPr>
      </p:pic>
    </p:spTree>
    <p:extLst>
      <p:ext uri="{BB962C8B-B14F-4D97-AF65-F5344CB8AC3E}">
        <p14:creationId xmlns:p14="http://schemas.microsoft.com/office/powerpoint/2010/main" val="1585670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Этиологические факторы </a:t>
            </a:r>
          </a:p>
        </p:txBody>
      </p:sp>
      <p:sp>
        <p:nvSpPr>
          <p:cNvPr id="3" name="Объект 2"/>
          <p:cNvSpPr>
            <a:spLocks noGrp="1"/>
          </p:cNvSpPr>
          <p:nvPr>
            <p:ph idx="1"/>
          </p:nvPr>
        </p:nvSpPr>
        <p:spPr/>
        <p:txBody>
          <a:bodyPr/>
          <a:lstStyle/>
          <a:p>
            <a:r>
              <a:rPr lang="ru-RU" dirty="0"/>
              <a:t>Эндогенные: </a:t>
            </a:r>
            <a:br>
              <a:rPr lang="ru-RU" dirty="0"/>
            </a:br>
            <a:r>
              <a:rPr lang="ru-RU" dirty="0"/>
              <a:t>25% - генетические</a:t>
            </a:r>
            <a:br>
              <a:rPr lang="ru-RU" dirty="0"/>
            </a:br>
            <a:r>
              <a:rPr lang="ru-RU" dirty="0"/>
              <a:t>75% - эндокринные</a:t>
            </a:r>
          </a:p>
          <a:p>
            <a:r>
              <a:rPr lang="ru-RU" dirty="0"/>
              <a:t>Экзогенные:</a:t>
            </a:r>
            <a:br>
              <a:rPr lang="ru-RU" dirty="0"/>
            </a:br>
            <a:r>
              <a:rPr lang="ru-RU" dirty="0" err="1"/>
              <a:t>пренатальные</a:t>
            </a:r>
            <a:r>
              <a:rPr lang="ru-RU" dirty="0"/>
              <a:t> факторы</a:t>
            </a:r>
            <a:br>
              <a:rPr lang="ru-RU" dirty="0"/>
            </a:br>
            <a:r>
              <a:rPr lang="ru-RU" dirty="0"/>
              <a:t>постнатальные факторы</a:t>
            </a:r>
          </a:p>
        </p:txBody>
      </p:sp>
    </p:spTree>
    <p:extLst>
      <p:ext uri="{BB962C8B-B14F-4D97-AF65-F5344CB8AC3E}">
        <p14:creationId xmlns:p14="http://schemas.microsoft.com/office/powerpoint/2010/main" val="1094609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Этиологические факторы</a:t>
            </a:r>
          </a:p>
        </p:txBody>
      </p:sp>
      <p:sp>
        <p:nvSpPr>
          <p:cNvPr id="3" name="Объект 2"/>
          <p:cNvSpPr>
            <a:spLocks noGrp="1"/>
          </p:cNvSpPr>
          <p:nvPr>
            <p:ph idx="1"/>
          </p:nvPr>
        </p:nvSpPr>
        <p:spPr/>
        <p:txBody>
          <a:bodyPr>
            <a:normAutofit/>
          </a:bodyPr>
          <a:lstStyle/>
          <a:p>
            <a:r>
              <a:rPr lang="ru-RU" dirty="0"/>
              <a:t>у 66% детей, болевших рахитом, наблюдаются деформации челюстных костей и аномалии окклюзии, чаще глубокие формы. </a:t>
            </a:r>
          </a:p>
          <a:p>
            <a:r>
              <a:rPr lang="ru-RU" dirty="0"/>
              <a:t>нарушение </a:t>
            </a:r>
            <a:r>
              <a:rPr lang="ru-RU" dirty="0" err="1"/>
              <a:t>миодинамического</a:t>
            </a:r>
            <a:r>
              <a:rPr lang="ru-RU" dirty="0"/>
              <a:t> равновесия в полости рта: функций мимических и жевательных мышц </a:t>
            </a:r>
          </a:p>
          <a:p>
            <a:r>
              <a:rPr lang="ru-RU" dirty="0"/>
              <a:t>гипертрофия </a:t>
            </a:r>
            <a:r>
              <a:rPr lang="ru-RU" dirty="0" err="1"/>
              <a:t>нѐбных</a:t>
            </a:r>
            <a:r>
              <a:rPr lang="ru-RU" dirty="0"/>
              <a:t> миндалин и разрастание аденоидной ткани </a:t>
            </a:r>
          </a:p>
          <a:p>
            <a:r>
              <a:rPr lang="ru-RU" dirty="0"/>
              <a:t>укорочение уздечки языка, трапециевидный зубной ряд </a:t>
            </a:r>
          </a:p>
          <a:p>
            <a:r>
              <a:rPr lang="ru-RU" dirty="0"/>
              <a:t>ранняя потеря зубов молочного прикуса </a:t>
            </a:r>
          </a:p>
          <a:p>
            <a:endParaRPr lang="ru-RU" dirty="0"/>
          </a:p>
        </p:txBody>
      </p:sp>
    </p:spTree>
    <p:extLst>
      <p:ext uri="{BB962C8B-B14F-4D97-AF65-F5344CB8AC3E}">
        <p14:creationId xmlns:p14="http://schemas.microsoft.com/office/powerpoint/2010/main" val="4021340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Этиология</a:t>
            </a:r>
          </a:p>
        </p:txBody>
      </p:sp>
      <p:sp>
        <p:nvSpPr>
          <p:cNvPr id="3" name="Объект 2"/>
          <p:cNvSpPr>
            <a:spLocks noGrp="1"/>
          </p:cNvSpPr>
          <p:nvPr>
            <p:ph idx="1"/>
          </p:nvPr>
        </p:nvSpPr>
        <p:spPr/>
        <p:txBody>
          <a:bodyPr>
            <a:normAutofit/>
          </a:bodyPr>
          <a:lstStyle/>
          <a:p>
            <a:r>
              <a:rPr lang="ru-RU" sz="2400" dirty="0"/>
              <a:t>Наиболее частая причина глубокого прикуса </a:t>
            </a:r>
            <a:r>
              <a:rPr lang="ru-RU" sz="2400" b="1" dirty="0"/>
              <a:t>кариозное или </a:t>
            </a:r>
            <a:r>
              <a:rPr lang="ru-RU" sz="2400" b="1" dirty="0" err="1"/>
              <a:t>некариозное</a:t>
            </a:r>
            <a:r>
              <a:rPr lang="ru-RU" sz="2400" b="1" dirty="0"/>
              <a:t> поражение твердых тканей боковых зубов</a:t>
            </a:r>
            <a:r>
              <a:rPr lang="ru-RU" sz="2400" dirty="0"/>
              <a:t>, неравномерное их стирание, ранняя потеря временных зубов (временных моляров, первых постоянных моляров). </a:t>
            </a:r>
          </a:p>
          <a:p>
            <a:r>
              <a:rPr lang="ru-RU" sz="2400" b="1" dirty="0"/>
              <a:t>Вредные привычки </a:t>
            </a:r>
            <a:r>
              <a:rPr lang="ru-RU" sz="2400" dirty="0"/>
              <a:t>сосания и прикусывания пальцев, различных предметов вызывают отклонение передних зубов, нарушение их проксимальных контактов с противостоящими зубами. </a:t>
            </a:r>
            <a:br>
              <a:rPr lang="ru-RU" sz="2400" dirty="0"/>
            </a:br>
            <a:r>
              <a:rPr lang="ru-RU" sz="2400" dirty="0"/>
              <a:t>Это приводит к </a:t>
            </a:r>
            <a:r>
              <a:rPr lang="ru-RU" sz="2400" u="sng" dirty="0"/>
              <a:t>снижению высоты прикуса</a:t>
            </a:r>
            <a:r>
              <a:rPr lang="ru-RU" sz="2400" dirty="0"/>
              <a:t>, установлению первых постоянных моляров на неправильном </a:t>
            </a:r>
            <a:r>
              <a:rPr lang="ru-RU" sz="2400" dirty="0" err="1"/>
              <a:t>окклюзионном</a:t>
            </a:r>
            <a:r>
              <a:rPr lang="ru-RU" sz="2400" dirty="0"/>
              <a:t> уровне и недоразвитию альвеолярных отростков боковых участков. Нарушение контактов между передними зубами обуславливает экструзия в этой области. </a:t>
            </a:r>
          </a:p>
          <a:p>
            <a:endParaRPr lang="ru-RU" dirty="0"/>
          </a:p>
        </p:txBody>
      </p:sp>
    </p:spTree>
    <p:extLst>
      <p:ext uri="{BB962C8B-B14F-4D97-AF65-F5344CB8AC3E}">
        <p14:creationId xmlns:p14="http://schemas.microsoft.com/office/powerpoint/2010/main" val="1752274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normAutofit/>
          </a:bodyPr>
          <a:lstStyle/>
          <a:p>
            <a:r>
              <a:rPr lang="ru-RU" sz="2400" dirty="0"/>
              <a:t>Экструзии верхних резцов, приводящей к глубокому прикусу способствуют </a:t>
            </a:r>
            <a:r>
              <a:rPr lang="ru-RU" sz="2400" u="sng" dirty="0"/>
              <a:t>нарушения функций дыхания (ротовое), глотания и речи</a:t>
            </a:r>
            <a:r>
              <a:rPr lang="ru-RU" sz="2400" dirty="0"/>
              <a:t>. </a:t>
            </a:r>
          </a:p>
          <a:p>
            <a:r>
              <a:rPr lang="ru-RU" sz="2400" dirty="0"/>
              <a:t>К глубокому прикусу приводят также наличие сверхкомплектных зубов (на верхней челюсти), </a:t>
            </a:r>
            <a:r>
              <a:rPr lang="ru-RU" sz="2400" dirty="0" err="1"/>
              <a:t>диастемы</a:t>
            </a:r>
            <a:r>
              <a:rPr lang="ru-RU" sz="2400" dirty="0"/>
              <a:t>, адентии (на нижней челюсти), индивидуальной </a:t>
            </a:r>
            <a:r>
              <a:rPr lang="ru-RU" sz="2400" dirty="0" err="1"/>
              <a:t>макродентии</a:t>
            </a:r>
            <a:r>
              <a:rPr lang="ru-RU" sz="2400" dirty="0"/>
              <a:t>, </a:t>
            </a:r>
            <a:r>
              <a:rPr lang="ru-RU" sz="2400" dirty="0" err="1"/>
              <a:t>микродентии</a:t>
            </a:r>
            <a:r>
              <a:rPr lang="ru-RU" sz="2400" dirty="0"/>
              <a:t>, нарушение последовательности смены верхних и нижних зубов или сроков прорезывания постоянных зубов (удлинение сроков прорезывания). </a:t>
            </a:r>
          </a:p>
          <a:p>
            <a:r>
              <a:rPr lang="ru-RU" sz="2400" dirty="0"/>
              <a:t>К нарушению роста альвеолярных отростков по вертикали приводит </a:t>
            </a:r>
            <a:r>
              <a:rPr lang="ru-RU" sz="2400" dirty="0" err="1"/>
              <a:t>протрузия</a:t>
            </a:r>
            <a:r>
              <a:rPr lang="ru-RU" sz="2400" dirty="0"/>
              <a:t> или </a:t>
            </a:r>
            <a:r>
              <a:rPr lang="ru-RU" sz="2400" dirty="0" err="1"/>
              <a:t>ретрузия</a:t>
            </a:r>
            <a:r>
              <a:rPr lang="ru-RU" sz="2400" dirty="0"/>
              <a:t> передних зубов на одной либо на обеих челюстях, укорочение ветвей нижней челюсти, уменьшение величины её углов. </a:t>
            </a:r>
          </a:p>
          <a:p>
            <a:endParaRPr lang="ru-RU" dirty="0"/>
          </a:p>
        </p:txBody>
      </p:sp>
    </p:spTree>
    <p:extLst>
      <p:ext uri="{BB962C8B-B14F-4D97-AF65-F5344CB8AC3E}">
        <p14:creationId xmlns:p14="http://schemas.microsoft.com/office/powerpoint/2010/main" val="2016778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Наследственная особенность развития челюстно-лицевой области.</a:t>
            </a:r>
          </a:p>
          <a:p>
            <a:r>
              <a:rPr lang="ru-RU" dirty="0"/>
              <a:t>Нарушения в течение беременности (травмы, инфекционные болезни матери, авитаминоз и др.)</a:t>
            </a:r>
          </a:p>
          <a:p>
            <a:r>
              <a:rPr lang="ru-RU" dirty="0"/>
              <a:t>Неправильное искусственное вскармливание, приводящее к чрезмерному развитию мышц, поднимающих нижнюю челюсть.</a:t>
            </a:r>
          </a:p>
          <a:p>
            <a:r>
              <a:rPr lang="ru-RU" dirty="0"/>
              <a:t>Травмы и остеомиелит челюстей, анкилоз ВНЧС.</a:t>
            </a:r>
          </a:p>
          <a:p>
            <a:endParaRPr lang="ru-RU" dirty="0"/>
          </a:p>
        </p:txBody>
      </p:sp>
    </p:spTree>
    <p:extLst>
      <p:ext uri="{BB962C8B-B14F-4D97-AF65-F5344CB8AC3E}">
        <p14:creationId xmlns:p14="http://schemas.microsoft.com/office/powerpoint/2010/main" val="363061631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515</TotalTime>
  <Words>1978</Words>
  <Application>Microsoft Macintosh PowerPoint</Application>
  <PresentationFormat>Широкоэкранный</PresentationFormat>
  <Paragraphs>146</Paragraphs>
  <Slides>38</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38</vt:i4>
      </vt:variant>
    </vt:vector>
  </HeadingPairs>
  <TitlesOfParts>
    <vt:vector size="42" baseType="lpstr">
      <vt:lpstr>Arial</vt:lpstr>
      <vt:lpstr>Calibri</vt:lpstr>
      <vt:lpstr>Calibri Light</vt:lpstr>
      <vt:lpstr>Тема Office</vt:lpstr>
      <vt:lpstr>Глубокая резцовая окклюзия</vt:lpstr>
      <vt:lpstr>Презентация PowerPoint</vt:lpstr>
      <vt:lpstr>Классификация</vt:lpstr>
      <vt:lpstr>Презентация PowerPoint</vt:lpstr>
      <vt:lpstr>Этиологические факторы </vt:lpstr>
      <vt:lpstr>Этиологические факторы</vt:lpstr>
      <vt:lpstr>Этиология</vt:lpstr>
      <vt:lpstr>Презентация PowerPoint</vt:lpstr>
      <vt:lpstr>Презентация PowerPoint</vt:lpstr>
      <vt:lpstr>Презентация PowerPoint</vt:lpstr>
      <vt:lpstr>Презентация PowerPoint</vt:lpstr>
      <vt:lpstr>Клинические проявления</vt:lpstr>
      <vt:lpstr>Презентация PowerPoint</vt:lpstr>
      <vt:lpstr>Презентация PowerPoint</vt:lpstr>
      <vt:lpstr>Презентация PowerPoint</vt:lpstr>
      <vt:lpstr>Презентация PowerPoint</vt:lpstr>
      <vt:lpstr>Внутриротовые признаки</vt:lpstr>
      <vt:lpstr>Презентация PowerPoint</vt:lpstr>
      <vt:lpstr>Презентация PowerPoint</vt:lpstr>
      <vt:lpstr>Измерения КДМ</vt:lpstr>
      <vt:lpstr>ОПТГ</vt:lpstr>
      <vt:lpstr>ТРГ (при скелетных аномалиях окклюзии)</vt:lpstr>
      <vt:lpstr>ТРГ (при скелетных аномалиях окклюзии)</vt:lpstr>
      <vt:lpstr>Функциональная проба</vt:lpstr>
      <vt:lpstr>Лечение</vt:lpstr>
      <vt:lpstr>Лечение в период существования и «изнашивания» молочного прикуса </vt:lpstr>
      <vt:lpstr>Презентация PowerPoint</vt:lpstr>
      <vt:lpstr>Презентация PowerPoint</vt:lpstr>
      <vt:lpstr>Лечение в период сменного прикуса </vt:lpstr>
      <vt:lpstr>Презентация PowerPoint</vt:lpstr>
      <vt:lpstr>Накусочная пластинка Катца</vt:lpstr>
      <vt:lpstr>Презентация PowerPoint</vt:lpstr>
      <vt:lpstr>Твин-блок</vt:lpstr>
      <vt:lpstr>Лечение в постоянном прикусе</vt:lpstr>
      <vt:lpstr>Презентация PowerPoint</vt:lpstr>
      <vt:lpstr>Презентация PowerPoint</vt:lpstr>
      <vt:lpstr>Презентация PowerPoint</vt:lpstr>
      <vt:lpstr>Спасибо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Алина Абдуллина</dc:creator>
  <cp:lastModifiedBy>Азалия Юнусова</cp:lastModifiedBy>
  <cp:revision>33</cp:revision>
  <dcterms:created xsi:type="dcterms:W3CDTF">2025-10-28T13:38:09Z</dcterms:created>
  <dcterms:modified xsi:type="dcterms:W3CDTF">2026-01-27T13:23:32Z</dcterms:modified>
</cp:coreProperties>
</file>