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B609B-0F0B-4EC6-93B2-104625D5906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C1574-ECD1-4C11-95A9-8D3848E550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4130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B609B-0F0B-4EC6-93B2-104625D5906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C1574-ECD1-4C11-95A9-8D3848E550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948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B609B-0F0B-4EC6-93B2-104625D5906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C1574-ECD1-4C11-95A9-8D3848E550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028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B609B-0F0B-4EC6-93B2-104625D5906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C1574-ECD1-4C11-95A9-8D3848E550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487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B609B-0F0B-4EC6-93B2-104625D5906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C1574-ECD1-4C11-95A9-8D3848E550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876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B609B-0F0B-4EC6-93B2-104625D5906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C1574-ECD1-4C11-95A9-8D3848E550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61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B609B-0F0B-4EC6-93B2-104625D5906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C1574-ECD1-4C11-95A9-8D3848E550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399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B609B-0F0B-4EC6-93B2-104625D5906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C1574-ECD1-4C11-95A9-8D3848E550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805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B609B-0F0B-4EC6-93B2-104625D5906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C1574-ECD1-4C11-95A9-8D3848E550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874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B609B-0F0B-4EC6-93B2-104625D5906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C1574-ECD1-4C11-95A9-8D3848E550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139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B609B-0F0B-4EC6-93B2-104625D5906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C1574-ECD1-4C11-95A9-8D3848E550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96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B609B-0F0B-4EC6-93B2-104625D5906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C1574-ECD1-4C11-95A9-8D3848E550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306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Синтез и распад </a:t>
            </a:r>
            <a:r>
              <a:rPr lang="ru-RU" dirty="0" err="1" smtClean="0"/>
              <a:t>гема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412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3922" y="0"/>
            <a:ext cx="538415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214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0238" y="561474"/>
            <a:ext cx="9126920" cy="5753555"/>
          </a:xfrm>
        </p:spPr>
      </p:pic>
    </p:spTree>
    <p:extLst>
      <p:ext uri="{BB962C8B-B14F-4D97-AF65-F5344CB8AC3E}">
        <p14:creationId xmlns:p14="http://schemas.microsoft.com/office/powerpoint/2010/main" val="1986193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Строение </a:t>
            </a:r>
            <a:r>
              <a:rPr lang="ru-RU" dirty="0" err="1" smtClean="0"/>
              <a:t>гема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961" y="1825625"/>
            <a:ext cx="4778077" cy="4351338"/>
          </a:xfrm>
        </p:spPr>
      </p:pic>
    </p:spTree>
    <p:extLst>
      <p:ext uri="{BB962C8B-B14F-4D97-AF65-F5344CB8AC3E}">
        <p14:creationId xmlns:p14="http://schemas.microsoft.com/office/powerpoint/2010/main" val="2658222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Биологическое </a:t>
            </a:r>
            <a:r>
              <a:rPr lang="ru-RU" b="1" dirty="0"/>
              <a:t>значение </a:t>
            </a:r>
            <a:r>
              <a:rPr lang="ru-RU" b="1" dirty="0" err="1"/>
              <a:t>гема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err="1"/>
              <a:t>Гем</a:t>
            </a:r>
            <a:r>
              <a:rPr lang="ru-RU" dirty="0"/>
              <a:t> — железопорфириновый комплекс, выполняющий ключевые функции:</a:t>
            </a:r>
          </a:p>
          <a:p>
            <a:r>
              <a:rPr lang="ru-RU" b="1" dirty="0"/>
              <a:t>Дыхание:</a:t>
            </a:r>
            <a:r>
              <a:rPr lang="ru-RU" dirty="0"/>
              <a:t> Гемоглобин (</a:t>
            </a:r>
            <a:r>
              <a:rPr lang="ru-RU" dirty="0" err="1"/>
              <a:t>Hb</a:t>
            </a:r>
            <a:r>
              <a:rPr lang="ru-RU" dirty="0"/>
              <a:t>), миоглобин (</a:t>
            </a:r>
            <a:r>
              <a:rPr lang="ru-RU" dirty="0" err="1"/>
              <a:t>Mb</a:t>
            </a:r>
            <a:r>
              <a:rPr lang="ru-RU" dirty="0"/>
              <a:t>) — транспорт и депонирование O₂/CO₂.</a:t>
            </a:r>
          </a:p>
          <a:p>
            <a:r>
              <a:rPr lang="ru-RU" b="1" dirty="0" err="1"/>
              <a:t>Энергогенез</a:t>
            </a:r>
            <a:r>
              <a:rPr lang="ru-RU" b="1" dirty="0"/>
              <a:t>:</a:t>
            </a:r>
            <a:r>
              <a:rPr lang="ru-RU" dirty="0"/>
              <a:t> </a:t>
            </a:r>
            <a:r>
              <a:rPr lang="ru-RU" dirty="0" err="1"/>
              <a:t>Цитохромы</a:t>
            </a:r>
            <a:r>
              <a:rPr lang="ru-RU" dirty="0"/>
              <a:t> дыхательной цепи (b, c₁, a, a₃) — перенос электронов.</a:t>
            </a:r>
          </a:p>
          <a:p>
            <a:r>
              <a:rPr lang="ru-RU" b="1" dirty="0" err="1"/>
              <a:t>Детоксикация</a:t>
            </a:r>
            <a:r>
              <a:rPr lang="ru-RU" b="1" dirty="0"/>
              <a:t>:</a:t>
            </a:r>
            <a:r>
              <a:rPr lang="ru-RU" dirty="0"/>
              <a:t> </a:t>
            </a:r>
            <a:r>
              <a:rPr lang="ru-RU" dirty="0" err="1"/>
              <a:t>Цитохром</a:t>
            </a:r>
            <a:r>
              <a:rPr lang="ru-RU" dirty="0"/>
              <a:t> P450 — окисление </a:t>
            </a:r>
            <a:r>
              <a:rPr lang="ru-RU" dirty="0" err="1"/>
              <a:t>ксенобиотиков</a:t>
            </a:r>
            <a:r>
              <a:rPr lang="ru-RU" dirty="0"/>
              <a:t>.</a:t>
            </a:r>
          </a:p>
          <a:p>
            <a:r>
              <a:rPr lang="ru-RU" b="1" dirty="0"/>
              <a:t>Защита от АФК:</a:t>
            </a:r>
            <a:r>
              <a:rPr lang="ru-RU" dirty="0"/>
              <a:t> Каталаза, </a:t>
            </a:r>
            <a:r>
              <a:rPr lang="ru-RU" dirty="0" err="1"/>
              <a:t>пероксидаза</a:t>
            </a:r>
            <a:r>
              <a:rPr lang="ru-RU" dirty="0"/>
              <a:t> — разрушение H₂O₂.</a:t>
            </a:r>
          </a:p>
          <a:p>
            <a:pPr marL="0" indent="0">
              <a:buNone/>
            </a:pPr>
            <a:r>
              <a:rPr lang="ru-RU" b="1" dirty="0"/>
              <a:t>Локализация синтеза:</a:t>
            </a:r>
            <a:r>
              <a:rPr lang="ru-RU" dirty="0"/>
              <a:t> Во всех клетках, но наиболее интенсивно:</a:t>
            </a:r>
          </a:p>
          <a:p>
            <a:r>
              <a:rPr lang="ru-RU" b="1" dirty="0"/>
              <a:t>Костный мозг (</a:t>
            </a:r>
            <a:r>
              <a:rPr lang="ru-RU" b="1" dirty="0" err="1"/>
              <a:t>эритробласты</a:t>
            </a:r>
            <a:r>
              <a:rPr lang="ru-RU" b="1" dirty="0"/>
              <a:t>)</a:t>
            </a:r>
            <a:r>
              <a:rPr lang="ru-RU" dirty="0"/>
              <a:t> — ~85% для синтеза гемоглобина.</a:t>
            </a:r>
          </a:p>
          <a:p>
            <a:r>
              <a:rPr lang="ru-RU" b="1" dirty="0"/>
              <a:t>Печень (</a:t>
            </a:r>
            <a:r>
              <a:rPr lang="ru-RU" b="1" dirty="0" err="1"/>
              <a:t>гепатоциты</a:t>
            </a:r>
            <a:r>
              <a:rPr lang="ru-RU" b="1" dirty="0"/>
              <a:t>)</a:t>
            </a:r>
            <a:r>
              <a:rPr lang="ru-RU" dirty="0"/>
              <a:t> — для синтеза </a:t>
            </a:r>
            <a:r>
              <a:rPr lang="ru-RU" dirty="0" err="1"/>
              <a:t>цитохромов</a:t>
            </a:r>
            <a:r>
              <a:rPr lang="ru-RU" dirty="0"/>
              <a:t>, каталазы.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729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Биосинтез </a:t>
            </a:r>
            <a:r>
              <a:rPr lang="ru-RU" dirty="0" err="1" smtClean="0"/>
              <a:t>гема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3463" y="1553167"/>
            <a:ext cx="4700337" cy="5095116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626" y="2005264"/>
            <a:ext cx="5622887" cy="402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297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Порфирии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Нарушения синтеза — </a:t>
            </a:r>
            <a:r>
              <a:rPr lang="ru-RU" b="1" dirty="0" err="1"/>
              <a:t>порфирии</a:t>
            </a:r>
            <a:r>
              <a:rPr lang="ru-RU" b="1" dirty="0"/>
              <a:t>.</a:t>
            </a:r>
            <a:r>
              <a:rPr lang="ru-RU" dirty="0"/>
              <a:t> Это группа наследственных заболеваний, связанных с дефектом ферментов пути биосинтеза </a:t>
            </a:r>
            <a:r>
              <a:rPr lang="ru-RU" dirty="0" err="1"/>
              <a:t>гема</a:t>
            </a:r>
            <a:r>
              <a:rPr lang="ru-RU" dirty="0"/>
              <a:t>. Пример: острая перемежающаяся </a:t>
            </a:r>
            <a:r>
              <a:rPr lang="ru-RU" dirty="0" err="1"/>
              <a:t>порфирия</a:t>
            </a:r>
            <a:r>
              <a:rPr lang="ru-RU" dirty="0"/>
              <a:t> (дефицит ПБГ-</a:t>
            </a:r>
            <a:r>
              <a:rPr lang="ru-RU" dirty="0" err="1"/>
              <a:t>деаминазы</a:t>
            </a:r>
            <a:r>
              <a:rPr lang="ru-RU" dirty="0"/>
              <a:t>) → накопление токсичных предшественников (АЛК, ПБГ) → неврологические и абдоминальные симптомы.</a:t>
            </a:r>
          </a:p>
        </p:txBody>
      </p:sp>
    </p:spTree>
    <p:extLst>
      <p:ext uri="{BB962C8B-B14F-4D97-AF65-F5344CB8AC3E}">
        <p14:creationId xmlns:p14="http://schemas.microsoft.com/office/powerpoint/2010/main" val="1844184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100" y="518706"/>
            <a:ext cx="7163800" cy="582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38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Регуляция синтеза </a:t>
            </a:r>
            <a:r>
              <a:rPr lang="ru-RU" dirty="0" err="1" smtClean="0"/>
              <a:t>гема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Основной </a:t>
            </a:r>
            <a:r>
              <a:rPr lang="ru-RU" b="1" dirty="0"/>
              <a:t>механизм регуляции: отрицательная обратная связь</a:t>
            </a:r>
          </a:p>
          <a:p>
            <a:r>
              <a:rPr lang="ru-RU" b="1" dirty="0"/>
              <a:t>Главная регуляторная точка — фермент δ-</a:t>
            </a:r>
            <a:r>
              <a:rPr lang="ru-RU" b="1" dirty="0" err="1"/>
              <a:t>Аминолевулинатсинтаза</a:t>
            </a:r>
            <a:r>
              <a:rPr lang="ru-RU" b="1" dirty="0"/>
              <a:t> (АЛК-</a:t>
            </a:r>
            <a:r>
              <a:rPr lang="ru-RU" b="1" dirty="0" err="1"/>
              <a:t>синтаза</a:t>
            </a:r>
            <a:r>
              <a:rPr lang="ru-RU" b="1" dirty="0"/>
              <a:t>).</a:t>
            </a:r>
            <a:endParaRPr lang="ru-RU" dirty="0"/>
          </a:p>
          <a:p>
            <a:r>
              <a:rPr lang="ru-RU" dirty="0"/>
              <a:t>АЛК-</a:t>
            </a:r>
            <a:r>
              <a:rPr lang="ru-RU" dirty="0" err="1"/>
              <a:t>синтаза</a:t>
            </a:r>
            <a:r>
              <a:rPr lang="ru-RU" dirty="0"/>
              <a:t> катализирует первую и лимитирующую реакцию всего пути: </a:t>
            </a:r>
            <a:r>
              <a:rPr lang="ru-RU" b="1" dirty="0" err="1"/>
              <a:t>Сукцинил-КоА</a:t>
            </a:r>
            <a:r>
              <a:rPr lang="ru-RU" b="1" dirty="0"/>
              <a:t> + Глицин → δ-Аминолевулиновая кислота (АЛК)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6456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Регуляция синтеза </a:t>
            </a:r>
            <a:r>
              <a:rPr lang="ru-RU" dirty="0" err="1" smtClean="0"/>
              <a:t>гема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Гем</a:t>
            </a:r>
            <a:r>
              <a:rPr lang="ru-RU" dirty="0" smtClean="0"/>
              <a:t>, как конечный продукт пути, регулирует активность АЛК-</a:t>
            </a:r>
            <a:r>
              <a:rPr lang="ru-RU" dirty="0" err="1" smtClean="0"/>
              <a:t>синтазы</a:t>
            </a:r>
            <a:r>
              <a:rPr lang="ru-RU" dirty="0" smtClean="0"/>
              <a:t> на нескольких уровнях: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161199"/>
              </p:ext>
            </p:extLst>
          </p:nvPr>
        </p:nvGraphicFramePr>
        <p:xfrm>
          <a:off x="1042738" y="3074194"/>
          <a:ext cx="10603830" cy="247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5868">
                  <a:extLst>
                    <a:ext uri="{9D8B030D-6E8A-4147-A177-3AD203B41FA5}">
                      <a16:colId xmlns:a16="http://schemas.microsoft.com/office/drawing/2014/main" val="1912390603"/>
                    </a:ext>
                  </a:extLst>
                </a:gridCol>
                <a:gridCol w="5287962">
                  <a:extLst>
                    <a:ext uri="{9D8B030D-6E8A-4147-A177-3AD203B41FA5}">
                      <a16:colId xmlns:a16="http://schemas.microsoft.com/office/drawing/2014/main" val="2751622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Уровень регуляции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Механизм действия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7833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Аллостерическое ингибирование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Свободный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гем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связывается с аллостерическим сайтом АЛК-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синтазы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обратимо снижая ее активность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983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Репрессия транскрипции гена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Гем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связывается с репрессором (например, 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Bach1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в печени) или действует как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корепрессор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предотвращая экспрессию гена </a:t>
                      </a:r>
                      <a:r>
                        <a:rPr lang="ru-RU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ALAS1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(печеночная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изоформа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7306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3752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Распад гемоглобина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617" y="647950"/>
            <a:ext cx="3835214" cy="5810351"/>
          </a:xfrm>
        </p:spPr>
      </p:pic>
    </p:spTree>
    <p:extLst>
      <p:ext uri="{BB962C8B-B14F-4D97-AF65-F5344CB8AC3E}">
        <p14:creationId xmlns:p14="http://schemas.microsoft.com/office/powerpoint/2010/main" val="22898740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83</Words>
  <Application>Microsoft Office PowerPoint</Application>
  <PresentationFormat>Широкоэкранный</PresentationFormat>
  <Paragraphs>27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Синтез и распад гема</vt:lpstr>
      <vt:lpstr>Строение гема</vt:lpstr>
      <vt:lpstr>Биологическое значение гема </vt:lpstr>
      <vt:lpstr>Биосинтез гема</vt:lpstr>
      <vt:lpstr>Порфирии</vt:lpstr>
      <vt:lpstr>Презентация PowerPoint</vt:lpstr>
      <vt:lpstr>Регуляция синтеза гема</vt:lpstr>
      <vt:lpstr>Регуляция синтеза гема</vt:lpstr>
      <vt:lpstr>Распад гемоглобина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Синтез и распад гема</dc:title>
  <dc:creator>HomeNET</dc:creator>
  <cp:lastModifiedBy>HomeNET</cp:lastModifiedBy>
  <cp:revision>2</cp:revision>
  <dcterms:created xsi:type="dcterms:W3CDTF">2026-01-29T09:29:48Z</dcterms:created>
  <dcterms:modified xsi:type="dcterms:W3CDTF">2026-01-29T09:47:37Z</dcterms:modified>
</cp:coreProperties>
</file>