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EEF514-8912-7706-7428-C2947A9CCB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BB0C445-D758-5011-AA28-1740F0D223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638B39-FF46-CF9B-8BD0-9C57B95B1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A4356D-D726-477A-15C0-D98288CDC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20CBE2-9CED-48CC-D3B9-84F1D0C97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8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E36774-FCB1-6799-6B5F-E2CA379B9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71E69AC-7FE1-FDE7-022F-C002B0BC6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0A5D34-4A9F-2987-C307-B6A0A555E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E06B39-0965-20D2-70EB-8FE17BD92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184615-0CF8-FE64-234D-B7168EA14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051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3363C82-8D79-A7DF-E6B8-7F63D24989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586EE95-7762-3C19-7C4D-DBD734BF8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DDFF90-A243-7E42-0BF6-02D7762F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FF42BB-4186-C6B7-76F8-931669277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88C908-8F5A-C67A-403D-E5E7F1168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99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E6144-D94E-34F8-C63F-41D71B822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E48A5F-797E-DCB8-1BFB-2DA65E926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015B2D-6F1F-3AF3-E454-2A74F98F9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759B66-3D1D-B466-C487-001267CDD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1EC4AB-E627-1926-F5E1-4BA70D7CA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59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927A0-DE9A-5829-C1E9-6373B3DFF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C5030A-911E-1720-5005-76ED57FA7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478C67-91B2-900A-C1D2-3AB581CAC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C4656C-279D-F376-3A5F-7F4C2E636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F3FCC-F0FD-D0C4-FA83-9BEA1BFD5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94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CE810E-0FDE-D513-7F80-C2A1DCD91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E6FF96-E2DD-5701-27C2-5B8E20827E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D0C5F8-0556-BE80-2AAC-D06EB2A2E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E570B0-13E8-8DE6-FCB3-45B8248A3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7B8C98-41C7-B1AE-2595-9D467464D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3AB921-B6DD-11EC-E4A8-A68BD970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87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C584C0-54B9-FE4C-F05E-C89D6CD40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AB0737-B1BC-3568-45BF-BBF3B147C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35427B-6ECF-9464-DF61-DA4D6E75B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DB490A1-3CF0-68B4-C7EA-00C0ECA1A0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04B854A-1D19-A511-1AF1-421E90104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E67C67E-392E-BDD9-8C93-9ACDBEEF1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C779A21-DD3B-131C-7931-24CCC421F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4F90F1E-640F-94C5-2802-E2B8BAB75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85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4468E5-0A3C-3785-398E-6015CC893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7A30B3-653E-F8B1-F2AC-25367E367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EF62A7-F83F-E98E-BAF6-41D1ABA16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B8B1A58-D8A6-8614-5084-42378F658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41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268F54-9220-3371-3FC4-F0630DAD8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E231E9B-085A-1A4E-900F-1D0AC8F12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BA1DD09-1674-76BA-52EB-B938AFA7B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8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978E02-8BDE-41ED-D4D1-AFBDF356C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6A84AB-8F35-2354-FDBC-94EB59EE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565EE3-E7DB-7111-E0B2-54D6540B7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482834-E7C0-22C2-BA75-FFA8D3C22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47ED54-0A8E-C985-B75A-2A1659453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F291EA-365F-F46F-5046-EAD5B8F2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78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19FA90-3430-BF4C-0424-DD4C2868E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8AF650-842D-26FB-7CD9-3F5819467D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808FFE3-7DA1-EB9C-FA03-3C12008DB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F22684-EFA8-C006-CE5C-3F3FC9360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591B43-CBE7-C26E-15FA-D66E9C8DB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8195F3-0CD3-741C-A432-2D43B96C4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051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FBF0CC-6DC0-4CC3-A40A-0AD450EB3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B81E5D-77EB-75E8-F4F5-357DADC86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DEDC84-06ED-7A98-FA25-1B50FFFE73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F2642-FA9A-4ABA-9608-386D623084E3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182DC3-700A-4F97-FC27-43F442B46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F05540-50B6-CB87-3035-7E465F9A33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2A5DC-5ACD-4998-8288-4A8340F08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658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AC355B-D7CD-A324-78DB-5DD8D7350B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НИРО: ОБЗОР ЛИТЕРАТУРЫ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2272F65-A265-19F1-2FBC-62B1428F8D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ДОЦ. Шакирова А.З.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7205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6BD04C-1D1A-DE6F-6F54-BD8CBBF57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123"/>
            <a:ext cx="10515600" cy="150056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8 шагов по формированию  обзор литературы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8FD3AF-2F40-21CB-37F6-629A51D0F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73" y="1548142"/>
            <a:ext cx="12004895" cy="530985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Шаг 1: Определение темы и постановка цели обзора.  Сформулируйте точную тему вашей НИРО и определите цель обзора литературы. Это может быть анализ существующих исследований, выявление пробелов в знании или поиск подходов для решения задачи.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Шаг 2: Поиск источников.  Используйте научные базы данных (например, Google </a:t>
            </a:r>
            <a:r>
              <a:rPr lang="ru-RU" dirty="0" err="1"/>
              <a:t>Scholar</a:t>
            </a:r>
            <a:r>
              <a:rPr lang="ru-RU" dirty="0"/>
              <a:t>, </a:t>
            </a:r>
            <a:r>
              <a:rPr lang="ru-RU" dirty="0" err="1"/>
              <a:t>eLibrary</a:t>
            </a:r>
            <a:r>
              <a:rPr lang="ru-RU" dirty="0"/>
              <a:t>, </a:t>
            </a:r>
            <a:r>
              <a:rPr lang="ru-RU" dirty="0" err="1"/>
              <a:t>PubMed</a:t>
            </a:r>
            <a:r>
              <a:rPr lang="ru-RU" dirty="0"/>
              <a:t>, </a:t>
            </a:r>
            <a:r>
              <a:rPr lang="ru-RU" dirty="0" err="1"/>
              <a:t>Scopus</a:t>
            </a:r>
            <a:r>
              <a:rPr lang="ru-RU" dirty="0"/>
              <a:t>), библиотечные каталоги, учебники, монографии и статьи из научных журналов - важны именно качественные и актуальные источники.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Шаг 3: Отбор и систематизация источников.  Оцените найденные материалы на достоверность, актуальность и релевантность. Составьте перечень наиболее подходящих источников и классифицируйте их, например, по тематическим разделам, годам публикации или методологическому подходу.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Шаг 4: Анализ и критическая оценка литературы.   Изучите отобранные материалы, выделите важные аспекты: основные подходы, методы, результаты исследований. Обратите внимание на противоречия в данных, пробелы в знаниях и наиболее значимые выводы, которые можно использовать в вашей НИРО.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417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D4EFD16-F2BE-C8FF-65F9-FD13F81EE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283" y="217283"/>
            <a:ext cx="11887199" cy="664071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Шаг 5: Планирование структуры обзора.  Составьте план обзора литературы.</a:t>
            </a:r>
          </a:p>
          <a:p>
            <a:pPr marL="0" indent="0">
              <a:buNone/>
            </a:pPr>
            <a:r>
              <a:rPr lang="ru-RU" dirty="0"/>
              <a:t> Обычно он включает:  Введение, где вы объясняете цель и задачи обзора; Основную часть, разделённую на тематические или проблемные блоки, с анализом источников;  Выводы, где вы формулируете ключевые точки обзора, учитывая их связь с вашей исследовательской задачей.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Шаг 6: Написание текста обзора.   Начните с введения, в котором объясните, почему тема важна, и опишите применяемый подход к анализу источников. В основной части сделайте краткий пересказ и разбор каждой группы материалов, избегая чрезмерного подробного цитирования. Делайте сравнения, указывайте плюсы и минусы решений, а также укажите, как отдельные исследования помогают в решении вашей научной проблемы. В выводах суммируйте главное и обозначьте, как это послужит базой для вашей НИРО.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Шаг 7: Оформление ссылок и списка литературы.  Обязательно оформляйте ссылки на источники в соответствии с требованиями вашего вуза (ГОСТ или другой стандарт). Включите полный список использованной литературы в конце  работы.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Шаг 8: Проверка и доработка текста.  Прочитайте готовый текст несколько раз: сначала проверьте логику изложения и соответствие структуре, затем убедитесь в отсутствии орфографических и стилистических ошибок. </a:t>
            </a:r>
          </a:p>
          <a:p>
            <a:pPr marL="0" indent="0">
              <a:buNone/>
            </a:pPr>
            <a:r>
              <a:rPr lang="ru-RU" dirty="0"/>
              <a:t>              По возможности дайте работу научному руководителю на предварительное прочтение.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946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A87EA-E2FF-9580-6104-B72573E7B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285552" cy="1325563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ПРИМЕР.</a:t>
            </a:r>
            <a:br>
              <a:rPr lang="ru-RU" i="1" dirty="0"/>
            </a:br>
            <a:r>
              <a:rPr lang="ru-RU" dirty="0"/>
              <a:t> Тема НИРО  «Смертность от сердечно-сосудистых заболеваний среди взрослого населения»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48CA3A-0961-1DF7-0F7E-572F2C67E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267485"/>
            <a:ext cx="11968681" cy="5450186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dirty="0"/>
              <a:t>Анализ литературы показывает, что сердечно-сосудистые заболевания (ССЗ) являются одной из ведущих причин смертности в мире. В частности, работа Ланцет (2020) подчеркивает, что основные факторы риска ССЗ (гипертония, ожирение и курение) связаны с образом жизни, что открывает определенные перспективы для эффективной профилактики.</a:t>
            </a:r>
          </a:p>
          <a:p>
            <a:r>
              <a:rPr lang="ru-RU" dirty="0"/>
              <a:t>Каплан (2019) рассматривает значение первичной профилактики в предотвращении развития ССЗ, делая акцент на своевременной диагностике факторов риска. Автор выделяет регулярное измерение артериального давления, сдачу анализа холестерина и индекса массы тела как основные меры скрининга. Тем не менее в работе указано, что большинство государственных программ профилактики уделяют больше внимания лечению, чем предупреждению заболеваний.</a:t>
            </a:r>
          </a:p>
          <a:p>
            <a:r>
              <a:rPr lang="ru-RU" dirty="0"/>
              <a:t>Исследования в области немедикаментозной профилактики также активно развиваются. Например, Грин (2021) показывает, что изменение диеты и увеличение физической активности снижают риск ишемической болезни сердца на 50%. В то же время, работы Ивановой (2020) обращают внимание на недостаточное осознание населением важности этих факторов. Автором предлагается необходимость разработки программ, которые ориентируются на обучение пациентов изменению образа жизни в более раннем возрасте.</a:t>
            </a:r>
          </a:p>
          <a:p>
            <a:r>
              <a:rPr lang="ru-RU" dirty="0"/>
              <a:t>В общем, обзор литературы выявил, что успешная профилактика ССЗ требует системного подхода, включая меры профилактики на уровне государства и активное образование населения. Однако в современных исследованиях остаются пробелы в изучении эффективности таких программ в развивающихся странах.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9757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DD8AC1-41C3-3F91-2726-3E4621AD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34978" y="226337"/>
            <a:ext cx="12526978" cy="146435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Распространенные ошибки</a:t>
            </a:r>
            <a:br>
              <a:rPr lang="ru-RU" b="1" dirty="0"/>
            </a:br>
            <a:r>
              <a:rPr lang="ru-RU" b="1" dirty="0"/>
              <a:t> при написании обзора литературы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2CEE96-DC82-2BD6-5651-576A5ABC8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86003"/>
            <a:ext cx="11353800" cy="567199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/>
              <a:t>Неполный охват источников.   </a:t>
            </a:r>
            <a:r>
              <a:rPr lang="ru-RU" u="sng" dirty="0"/>
              <a:t>Ошибка: </a:t>
            </a:r>
            <a:r>
              <a:rPr lang="ru-RU" dirty="0"/>
              <a:t>Использование только одного или нескольких известных авторов либо только самых популярных источников, в то время как менее очевидные, но существенные работы остаются вне внимания.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u="sng" dirty="0"/>
              <a:t>Как избежать: </a:t>
            </a:r>
            <a:r>
              <a:rPr lang="ru-RU" dirty="0"/>
              <a:t>Применяйте разнообразные поисковые платформы (Google </a:t>
            </a:r>
            <a:r>
              <a:rPr lang="ru-RU" dirty="0" err="1"/>
              <a:t>Scholar</a:t>
            </a:r>
            <a:r>
              <a:rPr lang="ru-RU" dirty="0"/>
              <a:t>, библиотечные каталоги, тематические базы данных) и уделите внимание как классическим, так и более современным исследованиям. Постарайтесь найти работы из разных школ или подходов, чтобы взглянуть на тему шире.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Излишний пересказ источников вместо их анализа</a:t>
            </a:r>
            <a:r>
              <a:rPr lang="ru-RU" u="sng" dirty="0"/>
              <a:t>.  Ошибка: </a:t>
            </a:r>
            <a:r>
              <a:rPr lang="ru-RU" dirty="0"/>
              <a:t>Литературный обзор превращается в простой пересказ содержания статей и книг, без оценивания их значимости или связей между ними.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u="sng" dirty="0"/>
              <a:t>Как избежать: </a:t>
            </a:r>
            <a:r>
              <a:rPr lang="ru-RU" dirty="0"/>
              <a:t>При анализе каждого источника акцентируйтесь на том, как он соотносится с другими работами, где его сильные и слабые стороны, и какую роль он играет в общем контексте темы работы.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Отсутствие связи между литературным обзором и задачами исследования.  </a:t>
            </a:r>
            <a:r>
              <a:rPr lang="ru-RU" u="sng" dirty="0"/>
              <a:t>Ошибка: </a:t>
            </a:r>
            <a:r>
              <a:rPr lang="ru-RU" dirty="0"/>
              <a:t>Обзор литературы выглядит изолированным разделом, который никак не связан с основными вопросами и целью работы.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u="sng" dirty="0"/>
              <a:t>Как избежать: </a:t>
            </a:r>
            <a:r>
              <a:rPr lang="ru-RU" dirty="0"/>
              <a:t>Подчеркните, как изученная литература помогает обосновать актуальность вашего исследования. После анализа источников объясните, какое место занимает ваша работа в общем контексте.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3505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1956A-38B1-D5C0-D0B6-42516471A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7841"/>
            <a:ext cx="12412300" cy="76655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Распространенные ошибки</a:t>
            </a:r>
            <a:br>
              <a:rPr lang="ru-RU" b="1" dirty="0"/>
            </a:br>
            <a:r>
              <a:rPr lang="ru-RU" b="1" dirty="0"/>
              <a:t> при написании обзора литературы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742642-A206-3938-E097-032F45ED3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04936"/>
            <a:ext cx="11571083" cy="585306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Использование устаревших данных или источников.  </a:t>
            </a:r>
            <a:r>
              <a:rPr lang="ru-RU" u="sng" dirty="0"/>
              <a:t>Ошибка: </a:t>
            </a:r>
            <a:r>
              <a:rPr lang="ru-RU" dirty="0"/>
              <a:t>Включение материалов, которые потеряли научную актуальность, или игнорирование последних достижений в теме.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u="sng" dirty="0"/>
              <a:t>Как избежать</a:t>
            </a:r>
            <a:r>
              <a:rPr lang="ru-RU" dirty="0"/>
              <a:t>: Проверьте дату публикации материалов. Для НИРО желательно использовать литературу последних 5-10 лет, если только вы не анализируете историческое развитие вопроса. Однако, некоторые фундаментальные работы по морфологии могут использоваться.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Полное отсутствие критического подхода.  </a:t>
            </a:r>
            <a:r>
              <a:rPr lang="ru-RU" u="sng" dirty="0"/>
              <a:t>Ошибка: </a:t>
            </a:r>
            <a:r>
              <a:rPr lang="ru-RU" dirty="0"/>
              <a:t>Все цитируемые работы рассматриваются как одинаково значимые и верные, без анализа их методологических ограничений или возможной субъективности.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u="sng" dirty="0"/>
              <a:t>Как избежать: </a:t>
            </a:r>
            <a:r>
              <a:rPr lang="ru-RU" dirty="0"/>
              <a:t>Задавайте вопросы к каждому источнику: Какую методологию использовал автор? Есть ли в его работе ограниченные выборки или односторонний подход? Совпадают ли его выводы с другими исследованиями по теме?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Чрезмерное использование одних и тех же авторов.  </a:t>
            </a:r>
            <a:r>
              <a:rPr lang="ru-RU" u="sng" dirty="0"/>
              <a:t>Ошибка: </a:t>
            </a:r>
            <a:r>
              <a:rPr lang="ru-RU" dirty="0"/>
              <a:t>Постоянное упоминание одного или нескольких исследователей, что делает обзор однобоким.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u="sng" dirty="0"/>
              <a:t>Как избежать: </a:t>
            </a:r>
            <a:r>
              <a:rPr lang="ru-RU" dirty="0"/>
              <a:t>Старайтесь включать широкий круг авторов, чтобы вашему литературному обзору хватало разнообразия точек зрения.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Слабое структурирование текста.  </a:t>
            </a:r>
            <a:r>
              <a:rPr lang="ru-RU" u="sng" dirty="0"/>
              <a:t>Ошибка: </a:t>
            </a:r>
            <a:r>
              <a:rPr lang="ru-RU" dirty="0"/>
              <a:t>Литературный обзор представляет собой хаотичный поток информации, где сложно уловить логику изложения.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u="sng" dirty="0"/>
              <a:t>Как избежать</a:t>
            </a:r>
            <a:r>
              <a:rPr lang="ru-RU" dirty="0"/>
              <a:t>: Организуйте обзор по тематическим разделам, хронологически или по методам исследований. Используйте подзаголовки для обозначения структуры.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1732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3F256-859D-6314-2865-885BA74B0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4467"/>
            <a:ext cx="12122590" cy="1325563"/>
          </a:xfrm>
        </p:spPr>
        <p:txBody>
          <a:bodyPr/>
          <a:lstStyle/>
          <a:p>
            <a:pPr algn="ctr"/>
            <a:r>
              <a:rPr lang="ru-RU" b="1" dirty="0"/>
              <a:t>Распространенные ошибки</a:t>
            </a:r>
            <a:br>
              <a:rPr lang="ru-RU" b="1" dirty="0"/>
            </a:br>
            <a:r>
              <a:rPr lang="ru-RU" b="1" dirty="0"/>
              <a:t> при написании обзора литературы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81DBD7-92D8-3040-5B53-29C7340E0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10030"/>
            <a:ext cx="12122590" cy="536350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Автоматическая или некачественная работа с переводами.  </a:t>
            </a:r>
            <a:r>
              <a:rPr lang="ru-RU" u="sng" dirty="0"/>
              <a:t>Ошибка</a:t>
            </a:r>
            <a:r>
              <a:rPr lang="ru-RU" dirty="0"/>
              <a:t>: Использование автоматических переводчиков для текстов на иностранном языке без проверки терминологии и точности передачи смыслов.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u="sng" dirty="0"/>
              <a:t>Как избежать</a:t>
            </a:r>
            <a:r>
              <a:rPr lang="ru-RU" dirty="0"/>
              <a:t>: Переводите самостоятельно или, если уровень языка недостаточный, привлекайте стороннюю помощь, чтобы сохранить оригинальный смысл источника.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Пренебрежение к библиографическим деталям.  </a:t>
            </a:r>
            <a:r>
              <a:rPr lang="ru-RU" u="sng" dirty="0"/>
              <a:t>Ошибка: </a:t>
            </a:r>
            <a:r>
              <a:rPr lang="ru-RU" dirty="0"/>
              <a:t>Неправильное оформление ссылок и библиографии, что влияет на восприятие работы в целом.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u="sng" dirty="0"/>
              <a:t>Как избежать: </a:t>
            </a:r>
            <a:r>
              <a:rPr lang="ru-RU" dirty="0"/>
              <a:t>Тщательно изучите требования к оформлению работы (ГОСТ, APA, MLA и т.д.) и применяйте их при создании списка литературы.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Излишний объем</a:t>
            </a:r>
            <a:r>
              <a:rPr lang="ru-RU" u="sng" dirty="0"/>
              <a:t>.  Ошибка: </a:t>
            </a:r>
            <a:r>
              <a:rPr lang="ru-RU" dirty="0"/>
              <a:t>Попытка упомянуть как можно больше источников, включая малозначимые, что размывает фокус.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u="sng" dirty="0"/>
              <a:t>Как избежать: </a:t>
            </a:r>
            <a:r>
              <a:rPr lang="ru-RU" dirty="0"/>
              <a:t>Выбирайте только релевантные материалы, которые напрямую связаны с целью исследования. Ориентируйтесь на качественные работы, а не на количество источников.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6361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DF5D96-F1F5-4B3D-849F-AFA244B03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Что такое “обзор литературы” в НИРО? </a:t>
            </a:r>
            <a:br>
              <a:rPr lang="ru-RU" b="1" dirty="0"/>
            </a:br>
            <a:r>
              <a:rPr lang="ru-RU" b="1" dirty="0"/>
              <a:t>Зачем нужен?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ABEC87-BDD8-3164-4D2E-26D197E2B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Написание обзора литературы: </a:t>
            </a:r>
          </a:p>
          <a:p>
            <a:pPr marL="0" indent="0">
              <a:buNone/>
            </a:pPr>
            <a:r>
              <a:rPr lang="ru-RU" dirty="0"/>
              <a:t>1) Обязательный этап в создании НИРО.</a:t>
            </a:r>
          </a:p>
          <a:p>
            <a:pPr marL="0" indent="0">
              <a:buNone/>
            </a:pPr>
            <a:r>
              <a:rPr lang="ru-RU" dirty="0"/>
              <a:t>2) Приобретение навыка и  умения анализировать источники, выделяя главное, строить аргументированное исследование.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      Это аналитический раздел НИРО, в котором рассматриваются основные научные источники, посвящённые теме исследования. </a:t>
            </a:r>
          </a:p>
        </p:txBody>
      </p:sp>
    </p:spTree>
    <p:extLst>
      <p:ext uri="{BB962C8B-B14F-4D97-AF65-F5344CB8AC3E}">
        <p14:creationId xmlns:p14="http://schemas.microsoft.com/office/powerpoint/2010/main" val="581172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8C79FD-2F89-F4BB-D72A-77A743E67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Целью обзора литературы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4F4D82-D654-0B59-3D84-642794BF2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5180"/>
            <a:ext cx="10515600" cy="479178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изучение и обобщение уже существующих знаний по выбранной проблеме, выявление ключевых подходов, взглядов, а также пробелов, которые требуют дальнейшего изучения; </a:t>
            </a:r>
          </a:p>
          <a:p>
            <a:r>
              <a:rPr lang="ru-RU" dirty="0"/>
              <a:t>выполненный обзор показывает, что исследователь хорошо ориентируется в теме, понимает, на что опирается современная наука, и осознаёт, куда движутся исследования в данной области;</a:t>
            </a:r>
          </a:p>
          <a:p>
            <a:r>
              <a:rPr lang="ru-RU" dirty="0"/>
              <a:t>в нем обосновываются актуальность работы;</a:t>
            </a:r>
          </a:p>
          <a:p>
            <a:r>
              <a:rPr lang="ru-RU" dirty="0"/>
              <a:t>выделяются важные теории, идеи и аргументы, которые станут основной базой исследования, в том числе позволят избежать дублирования уже существующих исследований; </a:t>
            </a:r>
          </a:p>
          <a:p>
            <a:r>
              <a:rPr lang="ru-RU" dirty="0"/>
              <a:t>сформулировать цели и задачи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022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0D5C9F-6DB6-DD6E-A8A3-63C96B2BD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Необходимый объем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E576C4-D0CE-4DBE-D235-C156E4C74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351" y="1825625"/>
            <a:ext cx="11543169" cy="4351338"/>
          </a:xfrm>
        </p:spPr>
        <p:txBody>
          <a:bodyPr/>
          <a:lstStyle/>
          <a:p>
            <a:r>
              <a:rPr lang="ru-RU" dirty="0"/>
              <a:t>Оптимальным считается такой объём обзора литературы, который позволяет подробно осветить текущий уровень знаний по теме исследования, опираясь на качественные и авторитетные источники, и логично подвести к необходимости выполнения планируемой НИРО. </a:t>
            </a:r>
          </a:p>
          <a:p>
            <a:r>
              <a:rPr lang="ru-RU" dirty="0"/>
              <a:t>Обзор литературы обычно занимает 20–30% от общего объёма работы.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i="1" dirty="0"/>
              <a:t>НАПРИМЕР: Если НИРО  составляет 25–30 страниц, то на обзор литературы обычно отводится 5–10 страниц текста.</a:t>
            </a:r>
          </a:p>
        </p:txBody>
      </p:sp>
    </p:spTree>
    <p:extLst>
      <p:ext uri="{BB962C8B-B14F-4D97-AF65-F5344CB8AC3E}">
        <p14:creationId xmlns:p14="http://schemas.microsoft.com/office/powerpoint/2010/main" val="1321845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CD34E5-E13C-62E5-9EFE-EB4987025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Содержание и глубина обзора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234C32-C0AE-BCDD-91C5-408CC618B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1683"/>
            <a:ext cx="10515600" cy="504528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Главный критерий для объёма обзора литературы — это его полнота и глубина. </a:t>
            </a:r>
          </a:p>
          <a:p>
            <a:r>
              <a:rPr lang="ru-RU" dirty="0"/>
              <a:t>Важно охватить и проанализировать основные источники по теме, включая классические труды и современные исследования.</a:t>
            </a:r>
          </a:p>
          <a:p>
            <a:r>
              <a:rPr lang="ru-RU" dirty="0"/>
              <a:t> Перегружать работу излишне подробным обзором избыточно, но и слишком короткая часть может создать впечатление поверхностного подхода.</a:t>
            </a:r>
          </a:p>
          <a:p>
            <a:endParaRPr lang="ru-RU" dirty="0"/>
          </a:p>
          <a:p>
            <a:r>
              <a:rPr lang="ru-RU" dirty="0"/>
              <a:t>ПРИМЕЧАНИЕ: Важно уточнить научного руководителя количество цитируемых источников: не менее 7–10 источников, но рациональным  в большинстве случаев считаются 10–20 основных произведений.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78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22D0AC-CCF2-4BC4-4E4A-AD2E95624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Структура обзора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A3C875-ED09-508E-554A-F2E42FF54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12374" cy="4351338"/>
          </a:xfrm>
        </p:spPr>
        <p:txBody>
          <a:bodyPr/>
          <a:lstStyle/>
          <a:p>
            <a:endParaRPr lang="ru-RU" dirty="0"/>
          </a:p>
          <a:p>
            <a:pPr marL="0" indent="0">
              <a:buNone/>
            </a:pPr>
            <a:r>
              <a:rPr lang="ru-RU" dirty="0"/>
              <a:t>1. Введение, где определяются цели анализа литературы;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2. Основная часть, в которой приводится структурированный анализ по тематикам, подходам или хронологии;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3. Краткий вывод с обоснованием, почему тема требует дальнейшего исследования.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333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7BC775-5E44-A6B4-4A25-83ADB3CF5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2251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Где и как подобрать литературу?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056513-CF96-2714-F15E-BFF90D0BC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196"/>
            <a:ext cx="11353800" cy="4619767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dirty="0"/>
              <a:t>Нужно определить ключевые слова и термины, которые соответствуют теме.</a:t>
            </a:r>
          </a:p>
          <a:p>
            <a:pPr marL="514350" indent="-514350">
              <a:buAutoNum type="arabicPeriod"/>
            </a:pPr>
            <a:r>
              <a:rPr lang="ru-RU" dirty="0"/>
              <a:t> Опирайтесь на специализированные базы данных и научные библиотеки, такие как </a:t>
            </a:r>
            <a:r>
              <a:rPr lang="ru-RU" dirty="0" err="1"/>
              <a:t>eLibrary</a:t>
            </a:r>
            <a:r>
              <a:rPr lang="ru-RU" dirty="0"/>
              <a:t>, Google </a:t>
            </a:r>
            <a:r>
              <a:rPr lang="ru-RU" dirty="0" err="1"/>
              <a:t>Scholar</a:t>
            </a:r>
            <a:r>
              <a:rPr lang="ru-RU" dirty="0"/>
              <a:t>, JSTOR. Внимание следует уделять не только современным исследованиям, но и фундаментальным работам, которые заложили основу для изучаемой проблематики.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Следует избегать использования ненадежных источников, таких как статьи с сомнительных сайтов.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Используйте источники на иностранных языках – это обогатит вашу работу.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164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4147CC-B01C-DAEB-87FF-5430C581B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Техническое форматирование обзора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FD2C17-E5A8-0216-AD0D-B56451140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031" y="1593410"/>
            <a:ext cx="11497901" cy="5178582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Оформление текста:   Шрифт: Times New </a:t>
            </a:r>
            <a:r>
              <a:rPr lang="ru-RU" dirty="0" err="1"/>
              <a:t>Roman</a:t>
            </a:r>
            <a:r>
              <a:rPr lang="ru-RU" dirty="0"/>
              <a:t>, размер 14. </a:t>
            </a:r>
          </a:p>
          <a:p>
            <a:r>
              <a:rPr lang="ru-RU" dirty="0"/>
              <a:t>Межстрочный интервал: Полуторный (1,5), чтобы текст читался легко.</a:t>
            </a:r>
          </a:p>
          <a:p>
            <a:r>
              <a:rPr lang="ru-RU" dirty="0"/>
              <a:t>Поля: Левое поле – 3 см; правое – 1,5 см; верхнее и нижнее – по 2 см.</a:t>
            </a:r>
          </a:p>
          <a:p>
            <a:r>
              <a:rPr lang="ru-RU" dirty="0"/>
              <a:t>Абзацный отступ: составляет 1,25 см.</a:t>
            </a:r>
          </a:p>
          <a:p>
            <a:r>
              <a:rPr lang="ru-RU" dirty="0"/>
              <a:t>Выравнивание текста: По ширине страницы.</a:t>
            </a:r>
          </a:p>
          <a:p>
            <a:r>
              <a:rPr lang="ru-RU" dirty="0"/>
              <a:t>Нумерация начинается с титульного листа (он в расчет не включается при печати номера), а начиная со второй страницы (введение) нумерация ставится в правом нижнем углу страницы.</a:t>
            </a:r>
          </a:p>
          <a:p>
            <a:r>
              <a:rPr lang="ru-RU" dirty="0"/>
              <a:t>Заголовки разбираемых разделов пишутся по центру страницы полужирным шрифтом.  Применяйте единый стиль заголовков: заголовки первого уровня – кегль 14, полужирный шрифт; второго уровня (подразделы) – обычный или полужирный кегль 14.</a:t>
            </a:r>
          </a:p>
          <a:p>
            <a:r>
              <a:rPr lang="ru-RU" dirty="0"/>
              <a:t>Ссылки на литературу:  Источники перечисляются в порядке их упоминания в тексте.  Ссылки указываются в квадратных скобках, например: [1], [2] или [1, с. 45].  После упоминания каждого факта или цитаты в тексте должна быть ссылка на источник.</a:t>
            </a:r>
          </a:p>
          <a:p>
            <a:endParaRPr lang="ru-RU" dirty="0"/>
          </a:p>
          <a:p>
            <a:r>
              <a:rPr lang="ru-RU" dirty="0"/>
              <a:t>Список литературы. Составляется в конце работы в качестве обязательного раздела.  Источники приводятся в порядке их упоминания в тексте или в алфавитном порядке (уточняется в методических рекомендациях или у руководителя).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263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90A3B-DCDC-447D-7470-6E22EF58A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     ГОСТ оформления литературных источников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2733C-EB44-0100-8D62-D67E49A5B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955" y="1213164"/>
            <a:ext cx="11362099" cy="4963799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  <a:p>
            <a:r>
              <a:rPr lang="ru-RU" dirty="0"/>
              <a:t>Книга: Автор(ы). Название книги: подзаголовок. – Место издания: Издательство, год. – Количество страниц.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sz="2300" i="1" dirty="0"/>
              <a:t>Пример: Иванов И.И., Петров П.П. Интерпретация биопсий ЖКТ. – М.: Наука, 2020. – 560 с.</a:t>
            </a:r>
          </a:p>
          <a:p>
            <a:endParaRPr lang="ru-RU" dirty="0"/>
          </a:p>
          <a:p>
            <a:r>
              <a:rPr lang="ru-RU" dirty="0"/>
              <a:t>Статья: Автор(ы). Название статьи // Название журнала. – Год. – Т.99. – №2. – С.12–19.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sz="2100" i="1" dirty="0"/>
              <a:t>Пример: Сидоров А.А. Спленомегалия // Архив патологии. – 2021. – №4. – С.25–31.</a:t>
            </a:r>
          </a:p>
          <a:p>
            <a:endParaRPr lang="ru-RU" dirty="0"/>
          </a:p>
          <a:p>
            <a:r>
              <a:rPr lang="ru-RU" dirty="0"/>
              <a:t>Электронные ресурсы: Автор(ы) (если указан). Название [Электронный ресурс]. – URL: адрес ссылки (дата обращения: </a:t>
            </a:r>
            <a:r>
              <a:rPr lang="ru-RU" dirty="0" err="1"/>
              <a:t>дд.мм.гггг</a:t>
            </a:r>
            <a:r>
              <a:rPr lang="ru-RU" dirty="0"/>
              <a:t>).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sz="2100" i="1" dirty="0"/>
              <a:t>Пример: Иванов И.И. Патология щитовидной железы [Электронный ресурс]. – URL: http://example.com (дата обращения: 01.10.2023).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048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2010</Words>
  <Application>Microsoft Office PowerPoint</Application>
  <PresentationFormat>Широкоэкранный</PresentationFormat>
  <Paragraphs>128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НИРО: ОБЗОР ЛИТЕРАТУРЫ</vt:lpstr>
      <vt:lpstr>Что такое “обзор литературы” в НИРО?  Зачем нужен? </vt:lpstr>
      <vt:lpstr>Целью обзора литературы</vt:lpstr>
      <vt:lpstr>Необходимый объем </vt:lpstr>
      <vt:lpstr>Содержание и глубина обзора </vt:lpstr>
      <vt:lpstr>Структура обзора</vt:lpstr>
      <vt:lpstr>Где и как подобрать литературу? </vt:lpstr>
      <vt:lpstr>Техническое форматирование обзора</vt:lpstr>
      <vt:lpstr>     ГОСТ оформления литературных источников   </vt:lpstr>
      <vt:lpstr>8 шагов по формированию  обзор литературы </vt:lpstr>
      <vt:lpstr>Презентация PowerPoint</vt:lpstr>
      <vt:lpstr>ПРИМЕР.  Тема НИРО  «Смертность от сердечно-сосудистых заболеваний среди взрослого населения» </vt:lpstr>
      <vt:lpstr>Распространенные ошибки  при написании обзора литературы </vt:lpstr>
      <vt:lpstr>Распространенные ошибки  при написании обзора литературы</vt:lpstr>
      <vt:lpstr>Распространенные ошибки  при написании обзора литературы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16</cp:revision>
  <dcterms:created xsi:type="dcterms:W3CDTF">2026-01-29T09:18:51Z</dcterms:created>
  <dcterms:modified xsi:type="dcterms:W3CDTF">2026-01-29T10:03:22Z</dcterms:modified>
</cp:coreProperties>
</file>