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Lst>
  <p:notesMasterIdLst>
    <p:notesMasterId r:id="rId156"/>
  </p:notesMasterIdLst>
  <p:handoutMasterIdLst>
    <p:handoutMasterId r:id="rId157"/>
  </p:handoutMasterIdLst>
  <p:sldIdLst>
    <p:sldId id="256" r:id="rId2"/>
    <p:sldId id="415" r:id="rId3"/>
    <p:sldId id="416" r:id="rId4"/>
    <p:sldId id="417" r:id="rId5"/>
    <p:sldId id="418" r:id="rId6"/>
    <p:sldId id="374" r:id="rId7"/>
    <p:sldId id="375" r:id="rId8"/>
    <p:sldId id="376" r:id="rId9"/>
    <p:sldId id="377" r:id="rId10"/>
    <p:sldId id="378" r:id="rId11"/>
    <p:sldId id="379" r:id="rId12"/>
    <p:sldId id="380" r:id="rId13"/>
    <p:sldId id="381" r:id="rId14"/>
    <p:sldId id="382" r:id="rId15"/>
    <p:sldId id="383" r:id="rId16"/>
    <p:sldId id="421" r:id="rId17"/>
    <p:sldId id="384" r:id="rId18"/>
    <p:sldId id="433" r:id="rId19"/>
    <p:sldId id="434" r:id="rId20"/>
    <p:sldId id="435" r:id="rId21"/>
    <p:sldId id="436" r:id="rId22"/>
    <p:sldId id="437" r:id="rId23"/>
    <p:sldId id="439" r:id="rId24"/>
    <p:sldId id="440" r:id="rId25"/>
    <p:sldId id="441" r:id="rId26"/>
    <p:sldId id="442" r:id="rId27"/>
    <p:sldId id="443" r:id="rId28"/>
    <p:sldId id="444" r:id="rId29"/>
    <p:sldId id="445" r:id="rId30"/>
    <p:sldId id="446" r:id="rId31"/>
    <p:sldId id="447" r:id="rId32"/>
    <p:sldId id="448" r:id="rId33"/>
    <p:sldId id="449" r:id="rId34"/>
    <p:sldId id="450" r:id="rId35"/>
    <p:sldId id="451" r:id="rId36"/>
    <p:sldId id="452" r:id="rId37"/>
    <p:sldId id="453" r:id="rId38"/>
    <p:sldId id="385" r:id="rId39"/>
    <p:sldId id="386" r:id="rId40"/>
    <p:sldId id="387" r:id="rId41"/>
    <p:sldId id="388" r:id="rId42"/>
    <p:sldId id="389" r:id="rId43"/>
    <p:sldId id="419" r:id="rId44"/>
    <p:sldId id="391" r:id="rId45"/>
    <p:sldId id="392" r:id="rId46"/>
    <p:sldId id="393" r:id="rId47"/>
    <p:sldId id="424" r:id="rId48"/>
    <p:sldId id="426" r:id="rId49"/>
    <p:sldId id="427" r:id="rId50"/>
    <p:sldId id="394" r:id="rId51"/>
    <p:sldId id="428" r:id="rId52"/>
    <p:sldId id="429" r:id="rId53"/>
    <p:sldId id="430" r:id="rId54"/>
    <p:sldId id="431" r:id="rId55"/>
    <p:sldId id="432" r:id="rId56"/>
    <p:sldId id="395" r:id="rId57"/>
    <p:sldId id="396" r:id="rId58"/>
    <p:sldId id="397" r:id="rId59"/>
    <p:sldId id="398" r:id="rId60"/>
    <p:sldId id="399" r:id="rId61"/>
    <p:sldId id="367" r:id="rId62"/>
    <p:sldId id="400" r:id="rId63"/>
    <p:sldId id="401" r:id="rId64"/>
    <p:sldId id="369" r:id="rId65"/>
    <p:sldId id="420" r:id="rId66"/>
    <p:sldId id="368" r:id="rId67"/>
    <p:sldId id="402" r:id="rId68"/>
    <p:sldId id="422" r:id="rId69"/>
    <p:sldId id="423" r:id="rId70"/>
    <p:sldId id="372" r:id="rId71"/>
    <p:sldId id="262" r:id="rId72"/>
    <p:sldId id="334" r:id="rId73"/>
    <p:sldId id="266" r:id="rId74"/>
    <p:sldId id="267" r:id="rId75"/>
    <p:sldId id="335" r:id="rId76"/>
    <p:sldId id="366" r:id="rId77"/>
    <p:sldId id="404" r:id="rId78"/>
    <p:sldId id="405" r:id="rId79"/>
    <p:sldId id="406" r:id="rId80"/>
    <p:sldId id="344" r:id="rId81"/>
    <p:sldId id="358" r:id="rId82"/>
    <p:sldId id="359" r:id="rId83"/>
    <p:sldId id="272" r:id="rId84"/>
    <p:sldId id="274" r:id="rId85"/>
    <p:sldId id="275" r:id="rId86"/>
    <p:sldId id="339" r:id="rId87"/>
    <p:sldId id="338" r:id="rId88"/>
    <p:sldId id="409" r:id="rId89"/>
    <p:sldId id="336" r:id="rId90"/>
    <p:sldId id="330" r:id="rId91"/>
    <p:sldId id="353" r:id="rId92"/>
    <p:sldId id="352" r:id="rId93"/>
    <p:sldId id="373" r:id="rId94"/>
    <p:sldId id="354" r:id="rId95"/>
    <p:sldId id="343" r:id="rId96"/>
    <p:sldId id="340" r:id="rId97"/>
    <p:sldId id="342" r:id="rId98"/>
    <p:sldId id="408" r:id="rId99"/>
    <p:sldId id="410" r:id="rId100"/>
    <p:sldId id="411" r:id="rId101"/>
    <p:sldId id="412" r:id="rId102"/>
    <p:sldId id="413" r:id="rId103"/>
    <p:sldId id="414" r:id="rId104"/>
    <p:sldId id="277" r:id="rId105"/>
    <p:sldId id="320" r:id="rId106"/>
    <p:sldId id="278" r:id="rId107"/>
    <p:sldId id="279" r:id="rId108"/>
    <p:sldId id="280" r:id="rId109"/>
    <p:sldId id="281" r:id="rId110"/>
    <p:sldId id="282" r:id="rId111"/>
    <p:sldId id="283" r:id="rId112"/>
    <p:sldId id="284" r:id="rId113"/>
    <p:sldId id="285" r:id="rId114"/>
    <p:sldId id="286" r:id="rId115"/>
    <p:sldId id="289" r:id="rId116"/>
    <p:sldId id="290" r:id="rId117"/>
    <p:sldId id="291" r:id="rId118"/>
    <p:sldId id="298" r:id="rId119"/>
    <p:sldId id="301" r:id="rId120"/>
    <p:sldId id="300" r:id="rId121"/>
    <p:sldId id="292" r:id="rId122"/>
    <p:sldId id="323" r:id="rId123"/>
    <p:sldId id="293" r:id="rId124"/>
    <p:sldId id="322" r:id="rId125"/>
    <p:sldId id="294" r:id="rId126"/>
    <p:sldId id="295" r:id="rId127"/>
    <p:sldId id="296" r:id="rId128"/>
    <p:sldId id="297" r:id="rId129"/>
    <p:sldId id="302" r:id="rId130"/>
    <p:sldId id="303" r:id="rId131"/>
    <p:sldId id="304" r:id="rId132"/>
    <p:sldId id="305" r:id="rId133"/>
    <p:sldId id="306" r:id="rId134"/>
    <p:sldId id="307" r:id="rId135"/>
    <p:sldId id="308" r:id="rId136"/>
    <p:sldId id="310" r:id="rId137"/>
    <p:sldId id="311" r:id="rId138"/>
    <p:sldId id="312" r:id="rId139"/>
    <p:sldId id="314" r:id="rId140"/>
    <p:sldId id="313" r:id="rId141"/>
    <p:sldId id="315" r:id="rId142"/>
    <p:sldId id="317" r:id="rId143"/>
    <p:sldId id="325" r:id="rId144"/>
    <p:sldId id="331" r:id="rId145"/>
    <p:sldId id="345" r:id="rId146"/>
    <p:sldId id="346" r:id="rId147"/>
    <p:sldId id="347" r:id="rId148"/>
    <p:sldId id="348" r:id="rId149"/>
    <p:sldId id="349" r:id="rId150"/>
    <p:sldId id="350" r:id="rId151"/>
    <p:sldId id="332" r:id="rId152"/>
    <p:sldId id="351" r:id="rId153"/>
    <p:sldId id="333" r:id="rId154"/>
    <p:sldId id="324" r:id="rId1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90645" autoAdjust="0"/>
  </p:normalViewPr>
  <p:slideViewPr>
    <p:cSldViewPr>
      <p:cViewPr varScale="1">
        <p:scale>
          <a:sx n="104" d="100"/>
          <a:sy n="104" d="100"/>
        </p:scale>
        <p:origin x="182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5" Type="http://schemas.openxmlformats.org/officeDocument/2006/relationships/image" Target="../media/image31.emf"/><Relationship Id="rId4"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4" Type="http://schemas.openxmlformats.org/officeDocument/2006/relationships/image" Target="../media/image3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39.emf"/><Relationship Id="rId4" Type="http://schemas.openxmlformats.org/officeDocument/2006/relationships/image" Target="../media/image4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9FBA192-B536-C40A-E3E4-FBE1A0941AE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ru-RU" altLang="ru-RU"/>
          </a:p>
        </p:txBody>
      </p:sp>
      <p:sp>
        <p:nvSpPr>
          <p:cNvPr id="19459" name="Rectangle 3">
            <a:extLst>
              <a:ext uri="{FF2B5EF4-FFF2-40B4-BE49-F238E27FC236}">
                <a16:creationId xmlns:a16="http://schemas.microsoft.com/office/drawing/2014/main" id="{C6093565-92B7-1B01-743E-25F79592D8D2}"/>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ru-RU" altLang="ru-RU"/>
          </a:p>
        </p:txBody>
      </p:sp>
      <p:sp>
        <p:nvSpPr>
          <p:cNvPr id="19460" name="Rectangle 4">
            <a:extLst>
              <a:ext uri="{FF2B5EF4-FFF2-40B4-BE49-F238E27FC236}">
                <a16:creationId xmlns:a16="http://schemas.microsoft.com/office/drawing/2014/main" id="{52275010-E70A-FDFD-EEF6-D50D64313DFE}"/>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ru-RU" altLang="ru-RU"/>
          </a:p>
        </p:txBody>
      </p:sp>
      <p:sp>
        <p:nvSpPr>
          <p:cNvPr id="19461" name="Rectangle 5">
            <a:extLst>
              <a:ext uri="{FF2B5EF4-FFF2-40B4-BE49-F238E27FC236}">
                <a16:creationId xmlns:a16="http://schemas.microsoft.com/office/drawing/2014/main" id="{084EB228-34E7-437A-B779-559B47539B61}"/>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E60D620-DE81-0345-8409-420C24E17CBB}" type="slidenum">
              <a:rPr lang="ru-RU" altLang="ru-RU"/>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B18852E-8F69-2AEF-0BAD-45A2BA6CF2E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ru-RU" altLang="ru-RU"/>
          </a:p>
        </p:txBody>
      </p:sp>
      <p:sp>
        <p:nvSpPr>
          <p:cNvPr id="18435" name="Rectangle 3">
            <a:extLst>
              <a:ext uri="{FF2B5EF4-FFF2-40B4-BE49-F238E27FC236}">
                <a16:creationId xmlns:a16="http://schemas.microsoft.com/office/drawing/2014/main" id="{1C0553AD-5224-9C9C-CF5B-070C7ED39BE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ru-RU" altLang="ru-RU"/>
          </a:p>
        </p:txBody>
      </p:sp>
      <p:sp>
        <p:nvSpPr>
          <p:cNvPr id="18436" name="Rectangle 4">
            <a:extLst>
              <a:ext uri="{FF2B5EF4-FFF2-40B4-BE49-F238E27FC236}">
                <a16:creationId xmlns:a16="http://schemas.microsoft.com/office/drawing/2014/main" id="{1858D344-A74F-788C-819A-11E281F487D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5764E9F2-1942-5784-5BA6-7971ADDC5A4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8438" name="Rectangle 6">
            <a:extLst>
              <a:ext uri="{FF2B5EF4-FFF2-40B4-BE49-F238E27FC236}">
                <a16:creationId xmlns:a16="http://schemas.microsoft.com/office/drawing/2014/main" id="{54CF5B5D-224A-42AD-CD24-4D5F681E9C2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ru-RU" altLang="ru-RU"/>
          </a:p>
        </p:txBody>
      </p:sp>
      <p:sp>
        <p:nvSpPr>
          <p:cNvPr id="18439" name="Rectangle 7">
            <a:extLst>
              <a:ext uri="{FF2B5EF4-FFF2-40B4-BE49-F238E27FC236}">
                <a16:creationId xmlns:a16="http://schemas.microsoft.com/office/drawing/2014/main" id="{CF8AEF98-1479-3403-E880-A8E28939D19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6511379-25F7-F141-BE3E-5733B34D0A83}"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77B779-D91C-A808-9E21-756365BC318F}"/>
              </a:ext>
            </a:extLst>
          </p:cNvPr>
          <p:cNvSpPr>
            <a:spLocks noGrp="1" noChangeArrowheads="1"/>
          </p:cNvSpPr>
          <p:nvPr>
            <p:ph type="sldNum" sz="quarter" idx="5"/>
          </p:nvPr>
        </p:nvSpPr>
        <p:spPr>
          <a:ln/>
        </p:spPr>
        <p:txBody>
          <a:bodyPr/>
          <a:lstStyle/>
          <a:p>
            <a:fld id="{ADF50685-2884-214F-A272-07AD6C5AA81B}" type="slidenum">
              <a:rPr lang="ru-RU" altLang="ru-RU"/>
              <a:pPr/>
              <a:t>1</a:t>
            </a:fld>
            <a:endParaRPr lang="ru-RU" altLang="ru-RU"/>
          </a:p>
        </p:txBody>
      </p:sp>
      <p:sp>
        <p:nvSpPr>
          <p:cNvPr id="20482" name="Rectangle 2">
            <a:extLst>
              <a:ext uri="{FF2B5EF4-FFF2-40B4-BE49-F238E27FC236}">
                <a16:creationId xmlns:a16="http://schemas.microsoft.com/office/drawing/2014/main" id="{EACE3504-BC4C-1944-817B-5FED05B1CB62}"/>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892D3166-9C64-13E6-F7D7-E1A7D2C66DE3}"/>
              </a:ext>
            </a:extLst>
          </p:cNvPr>
          <p:cNvSpPr>
            <a:spLocks noGrp="1" noChangeArrowheads="1"/>
          </p:cNvSpPr>
          <p:nvPr>
            <p:ph type="body" idx="1"/>
          </p:nvPr>
        </p:nvSpPr>
        <p:spPr/>
        <p:txBody>
          <a:bodyPr/>
          <a:lstStyle/>
          <a:p>
            <a:endParaRPr lang="en-US"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46CB8C-0BAE-AC78-5102-DCDE8E62C9F5}"/>
              </a:ext>
            </a:extLst>
          </p:cNvPr>
          <p:cNvSpPr>
            <a:spLocks noGrp="1" noChangeArrowheads="1"/>
          </p:cNvSpPr>
          <p:nvPr>
            <p:ph type="sldNum" sz="quarter" idx="5"/>
          </p:nvPr>
        </p:nvSpPr>
        <p:spPr>
          <a:ln/>
        </p:spPr>
        <p:txBody>
          <a:bodyPr/>
          <a:lstStyle/>
          <a:p>
            <a:fld id="{EC3F66B8-6D1B-A842-9511-618EFA3EF602}" type="slidenum">
              <a:rPr lang="ru-RU" altLang="ru-RU"/>
              <a:pPr/>
              <a:t>71</a:t>
            </a:fld>
            <a:endParaRPr lang="ru-RU" altLang="ru-RU"/>
          </a:p>
        </p:txBody>
      </p:sp>
      <p:sp>
        <p:nvSpPr>
          <p:cNvPr id="26626" name="Rectangle 2">
            <a:extLst>
              <a:ext uri="{FF2B5EF4-FFF2-40B4-BE49-F238E27FC236}">
                <a16:creationId xmlns:a16="http://schemas.microsoft.com/office/drawing/2014/main" id="{1F186D78-110E-C5EF-4D95-F7E2F32733D6}"/>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46D384E7-59F0-93A3-1354-1A9A8D17BFD9}"/>
              </a:ext>
            </a:extLst>
          </p:cNvPr>
          <p:cNvSpPr>
            <a:spLocks noGrp="1" noChangeArrowheads="1"/>
          </p:cNvSpPr>
          <p:nvPr>
            <p:ph type="body" idx="1"/>
          </p:nvPr>
        </p:nvSpPr>
        <p:spPr/>
        <p:txBody>
          <a:bodyPr/>
          <a:lstStyle/>
          <a:p>
            <a:endParaRPr lang="en-US"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4FCC77-DB2E-EBBA-FA75-74D0AFAAE088}"/>
              </a:ext>
            </a:extLst>
          </p:cNvPr>
          <p:cNvSpPr>
            <a:spLocks noGrp="1" noChangeArrowheads="1"/>
          </p:cNvSpPr>
          <p:nvPr>
            <p:ph type="sldNum" sz="quarter" idx="5"/>
          </p:nvPr>
        </p:nvSpPr>
        <p:spPr>
          <a:ln/>
        </p:spPr>
        <p:txBody>
          <a:bodyPr/>
          <a:lstStyle/>
          <a:p>
            <a:fld id="{125877DA-3F21-2746-B6E7-78D508E6BD1D}" type="slidenum">
              <a:rPr lang="ru-RU" altLang="ru-RU"/>
              <a:pPr/>
              <a:t>73</a:t>
            </a:fld>
            <a:endParaRPr lang="ru-RU" altLang="ru-RU"/>
          </a:p>
        </p:txBody>
      </p:sp>
      <p:sp>
        <p:nvSpPr>
          <p:cNvPr id="121858" name="Rectangle 2">
            <a:extLst>
              <a:ext uri="{FF2B5EF4-FFF2-40B4-BE49-F238E27FC236}">
                <a16:creationId xmlns:a16="http://schemas.microsoft.com/office/drawing/2014/main" id="{36E64B3C-285F-9E7D-D9B7-37C97B4A31BD}"/>
              </a:ext>
            </a:extLst>
          </p:cNvPr>
          <p:cNvSpPr>
            <a:spLocks noGrp="1" noRot="1" noChangeAspect="1" noChangeArrowheads="1" noTextEdit="1"/>
          </p:cNvSpPr>
          <p:nvPr>
            <p:ph type="sldImg"/>
          </p:nvPr>
        </p:nvSpPr>
        <p:spPr>
          <a:ln/>
        </p:spPr>
      </p:sp>
      <p:sp>
        <p:nvSpPr>
          <p:cNvPr id="121859" name="Rectangle 3">
            <a:extLst>
              <a:ext uri="{FF2B5EF4-FFF2-40B4-BE49-F238E27FC236}">
                <a16:creationId xmlns:a16="http://schemas.microsoft.com/office/drawing/2014/main" id="{C1812BEC-5741-9BE1-746C-2F11074387A9}"/>
              </a:ext>
            </a:extLst>
          </p:cNvPr>
          <p:cNvSpPr>
            <a:spLocks noGrp="1" noChangeArrowheads="1"/>
          </p:cNvSpPr>
          <p:nvPr>
            <p:ph type="body" idx="1"/>
          </p:nvPr>
        </p:nvSpPr>
        <p:spPr/>
        <p:txBody>
          <a:bodyPr/>
          <a:lstStyle/>
          <a:p>
            <a:endParaRPr lang="en-US"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C263E9-8560-734E-01A8-26E760DA501B}"/>
              </a:ext>
            </a:extLst>
          </p:cNvPr>
          <p:cNvSpPr>
            <a:spLocks noGrp="1" noChangeArrowheads="1"/>
          </p:cNvSpPr>
          <p:nvPr>
            <p:ph type="sldNum" sz="quarter" idx="5"/>
          </p:nvPr>
        </p:nvSpPr>
        <p:spPr>
          <a:ln/>
        </p:spPr>
        <p:txBody>
          <a:bodyPr/>
          <a:lstStyle/>
          <a:p>
            <a:fld id="{A2D40D4E-B6D5-EF43-A819-2144702BC597}" type="slidenum">
              <a:rPr lang="ru-RU" altLang="ru-RU"/>
              <a:pPr/>
              <a:t>74</a:t>
            </a:fld>
            <a:endParaRPr lang="ru-RU" altLang="ru-RU"/>
          </a:p>
        </p:txBody>
      </p:sp>
      <p:sp>
        <p:nvSpPr>
          <p:cNvPr id="122882" name="Rectangle 2">
            <a:extLst>
              <a:ext uri="{FF2B5EF4-FFF2-40B4-BE49-F238E27FC236}">
                <a16:creationId xmlns:a16="http://schemas.microsoft.com/office/drawing/2014/main" id="{2C20E124-9BCD-D0DE-69D8-05517D9DB473}"/>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E37CCDA6-E0AE-1499-AE03-83B57CBCA93F}"/>
              </a:ext>
            </a:extLst>
          </p:cNvPr>
          <p:cNvSpPr>
            <a:spLocks noGrp="1" noChangeArrowheads="1"/>
          </p:cNvSpPr>
          <p:nvPr>
            <p:ph type="body" idx="1"/>
          </p:nvPr>
        </p:nvSpPr>
        <p:spPr/>
        <p:txBody>
          <a:bodyPr/>
          <a:lstStyle/>
          <a:p>
            <a:endParaRPr lang="en-US"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9205C8-0812-4F49-9DB6-BED013B5E98B}"/>
              </a:ext>
            </a:extLst>
          </p:cNvPr>
          <p:cNvSpPr>
            <a:spLocks noGrp="1" noChangeArrowheads="1"/>
          </p:cNvSpPr>
          <p:nvPr>
            <p:ph type="sldNum" sz="quarter" idx="5"/>
          </p:nvPr>
        </p:nvSpPr>
        <p:spPr>
          <a:ln/>
        </p:spPr>
        <p:txBody>
          <a:bodyPr/>
          <a:lstStyle/>
          <a:p>
            <a:fld id="{497507E8-603D-DD43-AA02-876D04BBC582}" type="slidenum">
              <a:rPr lang="ru-RU" altLang="ru-RU"/>
              <a:pPr/>
              <a:t>75</a:t>
            </a:fld>
            <a:endParaRPr lang="ru-RU" altLang="ru-RU"/>
          </a:p>
        </p:txBody>
      </p:sp>
      <p:sp>
        <p:nvSpPr>
          <p:cNvPr id="301058" name="Rectangle 2">
            <a:extLst>
              <a:ext uri="{FF2B5EF4-FFF2-40B4-BE49-F238E27FC236}">
                <a16:creationId xmlns:a16="http://schemas.microsoft.com/office/drawing/2014/main" id="{2F782E50-6513-5731-9633-A747A3E76197}"/>
              </a:ext>
            </a:extLst>
          </p:cNvPr>
          <p:cNvSpPr>
            <a:spLocks noGrp="1" noRot="1" noChangeAspect="1" noChangeArrowheads="1" noTextEdit="1"/>
          </p:cNvSpPr>
          <p:nvPr>
            <p:ph type="sldImg"/>
          </p:nvPr>
        </p:nvSpPr>
        <p:spPr>
          <a:ln/>
        </p:spPr>
      </p:sp>
      <p:sp>
        <p:nvSpPr>
          <p:cNvPr id="301059" name="Rectangle 3">
            <a:extLst>
              <a:ext uri="{FF2B5EF4-FFF2-40B4-BE49-F238E27FC236}">
                <a16:creationId xmlns:a16="http://schemas.microsoft.com/office/drawing/2014/main" id="{0DF73FFC-6356-AC9D-8F6D-5D22289AEB95}"/>
              </a:ext>
            </a:extLst>
          </p:cNvPr>
          <p:cNvSpPr>
            <a:spLocks noGrp="1" noChangeArrowheads="1"/>
          </p:cNvSpPr>
          <p:nvPr>
            <p:ph type="body" idx="1"/>
          </p:nvPr>
        </p:nvSpPr>
        <p:spPr/>
        <p:txBody>
          <a:bodyPr/>
          <a:lstStyle/>
          <a:p>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E04FB8-F07E-F2AA-174A-C04BB5CA4C2E}"/>
              </a:ext>
            </a:extLst>
          </p:cNvPr>
          <p:cNvSpPr>
            <a:spLocks noGrp="1" noChangeArrowheads="1"/>
          </p:cNvSpPr>
          <p:nvPr>
            <p:ph type="sldNum" sz="quarter" idx="5"/>
          </p:nvPr>
        </p:nvSpPr>
        <p:spPr>
          <a:ln/>
        </p:spPr>
        <p:txBody>
          <a:bodyPr/>
          <a:lstStyle/>
          <a:p>
            <a:fld id="{31CFE5F3-0618-3040-BD8F-9EC98DD6366B}" type="slidenum">
              <a:rPr lang="ru-RU" altLang="ru-RU"/>
              <a:pPr/>
              <a:t>76</a:t>
            </a:fld>
            <a:endParaRPr lang="ru-RU" altLang="ru-RU"/>
          </a:p>
        </p:txBody>
      </p:sp>
      <p:sp>
        <p:nvSpPr>
          <p:cNvPr id="333826" name="Rectangle 2">
            <a:extLst>
              <a:ext uri="{FF2B5EF4-FFF2-40B4-BE49-F238E27FC236}">
                <a16:creationId xmlns:a16="http://schemas.microsoft.com/office/drawing/2014/main" id="{5B1834E6-DECB-6396-4865-ABE4B5C5762A}"/>
              </a:ext>
            </a:extLst>
          </p:cNvPr>
          <p:cNvSpPr>
            <a:spLocks noGrp="1" noRot="1" noChangeAspect="1" noChangeArrowheads="1" noTextEdit="1"/>
          </p:cNvSpPr>
          <p:nvPr>
            <p:ph type="sldImg"/>
          </p:nvPr>
        </p:nvSpPr>
        <p:spPr>
          <a:ln/>
        </p:spPr>
      </p:sp>
      <p:sp>
        <p:nvSpPr>
          <p:cNvPr id="333827" name="Rectangle 3">
            <a:extLst>
              <a:ext uri="{FF2B5EF4-FFF2-40B4-BE49-F238E27FC236}">
                <a16:creationId xmlns:a16="http://schemas.microsoft.com/office/drawing/2014/main" id="{F635B914-0B56-F06E-28C5-FDACBDADF97D}"/>
              </a:ext>
            </a:extLst>
          </p:cNvPr>
          <p:cNvSpPr>
            <a:spLocks noGrp="1" noChangeArrowheads="1"/>
          </p:cNvSpPr>
          <p:nvPr>
            <p:ph type="body" idx="1"/>
          </p:nvPr>
        </p:nvSpPr>
        <p:spPr/>
        <p:txBody>
          <a:bodyPr/>
          <a:lstStyle/>
          <a:p>
            <a:endParaRPr lang="en-US"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55E402-D48C-2896-2D35-8EC37D5076CB}"/>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3781ED81-F07D-DFE8-9647-F5E23F18FF3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DBD1846E-E367-AA32-AA92-2CC8A2A9D5BE}"/>
              </a:ext>
            </a:extLst>
          </p:cNvPr>
          <p:cNvSpPr>
            <a:spLocks noGrp="1"/>
          </p:cNvSpPr>
          <p:nvPr>
            <p:ph type="dt" sz="half" idx="10"/>
          </p:nvPr>
        </p:nvSpPr>
        <p:spPr/>
        <p:txBody>
          <a:bodyPr/>
          <a:lstStyle/>
          <a:p>
            <a:fld id="{BC5CBE16-9264-1D4B-BE9C-05AA15D12D47}" type="datetime1">
              <a:rPr lang="ru-RU" altLang="ru-RU" smtClean="0"/>
              <a:pPr/>
              <a:t>16.10.2025</a:t>
            </a:fld>
            <a:endParaRPr lang="ru-RU" altLang="ru-RU"/>
          </a:p>
        </p:txBody>
      </p:sp>
      <p:sp>
        <p:nvSpPr>
          <p:cNvPr id="5" name="Нижний колонтитул 4">
            <a:extLst>
              <a:ext uri="{FF2B5EF4-FFF2-40B4-BE49-F238E27FC236}">
                <a16:creationId xmlns:a16="http://schemas.microsoft.com/office/drawing/2014/main" id="{E1E12CF8-0501-E86B-8720-5E47B3B43007}"/>
              </a:ext>
            </a:extLst>
          </p:cNvPr>
          <p:cNvSpPr>
            <a:spLocks noGrp="1"/>
          </p:cNvSpPr>
          <p:nvPr>
            <p:ph type="ftr" sz="quarter" idx="11"/>
          </p:nvPr>
        </p:nvSpPr>
        <p:spPr/>
        <p:txBody>
          <a:bodyPr/>
          <a:lstStyle/>
          <a:p>
            <a:r>
              <a:rPr lang="ru-RU" altLang="ru-RU"/>
              <a:t>Коваль А. Н. (C), 2007</a:t>
            </a:r>
          </a:p>
        </p:txBody>
      </p:sp>
      <p:sp>
        <p:nvSpPr>
          <p:cNvPr id="6" name="Номер слайда 5">
            <a:extLst>
              <a:ext uri="{FF2B5EF4-FFF2-40B4-BE49-F238E27FC236}">
                <a16:creationId xmlns:a16="http://schemas.microsoft.com/office/drawing/2014/main" id="{05AD234E-E00D-743B-F518-5A62AC81928A}"/>
              </a:ext>
            </a:extLst>
          </p:cNvPr>
          <p:cNvSpPr>
            <a:spLocks noGrp="1"/>
          </p:cNvSpPr>
          <p:nvPr>
            <p:ph type="sldNum" sz="quarter" idx="12"/>
          </p:nvPr>
        </p:nvSpPr>
        <p:spPr/>
        <p:txBody>
          <a:bodyPr/>
          <a:lstStyle/>
          <a:p>
            <a:fld id="{0505269E-F691-F74A-8F2E-43FF8C556809}" type="slidenum">
              <a:rPr lang="ru-RU" altLang="ru-RU" smtClean="0"/>
              <a:pPr/>
              <a:t>‹#›</a:t>
            </a:fld>
            <a:endParaRPr lang="ru-RU" altLang="ru-RU"/>
          </a:p>
        </p:txBody>
      </p:sp>
    </p:spTree>
    <p:extLst>
      <p:ext uri="{BB962C8B-B14F-4D97-AF65-F5344CB8AC3E}">
        <p14:creationId xmlns:p14="http://schemas.microsoft.com/office/powerpoint/2010/main" val="424127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3C76D8-55FF-6A2B-E2CA-77495998C4C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CCF1279-FAD2-7417-6AB6-AC62C38392B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1C9A3E0-B190-F885-1A37-2C6AEF2120F6}"/>
              </a:ext>
            </a:extLst>
          </p:cNvPr>
          <p:cNvSpPr>
            <a:spLocks noGrp="1"/>
          </p:cNvSpPr>
          <p:nvPr>
            <p:ph type="dt" sz="half" idx="10"/>
          </p:nvPr>
        </p:nvSpPr>
        <p:spPr/>
        <p:txBody>
          <a:bodyPr/>
          <a:lstStyle/>
          <a:p>
            <a:fld id="{55F50236-7311-504E-9B9C-1FBB5D9CEBC3}" type="datetime1">
              <a:rPr lang="ru-RU" altLang="ru-RU" smtClean="0"/>
              <a:pPr/>
              <a:t>16.10.2025</a:t>
            </a:fld>
            <a:endParaRPr lang="ru-RU" altLang="ru-RU"/>
          </a:p>
        </p:txBody>
      </p:sp>
      <p:sp>
        <p:nvSpPr>
          <p:cNvPr id="5" name="Нижний колонтитул 4">
            <a:extLst>
              <a:ext uri="{FF2B5EF4-FFF2-40B4-BE49-F238E27FC236}">
                <a16:creationId xmlns:a16="http://schemas.microsoft.com/office/drawing/2014/main" id="{ED3B1B65-C0E5-8690-4B37-8CB9F1A59CDB}"/>
              </a:ext>
            </a:extLst>
          </p:cNvPr>
          <p:cNvSpPr>
            <a:spLocks noGrp="1"/>
          </p:cNvSpPr>
          <p:nvPr>
            <p:ph type="ftr" sz="quarter" idx="11"/>
          </p:nvPr>
        </p:nvSpPr>
        <p:spPr/>
        <p:txBody>
          <a:bodyPr/>
          <a:lstStyle/>
          <a:p>
            <a:r>
              <a:rPr lang="ru-RU" altLang="ru-RU"/>
              <a:t>Коваль А. Н. (C), 2007</a:t>
            </a:r>
          </a:p>
        </p:txBody>
      </p:sp>
      <p:sp>
        <p:nvSpPr>
          <p:cNvPr id="6" name="Номер слайда 5">
            <a:extLst>
              <a:ext uri="{FF2B5EF4-FFF2-40B4-BE49-F238E27FC236}">
                <a16:creationId xmlns:a16="http://schemas.microsoft.com/office/drawing/2014/main" id="{60AB0E70-6F31-092A-4A8C-253988801F91}"/>
              </a:ext>
            </a:extLst>
          </p:cNvPr>
          <p:cNvSpPr>
            <a:spLocks noGrp="1"/>
          </p:cNvSpPr>
          <p:nvPr>
            <p:ph type="sldNum" sz="quarter" idx="12"/>
          </p:nvPr>
        </p:nvSpPr>
        <p:spPr/>
        <p:txBody>
          <a:bodyPr/>
          <a:lstStyle/>
          <a:p>
            <a:fld id="{55149FBC-2116-5B4A-AC23-B36D9F006896}" type="slidenum">
              <a:rPr lang="ru-RU" altLang="ru-RU" smtClean="0"/>
              <a:pPr/>
              <a:t>‹#›</a:t>
            </a:fld>
            <a:endParaRPr lang="ru-RU" altLang="ru-RU"/>
          </a:p>
        </p:txBody>
      </p:sp>
    </p:spTree>
    <p:extLst>
      <p:ext uri="{BB962C8B-B14F-4D97-AF65-F5344CB8AC3E}">
        <p14:creationId xmlns:p14="http://schemas.microsoft.com/office/powerpoint/2010/main" val="197595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4CA395A-9E61-9DAE-C5DA-C63FC0EACC1E}"/>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EF7B774-A2B3-B3CF-A3F5-380D1DD88048}"/>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B7F40D1-BA8B-3130-271A-BEB1DD411933}"/>
              </a:ext>
            </a:extLst>
          </p:cNvPr>
          <p:cNvSpPr>
            <a:spLocks noGrp="1"/>
          </p:cNvSpPr>
          <p:nvPr>
            <p:ph type="dt" sz="half" idx="10"/>
          </p:nvPr>
        </p:nvSpPr>
        <p:spPr/>
        <p:txBody>
          <a:bodyPr/>
          <a:lstStyle/>
          <a:p>
            <a:fld id="{F5837A52-A56D-C349-9824-6C4D0A6EF98E}" type="datetime1">
              <a:rPr lang="ru-RU" altLang="ru-RU" smtClean="0"/>
              <a:pPr/>
              <a:t>16.10.2025</a:t>
            </a:fld>
            <a:endParaRPr lang="ru-RU" altLang="ru-RU"/>
          </a:p>
        </p:txBody>
      </p:sp>
      <p:sp>
        <p:nvSpPr>
          <p:cNvPr id="5" name="Нижний колонтитул 4">
            <a:extLst>
              <a:ext uri="{FF2B5EF4-FFF2-40B4-BE49-F238E27FC236}">
                <a16:creationId xmlns:a16="http://schemas.microsoft.com/office/drawing/2014/main" id="{7DB69D26-156A-0B60-CA28-0AC53A690D1E}"/>
              </a:ext>
            </a:extLst>
          </p:cNvPr>
          <p:cNvSpPr>
            <a:spLocks noGrp="1"/>
          </p:cNvSpPr>
          <p:nvPr>
            <p:ph type="ftr" sz="quarter" idx="11"/>
          </p:nvPr>
        </p:nvSpPr>
        <p:spPr/>
        <p:txBody>
          <a:bodyPr/>
          <a:lstStyle/>
          <a:p>
            <a:r>
              <a:rPr lang="ru-RU" altLang="ru-RU"/>
              <a:t>Коваль А. Н. (C), 2007</a:t>
            </a:r>
          </a:p>
        </p:txBody>
      </p:sp>
      <p:sp>
        <p:nvSpPr>
          <p:cNvPr id="6" name="Номер слайда 5">
            <a:extLst>
              <a:ext uri="{FF2B5EF4-FFF2-40B4-BE49-F238E27FC236}">
                <a16:creationId xmlns:a16="http://schemas.microsoft.com/office/drawing/2014/main" id="{202F0888-62B0-E484-28D2-C0A0AACFFAAE}"/>
              </a:ext>
            </a:extLst>
          </p:cNvPr>
          <p:cNvSpPr>
            <a:spLocks noGrp="1"/>
          </p:cNvSpPr>
          <p:nvPr>
            <p:ph type="sldNum" sz="quarter" idx="12"/>
          </p:nvPr>
        </p:nvSpPr>
        <p:spPr/>
        <p:txBody>
          <a:bodyPr/>
          <a:lstStyle/>
          <a:p>
            <a:fld id="{C3C3108A-BCF0-6842-A14A-D85F16B9B419}" type="slidenum">
              <a:rPr lang="ru-RU" altLang="ru-RU" smtClean="0"/>
              <a:pPr/>
              <a:t>‹#›</a:t>
            </a:fld>
            <a:endParaRPr lang="ru-RU" altLang="ru-RU"/>
          </a:p>
        </p:txBody>
      </p:sp>
    </p:spTree>
    <p:extLst>
      <p:ext uri="{BB962C8B-B14F-4D97-AF65-F5344CB8AC3E}">
        <p14:creationId xmlns:p14="http://schemas.microsoft.com/office/powerpoint/2010/main" val="3551599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13DAF0-4138-029A-D16A-717F0D5B4D03}"/>
              </a:ext>
            </a:extLst>
          </p:cNvPr>
          <p:cNvSpPr>
            <a:spLocks noGrp="1"/>
          </p:cNvSpPr>
          <p:nvPr>
            <p:ph type="title"/>
          </p:nvPr>
        </p:nvSpPr>
        <p:spPr>
          <a:xfrm>
            <a:off x="1150938" y="214313"/>
            <a:ext cx="7793037" cy="1462087"/>
          </a:xfrm>
        </p:spPr>
        <p:txBody>
          <a:bodyPr/>
          <a:lstStyle/>
          <a:p>
            <a:r>
              <a:rPr lang="ru-RU"/>
              <a:t>Образец заголовка</a:t>
            </a:r>
          </a:p>
        </p:txBody>
      </p:sp>
      <p:sp>
        <p:nvSpPr>
          <p:cNvPr id="3" name="Объект 2">
            <a:extLst>
              <a:ext uri="{FF2B5EF4-FFF2-40B4-BE49-F238E27FC236}">
                <a16:creationId xmlns:a16="http://schemas.microsoft.com/office/drawing/2014/main" id="{88B31446-2553-D057-AA8B-E57D6E45FD80}"/>
              </a:ext>
            </a:extLst>
          </p:cNvPr>
          <p:cNvSpPr>
            <a:spLocks noGrp="1"/>
          </p:cNvSpPr>
          <p:nvPr>
            <p:ph sz="half" idx="1"/>
          </p:nvPr>
        </p:nvSpPr>
        <p:spPr>
          <a:xfrm>
            <a:off x="1182688" y="2017713"/>
            <a:ext cx="77724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32EE7B5-A9EC-8084-19E0-CF71A129587B}"/>
              </a:ext>
            </a:extLst>
          </p:cNvPr>
          <p:cNvSpPr>
            <a:spLocks noGrp="1"/>
          </p:cNvSpPr>
          <p:nvPr>
            <p:ph type="body" sz="half" idx="2"/>
          </p:nvPr>
        </p:nvSpPr>
        <p:spPr>
          <a:xfrm>
            <a:off x="1182688" y="4151313"/>
            <a:ext cx="77724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92FA27E-F4B5-6EC4-05DA-B88C36842EBF}"/>
              </a:ext>
            </a:extLst>
          </p:cNvPr>
          <p:cNvSpPr>
            <a:spLocks noGrp="1"/>
          </p:cNvSpPr>
          <p:nvPr>
            <p:ph type="dt" sz="half" idx="10"/>
          </p:nvPr>
        </p:nvSpPr>
        <p:spPr>
          <a:xfrm>
            <a:off x="1162050" y="6243638"/>
            <a:ext cx="1905000" cy="457200"/>
          </a:xfrm>
        </p:spPr>
        <p:txBody>
          <a:bodyPr/>
          <a:lstStyle>
            <a:lvl1pPr>
              <a:defRPr/>
            </a:lvl1pPr>
          </a:lstStyle>
          <a:p>
            <a:fld id="{E2681D6A-CA6F-8F4F-BF54-F1B601E46FE9}" type="datetime1">
              <a:rPr lang="ru-RU" altLang="ru-RU"/>
              <a:pPr/>
              <a:t>16.10.2025</a:t>
            </a:fld>
            <a:endParaRPr lang="ru-RU" altLang="ru-RU"/>
          </a:p>
        </p:txBody>
      </p:sp>
      <p:sp>
        <p:nvSpPr>
          <p:cNvPr id="6" name="Нижний колонтитул 5">
            <a:extLst>
              <a:ext uri="{FF2B5EF4-FFF2-40B4-BE49-F238E27FC236}">
                <a16:creationId xmlns:a16="http://schemas.microsoft.com/office/drawing/2014/main" id="{3CFDE824-AB92-DD6F-854C-81E523459E24}"/>
              </a:ext>
            </a:extLst>
          </p:cNvPr>
          <p:cNvSpPr>
            <a:spLocks noGrp="1"/>
          </p:cNvSpPr>
          <p:nvPr>
            <p:ph type="ftr" sz="quarter" idx="11"/>
          </p:nvPr>
        </p:nvSpPr>
        <p:spPr>
          <a:xfrm>
            <a:off x="3657600" y="6243638"/>
            <a:ext cx="2895600" cy="457200"/>
          </a:xfrm>
        </p:spPr>
        <p:txBody>
          <a:bodyPr/>
          <a:lstStyle>
            <a:lvl1pPr>
              <a:defRPr/>
            </a:lvl1pPr>
          </a:lstStyle>
          <a:p>
            <a:r>
              <a:rPr lang="ru-RU" altLang="ru-RU"/>
              <a:t>Коваль А. Н. (C), 2007</a:t>
            </a:r>
          </a:p>
        </p:txBody>
      </p:sp>
      <p:sp>
        <p:nvSpPr>
          <p:cNvPr id="7" name="Номер слайда 6">
            <a:extLst>
              <a:ext uri="{FF2B5EF4-FFF2-40B4-BE49-F238E27FC236}">
                <a16:creationId xmlns:a16="http://schemas.microsoft.com/office/drawing/2014/main" id="{10D59B6E-ECE7-D2AE-71A1-9EF38F499D49}"/>
              </a:ext>
            </a:extLst>
          </p:cNvPr>
          <p:cNvSpPr>
            <a:spLocks noGrp="1"/>
          </p:cNvSpPr>
          <p:nvPr>
            <p:ph type="sldNum" sz="quarter" idx="12"/>
          </p:nvPr>
        </p:nvSpPr>
        <p:spPr>
          <a:xfrm>
            <a:off x="7042150" y="6243638"/>
            <a:ext cx="1905000" cy="457200"/>
          </a:xfrm>
        </p:spPr>
        <p:txBody>
          <a:bodyPr/>
          <a:lstStyle>
            <a:lvl1pPr>
              <a:defRPr/>
            </a:lvl1pPr>
          </a:lstStyle>
          <a:p>
            <a:fld id="{F80EB8A3-7DA3-3B48-BCC5-B97FB10032CD}" type="slidenum">
              <a:rPr lang="ru-RU" altLang="ru-RU"/>
              <a:pPr/>
              <a:t>‹#›</a:t>
            </a:fld>
            <a:endParaRPr lang="ru-RU" altLang="ru-RU"/>
          </a:p>
        </p:txBody>
      </p:sp>
    </p:spTree>
    <p:extLst>
      <p:ext uri="{BB962C8B-B14F-4D97-AF65-F5344CB8AC3E}">
        <p14:creationId xmlns:p14="http://schemas.microsoft.com/office/powerpoint/2010/main" val="776206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FC3BBC-1164-8FB1-78BF-C2EDEDD6D710}"/>
              </a:ext>
            </a:extLst>
          </p:cNvPr>
          <p:cNvSpPr>
            <a:spLocks noGrp="1"/>
          </p:cNvSpPr>
          <p:nvPr>
            <p:ph type="title"/>
          </p:nvPr>
        </p:nvSpPr>
        <p:spPr>
          <a:xfrm>
            <a:off x="1150938" y="214313"/>
            <a:ext cx="7793037" cy="1462087"/>
          </a:xfrm>
        </p:spPr>
        <p:txBody>
          <a:bodyPr/>
          <a:lstStyle/>
          <a:p>
            <a:r>
              <a:rPr lang="ru-RU"/>
              <a:t>Образец заголовка</a:t>
            </a:r>
          </a:p>
        </p:txBody>
      </p:sp>
      <p:sp>
        <p:nvSpPr>
          <p:cNvPr id="3" name="Объект 2">
            <a:extLst>
              <a:ext uri="{FF2B5EF4-FFF2-40B4-BE49-F238E27FC236}">
                <a16:creationId xmlns:a16="http://schemas.microsoft.com/office/drawing/2014/main" id="{8475AAFD-76BB-45E6-CF2A-9529415BC96F}"/>
              </a:ext>
            </a:extLst>
          </p:cNvPr>
          <p:cNvSpPr>
            <a:spLocks noGrp="1"/>
          </p:cNvSpPr>
          <p:nvPr>
            <p:ph sz="quarter" idx="1"/>
          </p:nvPr>
        </p:nvSpPr>
        <p:spPr>
          <a:xfrm>
            <a:off x="1182688" y="2017713"/>
            <a:ext cx="38100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59116A7-BEB0-2B56-E38A-33935CF8477D}"/>
              </a:ext>
            </a:extLst>
          </p:cNvPr>
          <p:cNvSpPr>
            <a:spLocks noGrp="1"/>
          </p:cNvSpPr>
          <p:nvPr>
            <p:ph sz="quarter" idx="2"/>
          </p:nvPr>
        </p:nvSpPr>
        <p:spPr>
          <a:xfrm>
            <a:off x="5145088" y="2017713"/>
            <a:ext cx="38100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3B6852E-2051-4AA8-2618-C9A8901E3132}"/>
              </a:ext>
            </a:extLst>
          </p:cNvPr>
          <p:cNvSpPr>
            <a:spLocks noGrp="1"/>
          </p:cNvSpPr>
          <p:nvPr>
            <p:ph type="body" sz="half" idx="3"/>
          </p:nvPr>
        </p:nvSpPr>
        <p:spPr>
          <a:xfrm>
            <a:off x="1182688" y="4151313"/>
            <a:ext cx="7772400" cy="1981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5">
            <a:extLst>
              <a:ext uri="{FF2B5EF4-FFF2-40B4-BE49-F238E27FC236}">
                <a16:creationId xmlns:a16="http://schemas.microsoft.com/office/drawing/2014/main" id="{F2EC0994-88F0-73FC-AB95-AEA7217A88F0}"/>
              </a:ext>
            </a:extLst>
          </p:cNvPr>
          <p:cNvSpPr>
            <a:spLocks noGrp="1"/>
          </p:cNvSpPr>
          <p:nvPr>
            <p:ph type="dt" sz="half" idx="10"/>
          </p:nvPr>
        </p:nvSpPr>
        <p:spPr>
          <a:xfrm>
            <a:off x="1162050" y="6243638"/>
            <a:ext cx="1905000" cy="457200"/>
          </a:xfrm>
        </p:spPr>
        <p:txBody>
          <a:bodyPr/>
          <a:lstStyle>
            <a:lvl1pPr>
              <a:defRPr/>
            </a:lvl1pPr>
          </a:lstStyle>
          <a:p>
            <a:fld id="{8B9C3298-EF30-0F41-9033-7C82DA8A7AE8}" type="datetime1">
              <a:rPr lang="ru-RU" altLang="ru-RU"/>
              <a:pPr/>
              <a:t>16.10.2025</a:t>
            </a:fld>
            <a:endParaRPr lang="ru-RU" altLang="ru-RU"/>
          </a:p>
        </p:txBody>
      </p:sp>
      <p:sp>
        <p:nvSpPr>
          <p:cNvPr id="7" name="Нижний колонтитул 6">
            <a:extLst>
              <a:ext uri="{FF2B5EF4-FFF2-40B4-BE49-F238E27FC236}">
                <a16:creationId xmlns:a16="http://schemas.microsoft.com/office/drawing/2014/main" id="{0B24CFE8-3B18-FD23-2696-0C6AB21B8E3E}"/>
              </a:ext>
            </a:extLst>
          </p:cNvPr>
          <p:cNvSpPr>
            <a:spLocks noGrp="1"/>
          </p:cNvSpPr>
          <p:nvPr>
            <p:ph type="ftr" sz="quarter" idx="11"/>
          </p:nvPr>
        </p:nvSpPr>
        <p:spPr>
          <a:xfrm>
            <a:off x="3657600" y="6243638"/>
            <a:ext cx="2895600" cy="457200"/>
          </a:xfrm>
        </p:spPr>
        <p:txBody>
          <a:bodyPr/>
          <a:lstStyle>
            <a:lvl1pPr>
              <a:defRPr/>
            </a:lvl1pPr>
          </a:lstStyle>
          <a:p>
            <a:r>
              <a:rPr lang="ru-RU" altLang="ru-RU"/>
              <a:t>Коваль А. Н. (C), 2007</a:t>
            </a:r>
          </a:p>
        </p:txBody>
      </p:sp>
      <p:sp>
        <p:nvSpPr>
          <p:cNvPr id="8" name="Номер слайда 7">
            <a:extLst>
              <a:ext uri="{FF2B5EF4-FFF2-40B4-BE49-F238E27FC236}">
                <a16:creationId xmlns:a16="http://schemas.microsoft.com/office/drawing/2014/main" id="{1EB5988E-232B-EAE7-CD0A-83B26C2F32B6}"/>
              </a:ext>
            </a:extLst>
          </p:cNvPr>
          <p:cNvSpPr>
            <a:spLocks noGrp="1"/>
          </p:cNvSpPr>
          <p:nvPr>
            <p:ph type="sldNum" sz="quarter" idx="12"/>
          </p:nvPr>
        </p:nvSpPr>
        <p:spPr>
          <a:xfrm>
            <a:off x="7042150" y="6243638"/>
            <a:ext cx="1905000" cy="457200"/>
          </a:xfrm>
        </p:spPr>
        <p:txBody>
          <a:bodyPr/>
          <a:lstStyle>
            <a:lvl1pPr>
              <a:defRPr/>
            </a:lvl1pPr>
          </a:lstStyle>
          <a:p>
            <a:fld id="{5CF24556-11DF-BD46-BBF4-5E69A57FE232}" type="slidenum">
              <a:rPr lang="ru-RU" altLang="ru-RU"/>
              <a:pPr/>
              <a:t>‹#›</a:t>
            </a:fld>
            <a:endParaRPr lang="ru-RU" altLang="ru-RU"/>
          </a:p>
        </p:txBody>
      </p:sp>
    </p:spTree>
    <p:extLst>
      <p:ext uri="{BB962C8B-B14F-4D97-AF65-F5344CB8AC3E}">
        <p14:creationId xmlns:p14="http://schemas.microsoft.com/office/powerpoint/2010/main" val="1828780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1E4AC1-B13D-13E0-5924-FBF975CEB47D}"/>
              </a:ext>
            </a:extLst>
          </p:cNvPr>
          <p:cNvSpPr>
            <a:spLocks noGrp="1"/>
          </p:cNvSpPr>
          <p:nvPr>
            <p:ph type="title"/>
          </p:nvPr>
        </p:nvSpPr>
        <p:spPr>
          <a:xfrm>
            <a:off x="1150938" y="214313"/>
            <a:ext cx="7793037" cy="1462087"/>
          </a:xfrm>
        </p:spPr>
        <p:txBody>
          <a:bodyPr/>
          <a:lstStyle/>
          <a:p>
            <a:r>
              <a:rPr lang="ru-RU"/>
              <a:t>Образец заголовка</a:t>
            </a:r>
          </a:p>
        </p:txBody>
      </p:sp>
      <p:sp>
        <p:nvSpPr>
          <p:cNvPr id="3" name="Текст 2">
            <a:extLst>
              <a:ext uri="{FF2B5EF4-FFF2-40B4-BE49-F238E27FC236}">
                <a16:creationId xmlns:a16="http://schemas.microsoft.com/office/drawing/2014/main" id="{4A7BB8C4-C1AA-E2DA-E848-7C988CB04B3F}"/>
              </a:ext>
            </a:extLst>
          </p:cNvPr>
          <p:cNvSpPr>
            <a:spLocks noGrp="1"/>
          </p:cNvSpPr>
          <p:nvPr>
            <p:ph type="body" sz="half" idx="1"/>
          </p:nvPr>
        </p:nvSpPr>
        <p:spPr>
          <a:xfrm>
            <a:off x="1182688" y="2017713"/>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2838A90-7CF0-260B-2B5B-4B738F8251A0}"/>
              </a:ext>
            </a:extLst>
          </p:cNvPr>
          <p:cNvSpPr>
            <a:spLocks noGrp="1"/>
          </p:cNvSpPr>
          <p:nvPr>
            <p:ph sz="half" idx="2"/>
          </p:nvPr>
        </p:nvSpPr>
        <p:spPr>
          <a:xfrm>
            <a:off x="5145088" y="2017713"/>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2E73132-D6CF-8FBD-F7DF-93731EBF54EF}"/>
              </a:ext>
            </a:extLst>
          </p:cNvPr>
          <p:cNvSpPr>
            <a:spLocks noGrp="1"/>
          </p:cNvSpPr>
          <p:nvPr>
            <p:ph type="dt" sz="half" idx="10"/>
          </p:nvPr>
        </p:nvSpPr>
        <p:spPr>
          <a:xfrm>
            <a:off x="1162050" y="6243638"/>
            <a:ext cx="1905000" cy="457200"/>
          </a:xfrm>
        </p:spPr>
        <p:txBody>
          <a:bodyPr/>
          <a:lstStyle>
            <a:lvl1pPr>
              <a:defRPr/>
            </a:lvl1pPr>
          </a:lstStyle>
          <a:p>
            <a:fld id="{CD006744-525F-FB4D-8418-F537F3A78C0C}" type="datetime1">
              <a:rPr lang="ru-RU" altLang="ru-RU"/>
              <a:pPr/>
              <a:t>16.10.2025</a:t>
            </a:fld>
            <a:endParaRPr lang="ru-RU" altLang="ru-RU"/>
          </a:p>
        </p:txBody>
      </p:sp>
      <p:sp>
        <p:nvSpPr>
          <p:cNvPr id="6" name="Нижний колонтитул 5">
            <a:extLst>
              <a:ext uri="{FF2B5EF4-FFF2-40B4-BE49-F238E27FC236}">
                <a16:creationId xmlns:a16="http://schemas.microsoft.com/office/drawing/2014/main" id="{7553CD06-37E5-931A-CDC7-7BF87E8C6B4E}"/>
              </a:ext>
            </a:extLst>
          </p:cNvPr>
          <p:cNvSpPr>
            <a:spLocks noGrp="1"/>
          </p:cNvSpPr>
          <p:nvPr>
            <p:ph type="ftr" sz="quarter" idx="11"/>
          </p:nvPr>
        </p:nvSpPr>
        <p:spPr>
          <a:xfrm>
            <a:off x="3657600" y="6243638"/>
            <a:ext cx="2895600" cy="457200"/>
          </a:xfrm>
        </p:spPr>
        <p:txBody>
          <a:bodyPr/>
          <a:lstStyle>
            <a:lvl1pPr>
              <a:defRPr/>
            </a:lvl1pPr>
          </a:lstStyle>
          <a:p>
            <a:r>
              <a:rPr lang="ru-RU" altLang="ru-RU"/>
              <a:t>Коваль А. Н. (C), 2007</a:t>
            </a:r>
          </a:p>
        </p:txBody>
      </p:sp>
      <p:sp>
        <p:nvSpPr>
          <p:cNvPr id="7" name="Номер слайда 6">
            <a:extLst>
              <a:ext uri="{FF2B5EF4-FFF2-40B4-BE49-F238E27FC236}">
                <a16:creationId xmlns:a16="http://schemas.microsoft.com/office/drawing/2014/main" id="{04D365A8-A0C0-0AEF-751E-866E70EA66A8}"/>
              </a:ext>
            </a:extLst>
          </p:cNvPr>
          <p:cNvSpPr>
            <a:spLocks noGrp="1"/>
          </p:cNvSpPr>
          <p:nvPr>
            <p:ph type="sldNum" sz="quarter" idx="12"/>
          </p:nvPr>
        </p:nvSpPr>
        <p:spPr>
          <a:xfrm>
            <a:off x="7042150" y="6243638"/>
            <a:ext cx="1905000" cy="457200"/>
          </a:xfrm>
        </p:spPr>
        <p:txBody>
          <a:bodyPr/>
          <a:lstStyle>
            <a:lvl1pPr>
              <a:defRPr/>
            </a:lvl1pPr>
          </a:lstStyle>
          <a:p>
            <a:fld id="{AFC732A7-6D44-4D49-A349-80CB15B171AB}" type="slidenum">
              <a:rPr lang="ru-RU" altLang="ru-RU"/>
              <a:pPr/>
              <a:t>‹#›</a:t>
            </a:fld>
            <a:endParaRPr lang="ru-RU" altLang="ru-RU"/>
          </a:p>
        </p:txBody>
      </p:sp>
    </p:spTree>
    <p:extLst>
      <p:ext uri="{BB962C8B-B14F-4D97-AF65-F5344CB8AC3E}">
        <p14:creationId xmlns:p14="http://schemas.microsoft.com/office/powerpoint/2010/main" val="143417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0EAD4E-DD36-162E-A349-F21C85FB88B2}"/>
              </a:ext>
            </a:extLst>
          </p:cNvPr>
          <p:cNvSpPr>
            <a:spLocks noGrp="1"/>
          </p:cNvSpPr>
          <p:nvPr>
            <p:ph type="title"/>
          </p:nvPr>
        </p:nvSpPr>
        <p:spPr>
          <a:xfrm>
            <a:off x="1150938" y="214313"/>
            <a:ext cx="7793037" cy="1462087"/>
          </a:xfrm>
        </p:spPr>
        <p:txBody>
          <a:bodyPr/>
          <a:lstStyle/>
          <a:p>
            <a:r>
              <a:rPr lang="ru-RU"/>
              <a:t>Образец заголовка</a:t>
            </a:r>
          </a:p>
        </p:txBody>
      </p:sp>
      <p:sp>
        <p:nvSpPr>
          <p:cNvPr id="3" name="Объект 2">
            <a:extLst>
              <a:ext uri="{FF2B5EF4-FFF2-40B4-BE49-F238E27FC236}">
                <a16:creationId xmlns:a16="http://schemas.microsoft.com/office/drawing/2014/main" id="{F354D770-C6F6-97CB-27C2-453AF441A220}"/>
              </a:ext>
            </a:extLst>
          </p:cNvPr>
          <p:cNvSpPr>
            <a:spLocks noGrp="1"/>
          </p:cNvSpPr>
          <p:nvPr>
            <p:ph sz="half" idx="1"/>
          </p:nvPr>
        </p:nvSpPr>
        <p:spPr>
          <a:xfrm>
            <a:off x="1182688" y="2017713"/>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463F777-7880-A406-F569-4C21BF0DB3F6}"/>
              </a:ext>
            </a:extLst>
          </p:cNvPr>
          <p:cNvSpPr>
            <a:spLocks noGrp="1"/>
          </p:cNvSpPr>
          <p:nvPr>
            <p:ph type="body" sz="half" idx="2"/>
          </p:nvPr>
        </p:nvSpPr>
        <p:spPr>
          <a:xfrm>
            <a:off x="5145088" y="2017713"/>
            <a:ext cx="381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90AA539-623B-2601-A286-30EE0E17CE29}"/>
              </a:ext>
            </a:extLst>
          </p:cNvPr>
          <p:cNvSpPr>
            <a:spLocks noGrp="1"/>
          </p:cNvSpPr>
          <p:nvPr>
            <p:ph type="dt" sz="half" idx="10"/>
          </p:nvPr>
        </p:nvSpPr>
        <p:spPr>
          <a:xfrm>
            <a:off x="1162050" y="6243638"/>
            <a:ext cx="1905000" cy="457200"/>
          </a:xfrm>
        </p:spPr>
        <p:txBody>
          <a:bodyPr/>
          <a:lstStyle>
            <a:lvl1pPr>
              <a:defRPr/>
            </a:lvl1pPr>
          </a:lstStyle>
          <a:p>
            <a:fld id="{C0626334-922D-C040-9ADA-C294B96755DA}" type="datetime1">
              <a:rPr lang="ru-RU" altLang="ru-RU"/>
              <a:pPr/>
              <a:t>16.10.2025</a:t>
            </a:fld>
            <a:endParaRPr lang="ru-RU" altLang="ru-RU"/>
          </a:p>
        </p:txBody>
      </p:sp>
      <p:sp>
        <p:nvSpPr>
          <p:cNvPr id="6" name="Нижний колонтитул 5">
            <a:extLst>
              <a:ext uri="{FF2B5EF4-FFF2-40B4-BE49-F238E27FC236}">
                <a16:creationId xmlns:a16="http://schemas.microsoft.com/office/drawing/2014/main" id="{1BDC143B-C947-6A8B-5C77-A3931D8C9D5B}"/>
              </a:ext>
            </a:extLst>
          </p:cNvPr>
          <p:cNvSpPr>
            <a:spLocks noGrp="1"/>
          </p:cNvSpPr>
          <p:nvPr>
            <p:ph type="ftr" sz="quarter" idx="11"/>
          </p:nvPr>
        </p:nvSpPr>
        <p:spPr>
          <a:xfrm>
            <a:off x="3657600" y="6243638"/>
            <a:ext cx="2895600" cy="457200"/>
          </a:xfrm>
        </p:spPr>
        <p:txBody>
          <a:bodyPr/>
          <a:lstStyle>
            <a:lvl1pPr>
              <a:defRPr/>
            </a:lvl1pPr>
          </a:lstStyle>
          <a:p>
            <a:r>
              <a:rPr lang="ru-RU" altLang="ru-RU"/>
              <a:t>Коваль А. Н. (C), 2007</a:t>
            </a:r>
          </a:p>
        </p:txBody>
      </p:sp>
      <p:sp>
        <p:nvSpPr>
          <p:cNvPr id="7" name="Номер слайда 6">
            <a:extLst>
              <a:ext uri="{FF2B5EF4-FFF2-40B4-BE49-F238E27FC236}">
                <a16:creationId xmlns:a16="http://schemas.microsoft.com/office/drawing/2014/main" id="{1898EAC5-255D-F62D-F82A-2320CA8F0DB0}"/>
              </a:ext>
            </a:extLst>
          </p:cNvPr>
          <p:cNvSpPr>
            <a:spLocks noGrp="1"/>
          </p:cNvSpPr>
          <p:nvPr>
            <p:ph type="sldNum" sz="quarter" idx="12"/>
          </p:nvPr>
        </p:nvSpPr>
        <p:spPr>
          <a:xfrm>
            <a:off x="7042150" y="6243638"/>
            <a:ext cx="1905000" cy="457200"/>
          </a:xfrm>
        </p:spPr>
        <p:txBody>
          <a:bodyPr/>
          <a:lstStyle>
            <a:lvl1pPr>
              <a:defRPr/>
            </a:lvl1pPr>
          </a:lstStyle>
          <a:p>
            <a:fld id="{FE6A8351-D67A-FE47-96A1-A53C74162084}" type="slidenum">
              <a:rPr lang="ru-RU" altLang="ru-RU"/>
              <a:pPr/>
              <a:t>‹#›</a:t>
            </a:fld>
            <a:endParaRPr lang="ru-RU" altLang="ru-RU"/>
          </a:p>
        </p:txBody>
      </p:sp>
    </p:spTree>
    <p:extLst>
      <p:ext uri="{BB962C8B-B14F-4D97-AF65-F5344CB8AC3E}">
        <p14:creationId xmlns:p14="http://schemas.microsoft.com/office/powerpoint/2010/main" val="2643058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D764F257-8392-4F9F-AF75-D2421E48497E}" type="slidenum">
              <a:rPr lang="ru-RU" altLang="ru-RU"/>
              <a:pPr>
                <a:defRPr/>
              </a:pPr>
              <a:t>‹#›</a:t>
            </a:fld>
            <a:endParaRPr lang="ru-RU" altLang="ru-RU"/>
          </a:p>
        </p:txBody>
      </p:sp>
    </p:spTree>
    <p:extLst>
      <p:ext uri="{BB962C8B-B14F-4D97-AF65-F5344CB8AC3E}">
        <p14:creationId xmlns:p14="http://schemas.microsoft.com/office/powerpoint/2010/main" val="375250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5B0B3D-65C5-3F30-77C3-2D2125552FE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CCEA365-4F19-1965-38EB-246226E8461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F2F0B10-186C-4FF4-AC0B-4A2A96502626}"/>
              </a:ext>
            </a:extLst>
          </p:cNvPr>
          <p:cNvSpPr>
            <a:spLocks noGrp="1"/>
          </p:cNvSpPr>
          <p:nvPr>
            <p:ph type="dt" sz="half" idx="10"/>
          </p:nvPr>
        </p:nvSpPr>
        <p:spPr/>
        <p:txBody>
          <a:bodyPr/>
          <a:lstStyle/>
          <a:p>
            <a:fld id="{49326FB9-4183-B143-B88F-BCAF8400AAEC}" type="datetime1">
              <a:rPr lang="ru-RU" altLang="ru-RU" smtClean="0"/>
              <a:pPr/>
              <a:t>16.10.2025</a:t>
            </a:fld>
            <a:endParaRPr lang="ru-RU" altLang="ru-RU"/>
          </a:p>
        </p:txBody>
      </p:sp>
      <p:sp>
        <p:nvSpPr>
          <p:cNvPr id="5" name="Нижний колонтитул 4">
            <a:extLst>
              <a:ext uri="{FF2B5EF4-FFF2-40B4-BE49-F238E27FC236}">
                <a16:creationId xmlns:a16="http://schemas.microsoft.com/office/drawing/2014/main" id="{6B52C3EC-443D-733A-DEF4-2E276A893F4B}"/>
              </a:ext>
            </a:extLst>
          </p:cNvPr>
          <p:cNvSpPr>
            <a:spLocks noGrp="1"/>
          </p:cNvSpPr>
          <p:nvPr>
            <p:ph type="ftr" sz="quarter" idx="11"/>
          </p:nvPr>
        </p:nvSpPr>
        <p:spPr/>
        <p:txBody>
          <a:bodyPr/>
          <a:lstStyle/>
          <a:p>
            <a:r>
              <a:rPr lang="ru-RU" altLang="ru-RU"/>
              <a:t>Коваль А. Н. (C), 2007</a:t>
            </a:r>
          </a:p>
        </p:txBody>
      </p:sp>
      <p:sp>
        <p:nvSpPr>
          <p:cNvPr id="6" name="Номер слайда 5">
            <a:extLst>
              <a:ext uri="{FF2B5EF4-FFF2-40B4-BE49-F238E27FC236}">
                <a16:creationId xmlns:a16="http://schemas.microsoft.com/office/drawing/2014/main" id="{900C3B74-BD18-2374-3663-A7DA1BB2CB89}"/>
              </a:ext>
            </a:extLst>
          </p:cNvPr>
          <p:cNvSpPr>
            <a:spLocks noGrp="1"/>
          </p:cNvSpPr>
          <p:nvPr>
            <p:ph type="sldNum" sz="quarter" idx="12"/>
          </p:nvPr>
        </p:nvSpPr>
        <p:spPr/>
        <p:txBody>
          <a:bodyPr/>
          <a:lstStyle/>
          <a:p>
            <a:fld id="{6E86E7CA-A58B-8745-BB67-8E90FCA9B57C}" type="slidenum">
              <a:rPr lang="ru-RU" altLang="ru-RU" smtClean="0"/>
              <a:pPr/>
              <a:t>‹#›</a:t>
            </a:fld>
            <a:endParaRPr lang="ru-RU" altLang="ru-RU"/>
          </a:p>
        </p:txBody>
      </p:sp>
    </p:spTree>
    <p:extLst>
      <p:ext uri="{BB962C8B-B14F-4D97-AF65-F5344CB8AC3E}">
        <p14:creationId xmlns:p14="http://schemas.microsoft.com/office/powerpoint/2010/main" val="427621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6A5B83-541C-1DE3-A169-E762FF754FA2}"/>
              </a:ext>
            </a:extLst>
          </p:cNvPr>
          <p:cNvSpPr>
            <a:spLocks noGrp="1"/>
          </p:cNvSpPr>
          <p:nvPr>
            <p:ph type="title"/>
          </p:nvPr>
        </p:nvSpPr>
        <p:spPr>
          <a:xfrm>
            <a:off x="623887" y="1709738"/>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6BD4F0B0-AC39-AAD8-8D25-4A81EF0F66D3}"/>
              </a:ext>
            </a:extLst>
          </p:cNvPr>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ABCA626-CCBD-E4ED-61DB-9AE08FE02339}"/>
              </a:ext>
            </a:extLst>
          </p:cNvPr>
          <p:cNvSpPr>
            <a:spLocks noGrp="1"/>
          </p:cNvSpPr>
          <p:nvPr>
            <p:ph type="dt" sz="half" idx="10"/>
          </p:nvPr>
        </p:nvSpPr>
        <p:spPr/>
        <p:txBody>
          <a:bodyPr/>
          <a:lstStyle/>
          <a:p>
            <a:fld id="{426367DF-4D20-8840-856B-B04965836D2A}" type="datetime1">
              <a:rPr lang="ru-RU" altLang="ru-RU" smtClean="0"/>
              <a:pPr/>
              <a:t>16.10.2025</a:t>
            </a:fld>
            <a:endParaRPr lang="ru-RU" altLang="ru-RU"/>
          </a:p>
        </p:txBody>
      </p:sp>
      <p:sp>
        <p:nvSpPr>
          <p:cNvPr id="5" name="Нижний колонтитул 4">
            <a:extLst>
              <a:ext uri="{FF2B5EF4-FFF2-40B4-BE49-F238E27FC236}">
                <a16:creationId xmlns:a16="http://schemas.microsoft.com/office/drawing/2014/main" id="{2A3DEF6C-7B82-01EC-31D1-3F79C2F5D909}"/>
              </a:ext>
            </a:extLst>
          </p:cNvPr>
          <p:cNvSpPr>
            <a:spLocks noGrp="1"/>
          </p:cNvSpPr>
          <p:nvPr>
            <p:ph type="ftr" sz="quarter" idx="11"/>
          </p:nvPr>
        </p:nvSpPr>
        <p:spPr/>
        <p:txBody>
          <a:bodyPr/>
          <a:lstStyle/>
          <a:p>
            <a:r>
              <a:rPr lang="ru-RU" altLang="ru-RU"/>
              <a:t>Коваль А. Н. (C), 2007</a:t>
            </a:r>
          </a:p>
        </p:txBody>
      </p:sp>
      <p:sp>
        <p:nvSpPr>
          <p:cNvPr id="6" name="Номер слайда 5">
            <a:extLst>
              <a:ext uri="{FF2B5EF4-FFF2-40B4-BE49-F238E27FC236}">
                <a16:creationId xmlns:a16="http://schemas.microsoft.com/office/drawing/2014/main" id="{628AF1FB-87F1-CC2E-696D-45EF197B676D}"/>
              </a:ext>
            </a:extLst>
          </p:cNvPr>
          <p:cNvSpPr>
            <a:spLocks noGrp="1"/>
          </p:cNvSpPr>
          <p:nvPr>
            <p:ph type="sldNum" sz="quarter" idx="12"/>
          </p:nvPr>
        </p:nvSpPr>
        <p:spPr/>
        <p:txBody>
          <a:bodyPr/>
          <a:lstStyle/>
          <a:p>
            <a:fld id="{FD7EB718-19DD-E34F-9A83-636C7178D4FA}" type="slidenum">
              <a:rPr lang="ru-RU" altLang="ru-RU" smtClean="0"/>
              <a:pPr/>
              <a:t>‹#›</a:t>
            </a:fld>
            <a:endParaRPr lang="ru-RU" altLang="ru-RU"/>
          </a:p>
        </p:txBody>
      </p:sp>
    </p:spTree>
    <p:extLst>
      <p:ext uri="{BB962C8B-B14F-4D97-AF65-F5344CB8AC3E}">
        <p14:creationId xmlns:p14="http://schemas.microsoft.com/office/powerpoint/2010/main" val="340991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F6A351-C3C1-9648-ED5F-8593CE630D5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38A4057-E04D-D867-7A6F-882AEFD0697C}"/>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5E8FB60-0190-2F9C-3B7F-EA226E989796}"/>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1B0EA58-0CFE-100A-670E-3CAF1911A1F4}"/>
              </a:ext>
            </a:extLst>
          </p:cNvPr>
          <p:cNvSpPr>
            <a:spLocks noGrp="1"/>
          </p:cNvSpPr>
          <p:nvPr>
            <p:ph type="dt" sz="half" idx="10"/>
          </p:nvPr>
        </p:nvSpPr>
        <p:spPr/>
        <p:txBody>
          <a:bodyPr/>
          <a:lstStyle/>
          <a:p>
            <a:fld id="{54C5983D-6055-F34B-9A3C-73CF478AE099}" type="datetime1">
              <a:rPr lang="ru-RU" altLang="ru-RU" smtClean="0"/>
              <a:pPr/>
              <a:t>16.10.2025</a:t>
            </a:fld>
            <a:endParaRPr lang="ru-RU" altLang="ru-RU"/>
          </a:p>
        </p:txBody>
      </p:sp>
      <p:sp>
        <p:nvSpPr>
          <p:cNvPr id="6" name="Нижний колонтитул 5">
            <a:extLst>
              <a:ext uri="{FF2B5EF4-FFF2-40B4-BE49-F238E27FC236}">
                <a16:creationId xmlns:a16="http://schemas.microsoft.com/office/drawing/2014/main" id="{32C61300-5678-EAB5-0673-EB384DF829C9}"/>
              </a:ext>
            </a:extLst>
          </p:cNvPr>
          <p:cNvSpPr>
            <a:spLocks noGrp="1"/>
          </p:cNvSpPr>
          <p:nvPr>
            <p:ph type="ftr" sz="quarter" idx="11"/>
          </p:nvPr>
        </p:nvSpPr>
        <p:spPr/>
        <p:txBody>
          <a:bodyPr/>
          <a:lstStyle/>
          <a:p>
            <a:r>
              <a:rPr lang="ru-RU" altLang="ru-RU"/>
              <a:t>Коваль А. Н. (C), 2007</a:t>
            </a:r>
          </a:p>
        </p:txBody>
      </p:sp>
      <p:sp>
        <p:nvSpPr>
          <p:cNvPr id="7" name="Номер слайда 6">
            <a:extLst>
              <a:ext uri="{FF2B5EF4-FFF2-40B4-BE49-F238E27FC236}">
                <a16:creationId xmlns:a16="http://schemas.microsoft.com/office/drawing/2014/main" id="{C1BDFB82-F25D-984D-9C48-5FEC341FE86D}"/>
              </a:ext>
            </a:extLst>
          </p:cNvPr>
          <p:cNvSpPr>
            <a:spLocks noGrp="1"/>
          </p:cNvSpPr>
          <p:nvPr>
            <p:ph type="sldNum" sz="quarter" idx="12"/>
          </p:nvPr>
        </p:nvSpPr>
        <p:spPr/>
        <p:txBody>
          <a:bodyPr/>
          <a:lstStyle/>
          <a:p>
            <a:fld id="{E538C0C7-26A1-B640-9864-425D5A7A67BD}" type="slidenum">
              <a:rPr lang="ru-RU" altLang="ru-RU" smtClean="0"/>
              <a:pPr/>
              <a:t>‹#›</a:t>
            </a:fld>
            <a:endParaRPr lang="ru-RU" altLang="ru-RU"/>
          </a:p>
        </p:txBody>
      </p:sp>
    </p:spTree>
    <p:extLst>
      <p:ext uri="{BB962C8B-B14F-4D97-AF65-F5344CB8AC3E}">
        <p14:creationId xmlns:p14="http://schemas.microsoft.com/office/powerpoint/2010/main" val="269614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D970ED-F700-EF0E-B113-EA1D8905784D}"/>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CA6C57E-DAF0-7CDC-6108-1205FE628A1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26AA5FF2-5BBB-5FED-F072-F4826B3E440D}"/>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8818F2D-4B32-6A63-9B15-F26A996459E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12E91BFD-DE82-D82E-3F2E-95B814289C03}"/>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1288284-50D0-BCF8-F7D4-4989A81C67A9}"/>
              </a:ext>
            </a:extLst>
          </p:cNvPr>
          <p:cNvSpPr>
            <a:spLocks noGrp="1"/>
          </p:cNvSpPr>
          <p:nvPr>
            <p:ph type="dt" sz="half" idx="10"/>
          </p:nvPr>
        </p:nvSpPr>
        <p:spPr/>
        <p:txBody>
          <a:bodyPr/>
          <a:lstStyle/>
          <a:p>
            <a:fld id="{E5B3A0F9-9FD5-DD43-9EFC-F381A10C599C}" type="datetime1">
              <a:rPr lang="ru-RU" altLang="ru-RU" smtClean="0"/>
              <a:pPr/>
              <a:t>16.10.2025</a:t>
            </a:fld>
            <a:endParaRPr lang="ru-RU" altLang="ru-RU"/>
          </a:p>
        </p:txBody>
      </p:sp>
      <p:sp>
        <p:nvSpPr>
          <p:cNvPr id="8" name="Нижний колонтитул 7">
            <a:extLst>
              <a:ext uri="{FF2B5EF4-FFF2-40B4-BE49-F238E27FC236}">
                <a16:creationId xmlns:a16="http://schemas.microsoft.com/office/drawing/2014/main" id="{8A5527B3-8C55-DB5F-4ED7-CDBB3F575DDA}"/>
              </a:ext>
            </a:extLst>
          </p:cNvPr>
          <p:cNvSpPr>
            <a:spLocks noGrp="1"/>
          </p:cNvSpPr>
          <p:nvPr>
            <p:ph type="ftr" sz="quarter" idx="11"/>
          </p:nvPr>
        </p:nvSpPr>
        <p:spPr/>
        <p:txBody>
          <a:bodyPr/>
          <a:lstStyle/>
          <a:p>
            <a:r>
              <a:rPr lang="ru-RU" altLang="ru-RU"/>
              <a:t>Коваль А. Н. (C), 2007</a:t>
            </a:r>
          </a:p>
        </p:txBody>
      </p:sp>
      <p:sp>
        <p:nvSpPr>
          <p:cNvPr id="9" name="Номер слайда 8">
            <a:extLst>
              <a:ext uri="{FF2B5EF4-FFF2-40B4-BE49-F238E27FC236}">
                <a16:creationId xmlns:a16="http://schemas.microsoft.com/office/drawing/2014/main" id="{027B1EE1-A99A-6D19-725D-7D3E36755FE9}"/>
              </a:ext>
            </a:extLst>
          </p:cNvPr>
          <p:cNvSpPr>
            <a:spLocks noGrp="1"/>
          </p:cNvSpPr>
          <p:nvPr>
            <p:ph type="sldNum" sz="quarter" idx="12"/>
          </p:nvPr>
        </p:nvSpPr>
        <p:spPr/>
        <p:txBody>
          <a:bodyPr/>
          <a:lstStyle/>
          <a:p>
            <a:fld id="{AFF298C3-A101-6F4F-B2D5-E0826EC4D917}" type="slidenum">
              <a:rPr lang="ru-RU" altLang="ru-RU" smtClean="0"/>
              <a:pPr/>
              <a:t>‹#›</a:t>
            </a:fld>
            <a:endParaRPr lang="ru-RU" altLang="ru-RU"/>
          </a:p>
        </p:txBody>
      </p:sp>
    </p:spTree>
    <p:extLst>
      <p:ext uri="{BB962C8B-B14F-4D97-AF65-F5344CB8AC3E}">
        <p14:creationId xmlns:p14="http://schemas.microsoft.com/office/powerpoint/2010/main" val="78149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4AE908-2CC6-9568-2DE3-D743C93A1CE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6BCEC2B-6B5E-2B59-C753-D0625FA9D92F}"/>
              </a:ext>
            </a:extLst>
          </p:cNvPr>
          <p:cNvSpPr>
            <a:spLocks noGrp="1"/>
          </p:cNvSpPr>
          <p:nvPr>
            <p:ph type="dt" sz="half" idx="10"/>
          </p:nvPr>
        </p:nvSpPr>
        <p:spPr/>
        <p:txBody>
          <a:bodyPr/>
          <a:lstStyle/>
          <a:p>
            <a:fld id="{73D85DBF-3603-134E-A8FC-3E0F83318920}" type="datetime1">
              <a:rPr lang="ru-RU" altLang="ru-RU" smtClean="0"/>
              <a:pPr/>
              <a:t>16.10.2025</a:t>
            </a:fld>
            <a:endParaRPr lang="ru-RU" altLang="ru-RU"/>
          </a:p>
        </p:txBody>
      </p:sp>
      <p:sp>
        <p:nvSpPr>
          <p:cNvPr id="4" name="Нижний колонтитул 3">
            <a:extLst>
              <a:ext uri="{FF2B5EF4-FFF2-40B4-BE49-F238E27FC236}">
                <a16:creationId xmlns:a16="http://schemas.microsoft.com/office/drawing/2014/main" id="{B07BB855-D6AD-4BF7-8091-23D053978AD6}"/>
              </a:ext>
            </a:extLst>
          </p:cNvPr>
          <p:cNvSpPr>
            <a:spLocks noGrp="1"/>
          </p:cNvSpPr>
          <p:nvPr>
            <p:ph type="ftr" sz="quarter" idx="11"/>
          </p:nvPr>
        </p:nvSpPr>
        <p:spPr/>
        <p:txBody>
          <a:bodyPr/>
          <a:lstStyle/>
          <a:p>
            <a:r>
              <a:rPr lang="ru-RU" altLang="ru-RU"/>
              <a:t>Коваль А. Н. (C), 2007</a:t>
            </a:r>
          </a:p>
        </p:txBody>
      </p:sp>
      <p:sp>
        <p:nvSpPr>
          <p:cNvPr id="5" name="Номер слайда 4">
            <a:extLst>
              <a:ext uri="{FF2B5EF4-FFF2-40B4-BE49-F238E27FC236}">
                <a16:creationId xmlns:a16="http://schemas.microsoft.com/office/drawing/2014/main" id="{CA73497F-3002-3AC0-35F2-4006DA93420B}"/>
              </a:ext>
            </a:extLst>
          </p:cNvPr>
          <p:cNvSpPr>
            <a:spLocks noGrp="1"/>
          </p:cNvSpPr>
          <p:nvPr>
            <p:ph type="sldNum" sz="quarter" idx="12"/>
          </p:nvPr>
        </p:nvSpPr>
        <p:spPr/>
        <p:txBody>
          <a:bodyPr/>
          <a:lstStyle/>
          <a:p>
            <a:fld id="{1170427C-3A3B-EF4C-BDD9-6AAECC8F81A4}" type="slidenum">
              <a:rPr lang="ru-RU" altLang="ru-RU" smtClean="0"/>
              <a:pPr/>
              <a:t>‹#›</a:t>
            </a:fld>
            <a:endParaRPr lang="ru-RU" altLang="ru-RU"/>
          </a:p>
        </p:txBody>
      </p:sp>
    </p:spTree>
    <p:extLst>
      <p:ext uri="{BB962C8B-B14F-4D97-AF65-F5344CB8AC3E}">
        <p14:creationId xmlns:p14="http://schemas.microsoft.com/office/powerpoint/2010/main" val="221301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22EED6B-EEC0-4DDC-309D-7C40B114E909}"/>
              </a:ext>
            </a:extLst>
          </p:cNvPr>
          <p:cNvSpPr>
            <a:spLocks noGrp="1"/>
          </p:cNvSpPr>
          <p:nvPr>
            <p:ph type="dt" sz="half" idx="10"/>
          </p:nvPr>
        </p:nvSpPr>
        <p:spPr/>
        <p:txBody>
          <a:bodyPr/>
          <a:lstStyle/>
          <a:p>
            <a:fld id="{2EEB861C-C10B-9242-BE87-F208DDFF0870}" type="datetime1">
              <a:rPr lang="ru-RU" altLang="ru-RU" smtClean="0"/>
              <a:pPr/>
              <a:t>16.10.2025</a:t>
            </a:fld>
            <a:endParaRPr lang="ru-RU" altLang="ru-RU"/>
          </a:p>
        </p:txBody>
      </p:sp>
      <p:sp>
        <p:nvSpPr>
          <p:cNvPr id="3" name="Нижний колонтитул 2">
            <a:extLst>
              <a:ext uri="{FF2B5EF4-FFF2-40B4-BE49-F238E27FC236}">
                <a16:creationId xmlns:a16="http://schemas.microsoft.com/office/drawing/2014/main" id="{3E5A8D61-4101-966C-6184-18F0FC5606FD}"/>
              </a:ext>
            </a:extLst>
          </p:cNvPr>
          <p:cNvSpPr>
            <a:spLocks noGrp="1"/>
          </p:cNvSpPr>
          <p:nvPr>
            <p:ph type="ftr" sz="quarter" idx="11"/>
          </p:nvPr>
        </p:nvSpPr>
        <p:spPr/>
        <p:txBody>
          <a:bodyPr/>
          <a:lstStyle/>
          <a:p>
            <a:r>
              <a:rPr lang="ru-RU" altLang="ru-RU"/>
              <a:t>Коваль А. Н. (C), 2007</a:t>
            </a:r>
          </a:p>
        </p:txBody>
      </p:sp>
      <p:sp>
        <p:nvSpPr>
          <p:cNvPr id="4" name="Номер слайда 3">
            <a:extLst>
              <a:ext uri="{FF2B5EF4-FFF2-40B4-BE49-F238E27FC236}">
                <a16:creationId xmlns:a16="http://schemas.microsoft.com/office/drawing/2014/main" id="{A6555922-B60F-2209-E430-923C290FD028}"/>
              </a:ext>
            </a:extLst>
          </p:cNvPr>
          <p:cNvSpPr>
            <a:spLocks noGrp="1"/>
          </p:cNvSpPr>
          <p:nvPr>
            <p:ph type="sldNum" sz="quarter" idx="12"/>
          </p:nvPr>
        </p:nvSpPr>
        <p:spPr/>
        <p:txBody>
          <a:bodyPr/>
          <a:lstStyle/>
          <a:p>
            <a:fld id="{B0B0345F-6FED-FB4A-8ADC-DFA086200F6B}" type="slidenum">
              <a:rPr lang="ru-RU" altLang="ru-RU" smtClean="0"/>
              <a:pPr/>
              <a:t>‹#›</a:t>
            </a:fld>
            <a:endParaRPr lang="ru-RU" altLang="ru-RU"/>
          </a:p>
        </p:txBody>
      </p:sp>
    </p:spTree>
    <p:extLst>
      <p:ext uri="{BB962C8B-B14F-4D97-AF65-F5344CB8AC3E}">
        <p14:creationId xmlns:p14="http://schemas.microsoft.com/office/powerpoint/2010/main" val="9183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E1BC81-F355-37A9-A367-DC862A6BAC56}"/>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1600E388-D0C8-CB68-EFB5-13CD913FB14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3361EF9-1EEC-D3C9-3876-1CF8D13AFF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603988DC-C284-931F-F523-43A4C78AC225}"/>
              </a:ext>
            </a:extLst>
          </p:cNvPr>
          <p:cNvSpPr>
            <a:spLocks noGrp="1"/>
          </p:cNvSpPr>
          <p:nvPr>
            <p:ph type="dt" sz="half" idx="10"/>
          </p:nvPr>
        </p:nvSpPr>
        <p:spPr/>
        <p:txBody>
          <a:bodyPr/>
          <a:lstStyle/>
          <a:p>
            <a:fld id="{D29D29D3-80D4-5C47-8D75-A7B800BCA994}" type="datetime1">
              <a:rPr lang="ru-RU" altLang="ru-RU" smtClean="0"/>
              <a:pPr/>
              <a:t>16.10.2025</a:t>
            </a:fld>
            <a:endParaRPr lang="ru-RU" altLang="ru-RU"/>
          </a:p>
        </p:txBody>
      </p:sp>
      <p:sp>
        <p:nvSpPr>
          <p:cNvPr id="6" name="Нижний колонтитул 5">
            <a:extLst>
              <a:ext uri="{FF2B5EF4-FFF2-40B4-BE49-F238E27FC236}">
                <a16:creationId xmlns:a16="http://schemas.microsoft.com/office/drawing/2014/main" id="{65C38460-944D-68FE-B2AC-1D9DA3C717C4}"/>
              </a:ext>
            </a:extLst>
          </p:cNvPr>
          <p:cNvSpPr>
            <a:spLocks noGrp="1"/>
          </p:cNvSpPr>
          <p:nvPr>
            <p:ph type="ftr" sz="quarter" idx="11"/>
          </p:nvPr>
        </p:nvSpPr>
        <p:spPr/>
        <p:txBody>
          <a:bodyPr/>
          <a:lstStyle/>
          <a:p>
            <a:r>
              <a:rPr lang="ru-RU" altLang="ru-RU"/>
              <a:t>Коваль А. Н. (C), 2007</a:t>
            </a:r>
          </a:p>
        </p:txBody>
      </p:sp>
      <p:sp>
        <p:nvSpPr>
          <p:cNvPr id="7" name="Номер слайда 6">
            <a:extLst>
              <a:ext uri="{FF2B5EF4-FFF2-40B4-BE49-F238E27FC236}">
                <a16:creationId xmlns:a16="http://schemas.microsoft.com/office/drawing/2014/main" id="{79120DBC-32F0-058F-6600-C60A96ADA516}"/>
              </a:ext>
            </a:extLst>
          </p:cNvPr>
          <p:cNvSpPr>
            <a:spLocks noGrp="1"/>
          </p:cNvSpPr>
          <p:nvPr>
            <p:ph type="sldNum" sz="quarter" idx="12"/>
          </p:nvPr>
        </p:nvSpPr>
        <p:spPr/>
        <p:txBody>
          <a:bodyPr/>
          <a:lstStyle/>
          <a:p>
            <a:fld id="{FA1A5836-F9D0-044A-A9FC-6E4D2D0EEB4C}" type="slidenum">
              <a:rPr lang="ru-RU" altLang="ru-RU" smtClean="0"/>
              <a:pPr/>
              <a:t>‹#›</a:t>
            </a:fld>
            <a:endParaRPr lang="ru-RU" altLang="ru-RU"/>
          </a:p>
        </p:txBody>
      </p:sp>
    </p:spTree>
    <p:extLst>
      <p:ext uri="{BB962C8B-B14F-4D97-AF65-F5344CB8AC3E}">
        <p14:creationId xmlns:p14="http://schemas.microsoft.com/office/powerpoint/2010/main" val="116726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A9AF8B-8BE6-C384-2335-CED8DB85990D}"/>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334E2509-C3E4-D6A2-2C01-BC329F0480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76245903-D677-874F-7083-EE14F6F22B2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54E59F9A-6A14-E61E-9F82-8F2947282362}"/>
              </a:ext>
            </a:extLst>
          </p:cNvPr>
          <p:cNvSpPr>
            <a:spLocks noGrp="1"/>
          </p:cNvSpPr>
          <p:nvPr>
            <p:ph type="dt" sz="half" idx="10"/>
          </p:nvPr>
        </p:nvSpPr>
        <p:spPr/>
        <p:txBody>
          <a:bodyPr/>
          <a:lstStyle/>
          <a:p>
            <a:fld id="{54A80C0A-21ED-384C-A030-697D5AF68CD5}" type="datetime1">
              <a:rPr lang="ru-RU" altLang="ru-RU" smtClean="0"/>
              <a:pPr/>
              <a:t>16.10.2025</a:t>
            </a:fld>
            <a:endParaRPr lang="ru-RU" altLang="ru-RU"/>
          </a:p>
        </p:txBody>
      </p:sp>
      <p:sp>
        <p:nvSpPr>
          <p:cNvPr id="6" name="Нижний колонтитул 5">
            <a:extLst>
              <a:ext uri="{FF2B5EF4-FFF2-40B4-BE49-F238E27FC236}">
                <a16:creationId xmlns:a16="http://schemas.microsoft.com/office/drawing/2014/main" id="{C0C805B2-47BB-688A-8BB8-4D52B66D1390}"/>
              </a:ext>
            </a:extLst>
          </p:cNvPr>
          <p:cNvSpPr>
            <a:spLocks noGrp="1"/>
          </p:cNvSpPr>
          <p:nvPr>
            <p:ph type="ftr" sz="quarter" idx="11"/>
          </p:nvPr>
        </p:nvSpPr>
        <p:spPr/>
        <p:txBody>
          <a:bodyPr/>
          <a:lstStyle/>
          <a:p>
            <a:r>
              <a:rPr lang="ru-RU" altLang="ru-RU"/>
              <a:t>Коваль А. Н. (C), 2007</a:t>
            </a:r>
          </a:p>
        </p:txBody>
      </p:sp>
      <p:sp>
        <p:nvSpPr>
          <p:cNvPr id="7" name="Номер слайда 6">
            <a:extLst>
              <a:ext uri="{FF2B5EF4-FFF2-40B4-BE49-F238E27FC236}">
                <a16:creationId xmlns:a16="http://schemas.microsoft.com/office/drawing/2014/main" id="{A41C8479-FFA1-AC77-38B1-B1E8F85F6141}"/>
              </a:ext>
            </a:extLst>
          </p:cNvPr>
          <p:cNvSpPr>
            <a:spLocks noGrp="1"/>
          </p:cNvSpPr>
          <p:nvPr>
            <p:ph type="sldNum" sz="quarter" idx="12"/>
          </p:nvPr>
        </p:nvSpPr>
        <p:spPr/>
        <p:txBody>
          <a:bodyPr/>
          <a:lstStyle/>
          <a:p>
            <a:fld id="{0B146AD2-2F7B-1A4F-8E79-7E697B4DDA46}" type="slidenum">
              <a:rPr lang="ru-RU" altLang="ru-RU" smtClean="0"/>
              <a:pPr/>
              <a:t>‹#›</a:t>
            </a:fld>
            <a:endParaRPr lang="ru-RU" altLang="ru-RU"/>
          </a:p>
        </p:txBody>
      </p:sp>
    </p:spTree>
    <p:extLst>
      <p:ext uri="{BB962C8B-B14F-4D97-AF65-F5344CB8AC3E}">
        <p14:creationId xmlns:p14="http://schemas.microsoft.com/office/powerpoint/2010/main" val="2666955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FF3461-6EC0-3A49-7605-C6323C9793A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1BD321A-A164-192C-4F05-6454A34D4BC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5176EAE-E456-8C01-84C2-0300F3CE863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331B83B-D31B-0048-87AA-D22A370AB172}" type="datetime1">
              <a:rPr lang="ru-RU" altLang="ru-RU" smtClean="0"/>
              <a:pPr/>
              <a:t>16.10.2025</a:t>
            </a:fld>
            <a:endParaRPr lang="ru-RU" altLang="ru-RU"/>
          </a:p>
        </p:txBody>
      </p:sp>
      <p:sp>
        <p:nvSpPr>
          <p:cNvPr id="5" name="Нижний колонтитул 4">
            <a:extLst>
              <a:ext uri="{FF2B5EF4-FFF2-40B4-BE49-F238E27FC236}">
                <a16:creationId xmlns:a16="http://schemas.microsoft.com/office/drawing/2014/main" id="{5464511A-6BA9-A6EC-F13D-60E1B248EA1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ru-RU" altLang="ru-RU"/>
              <a:t>Коваль А. Н. (C), 2007</a:t>
            </a:r>
          </a:p>
        </p:txBody>
      </p:sp>
      <p:sp>
        <p:nvSpPr>
          <p:cNvPr id="6" name="Номер слайда 5">
            <a:extLst>
              <a:ext uri="{FF2B5EF4-FFF2-40B4-BE49-F238E27FC236}">
                <a16:creationId xmlns:a16="http://schemas.microsoft.com/office/drawing/2014/main" id="{3ABD7434-3DF8-3F91-AEDA-292120FB404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51F25C-7E11-CE4F-97A7-C5E5194E8F9D}" type="slidenum">
              <a:rPr lang="ru-RU" altLang="ru-RU" smtClean="0"/>
              <a:pPr/>
              <a:t>‹#›</a:t>
            </a:fld>
            <a:endParaRPr lang="ru-RU" altLang="ru-RU"/>
          </a:p>
        </p:txBody>
      </p:sp>
    </p:spTree>
    <p:extLst>
      <p:ext uri="{BB962C8B-B14F-4D97-AF65-F5344CB8AC3E}">
        <p14:creationId xmlns:p14="http://schemas.microsoft.com/office/powerpoint/2010/main" val="141475842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5.xml"/><Relationship Id="rId1" Type="http://schemas.openxmlformats.org/officeDocument/2006/relationships/vmlDrawing" Target="../drawings/vmlDrawing15.vml"/><Relationship Id="rId4" Type="http://schemas.openxmlformats.org/officeDocument/2006/relationships/image" Target="../media/image6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oleObject" Target="../embeddings/oleObject16.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oleObject" Target="../embeddings/oleObject15.bin"/><Relationship Id="rId2" Type="http://schemas.openxmlformats.org/officeDocument/2006/relationships/slideLayout" Target="../slideLayouts/slideLayout16.xml"/><Relationship Id="rId1" Type="http://schemas.openxmlformats.org/officeDocument/2006/relationships/vmlDrawing" Target="../drawings/vmlDrawing10.vml"/><Relationship Id="rId6" Type="http://schemas.openxmlformats.org/officeDocument/2006/relationships/image" Target="../media/image28.emf"/><Relationship Id="rId11" Type="http://schemas.openxmlformats.org/officeDocument/2006/relationships/image" Target="../media/image30.emf"/><Relationship Id="rId5" Type="http://schemas.openxmlformats.org/officeDocument/2006/relationships/oleObject" Target="../embeddings/oleObject11.bin"/><Relationship Id="rId10" Type="http://schemas.openxmlformats.org/officeDocument/2006/relationships/oleObject" Target="../embeddings/oleObject14.bin"/><Relationship Id="rId4" Type="http://schemas.openxmlformats.org/officeDocument/2006/relationships/image" Target="../media/image27.emf"/><Relationship Id="rId9" Type="http://schemas.openxmlformats.org/officeDocument/2006/relationships/oleObject" Target="../embeddings/oleObject13.bin"/><Relationship Id="rId14" Type="http://schemas.openxmlformats.org/officeDocument/2006/relationships/image" Target="../media/image3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34.emf"/><Relationship Id="rId5" Type="http://schemas.openxmlformats.org/officeDocument/2006/relationships/oleObject" Target="../embeddings/oleObject18.bin"/><Relationship Id="rId4" Type="http://schemas.openxmlformats.org/officeDocument/2006/relationships/image" Target="../media/image33.emf"/></Relationships>
</file>

<file path=ppt/slides/_rels/slide52.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37.emf"/><Relationship Id="rId5" Type="http://schemas.openxmlformats.org/officeDocument/2006/relationships/oleObject" Target="../embeddings/oleObject21.bin"/><Relationship Id="rId10" Type="http://schemas.openxmlformats.org/officeDocument/2006/relationships/image" Target="../media/image39.emf"/><Relationship Id="rId4" Type="http://schemas.openxmlformats.org/officeDocument/2006/relationships/image" Target="../media/image36.emf"/><Relationship Id="rId9" Type="http://schemas.openxmlformats.org/officeDocument/2006/relationships/oleObject" Target="../embeddings/oleObject23.bin"/></Relationships>
</file>

<file path=ppt/slides/_rels/slide53.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image" Target="../media/image41.emf"/><Relationship Id="rId5" Type="http://schemas.openxmlformats.org/officeDocument/2006/relationships/oleObject" Target="../embeddings/oleObject25.bin"/><Relationship Id="rId4" Type="http://schemas.openxmlformats.org/officeDocument/2006/relationships/image" Target="../media/image40.emf"/></Relationships>
</file>

<file path=ppt/slides/_rels/slide54.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image" Target="../media/image43.emf"/><Relationship Id="rId5" Type="http://schemas.openxmlformats.org/officeDocument/2006/relationships/oleObject" Target="../embeddings/oleObject28.bin"/><Relationship Id="rId10" Type="http://schemas.openxmlformats.org/officeDocument/2006/relationships/image" Target="../media/image45.emf"/><Relationship Id="rId4" Type="http://schemas.openxmlformats.org/officeDocument/2006/relationships/image" Target="../media/image39.emf"/><Relationship Id="rId9" Type="http://schemas.openxmlformats.org/officeDocument/2006/relationships/oleObject" Target="../embeddings/oleObject30.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CCC345B6-5DEA-7F01-8F84-63368ACC1A40}"/>
              </a:ext>
            </a:extLst>
          </p:cNvPr>
          <p:cNvSpPr>
            <a:spLocks noGrp="1" noChangeArrowheads="1"/>
          </p:cNvSpPr>
          <p:nvPr>
            <p:ph type="ctrTitle"/>
          </p:nvPr>
        </p:nvSpPr>
        <p:spPr>
          <a:xfrm>
            <a:off x="899592" y="1412776"/>
            <a:ext cx="7772400" cy="1581150"/>
          </a:xfrm>
        </p:spPr>
        <p:txBody>
          <a:bodyPr/>
          <a:lstStyle/>
          <a:p>
            <a:pPr algn="ctr"/>
            <a:r>
              <a:rPr lang="ru-RU" altLang="ru-RU" b="1" dirty="0">
                <a:solidFill>
                  <a:srgbClr val="C00000"/>
                </a:solidFill>
              </a:rPr>
              <a:t>Биохимия миокарда</a:t>
            </a:r>
            <a:endParaRPr lang="en-US" altLang="ru-RU" b="1" dirty="0">
              <a:solidFill>
                <a:srgbClr val="C000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C48682-63A5-9FDB-021F-9A5E2A1F153C}"/>
              </a:ext>
            </a:extLst>
          </p:cNvPr>
          <p:cNvSpPr>
            <a:spLocks noGrp="1"/>
          </p:cNvSpPr>
          <p:nvPr>
            <p:ph type="title"/>
          </p:nvPr>
        </p:nvSpPr>
        <p:spPr>
          <a:xfrm>
            <a:off x="179512" y="548680"/>
            <a:ext cx="8712968" cy="5256584"/>
          </a:xfrm>
        </p:spPr>
        <p:txBody>
          <a:bodyPr>
            <a:normAutofit/>
          </a:bodyPr>
          <a:lstStyle/>
          <a:p>
            <a:r>
              <a:rPr lang="ru-RU" sz="2400" dirty="0" err="1">
                <a:effectLst/>
                <a:latin typeface="Times New Roman" panose="02020603050405020304" pitchFamily="18" charset="0"/>
                <a:cs typeface="Times New Roman" panose="02020603050405020304" pitchFamily="18" charset="0"/>
              </a:rPr>
              <a:t>Кардиомиоциты</a:t>
            </a:r>
            <a:r>
              <a:rPr lang="ru-RU" sz="2400" dirty="0">
                <a:effectLst/>
                <a:latin typeface="Times New Roman" panose="02020603050405020304" pitchFamily="18" charset="0"/>
                <a:cs typeface="Times New Roman" panose="02020603050405020304" pitchFamily="18" charset="0"/>
              </a:rPr>
              <a:t> различают по выполняемым функциям: </a:t>
            </a:r>
            <a:br>
              <a:rPr lang="ru-RU" sz="2400" dirty="0">
                <a:effectLst/>
                <a:latin typeface="Times New Roman" panose="02020603050405020304" pitchFamily="18" charset="0"/>
                <a:cs typeface="Times New Roman" panose="02020603050405020304" pitchFamily="18" charset="0"/>
              </a:rPr>
            </a:br>
            <a:r>
              <a:rPr lang="ru-RU" sz="2400" dirty="0">
                <a:effectLst/>
                <a:latin typeface="Times New Roman" panose="02020603050405020304" pitchFamily="18" charset="0"/>
                <a:cs typeface="Times New Roman" panose="02020603050405020304" pitchFamily="18" charset="0"/>
              </a:rPr>
              <a:t>1) проводящие (атипичные, специализированные);</a:t>
            </a:r>
            <a:br>
              <a:rPr lang="ru-RU" sz="2400" dirty="0">
                <a:effectLst/>
                <a:latin typeface="Times New Roman" panose="02020603050405020304" pitchFamily="18" charset="0"/>
                <a:cs typeface="Times New Roman" panose="02020603050405020304" pitchFamily="18" charset="0"/>
              </a:rPr>
            </a:br>
            <a:r>
              <a:rPr lang="ru-RU" sz="2400" dirty="0">
                <a:effectLst/>
                <a:latin typeface="Times New Roman" panose="02020603050405020304" pitchFamily="18" charset="0"/>
                <a:cs typeface="Times New Roman" panose="02020603050405020304" pitchFamily="18" charset="0"/>
              </a:rPr>
              <a:t>2) секреторные;</a:t>
            </a:r>
            <a:br>
              <a:rPr lang="ru-RU" sz="2400" dirty="0">
                <a:effectLst/>
                <a:latin typeface="Times New Roman" panose="02020603050405020304" pitchFamily="18" charset="0"/>
                <a:cs typeface="Times New Roman" panose="02020603050405020304" pitchFamily="18" charset="0"/>
              </a:rPr>
            </a:br>
            <a:r>
              <a:rPr lang="ru-RU" sz="2400" dirty="0">
                <a:effectLst/>
                <a:latin typeface="Times New Roman" panose="02020603050405020304" pitchFamily="18" charset="0"/>
                <a:cs typeface="Times New Roman" panose="02020603050405020304" pitchFamily="18" charset="0"/>
              </a:rPr>
              <a:t>3) рабочие.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effectLst/>
                <a:latin typeface="Times New Roman" panose="02020603050405020304" pitchFamily="18" charset="0"/>
                <a:cs typeface="Times New Roman" panose="02020603050405020304" pitchFamily="18" charset="0"/>
              </a:rPr>
              <a:t>Проводящие </a:t>
            </a:r>
            <a:r>
              <a:rPr lang="ru-RU" sz="2400" dirty="0" err="1">
                <a:effectLst/>
                <a:latin typeface="Times New Roman" panose="02020603050405020304" pitchFamily="18" charset="0"/>
                <a:cs typeface="Times New Roman" panose="02020603050405020304" pitchFamily="18" charset="0"/>
              </a:rPr>
              <a:t>кардиомиоциты</a:t>
            </a:r>
            <a:r>
              <a:rPr lang="ru-RU" sz="2400" dirty="0">
                <a:effectLst/>
                <a:latin typeface="Times New Roman" panose="02020603050405020304" pitchFamily="18" charset="0"/>
                <a:cs typeface="Times New Roman" panose="02020603050405020304" pitchFamily="18" charset="0"/>
              </a:rPr>
              <a:t> формируют проводящую систему сердца, имеют слабо </a:t>
            </a:r>
            <a:r>
              <a:rPr lang="ru-RU" sz="2400" dirty="0" err="1">
                <a:effectLst/>
                <a:latin typeface="Times New Roman" panose="02020603050405020304" pitchFamily="18" charset="0"/>
                <a:cs typeface="Times New Roman" panose="02020603050405020304" pitchFamily="18" charset="0"/>
              </a:rPr>
              <a:t>развитыи</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сократительныи</a:t>
            </a:r>
            <a:r>
              <a:rPr lang="ru-RU" sz="2400" dirty="0">
                <a:effectLst/>
                <a:latin typeface="Times New Roman" panose="02020603050405020304" pitchFamily="18" charset="0"/>
                <a:cs typeface="Times New Roman" panose="02020603050405020304" pitchFamily="18" charset="0"/>
              </a:rPr>
              <a:t>̆ аппарат. Совокупности атипичных </a:t>
            </a:r>
            <a:r>
              <a:rPr lang="ru-RU" sz="2400" dirty="0" err="1">
                <a:effectLst/>
                <a:latin typeface="Times New Roman" panose="02020603050405020304" pitchFamily="18" charset="0"/>
                <a:cs typeface="Times New Roman" panose="02020603050405020304" pitchFamily="18" charset="0"/>
              </a:rPr>
              <a:t>кардиомиоцитов</a:t>
            </a:r>
            <a:r>
              <a:rPr lang="ru-RU" sz="2400" dirty="0">
                <a:effectLst/>
                <a:latin typeface="Times New Roman" panose="02020603050405020304" pitchFamily="18" charset="0"/>
                <a:cs typeface="Times New Roman" panose="02020603050405020304" pitchFamily="18" charset="0"/>
              </a:rPr>
              <a:t> образуют </a:t>
            </a:r>
            <a:r>
              <a:rPr lang="ru-RU" sz="2400" dirty="0" err="1">
                <a:effectLst/>
                <a:latin typeface="Times New Roman" panose="02020603050405020304" pitchFamily="18" charset="0"/>
                <a:cs typeface="Times New Roman" panose="02020603050405020304" pitchFamily="18" charset="0"/>
              </a:rPr>
              <a:t>синоатриальныи</a:t>
            </a:r>
            <a:r>
              <a:rPr lang="ru-RU" sz="2400" dirty="0">
                <a:effectLst/>
                <a:latin typeface="Times New Roman" panose="02020603050405020304" pitchFamily="18" charset="0"/>
                <a:cs typeface="Times New Roman" panose="02020603050405020304" pitchFamily="18" charset="0"/>
              </a:rPr>
              <a:t>̆ и </a:t>
            </a:r>
            <a:r>
              <a:rPr lang="ru-RU" sz="2400" dirty="0" err="1">
                <a:effectLst/>
                <a:latin typeface="Times New Roman" panose="02020603050405020304" pitchFamily="18" charset="0"/>
                <a:cs typeface="Times New Roman" panose="02020603050405020304" pitchFamily="18" charset="0"/>
              </a:rPr>
              <a:t>атриовентрикулярныи</a:t>
            </a:r>
            <a:r>
              <a:rPr lang="ru-RU" sz="2400" dirty="0">
                <a:effectLst/>
                <a:latin typeface="Times New Roman" panose="02020603050405020304" pitchFamily="18" charset="0"/>
                <a:cs typeface="Times New Roman" panose="02020603050405020304" pitchFamily="18" charset="0"/>
              </a:rPr>
              <a:t>̆ узлы, </a:t>
            </a:r>
            <a:r>
              <a:rPr lang="ru-RU" sz="2400" dirty="0" err="1">
                <a:effectLst/>
                <a:latin typeface="Times New Roman" panose="02020603050405020304" pitchFamily="18" charset="0"/>
                <a:cs typeface="Times New Roman" panose="02020603050405020304" pitchFamily="18" charset="0"/>
              </a:rPr>
              <a:t>межузловые</a:t>
            </a:r>
            <a:r>
              <a:rPr lang="ru-RU" sz="2400" dirty="0">
                <a:effectLst/>
                <a:latin typeface="Times New Roman" panose="02020603050405020304" pitchFamily="18" charset="0"/>
                <a:cs typeface="Times New Roman" panose="02020603050405020304" pitchFamily="18" charset="0"/>
              </a:rPr>
              <a:t> тракты Бахмана, </a:t>
            </a:r>
            <a:r>
              <a:rPr lang="ru-RU" sz="2400" dirty="0" err="1">
                <a:effectLst/>
                <a:latin typeface="Times New Roman" panose="02020603050405020304" pitchFamily="18" charset="0"/>
                <a:cs typeface="Times New Roman" panose="02020603050405020304" pitchFamily="18" charset="0"/>
              </a:rPr>
              <a:t>Венкебаха</a:t>
            </a:r>
            <a:r>
              <a:rPr lang="ru-RU" sz="2400" dirty="0">
                <a:effectLst/>
                <a:latin typeface="Times New Roman" panose="02020603050405020304" pitchFamily="18" charset="0"/>
                <a:cs typeface="Times New Roman" panose="02020603050405020304" pitchFamily="18" charset="0"/>
              </a:rPr>
              <a:t> и </a:t>
            </a:r>
            <a:r>
              <a:rPr lang="ru-RU" sz="2400" dirty="0" err="1">
                <a:effectLst/>
                <a:latin typeface="Times New Roman" panose="02020603050405020304" pitchFamily="18" charset="0"/>
                <a:cs typeface="Times New Roman" panose="02020603050405020304" pitchFamily="18" charset="0"/>
              </a:rPr>
              <a:t>Тореля</a:t>
            </a:r>
            <a:r>
              <a:rPr lang="ru-RU" sz="2400" dirty="0">
                <a:effectLst/>
                <a:latin typeface="Times New Roman" panose="02020603050405020304" pitchFamily="18" charset="0"/>
                <a:cs typeface="Times New Roman" panose="02020603050405020304" pitchFamily="18" charset="0"/>
              </a:rPr>
              <a:t>, пучки Гиса и </a:t>
            </a:r>
            <a:r>
              <a:rPr lang="ru-RU" sz="2400" dirty="0" err="1">
                <a:effectLst/>
                <a:latin typeface="Times New Roman" panose="02020603050405020304" pitchFamily="18" charset="0"/>
                <a:cs typeface="Times New Roman" panose="02020603050405020304" pitchFamily="18" charset="0"/>
              </a:rPr>
              <a:t>волокона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Пуркинье</a:t>
            </a:r>
            <a:r>
              <a:rPr lang="ru-RU" sz="2400" dirty="0">
                <a:effectLst/>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effectLst/>
                <a:latin typeface="Times New Roman" panose="02020603050405020304" pitchFamily="18" charset="0"/>
                <a:cs typeface="Times New Roman" panose="02020603050405020304" pitchFamily="18" charset="0"/>
              </a:rPr>
              <a:t>В норме возбуждение </a:t>
            </a:r>
            <a:r>
              <a:rPr lang="ru-RU" sz="2400" dirty="0" err="1">
                <a:effectLst/>
                <a:latin typeface="Times New Roman" panose="02020603050405020304" pitchFamily="18" charset="0"/>
                <a:cs typeface="Times New Roman" panose="02020603050405020304" pitchFamily="18" charset="0"/>
              </a:rPr>
              <a:t>сердечнои</a:t>
            </a:r>
            <a:r>
              <a:rPr lang="ru-RU" sz="2400" dirty="0">
                <a:effectLst/>
                <a:latin typeface="Times New Roman" panose="02020603050405020304" pitchFamily="18" charset="0"/>
                <a:cs typeface="Times New Roman" panose="02020603050405020304" pitchFamily="18" charset="0"/>
              </a:rPr>
              <a:t>̆ мышцы зарождается в синусном узле, охватывает миокард предсердий и, </a:t>
            </a:r>
            <a:r>
              <a:rPr lang="ru-RU" sz="2400" dirty="0" err="1">
                <a:effectLst/>
                <a:latin typeface="Times New Roman" panose="02020603050405020304" pitchFamily="18" charset="0"/>
                <a:cs typeface="Times New Roman" panose="02020603050405020304" pitchFamily="18" charset="0"/>
              </a:rPr>
              <a:t>пройдя</a:t>
            </a:r>
            <a:r>
              <a:rPr lang="ru-RU" sz="2400" dirty="0">
                <a:effectLst/>
                <a:latin typeface="Times New Roman" panose="02020603050405020304" pitchFamily="18" charset="0"/>
                <a:cs typeface="Times New Roman" panose="02020603050405020304" pitchFamily="18" charset="0"/>
              </a:rPr>
              <a:t> атриовентрикулярное соединение, распространяется по ножкам пучка Гиса и волокнам </a:t>
            </a:r>
            <a:r>
              <a:rPr lang="ru-RU" sz="2400" dirty="0" err="1">
                <a:effectLst/>
                <a:latin typeface="Times New Roman" panose="02020603050405020304" pitchFamily="18" charset="0"/>
                <a:cs typeface="Times New Roman" panose="02020603050405020304" pitchFamily="18" charset="0"/>
              </a:rPr>
              <a:t>Пуркинье</a:t>
            </a:r>
            <a:r>
              <a:rPr lang="ru-RU" sz="2400" dirty="0">
                <a:effectLst/>
                <a:latin typeface="Times New Roman" panose="02020603050405020304" pitchFamily="18" charset="0"/>
                <a:cs typeface="Times New Roman" panose="02020603050405020304" pitchFamily="18" charset="0"/>
              </a:rPr>
              <a:t> на миокард желудочков. </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5" name="Номер слайда 4">
            <a:extLst>
              <a:ext uri="{FF2B5EF4-FFF2-40B4-BE49-F238E27FC236}">
                <a16:creationId xmlns:a16="http://schemas.microsoft.com/office/drawing/2014/main" id="{3CF487C9-7B64-A2FA-C3E4-0A40C9665B3E}"/>
              </a:ext>
            </a:extLst>
          </p:cNvPr>
          <p:cNvSpPr>
            <a:spLocks noGrp="1"/>
          </p:cNvSpPr>
          <p:nvPr>
            <p:ph type="sldNum" sz="quarter" idx="12"/>
          </p:nvPr>
        </p:nvSpPr>
        <p:spPr/>
        <p:txBody>
          <a:bodyPr/>
          <a:lstStyle/>
          <a:p>
            <a:fld id="{E538C0C7-26A1-B640-9864-425D5A7A67BD}" type="slidenum">
              <a:rPr lang="ru-RU" altLang="ru-RU" smtClean="0"/>
              <a:pPr/>
              <a:t>10</a:t>
            </a:fld>
            <a:endParaRPr lang="ru-RU" altLang="ru-RU"/>
          </a:p>
        </p:txBody>
      </p:sp>
    </p:spTree>
    <p:extLst>
      <p:ext uri="{BB962C8B-B14F-4D97-AF65-F5344CB8AC3E}">
        <p14:creationId xmlns:p14="http://schemas.microsoft.com/office/powerpoint/2010/main" val="31599961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fld id="{6E86E7CA-A58B-8745-BB67-8E90FCA9B57C}" type="slidenum">
              <a:rPr lang="ru-RU" altLang="ru-RU" smtClean="0"/>
              <a:pPr/>
              <a:t>100</a:t>
            </a:fld>
            <a:endParaRPr lang="ru-RU" altLang="ru-RU"/>
          </a:p>
        </p:txBody>
      </p:sp>
    </p:spTree>
    <p:extLst>
      <p:ext uri="{BB962C8B-B14F-4D97-AF65-F5344CB8AC3E}">
        <p14:creationId xmlns:p14="http://schemas.microsoft.com/office/powerpoint/2010/main" val="16112555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fld id="{6E86E7CA-A58B-8745-BB67-8E90FCA9B57C}" type="slidenum">
              <a:rPr lang="ru-RU" altLang="ru-RU" smtClean="0"/>
              <a:pPr/>
              <a:t>101</a:t>
            </a:fld>
            <a:endParaRPr lang="ru-RU" altLang="ru-RU"/>
          </a:p>
        </p:txBody>
      </p:sp>
    </p:spTree>
    <p:extLst>
      <p:ext uri="{BB962C8B-B14F-4D97-AF65-F5344CB8AC3E}">
        <p14:creationId xmlns:p14="http://schemas.microsoft.com/office/powerpoint/2010/main" val="28906786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fld id="{6E86E7CA-A58B-8745-BB67-8E90FCA9B57C}" type="slidenum">
              <a:rPr lang="ru-RU" altLang="ru-RU" smtClean="0"/>
              <a:pPr/>
              <a:t>102</a:t>
            </a:fld>
            <a:endParaRPr lang="ru-RU" altLang="ru-RU"/>
          </a:p>
        </p:txBody>
      </p:sp>
    </p:spTree>
    <p:extLst>
      <p:ext uri="{BB962C8B-B14F-4D97-AF65-F5344CB8AC3E}">
        <p14:creationId xmlns:p14="http://schemas.microsoft.com/office/powerpoint/2010/main" val="3156143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омер слайда 3"/>
          <p:cNvSpPr>
            <a:spLocks noGrp="1"/>
          </p:cNvSpPr>
          <p:nvPr>
            <p:ph type="sldNum" sz="quarter" idx="12"/>
          </p:nvPr>
        </p:nvSpPr>
        <p:spPr/>
        <p:txBody>
          <a:bodyPr/>
          <a:lstStyle/>
          <a:p>
            <a:fld id="{6E86E7CA-A58B-8745-BB67-8E90FCA9B57C}" type="slidenum">
              <a:rPr lang="ru-RU" altLang="ru-RU" smtClean="0"/>
              <a:pPr/>
              <a:t>103</a:t>
            </a:fld>
            <a:endParaRPr lang="ru-RU" altLang="ru-RU"/>
          </a:p>
        </p:txBody>
      </p:sp>
    </p:spTree>
    <p:extLst>
      <p:ext uri="{BB962C8B-B14F-4D97-AF65-F5344CB8AC3E}">
        <p14:creationId xmlns:p14="http://schemas.microsoft.com/office/powerpoint/2010/main" val="18955777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DE046CFB-D736-FE06-495C-C0D35EA73784}"/>
              </a:ext>
            </a:extLst>
          </p:cNvPr>
          <p:cNvSpPr>
            <a:spLocks noGrp="1" noChangeArrowheads="1"/>
          </p:cNvSpPr>
          <p:nvPr>
            <p:ph type="title"/>
          </p:nvPr>
        </p:nvSpPr>
        <p:spPr/>
        <p:txBody>
          <a:bodyPr/>
          <a:lstStyle/>
          <a:p>
            <a:r>
              <a:rPr lang="ru-RU" altLang="ru-RU"/>
              <a:t>Мышечные белки</a:t>
            </a:r>
            <a:endParaRPr lang="en-US" altLang="ru-RU"/>
          </a:p>
        </p:txBody>
      </p:sp>
      <p:sp>
        <p:nvSpPr>
          <p:cNvPr id="135172" name="Rectangle 4">
            <a:extLst>
              <a:ext uri="{FF2B5EF4-FFF2-40B4-BE49-F238E27FC236}">
                <a16:creationId xmlns:a16="http://schemas.microsoft.com/office/drawing/2014/main" id="{83FD64EF-2F9E-88D8-9716-B4846F9B5A69}"/>
              </a:ext>
            </a:extLst>
          </p:cNvPr>
          <p:cNvSpPr>
            <a:spLocks noGrp="1" noChangeArrowheads="1"/>
          </p:cNvSpPr>
          <p:nvPr>
            <p:ph idx="1"/>
          </p:nvPr>
        </p:nvSpPr>
        <p:spPr/>
        <p:txBody>
          <a:bodyPr/>
          <a:lstStyle/>
          <a:p>
            <a:pPr>
              <a:lnSpc>
                <a:spcPct val="90000"/>
              </a:lnSpc>
            </a:pPr>
            <a:r>
              <a:rPr lang="ru-RU" altLang="ru-RU" sz="2400"/>
              <a:t>Мышцы содержат уникальный набор белков, которые можно разделить на следующие группы:</a:t>
            </a:r>
          </a:p>
          <a:p>
            <a:pPr>
              <a:lnSpc>
                <a:spcPct val="90000"/>
              </a:lnSpc>
            </a:pPr>
            <a:r>
              <a:rPr lang="ru-RU" altLang="ru-RU" sz="2400" b="1"/>
              <a:t>Сократительные</a:t>
            </a:r>
            <a:r>
              <a:rPr lang="ru-RU" altLang="ru-RU" sz="2400"/>
              <a:t>: актин и миозин.</a:t>
            </a:r>
          </a:p>
          <a:p>
            <a:pPr>
              <a:lnSpc>
                <a:spcPct val="90000"/>
              </a:lnSpc>
            </a:pPr>
            <a:r>
              <a:rPr lang="ru-RU" altLang="ru-RU" sz="2400" b="1"/>
              <a:t>Регуляторные</a:t>
            </a:r>
            <a:r>
              <a:rPr lang="ru-RU" altLang="ru-RU" sz="2400"/>
              <a:t>:</a:t>
            </a:r>
          </a:p>
          <a:p>
            <a:pPr lvl="1">
              <a:lnSpc>
                <a:spcPct val="90000"/>
              </a:lnSpc>
            </a:pPr>
            <a:r>
              <a:rPr lang="ru-RU" altLang="ru-RU" sz="2200"/>
              <a:t>Основные: Тропомиозин, тропонины (</a:t>
            </a:r>
            <a:r>
              <a:rPr lang="en-US" altLang="ru-RU" sz="2200"/>
              <a:t>I, C, T</a:t>
            </a:r>
            <a:r>
              <a:rPr lang="ru-RU" altLang="ru-RU" sz="2200"/>
              <a:t>)</a:t>
            </a:r>
          </a:p>
          <a:p>
            <a:pPr lvl="1">
              <a:lnSpc>
                <a:spcPct val="90000"/>
              </a:lnSpc>
            </a:pPr>
            <a:r>
              <a:rPr lang="ru-RU" altLang="ru-RU" sz="2200"/>
              <a:t>Минорные:</a:t>
            </a:r>
            <a:r>
              <a:rPr lang="en-US" altLang="ru-RU" sz="2200"/>
              <a:t> </a:t>
            </a:r>
            <a:r>
              <a:rPr lang="ru-RU" altLang="ru-RU" sz="2200"/>
              <a:t>Миомезин</a:t>
            </a:r>
            <a:r>
              <a:rPr lang="en-US" altLang="ru-RU" sz="2200"/>
              <a:t>;</a:t>
            </a:r>
            <a:r>
              <a:rPr lang="ru-RU" altLang="ru-RU" sz="2200"/>
              <a:t> креатинкиназа</a:t>
            </a:r>
            <a:r>
              <a:rPr lang="en-US" altLang="ru-RU" sz="2200"/>
              <a:t>;</a:t>
            </a:r>
            <a:r>
              <a:rPr lang="ru-RU" altLang="ru-RU" sz="2200"/>
              <a:t> </a:t>
            </a:r>
            <a:r>
              <a:rPr lang="en-US" altLang="ru-RU" sz="2200"/>
              <a:t>M-, C-, F-, H-, I-</a:t>
            </a:r>
            <a:r>
              <a:rPr lang="ru-RU" altLang="ru-RU" sz="2200"/>
              <a:t>белки</a:t>
            </a:r>
            <a:r>
              <a:rPr lang="en-US" altLang="ru-RU" sz="2200"/>
              <a:t>;</a:t>
            </a:r>
            <a:r>
              <a:rPr lang="ru-RU" altLang="ru-RU" sz="2200"/>
              <a:t> </a:t>
            </a:r>
            <a:r>
              <a:rPr lang="en-US" altLang="ru-RU" sz="2200">
                <a:latin typeface="Symbol" pitchFamily="2" charset="2"/>
              </a:rPr>
              <a:t>a</a:t>
            </a:r>
            <a:r>
              <a:rPr lang="ru-RU" altLang="ru-RU" sz="2200"/>
              <a:t>-</a:t>
            </a:r>
            <a:r>
              <a:rPr lang="en-US" altLang="ru-RU" sz="2200"/>
              <a:t>, </a:t>
            </a:r>
            <a:r>
              <a:rPr lang="en-US" altLang="ru-RU" sz="2200">
                <a:latin typeface="Symbol" pitchFamily="2" charset="2"/>
              </a:rPr>
              <a:t>b</a:t>
            </a:r>
            <a:r>
              <a:rPr lang="en-US" altLang="ru-RU" sz="2200"/>
              <a:t>-, </a:t>
            </a:r>
            <a:r>
              <a:rPr lang="en-US" altLang="ru-RU" sz="2200">
                <a:latin typeface="Symbol" pitchFamily="2" charset="2"/>
              </a:rPr>
              <a:t>g</a:t>
            </a:r>
            <a:r>
              <a:rPr lang="en-US" altLang="ru-RU" sz="2200"/>
              <a:t>-</a:t>
            </a:r>
            <a:r>
              <a:rPr lang="ru-RU" altLang="ru-RU" sz="2200"/>
              <a:t>актинины, филамин, паратропомиозин.</a:t>
            </a:r>
          </a:p>
          <a:p>
            <a:pPr>
              <a:lnSpc>
                <a:spcPct val="90000"/>
              </a:lnSpc>
            </a:pPr>
            <a:r>
              <a:rPr lang="ru-RU" altLang="ru-RU" sz="2400" b="1"/>
              <a:t>Белки цитоскелета</a:t>
            </a:r>
            <a:r>
              <a:rPr lang="ru-RU" altLang="ru-RU" sz="2400"/>
              <a:t>:</a:t>
            </a:r>
          </a:p>
          <a:p>
            <a:pPr lvl="1">
              <a:lnSpc>
                <a:spcPct val="90000"/>
              </a:lnSpc>
            </a:pPr>
            <a:r>
              <a:rPr lang="ru-RU" altLang="ru-RU" sz="2200"/>
              <a:t>Тайтин-1, тайтин-2, небулин, винкулин, десмин (скелетин), виментин, синемин, </a:t>
            </a:r>
            <a:r>
              <a:rPr lang="en-US" altLang="ru-RU" sz="2200"/>
              <a:t>Z-</a:t>
            </a:r>
            <a:r>
              <a:rPr lang="ru-RU" altLang="ru-RU" sz="2200"/>
              <a:t>протеин, </a:t>
            </a:r>
            <a:r>
              <a:rPr lang="en-US" altLang="ru-RU" sz="2200"/>
              <a:t>Z</a:t>
            </a:r>
            <a:r>
              <a:rPr lang="ru-RU" altLang="ru-RU" sz="2200"/>
              <a:t>-</a:t>
            </a:r>
            <a:r>
              <a:rPr lang="en-US" altLang="ru-RU" sz="2200"/>
              <a:t>nin</a:t>
            </a:r>
            <a:r>
              <a:rPr lang="ru-RU" altLang="ru-RU" sz="2200"/>
              <a:t>, дистрофин.</a:t>
            </a:r>
            <a:endParaRPr lang="en-US" altLang="ru-RU" sz="2200"/>
          </a:p>
        </p:txBody>
      </p:sp>
      <p:sp>
        <p:nvSpPr>
          <p:cNvPr id="2" name="Номер слайда 5">
            <a:extLst>
              <a:ext uri="{FF2B5EF4-FFF2-40B4-BE49-F238E27FC236}">
                <a16:creationId xmlns:a16="http://schemas.microsoft.com/office/drawing/2014/main" id="{B0596393-862A-0BE1-5DCB-89F0BFAF594C}"/>
              </a:ext>
            </a:extLst>
          </p:cNvPr>
          <p:cNvSpPr>
            <a:spLocks noGrp="1"/>
          </p:cNvSpPr>
          <p:nvPr>
            <p:ph type="sldNum" sz="quarter" idx="12"/>
          </p:nvPr>
        </p:nvSpPr>
        <p:spPr/>
        <p:txBody>
          <a:bodyPr/>
          <a:lstStyle/>
          <a:p>
            <a:fld id="{D8F0CD6F-33AC-E14C-A5BC-F734A8AB293B}" type="slidenum">
              <a:rPr lang="ru-RU" altLang="ru-RU"/>
              <a:pPr/>
              <a:t>104</a:t>
            </a:fld>
            <a:endParaRPr lang="ru-RU" altLang="ru-RU"/>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D0B04D50-ABB5-5DC9-491B-AFDD72052103}"/>
              </a:ext>
            </a:extLst>
          </p:cNvPr>
          <p:cNvSpPr>
            <a:spLocks noGrp="1" noChangeArrowheads="1"/>
          </p:cNvSpPr>
          <p:nvPr>
            <p:ph type="title"/>
          </p:nvPr>
        </p:nvSpPr>
        <p:spPr>
          <a:xfrm>
            <a:off x="1150938" y="214313"/>
            <a:ext cx="7793037" cy="787400"/>
          </a:xfrm>
        </p:spPr>
        <p:txBody>
          <a:bodyPr/>
          <a:lstStyle/>
          <a:p>
            <a:pPr algn="ctr"/>
            <a:r>
              <a:rPr lang="ru-RU" altLang="ru-RU" sz="3200" b="1"/>
              <a:t>Другая классификация мышечных белков</a:t>
            </a:r>
            <a:r>
              <a:rPr lang="ru-RU" altLang="ru-RU" sz="4000"/>
              <a:t> </a:t>
            </a:r>
            <a:endParaRPr lang="en-US" altLang="ru-RU" sz="4000"/>
          </a:p>
        </p:txBody>
      </p:sp>
      <p:sp>
        <p:nvSpPr>
          <p:cNvPr id="182275" name="Rectangle 3">
            <a:extLst>
              <a:ext uri="{FF2B5EF4-FFF2-40B4-BE49-F238E27FC236}">
                <a16:creationId xmlns:a16="http://schemas.microsoft.com/office/drawing/2014/main" id="{2C9A898C-16ED-35F1-7CED-7B187EA524A5}"/>
              </a:ext>
            </a:extLst>
          </p:cNvPr>
          <p:cNvSpPr>
            <a:spLocks noGrp="1" noChangeArrowheads="1"/>
          </p:cNvSpPr>
          <p:nvPr>
            <p:ph idx="1"/>
          </p:nvPr>
        </p:nvSpPr>
        <p:spPr>
          <a:xfrm>
            <a:off x="457200" y="1341438"/>
            <a:ext cx="8229600" cy="4525962"/>
          </a:xfrm>
        </p:spPr>
        <p:txBody>
          <a:bodyPr>
            <a:normAutofit fontScale="92500" lnSpcReduction="10000"/>
          </a:bodyPr>
          <a:lstStyle/>
          <a:p>
            <a:pPr marL="609600" indent="-609600">
              <a:lnSpc>
                <a:spcPct val="80000"/>
              </a:lnSpc>
            </a:pPr>
            <a:r>
              <a:rPr lang="ru-RU" altLang="ru-RU" sz="2000" b="1"/>
              <a:t>Белки саркомеров:</a:t>
            </a:r>
            <a:r>
              <a:rPr lang="ru-RU" altLang="ru-RU" sz="2000"/>
              <a:t> </a:t>
            </a:r>
          </a:p>
          <a:p>
            <a:pPr marL="990600" lvl="1" indent="-533400">
              <a:lnSpc>
                <a:spcPct val="80000"/>
              </a:lnSpc>
            </a:pPr>
            <a:r>
              <a:rPr lang="ru-RU" altLang="ru-RU" sz="2200"/>
              <a:t>белки толстых филаментов: миозин, связанные с миозином белки (</a:t>
            </a:r>
            <a:r>
              <a:rPr lang="en-US" altLang="ru-RU" sz="2200"/>
              <a:t>C</a:t>
            </a:r>
            <a:r>
              <a:rPr lang="ru-RU" altLang="ru-RU" sz="2200"/>
              <a:t>, </a:t>
            </a:r>
            <a:r>
              <a:rPr lang="en-US" altLang="ru-RU" sz="2200"/>
              <a:t>F</a:t>
            </a:r>
            <a:r>
              <a:rPr lang="ru-RU" altLang="ru-RU" sz="2200"/>
              <a:t>, </a:t>
            </a:r>
            <a:r>
              <a:rPr lang="en-US" altLang="ru-RU" sz="2200"/>
              <a:t>H</a:t>
            </a:r>
            <a:r>
              <a:rPr lang="ru-RU" altLang="ru-RU" sz="2200"/>
              <a:t>, </a:t>
            </a:r>
            <a:r>
              <a:rPr lang="en-US" altLang="ru-RU" sz="2200"/>
              <a:t>I</a:t>
            </a:r>
            <a:r>
              <a:rPr lang="ru-RU" altLang="ru-RU" sz="2200"/>
              <a:t>); </a:t>
            </a:r>
          </a:p>
          <a:p>
            <a:pPr marL="990600" lvl="1" indent="-533400">
              <a:lnSpc>
                <a:spcPct val="80000"/>
              </a:lnSpc>
            </a:pPr>
            <a:r>
              <a:rPr lang="ru-RU" altLang="ru-RU" sz="2200"/>
              <a:t>белки тонких филаментов: актин (G, F), </a:t>
            </a:r>
            <a:r>
              <a:rPr lang="en-US" altLang="ru-RU" sz="2200">
                <a:latin typeface="Symbol" pitchFamily="2" charset="2"/>
              </a:rPr>
              <a:t>a</a:t>
            </a:r>
            <a:r>
              <a:rPr lang="ru-RU" altLang="ru-RU" sz="2200"/>
              <a:t>-тропомиозин, тропонин (I, T, C), актинины (α-, β-, γ-), </a:t>
            </a:r>
            <a:r>
              <a:rPr lang="en-US" altLang="ru-RU" sz="2200"/>
              <a:t>ABP</a:t>
            </a:r>
            <a:r>
              <a:rPr lang="ru-RU" altLang="ru-RU" sz="2200"/>
              <a:t> (филамин), паратропомиозин. </a:t>
            </a:r>
          </a:p>
          <a:p>
            <a:pPr marL="990600" lvl="1" indent="-533400">
              <a:lnSpc>
                <a:spcPct val="80000"/>
              </a:lnSpc>
            </a:pPr>
            <a:r>
              <a:rPr lang="ru-RU" altLang="ru-RU" sz="2200"/>
              <a:t>белки саркомерного цитоскелета: тайтин (коннектин); миомезины – белки, ассоциированные с тайтином. Белки диска </a:t>
            </a:r>
            <a:r>
              <a:rPr lang="en-US" altLang="ru-RU" sz="2200"/>
              <a:t>Z</a:t>
            </a:r>
            <a:r>
              <a:rPr lang="ru-RU" altLang="ru-RU" sz="2200"/>
              <a:t>: </a:t>
            </a:r>
            <a:r>
              <a:rPr lang="en-US" altLang="ru-RU" sz="2200">
                <a:latin typeface="Symbol" pitchFamily="2" charset="2"/>
              </a:rPr>
              <a:t>a</a:t>
            </a:r>
            <a:r>
              <a:rPr lang="ru-RU" altLang="ru-RU" sz="2200"/>
              <a:t>-актинин, филамин, небулетте, телетонин и миотилин. </a:t>
            </a:r>
          </a:p>
          <a:p>
            <a:pPr marL="609600" indent="-609600">
              <a:lnSpc>
                <a:spcPct val="80000"/>
              </a:lnSpc>
            </a:pPr>
            <a:r>
              <a:rPr lang="ru-RU" altLang="ru-RU" sz="2000" b="1"/>
              <a:t>Несаркомерные белки. </a:t>
            </a:r>
            <a:endParaRPr lang="en-US" altLang="ru-RU" sz="2000" b="1"/>
          </a:p>
          <a:p>
            <a:pPr marL="990600" lvl="1" indent="-533400">
              <a:lnSpc>
                <a:spcPct val="80000"/>
              </a:lnSpc>
            </a:pPr>
            <a:r>
              <a:rPr lang="ru-RU" altLang="ru-RU" sz="2200"/>
              <a:t>Белки филаментов – десмин. </a:t>
            </a:r>
            <a:endParaRPr lang="en-US" altLang="ru-RU" sz="2200"/>
          </a:p>
          <a:p>
            <a:pPr marL="990600" lvl="1" indent="-533400">
              <a:lnSpc>
                <a:spcPct val="80000"/>
              </a:lnSpc>
            </a:pPr>
            <a:r>
              <a:rPr lang="ru-RU" altLang="ru-RU" sz="2200"/>
              <a:t>Белки микрофиламентов: </a:t>
            </a:r>
            <a:r>
              <a:rPr lang="en-US" altLang="ru-RU" sz="2200">
                <a:latin typeface="Symbol" pitchFamily="2" charset="2"/>
              </a:rPr>
              <a:t>g</a:t>
            </a:r>
            <a:r>
              <a:rPr lang="ru-RU" altLang="ru-RU" sz="2200"/>
              <a:t>-актин. </a:t>
            </a:r>
            <a:endParaRPr lang="en-US" altLang="ru-RU" sz="2200"/>
          </a:p>
          <a:p>
            <a:pPr marL="990600" lvl="1" indent="-533400">
              <a:lnSpc>
                <a:spcPct val="80000"/>
              </a:lnSpc>
            </a:pPr>
            <a:r>
              <a:rPr lang="ru-RU" altLang="ru-RU" sz="2200"/>
              <a:t>Белки микротрубочек – тубулин. </a:t>
            </a:r>
          </a:p>
          <a:p>
            <a:pPr marL="609600" indent="-609600">
              <a:lnSpc>
                <a:spcPct val="80000"/>
              </a:lnSpc>
            </a:pPr>
            <a:r>
              <a:rPr lang="ru-RU" altLang="ru-RU" sz="2000" b="1"/>
              <a:t>Белки, обеспечивающие интеграцию компонентов:</a:t>
            </a:r>
            <a:r>
              <a:rPr lang="ru-RU" altLang="ru-RU" sz="2000"/>
              <a:t> </a:t>
            </a:r>
            <a:endParaRPr lang="en-US" altLang="ru-RU" sz="2000"/>
          </a:p>
          <a:p>
            <a:pPr marL="990600" lvl="1" indent="-533400">
              <a:lnSpc>
                <a:spcPct val="80000"/>
              </a:lnSpc>
            </a:pPr>
            <a:r>
              <a:rPr lang="ru-RU" altLang="ru-RU" sz="2200"/>
              <a:t>Дистрофин, </a:t>
            </a:r>
            <a:endParaRPr lang="en-US" altLang="ru-RU" sz="2200"/>
          </a:p>
          <a:p>
            <a:pPr marL="990600" lvl="1" indent="-533400">
              <a:lnSpc>
                <a:spcPct val="80000"/>
              </a:lnSpc>
            </a:pPr>
            <a:r>
              <a:rPr lang="en-US" altLang="ru-RU" sz="2200">
                <a:latin typeface="Symbol" pitchFamily="2" charset="2"/>
              </a:rPr>
              <a:t>a</a:t>
            </a:r>
            <a:r>
              <a:rPr lang="ru-RU" altLang="ru-RU" sz="2200"/>
              <a:t>- и </a:t>
            </a:r>
            <a:r>
              <a:rPr lang="en-US" altLang="ru-RU" sz="2200">
                <a:latin typeface="Symbol" pitchFamily="2" charset="2"/>
              </a:rPr>
              <a:t>b</a:t>
            </a:r>
            <a:r>
              <a:rPr lang="ru-RU" altLang="ru-RU" sz="2200"/>
              <a:t>-интегрины, </a:t>
            </a:r>
            <a:endParaRPr lang="en-US" altLang="ru-RU" sz="2200"/>
          </a:p>
          <a:p>
            <a:pPr marL="990600" lvl="1" indent="-533400">
              <a:lnSpc>
                <a:spcPct val="80000"/>
              </a:lnSpc>
            </a:pPr>
            <a:r>
              <a:rPr lang="ru-RU" altLang="ru-RU" sz="2200"/>
              <a:t>винкулин, талин, тенсин, пахиллин, зиксин. </a:t>
            </a:r>
            <a:endParaRPr lang="en-US" altLang="ru-RU" sz="2200"/>
          </a:p>
        </p:txBody>
      </p:sp>
      <p:sp>
        <p:nvSpPr>
          <p:cNvPr id="2" name="Номер слайда 5">
            <a:extLst>
              <a:ext uri="{FF2B5EF4-FFF2-40B4-BE49-F238E27FC236}">
                <a16:creationId xmlns:a16="http://schemas.microsoft.com/office/drawing/2014/main" id="{4F87B970-8861-F543-F8A1-6F0DAE21E078}"/>
              </a:ext>
            </a:extLst>
          </p:cNvPr>
          <p:cNvSpPr>
            <a:spLocks noGrp="1"/>
          </p:cNvSpPr>
          <p:nvPr>
            <p:ph type="sldNum" sz="quarter" idx="12"/>
          </p:nvPr>
        </p:nvSpPr>
        <p:spPr/>
        <p:txBody>
          <a:bodyPr/>
          <a:lstStyle/>
          <a:p>
            <a:fld id="{DFB86848-DAEF-BE4A-A5A6-2D8E68270133}" type="slidenum">
              <a:rPr lang="ru-RU" altLang="ru-RU"/>
              <a:pPr/>
              <a:t>105</a:t>
            </a:fld>
            <a:endParaRPr lang="ru-RU" altLang="ru-RU"/>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579F5E80-F416-C2A9-02E4-C3B9F3583F3A}"/>
              </a:ext>
            </a:extLst>
          </p:cNvPr>
          <p:cNvSpPr>
            <a:spLocks noGrp="1" noChangeArrowheads="1"/>
          </p:cNvSpPr>
          <p:nvPr>
            <p:ph type="title"/>
          </p:nvPr>
        </p:nvSpPr>
        <p:spPr/>
        <p:txBody>
          <a:bodyPr/>
          <a:lstStyle/>
          <a:p>
            <a:r>
              <a:rPr lang="ru-RU" altLang="ru-RU"/>
              <a:t>Актин</a:t>
            </a:r>
            <a:endParaRPr lang="en-US" altLang="ru-RU"/>
          </a:p>
        </p:txBody>
      </p:sp>
      <p:pic>
        <p:nvPicPr>
          <p:cNvPr id="136196" name="Picture 4">
            <a:extLst>
              <a:ext uri="{FF2B5EF4-FFF2-40B4-BE49-F238E27FC236}">
                <a16:creationId xmlns:a16="http://schemas.microsoft.com/office/drawing/2014/main" id="{CCE909A2-A94E-9D6F-B145-E15B106199D2}"/>
              </a:ext>
            </a:extLst>
          </p:cNvPr>
          <p:cNvPicPr>
            <a:picLocks noGrp="1" noChangeAspect="1" noChangeArrowheads="1"/>
          </p:cNvPicPr>
          <p:nvPr>
            <p:ph sz="quarter" idx="1"/>
          </p:nvPr>
        </p:nvPicPr>
        <p:blipFill>
          <a:blip r:embed="rId2">
            <a:clrChange>
              <a:clrFrom>
                <a:srgbClr val="FAFFFB"/>
              </a:clrFrom>
              <a:clrTo>
                <a:srgbClr val="FAFFFB">
                  <a:alpha val="0"/>
                </a:srgbClr>
              </a:clrTo>
            </a:clrChange>
            <a:lum bright="-12000" contrast="42000"/>
            <a:extLst>
              <a:ext uri="{28A0092B-C50C-407E-A947-70E740481C1C}">
                <a14:useLocalDpi xmlns:a14="http://schemas.microsoft.com/office/drawing/2010/main" val="0"/>
              </a:ext>
            </a:extLst>
          </a:blip>
          <a:srcRect/>
          <a:stretch>
            <a:fillRect/>
          </a:stretch>
        </p:blipFill>
        <p:spPr>
          <a:xfrm>
            <a:off x="539750" y="1557338"/>
            <a:ext cx="277812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6197" name="Picture 5">
            <a:extLst>
              <a:ext uri="{FF2B5EF4-FFF2-40B4-BE49-F238E27FC236}">
                <a16:creationId xmlns:a16="http://schemas.microsoft.com/office/drawing/2014/main" id="{A450914B-A908-6015-D2E9-D6D7A7F28E57}"/>
              </a:ext>
            </a:extLst>
          </p:cNvPr>
          <p:cNvPicPr>
            <a:picLocks noGrp="1" noChangeAspect="1" noChangeArrowheads="1"/>
          </p:cNvPicPr>
          <p:nvPr>
            <p:ph sz="quarter"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660900" y="2043113"/>
            <a:ext cx="2789238" cy="2659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6195" name="Rectangle 3">
            <a:extLst>
              <a:ext uri="{FF2B5EF4-FFF2-40B4-BE49-F238E27FC236}">
                <a16:creationId xmlns:a16="http://schemas.microsoft.com/office/drawing/2014/main" id="{DBE5B9B4-5121-F605-E4F4-7AEDF379A40C}"/>
              </a:ext>
            </a:extLst>
          </p:cNvPr>
          <p:cNvSpPr>
            <a:spLocks noGrp="1" noChangeArrowheads="1"/>
          </p:cNvSpPr>
          <p:nvPr>
            <p:ph type="body" sz="half" idx="3"/>
          </p:nvPr>
        </p:nvSpPr>
        <p:spPr>
          <a:xfrm>
            <a:off x="2987675" y="4724400"/>
            <a:ext cx="5699125" cy="1657350"/>
          </a:xfrm>
        </p:spPr>
        <p:txBody>
          <a:bodyPr/>
          <a:lstStyle/>
          <a:p>
            <a:pPr>
              <a:lnSpc>
                <a:spcPct val="80000"/>
              </a:lnSpc>
            </a:pPr>
            <a:r>
              <a:rPr lang="ru-RU" altLang="ru-RU" sz="2000"/>
              <a:t>Длинный, закрученный белок </a:t>
            </a:r>
            <a:r>
              <a:rPr lang="en-US" altLang="ru-RU" sz="2000"/>
              <a:t>(</a:t>
            </a:r>
            <a:r>
              <a:rPr lang="ru-RU" altLang="ru-RU" sz="2000"/>
              <a:t>фибриллярный актин</a:t>
            </a:r>
            <a:r>
              <a:rPr lang="en-US" altLang="ru-RU" sz="2000"/>
              <a:t>, F-</a:t>
            </a:r>
            <a:r>
              <a:rPr lang="ru-RU" altLang="ru-RU" sz="2000"/>
              <a:t>актин</a:t>
            </a:r>
            <a:r>
              <a:rPr lang="en-US" altLang="ru-RU" sz="2000"/>
              <a:t>) </a:t>
            </a:r>
            <a:r>
              <a:rPr lang="ru-RU" altLang="ru-RU" sz="2000"/>
              <a:t>составленный из мономеров глобул </a:t>
            </a:r>
            <a:r>
              <a:rPr lang="en-US" altLang="ru-RU" sz="2000"/>
              <a:t>(G-</a:t>
            </a:r>
            <a:r>
              <a:rPr lang="ru-RU" altLang="ru-RU" sz="2000"/>
              <a:t>актин</a:t>
            </a:r>
            <a:r>
              <a:rPr lang="en-US" altLang="ru-RU" sz="2000"/>
              <a:t>). </a:t>
            </a:r>
          </a:p>
          <a:p>
            <a:pPr>
              <a:lnSpc>
                <a:spcPct val="80000"/>
              </a:lnSpc>
            </a:pPr>
            <a:r>
              <a:rPr lang="ru-RU" altLang="ru-RU" sz="2000"/>
              <a:t>Мономера </a:t>
            </a:r>
            <a:r>
              <a:rPr lang="en-US" altLang="ru-RU" sz="2000"/>
              <a:t>G-</a:t>
            </a:r>
            <a:r>
              <a:rPr lang="ru-RU" altLang="ru-RU" sz="2000"/>
              <a:t>актина</a:t>
            </a:r>
            <a:r>
              <a:rPr lang="en-US" altLang="ru-RU" sz="2000"/>
              <a:t> </a:t>
            </a:r>
            <a:r>
              <a:rPr lang="ru-RU" altLang="ru-RU" sz="2000"/>
              <a:t>состоит из двух доменов. Молекулярная масса </a:t>
            </a:r>
            <a:r>
              <a:rPr lang="en-US" altLang="ru-RU" sz="2000"/>
              <a:t>42</a:t>
            </a:r>
            <a:r>
              <a:rPr lang="ru-RU" altLang="ru-RU" sz="2000"/>
              <a:t> </a:t>
            </a:r>
            <a:r>
              <a:rPr lang="en-US" altLang="ru-RU" sz="2000"/>
              <a:t>000 D. </a:t>
            </a:r>
          </a:p>
        </p:txBody>
      </p:sp>
      <p:sp>
        <p:nvSpPr>
          <p:cNvPr id="2" name="Номер слайда 7">
            <a:extLst>
              <a:ext uri="{FF2B5EF4-FFF2-40B4-BE49-F238E27FC236}">
                <a16:creationId xmlns:a16="http://schemas.microsoft.com/office/drawing/2014/main" id="{316DE400-025B-A0AE-2257-1F80287BDA67}"/>
              </a:ext>
            </a:extLst>
          </p:cNvPr>
          <p:cNvSpPr>
            <a:spLocks noGrp="1"/>
          </p:cNvSpPr>
          <p:nvPr>
            <p:ph type="sldNum" sz="quarter" idx="12"/>
          </p:nvPr>
        </p:nvSpPr>
        <p:spPr/>
        <p:txBody>
          <a:bodyPr/>
          <a:lstStyle/>
          <a:p>
            <a:fld id="{FB6206F4-7704-D44F-BCA8-379CA2DD24AA}" type="slidenum">
              <a:rPr lang="ru-RU" altLang="ru-RU"/>
              <a:pPr/>
              <a:t>106</a:t>
            </a:fld>
            <a:endParaRPr lang="ru-RU" altLang="ru-RU"/>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E26856A2-AD8C-4B89-7DD1-F8CA7E2963D9}"/>
              </a:ext>
            </a:extLst>
          </p:cNvPr>
          <p:cNvSpPr>
            <a:spLocks noGrp="1" noChangeArrowheads="1"/>
          </p:cNvSpPr>
          <p:nvPr>
            <p:ph type="title"/>
          </p:nvPr>
        </p:nvSpPr>
        <p:spPr/>
        <p:txBody>
          <a:bodyPr/>
          <a:lstStyle/>
          <a:p>
            <a:r>
              <a:rPr lang="ru-RU" altLang="ru-RU"/>
              <a:t>Актин </a:t>
            </a:r>
            <a:r>
              <a:rPr lang="en-US" altLang="ru-RU"/>
              <a:t>(</a:t>
            </a:r>
            <a:r>
              <a:rPr lang="ru-RU" altLang="ru-RU"/>
              <a:t>продолжение</a:t>
            </a:r>
            <a:r>
              <a:rPr lang="en-US" altLang="ru-RU"/>
              <a:t>)</a:t>
            </a:r>
          </a:p>
        </p:txBody>
      </p:sp>
      <p:sp>
        <p:nvSpPr>
          <p:cNvPr id="137220" name="Rectangle 4">
            <a:extLst>
              <a:ext uri="{FF2B5EF4-FFF2-40B4-BE49-F238E27FC236}">
                <a16:creationId xmlns:a16="http://schemas.microsoft.com/office/drawing/2014/main" id="{68D366C6-22F7-7911-1FE6-CC3890EEED23}"/>
              </a:ext>
            </a:extLst>
          </p:cNvPr>
          <p:cNvSpPr>
            <a:spLocks noGrp="1" noChangeArrowheads="1"/>
          </p:cNvSpPr>
          <p:nvPr>
            <p:ph idx="1"/>
          </p:nvPr>
        </p:nvSpPr>
        <p:spPr/>
        <p:txBody>
          <a:bodyPr/>
          <a:lstStyle/>
          <a:p>
            <a:pPr>
              <a:lnSpc>
                <a:spcPct val="90000"/>
              </a:lnSpc>
            </a:pPr>
            <a:r>
              <a:rPr lang="ru-RU" altLang="ru-RU" sz="2800"/>
              <a:t>Связывание АТФ мономером </a:t>
            </a:r>
            <a:r>
              <a:rPr lang="en-US" altLang="ru-RU" sz="2800"/>
              <a:t>G-</a:t>
            </a:r>
            <a:r>
              <a:rPr lang="ru-RU" altLang="ru-RU" sz="2800"/>
              <a:t>актина вызывает полимеризацию (т.е., формирование </a:t>
            </a:r>
            <a:r>
              <a:rPr lang="en-US" altLang="ru-RU" sz="2800"/>
              <a:t>F-</a:t>
            </a:r>
            <a:r>
              <a:rPr lang="ru-RU" altLang="ru-RU" sz="2800"/>
              <a:t>актина). АДФ, образующийся после гидролиза АТФ, остается связанным с актином.</a:t>
            </a:r>
          </a:p>
          <a:p>
            <a:pPr>
              <a:lnSpc>
                <a:spcPct val="90000"/>
              </a:lnSpc>
            </a:pPr>
            <a:r>
              <a:rPr lang="en-US" altLang="ru-RU" sz="2800"/>
              <a:t>F-</a:t>
            </a:r>
            <a:r>
              <a:rPr lang="ru-RU" altLang="ru-RU" sz="2800"/>
              <a:t>актин образует двойную спираль.</a:t>
            </a:r>
          </a:p>
          <a:p>
            <a:pPr>
              <a:lnSpc>
                <a:spcPct val="90000"/>
              </a:lnSpc>
            </a:pPr>
            <a:r>
              <a:rPr lang="ru-RU" altLang="ru-RU" sz="2800"/>
              <a:t>Каждая субъединица актина в тонком филаменте содержит участок, способный связываться с миозином.</a:t>
            </a:r>
          </a:p>
        </p:txBody>
      </p:sp>
      <p:sp>
        <p:nvSpPr>
          <p:cNvPr id="2" name="Номер слайда 5">
            <a:extLst>
              <a:ext uri="{FF2B5EF4-FFF2-40B4-BE49-F238E27FC236}">
                <a16:creationId xmlns:a16="http://schemas.microsoft.com/office/drawing/2014/main" id="{25E3F42D-15AE-72B1-771A-E452DC3FD317}"/>
              </a:ext>
            </a:extLst>
          </p:cNvPr>
          <p:cNvSpPr>
            <a:spLocks noGrp="1"/>
          </p:cNvSpPr>
          <p:nvPr>
            <p:ph type="sldNum" sz="quarter" idx="12"/>
          </p:nvPr>
        </p:nvSpPr>
        <p:spPr/>
        <p:txBody>
          <a:bodyPr/>
          <a:lstStyle/>
          <a:p>
            <a:fld id="{9CFA0979-9652-6A4C-B49A-7824BAFA2149}" type="slidenum">
              <a:rPr lang="ru-RU" altLang="ru-RU"/>
              <a:pPr/>
              <a:t>107</a:t>
            </a:fld>
            <a:endParaRPr lang="ru-RU" altLang="ru-RU"/>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45E66E80-66D0-A9AF-10A4-12C70C436A5A}"/>
              </a:ext>
            </a:extLst>
          </p:cNvPr>
          <p:cNvSpPr>
            <a:spLocks noGrp="1" noChangeArrowheads="1"/>
          </p:cNvSpPr>
          <p:nvPr>
            <p:ph type="title"/>
          </p:nvPr>
        </p:nvSpPr>
        <p:spPr>
          <a:xfrm>
            <a:off x="1150938" y="214313"/>
            <a:ext cx="7793037" cy="865187"/>
          </a:xfrm>
        </p:spPr>
        <p:txBody>
          <a:bodyPr/>
          <a:lstStyle/>
          <a:p>
            <a:r>
              <a:rPr lang="ru-RU" altLang="ru-RU" sz="4000"/>
              <a:t>Строение тонкого филамента</a:t>
            </a:r>
            <a:endParaRPr lang="en-US" altLang="ru-RU" sz="4000"/>
          </a:p>
        </p:txBody>
      </p:sp>
      <p:sp>
        <p:nvSpPr>
          <p:cNvPr id="138246" name="Rectangle 6">
            <a:extLst>
              <a:ext uri="{FF2B5EF4-FFF2-40B4-BE49-F238E27FC236}">
                <a16:creationId xmlns:a16="http://schemas.microsoft.com/office/drawing/2014/main" id="{97C908DD-A46C-F03A-71EA-B49BDA7E7F94}"/>
              </a:ext>
            </a:extLst>
          </p:cNvPr>
          <p:cNvSpPr>
            <a:spLocks noGrp="1" noChangeArrowheads="1"/>
          </p:cNvSpPr>
          <p:nvPr>
            <p:ph type="body" sz="half" idx="1"/>
          </p:nvPr>
        </p:nvSpPr>
        <p:spPr>
          <a:xfrm>
            <a:off x="250825" y="1628775"/>
            <a:ext cx="5905500" cy="4968875"/>
          </a:xfrm>
        </p:spPr>
        <p:txBody>
          <a:bodyPr/>
          <a:lstStyle/>
          <a:p>
            <a:pPr>
              <a:lnSpc>
                <a:spcPct val="80000"/>
              </a:lnSpc>
            </a:pPr>
            <a:r>
              <a:rPr lang="ru-RU" altLang="ru-RU" sz="2400"/>
              <a:t>Тонкие филаменты состоят из:</a:t>
            </a:r>
          </a:p>
          <a:p>
            <a:pPr lvl="1">
              <a:lnSpc>
                <a:spcPct val="80000"/>
              </a:lnSpc>
            </a:pPr>
            <a:r>
              <a:rPr lang="ru-RU" altLang="ru-RU" sz="2400"/>
              <a:t>Спирали </a:t>
            </a:r>
            <a:r>
              <a:rPr lang="en-US" altLang="ru-RU" sz="2400" b="1"/>
              <a:t>F-</a:t>
            </a:r>
            <a:r>
              <a:rPr lang="ru-RU" altLang="ru-RU" sz="2400" b="1"/>
              <a:t>актина</a:t>
            </a:r>
          </a:p>
          <a:p>
            <a:pPr lvl="1">
              <a:lnSpc>
                <a:spcPct val="80000"/>
              </a:lnSpc>
            </a:pPr>
            <a:r>
              <a:rPr lang="ru-RU" altLang="ru-RU" sz="2400" b="1"/>
              <a:t>Тропомиозина </a:t>
            </a:r>
            <a:r>
              <a:rPr lang="ru-RU" altLang="ru-RU" sz="2400"/>
              <a:t>(фибриллярный димерный белок, уложенный вдоль желоба актиновой спирали)</a:t>
            </a:r>
          </a:p>
          <a:p>
            <a:pPr lvl="1">
              <a:lnSpc>
                <a:spcPct val="80000"/>
              </a:lnSpc>
            </a:pPr>
            <a:r>
              <a:rPr lang="ru-RU" altLang="ru-RU" sz="2400"/>
              <a:t>И трех белков, называемых </a:t>
            </a:r>
            <a:r>
              <a:rPr lang="ru-RU" altLang="ru-RU" sz="2400" b="1"/>
              <a:t>тропонинами </a:t>
            </a:r>
            <a:r>
              <a:rPr lang="en-US" altLang="ru-RU" sz="2400" b="1"/>
              <a:t>I, C </a:t>
            </a:r>
            <a:r>
              <a:rPr lang="ru-RU" altLang="ru-RU" sz="2400" b="1"/>
              <a:t>и </a:t>
            </a:r>
            <a:r>
              <a:rPr lang="en-US" altLang="ru-RU" sz="2400" b="1"/>
              <a:t>T</a:t>
            </a:r>
            <a:r>
              <a:rPr lang="en-US" altLang="ru-RU" sz="2400"/>
              <a:t>.</a:t>
            </a:r>
            <a:endParaRPr lang="ru-RU" altLang="ru-RU" sz="2400"/>
          </a:p>
          <a:p>
            <a:pPr>
              <a:lnSpc>
                <a:spcPct val="80000"/>
              </a:lnSpc>
            </a:pPr>
            <a:r>
              <a:rPr lang="ru-RU" altLang="ru-RU" sz="2400"/>
              <a:t>Тропомиозин и тропонины препятствуют связыванию актина с миозиновыми головками, пока концентрация ионов кальция меньше 10</a:t>
            </a:r>
            <a:r>
              <a:rPr lang="ru-RU" altLang="ru-RU" sz="2400" baseline="30000"/>
              <a:t>-5</a:t>
            </a:r>
            <a:r>
              <a:rPr lang="ru-RU" altLang="ru-RU" sz="2400"/>
              <a:t> М.</a:t>
            </a:r>
          </a:p>
          <a:p>
            <a:pPr lvl="1">
              <a:lnSpc>
                <a:spcPct val="80000"/>
              </a:lnSpc>
            </a:pPr>
            <a:r>
              <a:rPr lang="ru-RU" altLang="ru-RU" sz="2400"/>
              <a:t>В покоящейся мышце концентрация </a:t>
            </a:r>
            <a:r>
              <a:rPr lang="en-US" altLang="ru-RU" sz="2400"/>
              <a:t>Ca</a:t>
            </a:r>
            <a:r>
              <a:rPr lang="en-US" altLang="ru-RU" sz="2400" baseline="30000"/>
              <a:t>2+</a:t>
            </a:r>
            <a:r>
              <a:rPr lang="en-US" altLang="ru-RU" sz="2400"/>
              <a:t> ~10</a:t>
            </a:r>
            <a:r>
              <a:rPr lang="en-US" altLang="ru-RU" sz="2400" baseline="30000"/>
              <a:t>-7</a:t>
            </a:r>
            <a:r>
              <a:rPr lang="en-US" altLang="ru-RU" sz="2400"/>
              <a:t>M.</a:t>
            </a:r>
            <a:endParaRPr lang="ru-RU" altLang="ru-RU" sz="2400"/>
          </a:p>
        </p:txBody>
      </p:sp>
      <p:pic>
        <p:nvPicPr>
          <p:cNvPr id="138244" name="Picture 4">
            <a:extLst>
              <a:ext uri="{FF2B5EF4-FFF2-40B4-BE49-F238E27FC236}">
                <a16:creationId xmlns:a16="http://schemas.microsoft.com/office/drawing/2014/main" id="{13021F21-71B1-1E29-2E91-CBE2C83E6DC2}"/>
              </a:ext>
            </a:extLst>
          </p:cNvPr>
          <p:cNvPicPr>
            <a:picLocks noGrp="1" noChangeAspect="1" noChangeArrowheads="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297613" y="620713"/>
            <a:ext cx="2738437" cy="6237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Номер слайда 6">
            <a:extLst>
              <a:ext uri="{FF2B5EF4-FFF2-40B4-BE49-F238E27FC236}">
                <a16:creationId xmlns:a16="http://schemas.microsoft.com/office/drawing/2014/main" id="{07CDF93D-9704-3D4B-EC1F-EFA1DCA4DEDD}"/>
              </a:ext>
            </a:extLst>
          </p:cNvPr>
          <p:cNvSpPr>
            <a:spLocks noGrp="1"/>
          </p:cNvSpPr>
          <p:nvPr>
            <p:ph type="sldNum" sz="quarter" idx="12"/>
          </p:nvPr>
        </p:nvSpPr>
        <p:spPr/>
        <p:txBody>
          <a:bodyPr/>
          <a:lstStyle/>
          <a:p>
            <a:fld id="{F0A55328-E24A-6E4A-9609-DDB727AEA2B6}" type="slidenum">
              <a:rPr lang="ru-RU" altLang="ru-RU"/>
              <a:pPr/>
              <a:t>108</a:t>
            </a:fld>
            <a:endParaRPr lang="ru-RU" altLang="ru-RU"/>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C0093C8B-FCAD-E437-5BB0-183D0F2BEC1F}"/>
              </a:ext>
            </a:extLst>
          </p:cNvPr>
          <p:cNvSpPr>
            <a:spLocks noGrp="1" noChangeArrowheads="1"/>
          </p:cNvSpPr>
          <p:nvPr>
            <p:ph type="title"/>
          </p:nvPr>
        </p:nvSpPr>
        <p:spPr/>
        <p:txBody>
          <a:bodyPr/>
          <a:lstStyle/>
          <a:p>
            <a:r>
              <a:rPr lang="ru-RU" altLang="ru-RU"/>
              <a:t>Миозин</a:t>
            </a:r>
            <a:endParaRPr lang="en-US" altLang="ru-RU"/>
          </a:p>
        </p:txBody>
      </p:sp>
      <p:pic>
        <p:nvPicPr>
          <p:cNvPr id="139268" name="Picture 4">
            <a:extLst>
              <a:ext uri="{FF2B5EF4-FFF2-40B4-BE49-F238E27FC236}">
                <a16:creationId xmlns:a16="http://schemas.microsoft.com/office/drawing/2014/main" id="{3EEB2551-E2E5-5F03-01FB-561E0FAB7B19}"/>
              </a:ext>
            </a:extLst>
          </p:cNvPr>
          <p:cNvPicPr>
            <a:picLocks noGrp="1" noChangeAspect="1" noChangeArrowheads="1"/>
          </p:cNvPicPr>
          <p:nvPr>
            <p:ph sz="half" idx="1"/>
          </p:nvPr>
        </p:nvPicPr>
        <p:blipFill>
          <a:blip r:embed="rId2">
            <a:clrChange>
              <a:clrFrom>
                <a:srgbClr val="FFFFFF"/>
              </a:clrFrom>
              <a:clrTo>
                <a:srgbClr val="FFFFFF">
                  <a:alpha val="0"/>
                </a:srgbClr>
              </a:clrTo>
            </a:clrChange>
            <a:lum bright="-24000" contrast="54000"/>
            <a:extLst>
              <a:ext uri="{28A0092B-C50C-407E-A947-70E740481C1C}">
                <a14:useLocalDpi xmlns:a14="http://schemas.microsoft.com/office/drawing/2010/main" val="0"/>
              </a:ext>
            </a:extLst>
          </a:blip>
          <a:srcRect/>
          <a:stretch>
            <a:fillRect/>
          </a:stretch>
        </p:blipFill>
        <p:spPr>
          <a:xfrm>
            <a:off x="263525" y="1557338"/>
            <a:ext cx="4524375" cy="5184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9270" name="Rectangle 6">
            <a:extLst>
              <a:ext uri="{FF2B5EF4-FFF2-40B4-BE49-F238E27FC236}">
                <a16:creationId xmlns:a16="http://schemas.microsoft.com/office/drawing/2014/main" id="{79B9CEC4-4A24-E725-063B-459FF1C06569}"/>
              </a:ext>
            </a:extLst>
          </p:cNvPr>
          <p:cNvSpPr>
            <a:spLocks noGrp="1" noChangeArrowheads="1"/>
          </p:cNvSpPr>
          <p:nvPr>
            <p:ph type="body" sz="half" idx="2"/>
          </p:nvPr>
        </p:nvSpPr>
        <p:spPr>
          <a:xfrm>
            <a:off x="4572000" y="1700213"/>
            <a:ext cx="4351338" cy="4824412"/>
          </a:xfrm>
        </p:spPr>
        <p:txBody>
          <a:bodyPr/>
          <a:lstStyle/>
          <a:p>
            <a:pPr>
              <a:lnSpc>
                <a:spcPct val="90000"/>
              </a:lnSpc>
            </a:pPr>
            <a:r>
              <a:rPr lang="ru-RU" altLang="ru-RU" sz="2800"/>
              <a:t>Молекула миозина состоит из 6 полипептидных цепей:</a:t>
            </a:r>
          </a:p>
          <a:p>
            <a:pPr lvl="1">
              <a:lnSpc>
                <a:spcPct val="90000"/>
              </a:lnSpc>
            </a:pPr>
            <a:r>
              <a:rPr lang="ru-RU" altLang="ru-RU" sz="2400"/>
              <a:t>двух идентичных тяжелых цепей </a:t>
            </a:r>
            <a:r>
              <a:rPr lang="en-US" altLang="ru-RU" sz="2400"/>
              <a:t>(M = 230,000)</a:t>
            </a:r>
            <a:r>
              <a:rPr lang="ru-RU" altLang="ru-RU" sz="2400"/>
              <a:t>.</a:t>
            </a:r>
            <a:r>
              <a:rPr lang="en-US" altLang="ru-RU" sz="2400"/>
              <a:t> </a:t>
            </a:r>
          </a:p>
          <a:p>
            <a:pPr lvl="1">
              <a:lnSpc>
                <a:spcPct val="90000"/>
              </a:lnSpc>
            </a:pPr>
            <a:r>
              <a:rPr lang="ru-RU" altLang="ru-RU" sz="2400"/>
              <a:t>И четырех легких цепей </a:t>
            </a:r>
            <a:r>
              <a:rPr lang="en-US" altLang="ru-RU" sz="2400"/>
              <a:t>(M = 20,000).</a:t>
            </a:r>
          </a:p>
          <a:p>
            <a:pPr>
              <a:lnSpc>
                <a:spcPct val="90000"/>
              </a:lnSpc>
            </a:pPr>
            <a:r>
              <a:rPr lang="ru-RU" altLang="ru-RU" sz="2800"/>
              <a:t>Весь молекулярный комплекс имеет молекулярную массу </a:t>
            </a:r>
            <a:r>
              <a:rPr lang="en-US" altLang="ru-RU" sz="2800"/>
              <a:t>540,000. </a:t>
            </a:r>
            <a:endParaRPr lang="ru-RU" altLang="ru-RU" sz="2800"/>
          </a:p>
        </p:txBody>
      </p:sp>
      <p:sp>
        <p:nvSpPr>
          <p:cNvPr id="2" name="Номер слайда 6">
            <a:extLst>
              <a:ext uri="{FF2B5EF4-FFF2-40B4-BE49-F238E27FC236}">
                <a16:creationId xmlns:a16="http://schemas.microsoft.com/office/drawing/2014/main" id="{94B3DEE2-94A5-ACB0-8A81-F14914EF1208}"/>
              </a:ext>
            </a:extLst>
          </p:cNvPr>
          <p:cNvSpPr>
            <a:spLocks noGrp="1"/>
          </p:cNvSpPr>
          <p:nvPr>
            <p:ph type="sldNum" sz="quarter" idx="12"/>
          </p:nvPr>
        </p:nvSpPr>
        <p:spPr/>
        <p:txBody>
          <a:bodyPr/>
          <a:lstStyle/>
          <a:p>
            <a:fld id="{874CCE99-E755-FE43-A1B8-51EEA96FDA14}" type="slidenum">
              <a:rPr lang="ru-RU" altLang="ru-RU"/>
              <a:pPr/>
              <a:t>109</a:t>
            </a:fld>
            <a:endParaRPr lang="ru-RU" altLang="ru-RU"/>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3A9832-1AD6-2BEA-0EA9-D80258718048}"/>
              </a:ext>
            </a:extLst>
          </p:cNvPr>
          <p:cNvSpPr>
            <a:spLocks noGrp="1"/>
          </p:cNvSpPr>
          <p:nvPr>
            <p:ph type="title"/>
          </p:nvPr>
        </p:nvSpPr>
        <p:spPr>
          <a:xfrm>
            <a:off x="548097" y="1196752"/>
            <a:ext cx="8047806" cy="4824536"/>
          </a:xfrm>
        </p:spPr>
        <p:txBody>
          <a:bodyPr>
            <a:normAutofit fontScale="90000"/>
          </a:bodyPr>
          <a:lstStyle/>
          <a:p>
            <a:pPr>
              <a:lnSpc>
                <a:spcPct val="100000"/>
              </a:lnSpc>
            </a:pPr>
            <a:r>
              <a:rPr lang="ru-RU" sz="1800" dirty="0">
                <a:effectLst/>
                <a:latin typeface="Newton"/>
              </a:rPr>
              <a:t>Секреторные </a:t>
            </a:r>
            <a:r>
              <a:rPr lang="ru-RU" sz="1800" dirty="0" err="1">
                <a:effectLst/>
                <a:latin typeface="Newton"/>
              </a:rPr>
              <a:t>кардиомиоциты</a:t>
            </a:r>
            <a:r>
              <a:rPr lang="ru-RU" sz="1800" dirty="0">
                <a:effectLst/>
                <a:latin typeface="Newton"/>
              </a:rPr>
              <a:t> располагаются главным образом в миоцитах </a:t>
            </a:r>
            <a:r>
              <a:rPr lang="ru-RU" sz="1800" dirty="0" err="1">
                <a:effectLst/>
                <a:latin typeface="Newton"/>
              </a:rPr>
              <a:t>переднеи</a:t>
            </a:r>
            <a:r>
              <a:rPr lang="ru-RU" sz="1800" dirty="0">
                <a:effectLst/>
                <a:latin typeface="Newton"/>
              </a:rPr>
              <a:t>̆ стенки правого предсердия, в ушках и желудочках сердца. Миоциты предсердий секретирует предсердный </a:t>
            </a:r>
            <a:r>
              <a:rPr lang="ru-RU" sz="1800" dirty="0" err="1">
                <a:effectLst/>
                <a:latin typeface="Newton"/>
              </a:rPr>
              <a:t>натрийуретическии</a:t>
            </a:r>
            <a:r>
              <a:rPr lang="ru-RU" sz="1800" dirty="0">
                <a:effectLst/>
                <a:latin typeface="Newton"/>
              </a:rPr>
              <a:t>̆ фактор, также </a:t>
            </a:r>
            <a:r>
              <a:rPr lang="ru-RU" sz="1800" dirty="0" err="1">
                <a:effectLst/>
                <a:latin typeface="Newton"/>
              </a:rPr>
              <a:t>известныи</a:t>
            </a:r>
            <a:r>
              <a:rPr lang="ru-RU" sz="1800" dirty="0">
                <a:effectLst/>
                <a:latin typeface="Newton"/>
              </a:rPr>
              <a:t>̆ как пептид (ПНФ), а желудочки и предсердие — </a:t>
            </a:r>
            <a:r>
              <a:rPr lang="ru-RU" sz="1800" dirty="0" err="1">
                <a:effectLst/>
                <a:latin typeface="Newton"/>
              </a:rPr>
              <a:t>мозговои</a:t>
            </a:r>
            <a:r>
              <a:rPr lang="ru-RU" sz="1800" dirty="0">
                <a:effectLst/>
                <a:latin typeface="Newton"/>
              </a:rPr>
              <a:t>̆. </a:t>
            </a:r>
            <a:r>
              <a:rPr lang="ru-RU" dirty="0"/>
              <a:t/>
            </a:r>
            <a:br>
              <a:rPr lang="ru-RU" dirty="0"/>
            </a:br>
            <a:r>
              <a:rPr lang="ru-RU" sz="1800" dirty="0" err="1">
                <a:effectLst/>
                <a:latin typeface="Newton"/>
              </a:rPr>
              <a:t>Мозговои</a:t>
            </a:r>
            <a:r>
              <a:rPr lang="ru-RU" sz="1800" dirty="0">
                <a:effectLst/>
                <a:latin typeface="Newton"/>
              </a:rPr>
              <a:t>̆ </a:t>
            </a:r>
            <a:r>
              <a:rPr lang="ru-RU" sz="1800" dirty="0" err="1">
                <a:effectLst/>
                <a:latin typeface="Newton"/>
              </a:rPr>
              <a:t>натрийуретическии</a:t>
            </a:r>
            <a:r>
              <a:rPr lang="ru-RU" sz="1800" dirty="0">
                <a:effectLst/>
                <a:latin typeface="Newton"/>
              </a:rPr>
              <a:t>̆ пептид способствует </a:t>
            </a:r>
            <a:r>
              <a:rPr lang="ru-RU" sz="1800" dirty="0" err="1">
                <a:effectLst/>
                <a:latin typeface="Newton"/>
              </a:rPr>
              <a:t>быстрои</a:t>
            </a:r>
            <a:r>
              <a:rPr lang="ru-RU" sz="1800" dirty="0">
                <a:effectLst/>
                <a:latin typeface="Newton"/>
              </a:rPr>
              <a:t>̆ транскрипции генов. Основными стимулами выделения </a:t>
            </a:r>
            <a:r>
              <a:rPr lang="ru-RU" sz="1800" dirty="0" err="1" smtClean="0">
                <a:effectLst/>
                <a:latin typeface="Newton"/>
              </a:rPr>
              <a:t>мозго</a:t>
            </a:r>
            <a:r>
              <a:rPr lang="ru-RU" sz="1800" dirty="0" smtClean="0">
                <a:effectLst/>
                <a:latin typeface="Newton"/>
              </a:rPr>
              <a:t>- </a:t>
            </a:r>
            <a:r>
              <a:rPr lang="ru-RU" sz="1800" dirty="0" err="1" smtClean="0">
                <a:effectLst/>
                <a:latin typeface="Newton"/>
              </a:rPr>
              <a:t>вого</a:t>
            </a:r>
            <a:r>
              <a:rPr lang="ru-RU" sz="1800" dirty="0" smtClean="0">
                <a:effectLst/>
                <a:latin typeface="Newton"/>
              </a:rPr>
              <a:t> </a:t>
            </a:r>
            <a:r>
              <a:rPr lang="ru-RU" sz="1800" dirty="0" err="1">
                <a:effectLst/>
                <a:latin typeface="Newton"/>
              </a:rPr>
              <a:t>натрийуретического</a:t>
            </a:r>
            <a:r>
              <a:rPr lang="ru-RU" sz="1800" dirty="0">
                <a:effectLst/>
                <a:latin typeface="Newton"/>
              </a:rPr>
              <a:t> пептида являются диастолическое </a:t>
            </a:r>
            <a:r>
              <a:rPr lang="ru-RU" sz="1800" dirty="0" smtClean="0">
                <a:effectLst/>
                <a:latin typeface="Newton"/>
              </a:rPr>
              <a:t>рас- </a:t>
            </a:r>
            <a:r>
              <a:rPr lang="ru-RU" sz="1800" dirty="0" err="1" smtClean="0">
                <a:effectLst/>
                <a:latin typeface="Newton"/>
              </a:rPr>
              <a:t>тяжение</a:t>
            </a:r>
            <a:r>
              <a:rPr lang="ru-RU" sz="1800" dirty="0" smtClean="0">
                <a:effectLst/>
                <a:latin typeface="Newton"/>
              </a:rPr>
              <a:t> </a:t>
            </a:r>
            <a:r>
              <a:rPr lang="ru-RU" sz="1800" dirty="0">
                <a:effectLst/>
                <a:latin typeface="Newton"/>
              </a:rPr>
              <a:t>желудочка и систолическое напряжение стенки, то есть увеличение </a:t>
            </a:r>
            <a:r>
              <a:rPr lang="ru-RU" sz="1800" dirty="0" err="1">
                <a:effectLst/>
                <a:latin typeface="Newton"/>
              </a:rPr>
              <a:t>сердечнои</a:t>
            </a:r>
            <a:r>
              <a:rPr lang="ru-RU" sz="1800" dirty="0">
                <a:effectLst/>
                <a:latin typeface="Newton"/>
              </a:rPr>
              <a:t>̆ недостаточности стимулирует выделение мозгового </a:t>
            </a:r>
            <a:r>
              <a:rPr lang="ru-RU" sz="1800" dirty="0" err="1">
                <a:effectLst/>
                <a:latin typeface="Newton"/>
              </a:rPr>
              <a:t>натрийуретического</a:t>
            </a:r>
            <a:r>
              <a:rPr lang="ru-RU" sz="1800" dirty="0">
                <a:effectLst/>
                <a:latin typeface="Newton"/>
              </a:rPr>
              <a:t> пептида. </a:t>
            </a:r>
            <a:br>
              <a:rPr lang="ru-RU" sz="1800" dirty="0">
                <a:effectLst/>
                <a:latin typeface="Newton"/>
              </a:rPr>
            </a:br>
            <a:r>
              <a:rPr lang="ru-RU" sz="1800" dirty="0">
                <a:effectLst/>
                <a:latin typeface="Newton"/>
              </a:rPr>
              <a:t/>
            </a:r>
            <a:br>
              <a:rPr lang="ru-RU" sz="1800" dirty="0">
                <a:effectLst/>
                <a:latin typeface="Newton"/>
              </a:rPr>
            </a:br>
            <a:r>
              <a:rPr lang="ru-RU" sz="1800" dirty="0">
                <a:effectLst/>
                <a:latin typeface="Newton"/>
              </a:rPr>
              <a:t>ПНФ способствует </a:t>
            </a:r>
            <a:r>
              <a:rPr lang="ru-RU" sz="1800" dirty="0" err="1">
                <a:effectLst/>
                <a:latin typeface="Newton"/>
              </a:rPr>
              <a:t>медленнои</a:t>
            </a:r>
            <a:r>
              <a:rPr lang="ru-RU" sz="1800" dirty="0">
                <a:effectLst/>
                <a:latin typeface="Newton"/>
              </a:rPr>
              <a:t>̆ транскрипции генов. </a:t>
            </a:r>
            <a:r>
              <a:rPr lang="ru-RU" sz="1800" dirty="0" err="1" smtClean="0">
                <a:effectLst/>
                <a:latin typeface="Newton"/>
              </a:rPr>
              <a:t>Увеличе-ние</a:t>
            </a:r>
            <a:r>
              <a:rPr lang="ru-RU" sz="1800" dirty="0" smtClean="0">
                <a:effectLst/>
                <a:latin typeface="Newton"/>
              </a:rPr>
              <a:t> </a:t>
            </a:r>
            <a:r>
              <a:rPr lang="ru-RU" sz="1800" dirty="0" err="1" smtClean="0">
                <a:effectLst/>
                <a:latin typeface="Newton"/>
              </a:rPr>
              <a:t>сердечнои</a:t>
            </a:r>
            <a:r>
              <a:rPr lang="ru-RU" sz="1800" dirty="0" smtClean="0">
                <a:effectLst/>
                <a:latin typeface="Newton"/>
              </a:rPr>
              <a:t>̆ </a:t>
            </a:r>
            <a:r>
              <a:rPr lang="ru-RU" sz="1800" dirty="0">
                <a:effectLst/>
                <a:latin typeface="Newton"/>
              </a:rPr>
              <a:t>недостаточности незначительно стимулирует вы- деление ПНФ. </a:t>
            </a:r>
            <a:r>
              <a:rPr lang="ru-RU" dirty="0"/>
              <a:t/>
            </a:r>
            <a:br>
              <a:rPr lang="ru-RU" dirty="0"/>
            </a:br>
            <a:r>
              <a:rPr lang="ru-RU" dirty="0"/>
              <a:t/>
            </a:r>
            <a:br>
              <a:rPr lang="ru-RU" dirty="0"/>
            </a:br>
            <a:r>
              <a:rPr lang="ru-RU" sz="1800" dirty="0">
                <a:effectLst/>
                <a:latin typeface="Newton"/>
              </a:rPr>
              <a:t>Биохимические эффекты ПНФ: </a:t>
            </a:r>
            <a:r>
              <a:rPr lang="ru-RU" dirty="0"/>
              <a:t/>
            </a:r>
            <a:br>
              <a:rPr lang="ru-RU" dirty="0"/>
            </a:br>
            <a:r>
              <a:rPr lang="ru-RU" sz="1800" dirty="0">
                <a:effectLst/>
                <a:latin typeface="Newton"/>
              </a:rPr>
              <a:t>• повышает экскрецию натрия (</a:t>
            </a:r>
            <a:r>
              <a:rPr lang="en" sz="1800" dirty="0">
                <a:effectLst/>
                <a:latin typeface="Newton"/>
              </a:rPr>
              <a:t>Na) </a:t>
            </a:r>
            <a:r>
              <a:rPr lang="ru-RU" sz="1800" dirty="0">
                <a:effectLst/>
                <a:latin typeface="Newton"/>
              </a:rPr>
              <a:t>и воды почками (за счет усиления фильтрации); </a:t>
            </a:r>
            <a:r>
              <a:rPr lang="ru-RU" dirty="0"/>
              <a:t/>
            </a:r>
            <a:br>
              <a:rPr lang="ru-RU" dirty="0"/>
            </a:br>
            <a:r>
              <a:rPr lang="ru-RU" sz="1800" dirty="0">
                <a:effectLst/>
                <a:latin typeface="Newton"/>
              </a:rPr>
              <a:t>• уменьшает синтез ренина и выделение альдостерона;</a:t>
            </a:r>
            <a:br>
              <a:rPr lang="ru-RU" sz="1800" dirty="0">
                <a:effectLst/>
                <a:latin typeface="Newton"/>
              </a:rPr>
            </a:br>
            <a:r>
              <a:rPr lang="ru-RU" sz="1800" dirty="0">
                <a:effectLst/>
                <a:latin typeface="Newton"/>
              </a:rPr>
              <a:t>• снижает выделение антидиуретического гормона (АДГ);</a:t>
            </a:r>
            <a:br>
              <a:rPr lang="ru-RU" sz="1800" dirty="0">
                <a:effectLst/>
                <a:latin typeface="Newton"/>
              </a:rPr>
            </a:br>
            <a:r>
              <a:rPr lang="ru-RU" sz="1800" dirty="0">
                <a:effectLst/>
                <a:latin typeface="Newton"/>
              </a:rPr>
              <a:t>• вызывает прямую </a:t>
            </a:r>
            <a:r>
              <a:rPr lang="ru-RU" sz="1800" dirty="0" err="1">
                <a:effectLst/>
                <a:latin typeface="Newton"/>
              </a:rPr>
              <a:t>вазодилатацию</a:t>
            </a:r>
            <a:r>
              <a:rPr lang="ru-RU" sz="1800" dirty="0">
                <a:effectLst/>
                <a:latin typeface="Newton"/>
              </a:rPr>
              <a:t>.</a:t>
            </a:r>
            <a:br>
              <a:rPr lang="ru-RU" sz="1800" dirty="0">
                <a:effectLst/>
                <a:latin typeface="Newton"/>
              </a:rPr>
            </a:br>
            <a:r>
              <a:rPr lang="ru-RU" dirty="0"/>
              <a:t/>
            </a:r>
            <a:br>
              <a:rPr lang="ru-RU" dirty="0"/>
            </a:br>
            <a:r>
              <a:rPr lang="ru-RU" dirty="0"/>
              <a:t/>
            </a:r>
            <a:br>
              <a:rPr lang="ru-RU" dirty="0"/>
            </a:br>
            <a:endParaRPr lang="ru-RU" dirty="0"/>
          </a:p>
        </p:txBody>
      </p:sp>
      <p:sp>
        <p:nvSpPr>
          <p:cNvPr id="5" name="Номер слайда 4">
            <a:extLst>
              <a:ext uri="{FF2B5EF4-FFF2-40B4-BE49-F238E27FC236}">
                <a16:creationId xmlns:a16="http://schemas.microsoft.com/office/drawing/2014/main" id="{6D1F4548-6A51-A338-EAF2-4E145D425BE6}"/>
              </a:ext>
            </a:extLst>
          </p:cNvPr>
          <p:cNvSpPr>
            <a:spLocks noGrp="1"/>
          </p:cNvSpPr>
          <p:nvPr>
            <p:ph type="sldNum" sz="quarter" idx="12"/>
          </p:nvPr>
        </p:nvSpPr>
        <p:spPr/>
        <p:txBody>
          <a:bodyPr/>
          <a:lstStyle/>
          <a:p>
            <a:fld id="{E538C0C7-26A1-B640-9864-425D5A7A67BD}" type="slidenum">
              <a:rPr lang="ru-RU" altLang="ru-RU" smtClean="0"/>
              <a:pPr/>
              <a:t>11</a:t>
            </a:fld>
            <a:endParaRPr lang="ru-RU" altLang="ru-RU"/>
          </a:p>
        </p:txBody>
      </p:sp>
    </p:spTree>
    <p:extLst>
      <p:ext uri="{BB962C8B-B14F-4D97-AF65-F5344CB8AC3E}">
        <p14:creationId xmlns:p14="http://schemas.microsoft.com/office/powerpoint/2010/main" val="13885647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CBB9BB60-DDD6-3C5F-A362-7CE49F3BF432}"/>
              </a:ext>
            </a:extLst>
          </p:cNvPr>
          <p:cNvSpPr>
            <a:spLocks noGrp="1" noChangeArrowheads="1"/>
          </p:cNvSpPr>
          <p:nvPr>
            <p:ph type="title"/>
          </p:nvPr>
        </p:nvSpPr>
        <p:spPr/>
        <p:txBody>
          <a:bodyPr/>
          <a:lstStyle/>
          <a:p>
            <a:r>
              <a:rPr lang="en-US" altLang="ru-RU"/>
              <a:t>Myosin (cont’d)</a:t>
            </a:r>
          </a:p>
        </p:txBody>
      </p:sp>
      <p:sp>
        <p:nvSpPr>
          <p:cNvPr id="140291" name="Rectangle 3">
            <a:extLst>
              <a:ext uri="{FF2B5EF4-FFF2-40B4-BE49-F238E27FC236}">
                <a16:creationId xmlns:a16="http://schemas.microsoft.com/office/drawing/2014/main" id="{89B54D47-5090-794E-345F-5C81B591784E}"/>
              </a:ext>
            </a:extLst>
          </p:cNvPr>
          <p:cNvSpPr>
            <a:spLocks noGrp="1" noChangeArrowheads="1"/>
          </p:cNvSpPr>
          <p:nvPr>
            <p:ph idx="1"/>
          </p:nvPr>
        </p:nvSpPr>
        <p:spPr/>
        <p:txBody>
          <a:bodyPr/>
          <a:lstStyle/>
          <a:p>
            <a:r>
              <a:rPr lang="en-US" altLang="ru-RU"/>
              <a:t>The heavy chains have long </a:t>
            </a:r>
            <a:r>
              <a:rPr lang="en-US" altLang="ru-RU">
                <a:latin typeface="Symbol" pitchFamily="2" charset="2"/>
              </a:rPr>
              <a:t>a</a:t>
            </a:r>
            <a:r>
              <a:rPr lang="en-US" altLang="ru-RU"/>
              <a:t>-helical tails and globular head domains. </a:t>
            </a:r>
          </a:p>
          <a:p>
            <a:r>
              <a:rPr lang="en-US" altLang="ru-RU"/>
              <a:t>The </a:t>
            </a:r>
            <a:r>
              <a:rPr lang="en-US" altLang="ru-RU">
                <a:latin typeface="Symbol" pitchFamily="2" charset="2"/>
              </a:rPr>
              <a:t>a</a:t>
            </a:r>
            <a:r>
              <a:rPr lang="en-US" altLang="ru-RU"/>
              <a:t>-helical tails are interwound into a two-strand coiled coil and the light chains are bound to the globular head domains. </a:t>
            </a:r>
          </a:p>
          <a:p>
            <a:r>
              <a:rPr lang="en-US" altLang="ru-RU"/>
              <a:t>Between each head domain and tail domain is a flexible </a:t>
            </a:r>
          </a:p>
        </p:txBody>
      </p:sp>
      <p:sp>
        <p:nvSpPr>
          <p:cNvPr id="2" name="Номер слайда 5">
            <a:extLst>
              <a:ext uri="{FF2B5EF4-FFF2-40B4-BE49-F238E27FC236}">
                <a16:creationId xmlns:a16="http://schemas.microsoft.com/office/drawing/2014/main" id="{D71B56B2-7D5E-0328-8703-A3D20453F81F}"/>
              </a:ext>
            </a:extLst>
          </p:cNvPr>
          <p:cNvSpPr>
            <a:spLocks noGrp="1"/>
          </p:cNvSpPr>
          <p:nvPr>
            <p:ph type="sldNum" sz="quarter" idx="12"/>
          </p:nvPr>
        </p:nvSpPr>
        <p:spPr/>
        <p:txBody>
          <a:bodyPr/>
          <a:lstStyle/>
          <a:p>
            <a:fld id="{5E80F811-416F-4248-ADA8-85CAE066DF3F}" type="slidenum">
              <a:rPr lang="ru-RU" altLang="ru-RU"/>
              <a:pPr/>
              <a:t>110</a:t>
            </a:fld>
            <a:endParaRPr lang="ru-RU" altLang="ru-RU"/>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BA9BF9B5-96E8-0CA4-C631-35B62E485086}"/>
              </a:ext>
            </a:extLst>
          </p:cNvPr>
          <p:cNvSpPr>
            <a:spLocks noGrp="1" noChangeArrowheads="1"/>
          </p:cNvSpPr>
          <p:nvPr>
            <p:ph type="title"/>
          </p:nvPr>
        </p:nvSpPr>
        <p:spPr>
          <a:xfrm>
            <a:off x="3546475" y="214313"/>
            <a:ext cx="5397500" cy="1462087"/>
          </a:xfrm>
        </p:spPr>
        <p:txBody>
          <a:bodyPr/>
          <a:lstStyle/>
          <a:p>
            <a:r>
              <a:rPr lang="en-US" altLang="ru-RU" sz="4000"/>
              <a:t>Light and Heavy Meromyosines</a:t>
            </a:r>
          </a:p>
        </p:txBody>
      </p:sp>
      <p:pic>
        <p:nvPicPr>
          <p:cNvPr id="141316" name="Picture 4">
            <a:extLst>
              <a:ext uri="{FF2B5EF4-FFF2-40B4-BE49-F238E27FC236}">
                <a16:creationId xmlns:a16="http://schemas.microsoft.com/office/drawing/2014/main" id="{C1C3B437-D04A-51DF-00B0-CA8B27F1A2C8}"/>
              </a:ext>
            </a:extLst>
          </p:cNvPr>
          <p:cNvPicPr>
            <a:picLocks noGrp="1" noChangeAspect="1" noChangeArrowheads="1"/>
          </p:cNvPicPr>
          <p:nvPr>
            <p:ph sz="half" idx="1"/>
          </p:nvPr>
        </p:nvPicPr>
        <p:blipFill>
          <a:blip r:embed="rId2">
            <a:clrChange>
              <a:clrFrom>
                <a:srgbClr val="FFFFFF"/>
              </a:clrFrom>
              <a:clrTo>
                <a:srgbClr val="FFFFFF">
                  <a:alpha val="0"/>
                </a:srgbClr>
              </a:clrTo>
            </a:clrChange>
            <a:lum bright="-30000" contrast="54000"/>
            <a:extLst>
              <a:ext uri="{28A0092B-C50C-407E-A947-70E740481C1C}">
                <a14:useLocalDpi xmlns:a14="http://schemas.microsoft.com/office/drawing/2010/main" val="0"/>
              </a:ext>
            </a:extLst>
          </a:blip>
          <a:srcRect/>
          <a:stretch>
            <a:fillRect/>
          </a:stretch>
        </p:blipFill>
        <p:spPr>
          <a:xfrm>
            <a:off x="182563" y="333375"/>
            <a:ext cx="3444875" cy="6264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1315" name="Rectangle 3">
            <a:extLst>
              <a:ext uri="{FF2B5EF4-FFF2-40B4-BE49-F238E27FC236}">
                <a16:creationId xmlns:a16="http://schemas.microsoft.com/office/drawing/2014/main" id="{EBA289A5-95AD-8F7C-ACD7-AE940E3A49B7}"/>
              </a:ext>
            </a:extLst>
          </p:cNvPr>
          <p:cNvSpPr>
            <a:spLocks noGrp="1" noChangeArrowheads="1"/>
          </p:cNvSpPr>
          <p:nvPr>
            <p:ph type="body" sz="half" idx="2"/>
          </p:nvPr>
        </p:nvSpPr>
        <p:spPr>
          <a:xfrm>
            <a:off x="4211638" y="2276475"/>
            <a:ext cx="4537075" cy="4248150"/>
          </a:xfrm>
        </p:spPr>
        <p:txBody>
          <a:bodyPr/>
          <a:lstStyle/>
          <a:p>
            <a:r>
              <a:rPr lang="en-US" altLang="ru-RU" sz="2800"/>
              <a:t>The myosin molecule can be cleaved by proteases. </a:t>
            </a:r>
          </a:p>
          <a:p>
            <a:r>
              <a:rPr lang="en-US" altLang="ru-RU" sz="2800"/>
              <a:t>The tail domain can be cleaved at a specific point by </a:t>
            </a:r>
            <a:r>
              <a:rPr lang="en-US" altLang="ru-RU" sz="2800" i="1"/>
              <a:t>trypsin </a:t>
            </a:r>
            <a:r>
              <a:rPr lang="en-US" altLang="ru-RU" sz="2800"/>
              <a:t>to yield fragments called </a:t>
            </a:r>
            <a:r>
              <a:rPr lang="en-US" altLang="ru-RU" sz="2800" b="1"/>
              <a:t>light meromyosin</a:t>
            </a:r>
            <a:r>
              <a:rPr lang="en-US" altLang="ru-RU" sz="2800"/>
              <a:t> and </a:t>
            </a:r>
            <a:r>
              <a:rPr lang="en-US" altLang="ru-RU" sz="2800" b="1"/>
              <a:t>heavy meromyosin</a:t>
            </a:r>
            <a:r>
              <a:rPr lang="en-US" altLang="ru-RU" sz="2800"/>
              <a:t>.</a:t>
            </a:r>
          </a:p>
        </p:txBody>
      </p:sp>
      <p:sp>
        <p:nvSpPr>
          <p:cNvPr id="2" name="Номер слайда 6">
            <a:extLst>
              <a:ext uri="{FF2B5EF4-FFF2-40B4-BE49-F238E27FC236}">
                <a16:creationId xmlns:a16="http://schemas.microsoft.com/office/drawing/2014/main" id="{A88B1E57-5D06-0C09-3BF3-09B517C9E1BB}"/>
              </a:ext>
            </a:extLst>
          </p:cNvPr>
          <p:cNvSpPr>
            <a:spLocks noGrp="1"/>
          </p:cNvSpPr>
          <p:nvPr>
            <p:ph type="sldNum" sz="quarter" idx="12"/>
          </p:nvPr>
        </p:nvSpPr>
        <p:spPr/>
        <p:txBody>
          <a:bodyPr/>
          <a:lstStyle/>
          <a:p>
            <a:fld id="{B8F79203-106F-FA46-8BDC-9DEA59E36273}" type="slidenum">
              <a:rPr lang="ru-RU" altLang="ru-RU"/>
              <a:pPr/>
              <a:t>111</a:t>
            </a:fld>
            <a:endParaRPr lang="ru-RU" altLang="ru-RU"/>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6A82D414-E1F7-54FC-8BB9-B59A85215297}"/>
              </a:ext>
            </a:extLst>
          </p:cNvPr>
          <p:cNvSpPr>
            <a:spLocks noGrp="1" noChangeArrowheads="1"/>
          </p:cNvSpPr>
          <p:nvPr>
            <p:ph type="title"/>
          </p:nvPr>
        </p:nvSpPr>
        <p:spPr/>
        <p:txBody>
          <a:bodyPr/>
          <a:lstStyle/>
          <a:p>
            <a:r>
              <a:rPr lang="en-US" altLang="ru-RU"/>
              <a:t>Domains of the Myosin</a:t>
            </a:r>
          </a:p>
        </p:txBody>
      </p:sp>
      <p:sp>
        <p:nvSpPr>
          <p:cNvPr id="142339" name="Rectangle 3">
            <a:extLst>
              <a:ext uri="{FF2B5EF4-FFF2-40B4-BE49-F238E27FC236}">
                <a16:creationId xmlns:a16="http://schemas.microsoft.com/office/drawing/2014/main" id="{B1EB48B8-26BF-5F79-A6A9-1790BF13C364}"/>
              </a:ext>
            </a:extLst>
          </p:cNvPr>
          <p:cNvSpPr>
            <a:spLocks noGrp="1" noChangeArrowheads="1"/>
          </p:cNvSpPr>
          <p:nvPr>
            <p:ph idx="1"/>
          </p:nvPr>
        </p:nvSpPr>
        <p:spPr/>
        <p:txBody>
          <a:bodyPr/>
          <a:lstStyle/>
          <a:p>
            <a:r>
              <a:rPr lang="en-US" altLang="ru-RU"/>
              <a:t>Myosin exhibits aspects of both fibrous and globular proteins, and its functional domains play quite different roles. </a:t>
            </a:r>
          </a:p>
          <a:p>
            <a:pPr lvl="1"/>
            <a:r>
              <a:rPr lang="en-US" altLang="ru-RU"/>
              <a:t>The tail domains have a pronounced tendency to aggregate, causing myosin molecules to form thick bipolar filaments. </a:t>
            </a:r>
          </a:p>
          <a:p>
            <a:pPr lvl="1"/>
            <a:r>
              <a:rPr lang="en-US" altLang="ru-RU"/>
              <a:t>The head domains, with their attached light chains, are often called headpieces; they have a strong tendency to bind to actin.</a:t>
            </a:r>
          </a:p>
        </p:txBody>
      </p:sp>
      <p:sp>
        <p:nvSpPr>
          <p:cNvPr id="2" name="Номер слайда 5">
            <a:extLst>
              <a:ext uri="{FF2B5EF4-FFF2-40B4-BE49-F238E27FC236}">
                <a16:creationId xmlns:a16="http://schemas.microsoft.com/office/drawing/2014/main" id="{5EB95D9D-07FF-668A-EE3D-1910AB67819A}"/>
              </a:ext>
            </a:extLst>
          </p:cNvPr>
          <p:cNvSpPr>
            <a:spLocks noGrp="1"/>
          </p:cNvSpPr>
          <p:nvPr>
            <p:ph type="sldNum" sz="quarter" idx="12"/>
          </p:nvPr>
        </p:nvSpPr>
        <p:spPr/>
        <p:txBody>
          <a:bodyPr/>
          <a:lstStyle/>
          <a:p>
            <a:fld id="{8975DF6D-ED5D-E142-9E3F-90884C75D3D3}" type="slidenum">
              <a:rPr lang="ru-RU" altLang="ru-RU"/>
              <a:pPr/>
              <a:t>112</a:t>
            </a:fld>
            <a:endParaRPr lang="ru-RU" altLang="ru-RU"/>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2A4B6229-5015-5F4C-B042-6F177CA7AEE6}"/>
              </a:ext>
            </a:extLst>
          </p:cNvPr>
          <p:cNvSpPr>
            <a:spLocks noGrp="1" noChangeArrowheads="1"/>
          </p:cNvSpPr>
          <p:nvPr>
            <p:ph type="title"/>
          </p:nvPr>
        </p:nvSpPr>
        <p:spPr/>
        <p:txBody>
          <a:bodyPr/>
          <a:lstStyle/>
          <a:p>
            <a:r>
              <a:rPr lang="ru-RU" altLang="ru-RU" sz="4000"/>
              <a:t>Общее строение скелетных мышц</a:t>
            </a:r>
            <a:endParaRPr lang="en-US" altLang="ru-RU" sz="4000"/>
          </a:p>
        </p:txBody>
      </p:sp>
      <p:pic>
        <p:nvPicPr>
          <p:cNvPr id="143364" name="Picture 4">
            <a:extLst>
              <a:ext uri="{FF2B5EF4-FFF2-40B4-BE49-F238E27FC236}">
                <a16:creationId xmlns:a16="http://schemas.microsoft.com/office/drawing/2014/main" id="{0D868FF1-D151-A84B-8BBC-ABC421FA83FF}"/>
              </a:ext>
            </a:extLst>
          </p:cNvPr>
          <p:cNvPicPr>
            <a:picLocks noGrp="1" noChangeAspect="1" noChangeArrowheads="1"/>
          </p:cNvPicPr>
          <p:nvPr>
            <p:ph sz="half" idx="1"/>
          </p:nvPr>
        </p:nvPicPr>
        <p:blipFill>
          <a:blip r:embed="rId2">
            <a:clrChange>
              <a:clrFrom>
                <a:srgbClr val="FFFFFF"/>
              </a:clrFrom>
              <a:clrTo>
                <a:srgbClr val="FFFFFF">
                  <a:alpha val="0"/>
                </a:srgbClr>
              </a:clrTo>
            </a:clrChange>
            <a:lum bright="-30000" contrast="60000"/>
            <a:extLst>
              <a:ext uri="{28A0092B-C50C-407E-A947-70E740481C1C}">
                <a14:useLocalDpi xmlns:a14="http://schemas.microsoft.com/office/drawing/2010/main" val="0"/>
              </a:ext>
            </a:extLst>
          </a:blip>
          <a:srcRect/>
          <a:stretch>
            <a:fillRect/>
          </a:stretch>
        </p:blipFill>
        <p:spPr>
          <a:xfrm>
            <a:off x="827088" y="1916113"/>
            <a:ext cx="2716212" cy="4489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70" name="Rectangle 10">
            <a:extLst>
              <a:ext uri="{FF2B5EF4-FFF2-40B4-BE49-F238E27FC236}">
                <a16:creationId xmlns:a16="http://schemas.microsoft.com/office/drawing/2014/main" id="{CE89818D-16B5-1F48-BA73-990AE50A20FB}"/>
              </a:ext>
            </a:extLst>
          </p:cNvPr>
          <p:cNvSpPr>
            <a:spLocks noGrp="1" noChangeArrowheads="1"/>
          </p:cNvSpPr>
          <p:nvPr>
            <p:ph type="body" sz="half" idx="2"/>
          </p:nvPr>
        </p:nvSpPr>
        <p:spPr>
          <a:xfrm>
            <a:off x="4140200" y="1268413"/>
            <a:ext cx="4546600" cy="5329237"/>
          </a:xfrm>
        </p:spPr>
        <p:txBody>
          <a:bodyPr/>
          <a:lstStyle/>
          <a:p>
            <a:pPr>
              <a:lnSpc>
                <a:spcPct val="80000"/>
              </a:lnSpc>
            </a:pPr>
            <a:r>
              <a:rPr lang="ru-RU" altLang="ru-RU" sz="2400"/>
              <a:t>Скелетные поперечнополосатые мышцы состоят из параллельных пучков </a:t>
            </a:r>
            <a:r>
              <a:rPr lang="ru-RU" altLang="ru-RU" sz="2400" b="1"/>
              <a:t>мышечных волокон</a:t>
            </a:r>
            <a:r>
              <a:rPr lang="ru-RU" altLang="ru-RU" sz="2400"/>
              <a:t>.</a:t>
            </a:r>
          </a:p>
          <a:p>
            <a:pPr>
              <a:lnSpc>
                <a:spcPct val="80000"/>
              </a:lnSpc>
            </a:pPr>
            <a:r>
              <a:rPr lang="ru-RU" altLang="ru-RU" sz="2400"/>
              <a:t>Каждое волокно – одна большая многоядерная клетка. </a:t>
            </a:r>
          </a:p>
          <a:p>
            <a:pPr>
              <a:lnSpc>
                <a:spcPct val="80000"/>
              </a:lnSpc>
            </a:pPr>
            <a:r>
              <a:rPr lang="ru-RU" altLang="ru-RU" sz="2400"/>
              <a:t>Большую часть объема мышечных клеток занимают </a:t>
            </a:r>
            <a:r>
              <a:rPr lang="ru-RU" altLang="ru-RU" sz="2400" b="1"/>
              <a:t>миофибриллы</a:t>
            </a:r>
            <a:r>
              <a:rPr lang="ru-RU" altLang="ru-RU" sz="2400"/>
              <a:t> толщиной 1-2 мкм, простирающиеся на всю длину мышечного волокна.</a:t>
            </a:r>
          </a:p>
          <a:p>
            <a:pPr>
              <a:lnSpc>
                <a:spcPct val="80000"/>
              </a:lnSpc>
            </a:pPr>
            <a:r>
              <a:rPr lang="ru-RU" altLang="ru-RU" sz="2400"/>
              <a:t>Функциональной единицей мышечной клетки является </a:t>
            </a:r>
            <a:r>
              <a:rPr lang="ru-RU" altLang="ru-RU" sz="2400" b="1"/>
              <a:t>саркомер</a:t>
            </a:r>
            <a:r>
              <a:rPr lang="ru-RU" altLang="ru-RU" sz="2400"/>
              <a:t>. </a:t>
            </a:r>
          </a:p>
        </p:txBody>
      </p:sp>
      <p:sp>
        <p:nvSpPr>
          <p:cNvPr id="2" name="Номер слайда 6">
            <a:extLst>
              <a:ext uri="{FF2B5EF4-FFF2-40B4-BE49-F238E27FC236}">
                <a16:creationId xmlns:a16="http://schemas.microsoft.com/office/drawing/2014/main" id="{98B4A332-DD96-CBDF-59F2-78A7918FDD63}"/>
              </a:ext>
            </a:extLst>
          </p:cNvPr>
          <p:cNvSpPr>
            <a:spLocks noGrp="1"/>
          </p:cNvSpPr>
          <p:nvPr>
            <p:ph type="sldNum" sz="quarter" idx="12"/>
          </p:nvPr>
        </p:nvSpPr>
        <p:spPr/>
        <p:txBody>
          <a:bodyPr/>
          <a:lstStyle/>
          <a:p>
            <a:fld id="{925634DC-E562-224B-9B51-50E4E04A0171}" type="slidenum">
              <a:rPr lang="ru-RU" altLang="ru-RU"/>
              <a:pPr/>
              <a:t>113</a:t>
            </a:fld>
            <a:endParaRPr lang="ru-RU" altLang="ru-RU"/>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90243CFE-0DA2-BBB9-96FC-7CAA04ED4A9A}"/>
              </a:ext>
            </a:extLst>
          </p:cNvPr>
          <p:cNvSpPr>
            <a:spLocks noGrp="1" noChangeArrowheads="1"/>
          </p:cNvSpPr>
          <p:nvPr>
            <p:ph type="title"/>
          </p:nvPr>
        </p:nvSpPr>
        <p:spPr/>
        <p:txBody>
          <a:bodyPr/>
          <a:lstStyle/>
          <a:p>
            <a:r>
              <a:rPr lang="en-US" altLang="ru-RU"/>
              <a:t>Muscle Fiber Structure</a:t>
            </a:r>
          </a:p>
        </p:txBody>
      </p:sp>
      <p:pic>
        <p:nvPicPr>
          <p:cNvPr id="144388" name="Picture 4">
            <a:extLst>
              <a:ext uri="{FF2B5EF4-FFF2-40B4-BE49-F238E27FC236}">
                <a16:creationId xmlns:a16="http://schemas.microsoft.com/office/drawing/2014/main" id="{AC1C7D5C-4E30-2D9D-F56D-C5A62E34BE3F}"/>
              </a:ext>
            </a:extLst>
          </p:cNvPr>
          <p:cNvPicPr>
            <a:picLocks noGrp="1" noChangeAspect="1" noChangeArrowheads="1"/>
          </p:cNvPicPr>
          <p:nvPr>
            <p:ph sz="half" idx="1"/>
          </p:nvPr>
        </p:nvPicPr>
        <p:blipFill>
          <a:blip r:embed="rId2">
            <a:clrChange>
              <a:clrFrom>
                <a:srgbClr val="FFFFFF"/>
              </a:clrFrom>
              <a:clrTo>
                <a:srgbClr val="FFFFFF">
                  <a:alpha val="0"/>
                </a:srgbClr>
              </a:clrTo>
            </a:clrChange>
            <a:lum bright="-12000" contrast="48000"/>
            <a:extLst>
              <a:ext uri="{28A0092B-C50C-407E-A947-70E740481C1C}">
                <a14:useLocalDpi xmlns:a14="http://schemas.microsoft.com/office/drawing/2010/main" val="0"/>
              </a:ext>
            </a:extLst>
          </a:blip>
          <a:srcRect/>
          <a:stretch>
            <a:fillRect/>
          </a:stretch>
        </p:blipFill>
        <p:spPr>
          <a:xfrm>
            <a:off x="250825" y="2146300"/>
            <a:ext cx="4768850" cy="3730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4387" name="Rectangle 3">
            <a:extLst>
              <a:ext uri="{FF2B5EF4-FFF2-40B4-BE49-F238E27FC236}">
                <a16:creationId xmlns:a16="http://schemas.microsoft.com/office/drawing/2014/main" id="{10E05F66-6B70-D0E7-84B0-B2FBF1AF18AC}"/>
              </a:ext>
            </a:extLst>
          </p:cNvPr>
          <p:cNvSpPr>
            <a:spLocks noGrp="1" noChangeArrowheads="1"/>
          </p:cNvSpPr>
          <p:nvPr>
            <p:ph type="body" sz="half" idx="2"/>
          </p:nvPr>
        </p:nvSpPr>
        <p:spPr>
          <a:xfrm>
            <a:off x="4859338" y="1412875"/>
            <a:ext cx="3960812" cy="5111750"/>
          </a:xfrm>
        </p:spPr>
        <p:txBody>
          <a:bodyPr/>
          <a:lstStyle/>
          <a:p>
            <a:r>
              <a:rPr lang="en-US" altLang="ru-RU" sz="2800"/>
              <a:t>Myofibrils have thin filaments composed of actin and thick filaments composed of myosin. </a:t>
            </a:r>
          </a:p>
          <a:p>
            <a:r>
              <a:rPr lang="en-US" altLang="ru-RU" sz="2800"/>
              <a:t>Arrangement of the thick and thin filaments in a myofibril produces the distinctive pattern.</a:t>
            </a:r>
          </a:p>
        </p:txBody>
      </p:sp>
      <p:sp>
        <p:nvSpPr>
          <p:cNvPr id="2" name="Номер слайда 6">
            <a:extLst>
              <a:ext uri="{FF2B5EF4-FFF2-40B4-BE49-F238E27FC236}">
                <a16:creationId xmlns:a16="http://schemas.microsoft.com/office/drawing/2014/main" id="{6F8FBD38-F58F-B569-60E9-AC5B51BE4B00}"/>
              </a:ext>
            </a:extLst>
          </p:cNvPr>
          <p:cNvSpPr>
            <a:spLocks noGrp="1"/>
          </p:cNvSpPr>
          <p:nvPr>
            <p:ph type="sldNum" sz="quarter" idx="12"/>
          </p:nvPr>
        </p:nvSpPr>
        <p:spPr/>
        <p:txBody>
          <a:bodyPr/>
          <a:lstStyle/>
          <a:p>
            <a:fld id="{AA60CFD6-9C9A-C341-930B-6EC6E3D27825}" type="slidenum">
              <a:rPr lang="ru-RU" altLang="ru-RU"/>
              <a:pPr/>
              <a:t>114</a:t>
            </a:fld>
            <a:endParaRPr lang="ru-RU" altLang="ru-RU"/>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E5979F20-D92A-6170-17A0-D8398CE3EAEA}"/>
              </a:ext>
            </a:extLst>
          </p:cNvPr>
          <p:cNvSpPr>
            <a:spLocks noGrp="1" noChangeArrowheads="1"/>
          </p:cNvSpPr>
          <p:nvPr>
            <p:ph type="title"/>
          </p:nvPr>
        </p:nvSpPr>
        <p:spPr/>
        <p:txBody>
          <a:bodyPr/>
          <a:lstStyle/>
          <a:p>
            <a:r>
              <a:rPr lang="ru-RU" altLang="ru-RU"/>
              <a:t>Строение мышечной клетки</a:t>
            </a:r>
            <a:endParaRPr lang="en-US" altLang="ru-RU"/>
          </a:p>
        </p:txBody>
      </p:sp>
      <p:pic>
        <p:nvPicPr>
          <p:cNvPr id="147460" name="Picture 4">
            <a:extLst>
              <a:ext uri="{FF2B5EF4-FFF2-40B4-BE49-F238E27FC236}">
                <a16:creationId xmlns:a16="http://schemas.microsoft.com/office/drawing/2014/main" id="{8E5E0941-275F-FFE7-DDFA-722FBD4F3F54}"/>
              </a:ext>
            </a:extLst>
          </p:cNvPr>
          <p:cNvPicPr>
            <a:picLocks noGrp="1" noChangeAspect="1" noChangeArrowheads="1"/>
          </p:cNvPicPr>
          <p:nvPr>
            <p:ph sz="half" idx="1"/>
          </p:nvPr>
        </p:nvPicPr>
        <p:blipFill>
          <a:blip r:embed="rId2">
            <a:clrChange>
              <a:clrFrom>
                <a:srgbClr val="FFFFFF"/>
              </a:clrFrom>
              <a:clrTo>
                <a:srgbClr val="FFFFFF">
                  <a:alpha val="0"/>
                </a:srgbClr>
              </a:clrTo>
            </a:clrChange>
            <a:lum bright="-18000" contrast="54000"/>
            <a:extLst>
              <a:ext uri="{28A0092B-C50C-407E-A947-70E740481C1C}">
                <a14:useLocalDpi xmlns:a14="http://schemas.microsoft.com/office/drawing/2010/main" val="0"/>
              </a:ext>
            </a:extLst>
          </a:blip>
          <a:stretch>
            <a:fillRect/>
          </a:stretch>
        </p:blipFill>
        <p:spPr>
          <a:xfrm>
            <a:off x="1970088" y="2925763"/>
            <a:ext cx="2235200" cy="2298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7462" name="Rectangle 6">
            <a:extLst>
              <a:ext uri="{FF2B5EF4-FFF2-40B4-BE49-F238E27FC236}">
                <a16:creationId xmlns:a16="http://schemas.microsoft.com/office/drawing/2014/main" id="{0AD502F6-CECD-19E5-A7A7-74D1E1604455}"/>
              </a:ext>
            </a:extLst>
          </p:cNvPr>
          <p:cNvSpPr>
            <a:spLocks noGrp="1" noChangeArrowheads="1"/>
          </p:cNvSpPr>
          <p:nvPr>
            <p:ph type="body" sz="half" idx="2"/>
          </p:nvPr>
        </p:nvSpPr>
        <p:spPr>
          <a:xfrm>
            <a:off x="5140325" y="2017713"/>
            <a:ext cx="3814763" cy="4114800"/>
          </a:xfrm>
        </p:spPr>
        <p:txBody>
          <a:bodyPr/>
          <a:lstStyle/>
          <a:p>
            <a:pPr>
              <a:lnSpc>
                <a:spcPct val="90000"/>
              </a:lnSpc>
            </a:pPr>
            <a:r>
              <a:rPr lang="ru-RU" altLang="ru-RU" sz="2400"/>
              <a:t>Поперечные трубочки (Т-трубочки) – впячивания сарколеммы в мышечное волокно, располагаются в </a:t>
            </a:r>
            <a:r>
              <a:rPr lang="en-US" altLang="ru-RU" sz="2400"/>
              <a:t>Z</a:t>
            </a:r>
            <a:r>
              <a:rPr lang="ru-RU" altLang="ru-RU" sz="2400"/>
              <a:t>-линиях, контактируют с цистернами саркоплазматического ретикулума, образуя </a:t>
            </a:r>
            <a:r>
              <a:rPr lang="ru-RU" altLang="ru-RU" sz="2400" b="1"/>
              <a:t>триады</a:t>
            </a:r>
            <a:r>
              <a:rPr lang="ru-RU" altLang="ru-RU" sz="2400"/>
              <a:t>. </a:t>
            </a:r>
          </a:p>
        </p:txBody>
      </p:sp>
      <p:sp>
        <p:nvSpPr>
          <p:cNvPr id="2" name="Номер слайда 6">
            <a:extLst>
              <a:ext uri="{FF2B5EF4-FFF2-40B4-BE49-F238E27FC236}">
                <a16:creationId xmlns:a16="http://schemas.microsoft.com/office/drawing/2014/main" id="{11DD1FE4-C44E-A5BE-2DBD-A94B3D3DA6AA}"/>
              </a:ext>
            </a:extLst>
          </p:cNvPr>
          <p:cNvSpPr>
            <a:spLocks noGrp="1"/>
          </p:cNvSpPr>
          <p:nvPr>
            <p:ph type="sldNum" sz="quarter" idx="12"/>
          </p:nvPr>
        </p:nvSpPr>
        <p:spPr/>
        <p:txBody>
          <a:bodyPr/>
          <a:lstStyle/>
          <a:p>
            <a:fld id="{29AE6D64-7D52-474A-B8D9-5E1CB8723A93}" type="slidenum">
              <a:rPr lang="ru-RU" altLang="ru-RU"/>
              <a:pPr/>
              <a:t>115</a:t>
            </a:fld>
            <a:endParaRPr lang="ru-RU" altLang="ru-RU"/>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69E6C275-C098-1026-81DC-B8B5FF8E6868}"/>
              </a:ext>
            </a:extLst>
          </p:cNvPr>
          <p:cNvSpPr>
            <a:spLocks noGrp="1" noChangeArrowheads="1"/>
          </p:cNvSpPr>
          <p:nvPr>
            <p:ph type="title"/>
          </p:nvPr>
        </p:nvSpPr>
        <p:spPr>
          <a:xfrm>
            <a:off x="1150938" y="214313"/>
            <a:ext cx="7793037" cy="481012"/>
          </a:xfrm>
        </p:spPr>
        <p:txBody>
          <a:bodyPr>
            <a:normAutofit fontScale="90000"/>
          </a:bodyPr>
          <a:lstStyle/>
          <a:p>
            <a:r>
              <a:rPr lang="ru-RU" altLang="ru-RU" sz="4000"/>
              <a:t>Транспорт </a:t>
            </a:r>
            <a:r>
              <a:rPr lang="en-US" altLang="ru-RU" sz="4000"/>
              <a:t>Ca</a:t>
            </a:r>
            <a:r>
              <a:rPr lang="en-US" altLang="ru-RU" sz="4000" baseline="30000"/>
              <a:t>2+</a:t>
            </a:r>
            <a:r>
              <a:rPr lang="ru-RU" altLang="ru-RU" sz="4000" baseline="30000"/>
              <a:t> </a:t>
            </a:r>
            <a:r>
              <a:rPr lang="ru-RU" altLang="ru-RU" sz="4000"/>
              <a:t>в СР</a:t>
            </a:r>
            <a:endParaRPr lang="en-US" altLang="ru-RU" sz="4000"/>
          </a:p>
        </p:txBody>
      </p:sp>
      <p:pic>
        <p:nvPicPr>
          <p:cNvPr id="148487" name="Picture 7">
            <a:extLst>
              <a:ext uri="{FF2B5EF4-FFF2-40B4-BE49-F238E27FC236}">
                <a16:creationId xmlns:a16="http://schemas.microsoft.com/office/drawing/2014/main" id="{D53E9AB1-6B3C-797B-571B-92ACA347007B}"/>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11188" y="765175"/>
            <a:ext cx="7704137" cy="5780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Номер слайда 5">
            <a:extLst>
              <a:ext uri="{FF2B5EF4-FFF2-40B4-BE49-F238E27FC236}">
                <a16:creationId xmlns:a16="http://schemas.microsoft.com/office/drawing/2014/main" id="{63A30149-D740-919B-215F-AFE1D8F3745D}"/>
              </a:ext>
            </a:extLst>
          </p:cNvPr>
          <p:cNvSpPr>
            <a:spLocks noGrp="1"/>
          </p:cNvSpPr>
          <p:nvPr>
            <p:ph type="sldNum" sz="quarter" idx="12"/>
          </p:nvPr>
        </p:nvSpPr>
        <p:spPr/>
        <p:txBody>
          <a:bodyPr/>
          <a:lstStyle/>
          <a:p>
            <a:fld id="{E5E5F368-8E37-C74F-B113-CD14E162E615}" type="slidenum">
              <a:rPr lang="ru-RU" altLang="ru-RU"/>
              <a:pPr/>
              <a:t>116</a:t>
            </a:fld>
            <a:endParaRPr lang="ru-RU" altLang="ru-RU"/>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61A8985D-BB71-5CA4-3F16-91C013435B26}"/>
              </a:ext>
            </a:extLst>
          </p:cNvPr>
          <p:cNvSpPr>
            <a:spLocks noGrp="1" noChangeArrowheads="1"/>
          </p:cNvSpPr>
          <p:nvPr>
            <p:ph type="title"/>
          </p:nvPr>
        </p:nvSpPr>
        <p:spPr>
          <a:xfrm>
            <a:off x="4162425" y="214313"/>
            <a:ext cx="4781550" cy="1093787"/>
          </a:xfrm>
        </p:spPr>
        <p:txBody>
          <a:bodyPr/>
          <a:lstStyle/>
          <a:p>
            <a:r>
              <a:rPr lang="en-US" altLang="ru-RU" sz="3600"/>
              <a:t>Release and recovery of Ca</a:t>
            </a:r>
            <a:r>
              <a:rPr lang="en-US" altLang="ru-RU" sz="3600" baseline="30000"/>
              <a:t>2+</a:t>
            </a:r>
            <a:r>
              <a:rPr lang="en-US" altLang="ru-RU" sz="3600"/>
              <a:t> ions by the SR</a:t>
            </a:r>
          </a:p>
        </p:txBody>
      </p:sp>
      <p:pic>
        <p:nvPicPr>
          <p:cNvPr id="149508" name="Picture 4">
            <a:extLst>
              <a:ext uri="{FF2B5EF4-FFF2-40B4-BE49-F238E27FC236}">
                <a16:creationId xmlns:a16="http://schemas.microsoft.com/office/drawing/2014/main" id="{8F42AB57-4BD3-F853-0B91-04904FD98051}"/>
              </a:ext>
            </a:extLst>
          </p:cNvPr>
          <p:cNvPicPr>
            <a:picLocks noGrp="1" noChangeAspect="1" noChangeArrowheads="1"/>
          </p:cNvPicPr>
          <p:nvPr>
            <p:ph sz="half" idx="1"/>
          </p:nvPr>
        </p:nvPicPr>
        <p:blipFill>
          <a:blip r:embed="rId2">
            <a:clrChange>
              <a:clrFrom>
                <a:srgbClr val="FFFFFF"/>
              </a:clrFrom>
              <a:clrTo>
                <a:srgbClr val="FFFFFF">
                  <a:alpha val="0"/>
                </a:srgbClr>
              </a:clrTo>
            </a:clrChange>
            <a:lum bright="-30000" contrast="48000"/>
            <a:extLst>
              <a:ext uri="{28A0092B-C50C-407E-A947-70E740481C1C}">
                <a14:useLocalDpi xmlns:a14="http://schemas.microsoft.com/office/drawing/2010/main" val="0"/>
              </a:ext>
            </a:extLst>
          </a:blip>
          <a:srcRect/>
          <a:stretch>
            <a:fillRect/>
          </a:stretch>
        </p:blipFill>
        <p:spPr>
          <a:xfrm>
            <a:off x="323850" y="260350"/>
            <a:ext cx="3322638" cy="6435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9507" name="Rectangle 3">
            <a:extLst>
              <a:ext uri="{FF2B5EF4-FFF2-40B4-BE49-F238E27FC236}">
                <a16:creationId xmlns:a16="http://schemas.microsoft.com/office/drawing/2014/main" id="{00A23458-6BAE-9A64-45B2-8F95E812DCBB}"/>
              </a:ext>
            </a:extLst>
          </p:cNvPr>
          <p:cNvSpPr>
            <a:spLocks noGrp="1" noChangeArrowheads="1"/>
          </p:cNvSpPr>
          <p:nvPr>
            <p:ph type="body" sz="half" idx="2"/>
          </p:nvPr>
        </p:nvSpPr>
        <p:spPr>
          <a:xfrm>
            <a:off x="4284663" y="1600200"/>
            <a:ext cx="4535487" cy="4781550"/>
          </a:xfrm>
        </p:spPr>
        <p:txBody>
          <a:bodyPr/>
          <a:lstStyle/>
          <a:p>
            <a:r>
              <a:rPr lang="en-US" altLang="ru-RU" sz="2400"/>
              <a:t>Depolarization of a muscle cell (step </a:t>
            </a:r>
            <a:r>
              <a:rPr lang="en-US" altLang="ru-RU" sz="2400" b="1"/>
              <a:t>1</a:t>
            </a:r>
            <a:r>
              <a:rPr lang="en-US" altLang="ru-RU" sz="2400"/>
              <a:t>) induces the release of Ca</a:t>
            </a:r>
            <a:r>
              <a:rPr lang="en-US" altLang="ru-RU" sz="2400" baseline="30000"/>
              <a:t>2+</a:t>
            </a:r>
            <a:r>
              <a:rPr lang="en-US" altLang="ru-RU" sz="2400"/>
              <a:t> ions stored in the SR via Ca</a:t>
            </a:r>
            <a:r>
              <a:rPr lang="en-US" altLang="ru-RU" sz="2400" baseline="30000"/>
              <a:t>2+</a:t>
            </a:r>
            <a:r>
              <a:rPr lang="en-US" altLang="ru-RU" sz="2400"/>
              <a:t> release proteins in the SR membrane (step </a:t>
            </a:r>
            <a:r>
              <a:rPr lang="en-US" altLang="ru-RU" sz="2400" b="1"/>
              <a:t>2</a:t>
            </a:r>
            <a:r>
              <a:rPr lang="en-US" altLang="ru-RU" sz="2400"/>
              <a:t>). </a:t>
            </a:r>
          </a:p>
          <a:p>
            <a:r>
              <a:rPr lang="en-US" altLang="ru-RU" sz="2400"/>
              <a:t>Subsequently, Ca</a:t>
            </a:r>
            <a:r>
              <a:rPr lang="en-US" altLang="ru-RU" sz="2400" baseline="30000"/>
              <a:t>2+</a:t>
            </a:r>
            <a:r>
              <a:rPr lang="en-US" altLang="ru-RU" sz="2400"/>
              <a:t> ATPases in the SR membrane pump Ca</a:t>
            </a:r>
            <a:r>
              <a:rPr lang="en-US" altLang="ru-RU" sz="2400" baseline="30000"/>
              <a:t>2+</a:t>
            </a:r>
            <a:r>
              <a:rPr lang="en-US" altLang="ru-RU" sz="2400"/>
              <a:t> ions from the cytosol back into the SR, restoring the cytosolic [Ca</a:t>
            </a:r>
            <a:r>
              <a:rPr lang="en-US" altLang="ru-RU" sz="2400" baseline="30000"/>
              <a:t>2+</a:t>
            </a:r>
            <a:r>
              <a:rPr lang="en-US" altLang="ru-RU" sz="2400"/>
              <a:t>] to its resting level within about 30 milliseconds (step </a:t>
            </a:r>
            <a:r>
              <a:rPr lang="en-US" altLang="ru-RU" sz="2400" b="1"/>
              <a:t>3</a:t>
            </a:r>
            <a:r>
              <a:rPr lang="en-US" altLang="ru-RU" sz="2400"/>
              <a:t>). </a:t>
            </a:r>
          </a:p>
        </p:txBody>
      </p:sp>
      <p:sp>
        <p:nvSpPr>
          <p:cNvPr id="2" name="Номер слайда 6">
            <a:extLst>
              <a:ext uri="{FF2B5EF4-FFF2-40B4-BE49-F238E27FC236}">
                <a16:creationId xmlns:a16="http://schemas.microsoft.com/office/drawing/2014/main" id="{3E000B00-9C7B-73BE-0925-57329CE0E649}"/>
              </a:ext>
            </a:extLst>
          </p:cNvPr>
          <p:cNvSpPr>
            <a:spLocks noGrp="1"/>
          </p:cNvSpPr>
          <p:nvPr>
            <p:ph type="sldNum" sz="quarter" idx="12"/>
          </p:nvPr>
        </p:nvSpPr>
        <p:spPr/>
        <p:txBody>
          <a:bodyPr/>
          <a:lstStyle/>
          <a:p>
            <a:fld id="{8994235E-27F7-3749-A854-D4E605F4D599}" type="slidenum">
              <a:rPr lang="ru-RU" altLang="ru-RU"/>
              <a:pPr/>
              <a:t>117</a:t>
            </a:fld>
            <a:endParaRPr lang="ru-RU" altLang="ru-RU"/>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0513C562-2E0B-EFC7-0A6C-3D028F794284}"/>
              </a:ext>
            </a:extLst>
          </p:cNvPr>
          <p:cNvSpPr>
            <a:spLocks noGrp="1" noChangeArrowheads="1"/>
          </p:cNvSpPr>
          <p:nvPr>
            <p:ph type="title"/>
          </p:nvPr>
        </p:nvSpPr>
        <p:spPr/>
        <p:txBody>
          <a:bodyPr>
            <a:normAutofit fontScale="90000"/>
          </a:bodyPr>
          <a:lstStyle/>
          <a:p>
            <a:pPr algn="ctr"/>
            <a:r>
              <a:rPr lang="ru-RU" altLang="ru-RU" sz="3600" b="1"/>
              <a:t>Потенциал-зависимые </a:t>
            </a:r>
            <a:r>
              <a:rPr lang="en-US" altLang="ru-RU" sz="3600" b="1"/>
              <a:t>Ca</a:t>
            </a:r>
            <a:r>
              <a:rPr lang="en-US" altLang="ru-RU" sz="3600" b="1" baseline="30000"/>
              <a:t>2+</a:t>
            </a:r>
            <a:r>
              <a:rPr lang="en-US" altLang="ru-RU" sz="3600" b="1"/>
              <a:t> </a:t>
            </a:r>
            <a:r>
              <a:rPr lang="ru-RU" altLang="ru-RU" sz="3600" b="1"/>
              <a:t>каналы </a:t>
            </a:r>
            <a:r>
              <a:rPr lang="en-US" altLang="ru-RU" sz="3600" b="1"/>
              <a:t>(</a:t>
            </a:r>
            <a:r>
              <a:rPr lang="ru-RU" altLang="ru-RU" sz="3600" b="1"/>
              <a:t>дигидропиридиновые рецепторы,</a:t>
            </a:r>
            <a:r>
              <a:rPr lang="en-US" altLang="ru-RU" sz="3600" b="1"/>
              <a:t> DHPR)</a:t>
            </a:r>
          </a:p>
        </p:txBody>
      </p:sp>
      <p:sp>
        <p:nvSpPr>
          <p:cNvPr id="156675" name="Rectangle 3">
            <a:extLst>
              <a:ext uri="{FF2B5EF4-FFF2-40B4-BE49-F238E27FC236}">
                <a16:creationId xmlns:a16="http://schemas.microsoft.com/office/drawing/2014/main" id="{9FE51B4F-3B4E-0D5D-6279-E17B02350A86}"/>
              </a:ext>
            </a:extLst>
          </p:cNvPr>
          <p:cNvSpPr>
            <a:spLocks noGrp="1" noChangeArrowheads="1"/>
          </p:cNvSpPr>
          <p:nvPr>
            <p:ph idx="1"/>
          </p:nvPr>
        </p:nvSpPr>
        <p:spPr>
          <a:xfrm>
            <a:off x="1182688" y="2330450"/>
            <a:ext cx="7772400" cy="3802063"/>
          </a:xfrm>
        </p:spPr>
        <p:txBody>
          <a:bodyPr/>
          <a:lstStyle/>
          <a:p>
            <a:r>
              <a:rPr lang="ru-RU" altLang="ru-RU"/>
              <a:t>Олигомеры – 2 большие субъединицы (</a:t>
            </a:r>
            <a:r>
              <a:rPr lang="en-US" altLang="ru-RU">
                <a:latin typeface="Symbol" pitchFamily="2" charset="2"/>
              </a:rPr>
              <a:t>a</a:t>
            </a:r>
            <a:r>
              <a:rPr lang="en-US" altLang="ru-RU"/>
              <a:t>-1 </a:t>
            </a:r>
            <a:r>
              <a:rPr lang="ru-RU" altLang="ru-RU"/>
              <a:t>и</a:t>
            </a:r>
            <a:r>
              <a:rPr lang="en-US" altLang="ru-RU"/>
              <a:t> </a:t>
            </a:r>
            <a:r>
              <a:rPr lang="en-US" altLang="ru-RU">
                <a:latin typeface="Symbol" pitchFamily="2" charset="2"/>
              </a:rPr>
              <a:t>a</a:t>
            </a:r>
            <a:r>
              <a:rPr lang="en-US" altLang="ru-RU"/>
              <a:t>-2) </a:t>
            </a:r>
            <a:r>
              <a:rPr lang="ru-RU" altLang="ru-RU"/>
              <a:t>и </a:t>
            </a:r>
            <a:r>
              <a:rPr lang="en-US" altLang="ru-RU"/>
              <a:t>3 </a:t>
            </a:r>
            <a:r>
              <a:rPr lang="ru-RU" altLang="ru-RU"/>
              <a:t>малые </a:t>
            </a:r>
            <a:r>
              <a:rPr lang="en-US" altLang="ru-RU"/>
              <a:t>(</a:t>
            </a:r>
            <a:r>
              <a:rPr lang="en-US" altLang="ru-RU">
                <a:latin typeface="Symbol" pitchFamily="2" charset="2"/>
              </a:rPr>
              <a:t>b</a:t>
            </a:r>
            <a:r>
              <a:rPr lang="en-US" altLang="ru-RU"/>
              <a:t>, </a:t>
            </a:r>
            <a:r>
              <a:rPr lang="en-US" altLang="ru-RU">
                <a:latin typeface="Symbol" pitchFamily="2" charset="2"/>
              </a:rPr>
              <a:t>g</a:t>
            </a:r>
            <a:r>
              <a:rPr lang="en-US" altLang="ru-RU"/>
              <a:t>, </a:t>
            </a:r>
            <a:r>
              <a:rPr lang="ru-RU" altLang="ru-RU"/>
              <a:t>и </a:t>
            </a:r>
            <a:r>
              <a:rPr lang="en-US" altLang="ru-RU">
                <a:latin typeface="Symbol" pitchFamily="2" charset="2"/>
              </a:rPr>
              <a:t>d</a:t>
            </a:r>
            <a:r>
              <a:rPr lang="en-US" altLang="ru-RU"/>
              <a:t>)</a:t>
            </a:r>
            <a:endParaRPr lang="ru-RU" altLang="ru-RU"/>
          </a:p>
          <a:p>
            <a:r>
              <a:rPr lang="ru-RU" altLang="ru-RU"/>
              <a:t>Выполняют ключевую роль в электромеханическом сопряжении.</a:t>
            </a:r>
          </a:p>
          <a:p>
            <a:r>
              <a:rPr lang="ru-RU" altLang="ru-RU"/>
              <a:t>Чувствительны к блокаторам кальциевых каналов (1,4-дигидропиридины - </a:t>
            </a:r>
            <a:r>
              <a:rPr lang="ru-RU" altLang="ru-RU" i="1"/>
              <a:t>нифедипин</a:t>
            </a:r>
            <a:r>
              <a:rPr lang="ru-RU" altLang="ru-RU"/>
              <a:t>).</a:t>
            </a:r>
          </a:p>
        </p:txBody>
      </p:sp>
      <p:sp>
        <p:nvSpPr>
          <p:cNvPr id="2" name="Номер слайда 5">
            <a:extLst>
              <a:ext uri="{FF2B5EF4-FFF2-40B4-BE49-F238E27FC236}">
                <a16:creationId xmlns:a16="http://schemas.microsoft.com/office/drawing/2014/main" id="{B5D9E0BE-5B4D-2CBE-5A01-A909583C5602}"/>
              </a:ext>
            </a:extLst>
          </p:cNvPr>
          <p:cNvSpPr>
            <a:spLocks noGrp="1"/>
          </p:cNvSpPr>
          <p:nvPr>
            <p:ph type="sldNum" sz="quarter" idx="12"/>
          </p:nvPr>
        </p:nvSpPr>
        <p:spPr/>
        <p:txBody>
          <a:bodyPr/>
          <a:lstStyle/>
          <a:p>
            <a:fld id="{91261B57-F0A9-9341-83E6-34BBB1032E69}" type="slidenum">
              <a:rPr lang="ru-RU" altLang="ru-RU"/>
              <a:pPr/>
              <a:t>118</a:t>
            </a:fld>
            <a:endParaRPr lang="ru-RU" altLang="ru-RU"/>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60179774-3209-F988-A459-AFD2CBEEB164}"/>
              </a:ext>
            </a:extLst>
          </p:cNvPr>
          <p:cNvSpPr>
            <a:spLocks noGrp="1" noChangeArrowheads="1"/>
          </p:cNvSpPr>
          <p:nvPr>
            <p:ph type="title"/>
          </p:nvPr>
        </p:nvSpPr>
        <p:spPr>
          <a:xfrm>
            <a:off x="5729288" y="214313"/>
            <a:ext cx="3214687" cy="1462087"/>
          </a:xfrm>
        </p:spPr>
        <p:txBody>
          <a:bodyPr/>
          <a:lstStyle/>
          <a:p>
            <a:r>
              <a:rPr lang="ru-RU" altLang="ru-RU"/>
              <a:t>Нифедипин</a:t>
            </a:r>
            <a:r>
              <a:rPr lang="en-US" altLang="ru-RU"/>
              <a:t> </a:t>
            </a:r>
          </a:p>
        </p:txBody>
      </p:sp>
      <p:graphicFrame>
        <p:nvGraphicFramePr>
          <p:cNvPr id="159747" name="Object 3">
            <a:extLst>
              <a:ext uri="{FF2B5EF4-FFF2-40B4-BE49-F238E27FC236}">
                <a16:creationId xmlns:a16="http://schemas.microsoft.com/office/drawing/2014/main" id="{CA8F5D88-933F-E8DC-408A-0865F06479A4}"/>
              </a:ext>
            </a:extLst>
          </p:cNvPr>
          <p:cNvGraphicFramePr>
            <a:graphicFrameLocks noGrp="1" noChangeAspect="1"/>
          </p:cNvGraphicFramePr>
          <p:nvPr>
            <p:ph sz="half" idx="1"/>
          </p:nvPr>
        </p:nvGraphicFramePr>
        <p:xfrm>
          <a:off x="250825" y="908050"/>
          <a:ext cx="5470525" cy="4992688"/>
        </p:xfrm>
        <a:graphic>
          <a:graphicData uri="http://schemas.openxmlformats.org/presentationml/2006/ole">
            <mc:AlternateContent xmlns:mc="http://schemas.openxmlformats.org/markup-compatibility/2006">
              <mc:Choice xmlns:v="urn:schemas-microsoft-com:vml" Requires="v">
                <p:oleObj spid="_x0000_s2072" name="CS ChemDraw Drawing" r:id="rId3" imgW="8153400" imgH="7442200" progId="ChemDraw.Document.6.0">
                  <p:embed/>
                </p:oleObj>
              </mc:Choice>
              <mc:Fallback>
                <p:oleObj name="CS ChemDraw Drawing" r:id="rId3" imgW="8153400" imgH="7442200" progId="ChemDraw.Document.6.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908050"/>
                        <a:ext cx="5470525" cy="4992688"/>
                      </a:xfrm>
                      <a:prstGeom prst="rect">
                        <a:avLst/>
                      </a:prstGeom>
                    </p:spPr>
                  </p:pic>
                </p:oleObj>
              </mc:Fallback>
            </mc:AlternateContent>
          </a:graphicData>
        </a:graphic>
      </p:graphicFrame>
      <p:sp>
        <p:nvSpPr>
          <p:cNvPr id="159748" name="Rectangle 4">
            <a:extLst>
              <a:ext uri="{FF2B5EF4-FFF2-40B4-BE49-F238E27FC236}">
                <a16:creationId xmlns:a16="http://schemas.microsoft.com/office/drawing/2014/main" id="{6B80D033-E7F4-6F43-97E5-B00F4D49B830}"/>
              </a:ext>
            </a:extLst>
          </p:cNvPr>
          <p:cNvSpPr>
            <a:spLocks noGrp="1" noChangeArrowheads="1"/>
          </p:cNvSpPr>
          <p:nvPr>
            <p:ph type="body" sz="half" idx="2"/>
          </p:nvPr>
        </p:nvSpPr>
        <p:spPr>
          <a:xfrm>
            <a:off x="4572000" y="4652963"/>
            <a:ext cx="4259263" cy="1655762"/>
          </a:xfrm>
        </p:spPr>
        <p:txBody>
          <a:bodyPr/>
          <a:lstStyle/>
          <a:p>
            <a:pPr>
              <a:lnSpc>
                <a:spcPct val="90000"/>
              </a:lnSpc>
            </a:pPr>
            <a:r>
              <a:rPr lang="ru-RU" altLang="ru-RU" sz="2800" b="1"/>
              <a:t>Нифедипин </a:t>
            </a:r>
            <a:br>
              <a:rPr lang="ru-RU" altLang="ru-RU" sz="2800" b="1"/>
            </a:br>
            <a:r>
              <a:rPr lang="ru-RU" altLang="ru-RU" sz="2800"/>
              <a:t>с высоким сродством связывается с </a:t>
            </a:r>
            <a:r>
              <a:rPr lang="en-US" altLang="ru-RU" sz="2800"/>
              <a:t>DHPR T-</a:t>
            </a:r>
            <a:r>
              <a:rPr lang="ru-RU" altLang="ru-RU" sz="2800"/>
              <a:t>трубочек</a:t>
            </a:r>
            <a:r>
              <a:rPr lang="en-US" altLang="ru-RU" sz="2800"/>
              <a:t>.</a:t>
            </a:r>
          </a:p>
        </p:txBody>
      </p:sp>
      <p:sp>
        <p:nvSpPr>
          <p:cNvPr id="2" name="Номер слайда 6">
            <a:extLst>
              <a:ext uri="{FF2B5EF4-FFF2-40B4-BE49-F238E27FC236}">
                <a16:creationId xmlns:a16="http://schemas.microsoft.com/office/drawing/2014/main" id="{2F907D75-8D26-5197-F97E-12043FEAF492}"/>
              </a:ext>
            </a:extLst>
          </p:cNvPr>
          <p:cNvSpPr>
            <a:spLocks noGrp="1"/>
          </p:cNvSpPr>
          <p:nvPr>
            <p:ph type="sldNum" sz="quarter" idx="12"/>
          </p:nvPr>
        </p:nvSpPr>
        <p:spPr/>
        <p:txBody>
          <a:bodyPr/>
          <a:lstStyle/>
          <a:p>
            <a:fld id="{0C02DE2E-7146-7F4C-85DB-4BF08A1E00CB}" type="slidenum">
              <a:rPr lang="ru-RU" altLang="ru-RU"/>
              <a:pPr/>
              <a:t>119</a:t>
            </a:fld>
            <a:endParaRPr lang="ru-RU" altLang="ru-RU"/>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2A234F-3A7F-F9F7-5BDD-86445BEE651F}"/>
              </a:ext>
            </a:extLst>
          </p:cNvPr>
          <p:cNvSpPr>
            <a:spLocks noGrp="1"/>
          </p:cNvSpPr>
          <p:nvPr>
            <p:ph type="title"/>
          </p:nvPr>
        </p:nvSpPr>
        <p:spPr>
          <a:xfrm>
            <a:off x="359532" y="548680"/>
            <a:ext cx="8424936" cy="4608512"/>
          </a:xfrm>
        </p:spPr>
        <p:txBody>
          <a:bodyPr>
            <a:normAutofit/>
          </a:bodyPr>
          <a:lstStyle/>
          <a:p>
            <a:r>
              <a:rPr lang="ru-RU" sz="1800" dirty="0">
                <a:effectLst/>
                <a:latin typeface="Newton"/>
              </a:rPr>
              <a:t>Рабочие </a:t>
            </a:r>
            <a:r>
              <a:rPr lang="ru-RU" sz="1800" dirty="0" err="1">
                <a:effectLst/>
                <a:latin typeface="Newton"/>
              </a:rPr>
              <a:t>кардиомиоциты</a:t>
            </a:r>
            <a:r>
              <a:rPr lang="ru-RU" sz="1800" dirty="0">
                <a:effectLst/>
                <a:latin typeface="Newton"/>
              </a:rPr>
              <a:t> — морфофункциональные единицы </a:t>
            </a:r>
            <a:r>
              <a:rPr lang="ru-RU" sz="1800" dirty="0" err="1">
                <a:effectLst/>
                <a:latin typeface="Newton"/>
              </a:rPr>
              <a:t>сердечнои</a:t>
            </a:r>
            <a:r>
              <a:rPr lang="ru-RU" sz="1800" dirty="0">
                <a:effectLst/>
                <a:latin typeface="Newton"/>
              </a:rPr>
              <a:t>̆ </a:t>
            </a:r>
            <a:r>
              <a:rPr lang="ru-RU" sz="1800" dirty="0" err="1">
                <a:effectLst/>
                <a:latin typeface="Newton"/>
              </a:rPr>
              <a:t>мышечнои</a:t>
            </a:r>
            <a:r>
              <a:rPr lang="ru-RU" sz="1800" dirty="0">
                <a:effectLst/>
                <a:latin typeface="Newton"/>
              </a:rPr>
              <a:t>̆ ткани, объединенные в </a:t>
            </a:r>
            <a:r>
              <a:rPr lang="ru-RU" sz="1800" dirty="0" err="1">
                <a:effectLst/>
                <a:latin typeface="Newton"/>
              </a:rPr>
              <a:t>функциональныи</a:t>
            </a:r>
            <a:r>
              <a:rPr lang="ru-RU" sz="1800" dirty="0">
                <a:effectLst/>
                <a:latin typeface="Newton"/>
              </a:rPr>
              <a:t>̆ синцитий. Рабочие </a:t>
            </a:r>
            <a:r>
              <a:rPr lang="ru-RU" sz="1800" dirty="0" err="1">
                <a:effectLst/>
                <a:latin typeface="Newton"/>
              </a:rPr>
              <a:t>миокордиальные</a:t>
            </a:r>
            <a:r>
              <a:rPr lang="ru-RU" sz="1800" dirty="0">
                <a:effectLst/>
                <a:latin typeface="Newton"/>
              </a:rPr>
              <a:t> клетки содержат </a:t>
            </a:r>
            <a:r>
              <a:rPr lang="ru-RU" sz="1800" dirty="0" err="1">
                <a:effectLst/>
                <a:latin typeface="Newton"/>
              </a:rPr>
              <a:t>миофибрил</a:t>
            </a:r>
            <a:r>
              <a:rPr lang="ru-RU" sz="1800" dirty="0">
                <a:effectLst/>
                <a:latin typeface="Newton"/>
              </a:rPr>
              <a:t>- </a:t>
            </a:r>
            <a:r>
              <a:rPr lang="ru-RU" sz="1800" dirty="0" err="1">
                <a:effectLst/>
                <a:latin typeface="Newton"/>
              </a:rPr>
              <a:t>лы</a:t>
            </a:r>
            <a:r>
              <a:rPr lang="ru-RU" sz="1800" dirty="0">
                <a:effectLst/>
                <a:latin typeface="Newton"/>
              </a:rPr>
              <a:t> и ассоциированные с ними цистерны и трубочки СР (депо Са2+), центрально расположенные одно или два ядра. </a:t>
            </a:r>
            <a:r>
              <a:rPr lang="ru-RU" dirty="0"/>
              <a:t/>
            </a:r>
            <a:br>
              <a:rPr lang="ru-RU" dirty="0"/>
            </a:br>
            <a:r>
              <a:rPr lang="ru-RU" sz="1800" dirty="0">
                <a:effectLst/>
                <a:latin typeface="Newton"/>
              </a:rPr>
              <a:t>Предсердные </a:t>
            </a:r>
            <a:r>
              <a:rPr lang="ru-RU" sz="1800" dirty="0">
                <a:solidFill>
                  <a:srgbClr val="1E1C1C"/>
                </a:solidFill>
                <a:effectLst/>
                <a:latin typeface="Newton"/>
              </a:rPr>
              <a:t>и желудочковые </a:t>
            </a:r>
            <a:r>
              <a:rPr lang="ru-RU" sz="1800" dirty="0" err="1">
                <a:solidFill>
                  <a:srgbClr val="1E1C1C"/>
                </a:solidFill>
                <a:effectLst/>
                <a:latin typeface="Newton"/>
              </a:rPr>
              <a:t>кардиомиоциты</a:t>
            </a:r>
            <a:r>
              <a:rPr lang="ru-RU" sz="1800" dirty="0">
                <a:solidFill>
                  <a:srgbClr val="1E1C1C"/>
                </a:solidFill>
                <a:effectLst/>
                <a:latin typeface="Newton"/>
              </a:rPr>
              <a:t> относятся к разным популяциям рабочих </a:t>
            </a:r>
            <a:r>
              <a:rPr lang="ru-RU" sz="1800" dirty="0" err="1">
                <a:solidFill>
                  <a:srgbClr val="1E1C1C"/>
                </a:solidFill>
                <a:effectLst/>
                <a:latin typeface="Newton"/>
              </a:rPr>
              <a:t>кардиомиоцитов</a:t>
            </a:r>
            <a:r>
              <a:rPr lang="ru-RU" sz="1800" dirty="0">
                <a:solidFill>
                  <a:srgbClr val="1E1C1C"/>
                </a:solidFill>
                <a:effectLst/>
                <a:latin typeface="Newton"/>
              </a:rPr>
              <a:t>. </a:t>
            </a:r>
            <a:r>
              <a:rPr lang="ru-RU" sz="1800" i="1" dirty="0">
                <a:effectLst/>
                <a:latin typeface="Newton"/>
              </a:rPr>
              <a:t>Предсердные </a:t>
            </a:r>
            <a:r>
              <a:rPr lang="ru-RU" sz="1800" i="1" dirty="0" err="1">
                <a:effectLst/>
                <a:latin typeface="Newton"/>
              </a:rPr>
              <a:t>кардиомиоциты</a:t>
            </a:r>
            <a:r>
              <a:rPr lang="ru-RU" sz="1800" i="1" dirty="0">
                <a:effectLst/>
                <a:latin typeface="Newton"/>
              </a:rPr>
              <a:t> </a:t>
            </a:r>
            <a:r>
              <a:rPr lang="ru-RU" sz="1800" dirty="0">
                <a:effectLst/>
                <a:latin typeface="Newton"/>
              </a:rPr>
              <a:t>относительно мелкие, 10 мкм в диаметре и 20 мкм </a:t>
            </a:r>
            <a:r>
              <a:rPr lang="ru-RU" sz="1800" dirty="0" err="1">
                <a:effectLst/>
                <a:latin typeface="Newton"/>
              </a:rPr>
              <a:t>длинои</a:t>
            </a:r>
            <a:r>
              <a:rPr lang="ru-RU" sz="1800" dirty="0">
                <a:effectLst/>
                <a:latin typeface="Newton"/>
              </a:rPr>
              <a:t>̆. Система Т-трубочек в них развита слабее, чем в желудочковых </a:t>
            </a:r>
            <a:r>
              <a:rPr lang="ru-RU" sz="1800" dirty="0" err="1">
                <a:effectLst/>
                <a:latin typeface="Newton"/>
              </a:rPr>
              <a:t>кардиомиоцитах</a:t>
            </a:r>
            <a:r>
              <a:rPr lang="ru-RU" sz="1800" dirty="0">
                <a:effectLst/>
                <a:latin typeface="Newton"/>
              </a:rPr>
              <a:t>, но в зоне вставочных дисков значительно больше щелевых контактов. </a:t>
            </a:r>
            <a:r>
              <a:rPr lang="ru-RU" dirty="0"/>
              <a:t/>
            </a:r>
            <a:br>
              <a:rPr lang="ru-RU" dirty="0"/>
            </a:br>
            <a:r>
              <a:rPr lang="ru-RU" sz="1800" i="1" dirty="0">
                <a:effectLst/>
                <a:latin typeface="Newton"/>
              </a:rPr>
              <a:t>Желудочковые </a:t>
            </a:r>
            <a:r>
              <a:rPr lang="ru-RU" sz="1800" i="1" dirty="0" err="1">
                <a:effectLst/>
                <a:latin typeface="Newton"/>
              </a:rPr>
              <a:t>кардиомиоциты</a:t>
            </a:r>
            <a:r>
              <a:rPr lang="ru-RU" sz="1800" i="1" dirty="0">
                <a:effectLst/>
                <a:latin typeface="Newton"/>
              </a:rPr>
              <a:t> </a:t>
            </a:r>
            <a:r>
              <a:rPr lang="ru-RU" sz="1800" dirty="0">
                <a:effectLst/>
                <a:latin typeface="Newton"/>
              </a:rPr>
              <a:t>крупнее (25 мкм в </a:t>
            </a:r>
            <a:r>
              <a:rPr lang="ru-RU" sz="1800" dirty="0" err="1">
                <a:effectLst/>
                <a:latin typeface="Newton"/>
              </a:rPr>
              <a:t>диаме</a:t>
            </a:r>
            <a:r>
              <a:rPr lang="ru-RU" sz="1800" dirty="0">
                <a:effectLst/>
                <a:latin typeface="Newton"/>
              </a:rPr>
              <a:t>- </a:t>
            </a:r>
            <a:r>
              <a:rPr lang="ru-RU" sz="1800" dirty="0" err="1">
                <a:effectLst/>
                <a:latin typeface="Newton"/>
              </a:rPr>
              <a:t>тре</a:t>
            </a:r>
            <a:r>
              <a:rPr lang="ru-RU" sz="1800" dirty="0">
                <a:effectLst/>
                <a:latin typeface="Newton"/>
              </a:rPr>
              <a:t> и до 140 мкм в длину), они имеют хорошо развитую систему Т-трубочек. В состав сократительного аппарата миоцитов предсердий и желудочков входят разные изоформы миозина, актина и других </a:t>
            </a:r>
            <a:r>
              <a:rPr lang="ru-RU" sz="1800" dirty="0" err="1">
                <a:effectLst/>
                <a:latin typeface="Newton"/>
              </a:rPr>
              <a:t>контрактильных</a:t>
            </a:r>
            <a:r>
              <a:rPr lang="ru-RU" sz="1800" dirty="0">
                <a:effectLst/>
                <a:latin typeface="Newton"/>
              </a:rPr>
              <a:t> белков. </a:t>
            </a:r>
            <a:r>
              <a:rPr lang="ru-RU" dirty="0"/>
              <a:t/>
            </a:r>
            <a:br>
              <a:rPr lang="ru-RU" dirty="0"/>
            </a:br>
            <a:endParaRPr lang="ru-RU" dirty="0"/>
          </a:p>
        </p:txBody>
      </p:sp>
      <p:sp>
        <p:nvSpPr>
          <p:cNvPr id="5" name="Номер слайда 4">
            <a:extLst>
              <a:ext uri="{FF2B5EF4-FFF2-40B4-BE49-F238E27FC236}">
                <a16:creationId xmlns:a16="http://schemas.microsoft.com/office/drawing/2014/main" id="{36DC6ED7-B512-0475-5780-BC5C6007AB9D}"/>
              </a:ext>
            </a:extLst>
          </p:cNvPr>
          <p:cNvSpPr>
            <a:spLocks noGrp="1"/>
          </p:cNvSpPr>
          <p:nvPr>
            <p:ph type="sldNum" sz="quarter" idx="12"/>
          </p:nvPr>
        </p:nvSpPr>
        <p:spPr/>
        <p:txBody>
          <a:bodyPr/>
          <a:lstStyle/>
          <a:p>
            <a:fld id="{E538C0C7-26A1-B640-9864-425D5A7A67BD}" type="slidenum">
              <a:rPr lang="ru-RU" altLang="ru-RU" smtClean="0"/>
              <a:pPr/>
              <a:t>12</a:t>
            </a:fld>
            <a:endParaRPr lang="ru-RU" altLang="ru-RU"/>
          </a:p>
        </p:txBody>
      </p:sp>
    </p:spTree>
    <p:extLst>
      <p:ext uri="{BB962C8B-B14F-4D97-AF65-F5344CB8AC3E}">
        <p14:creationId xmlns:p14="http://schemas.microsoft.com/office/powerpoint/2010/main" val="33320665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293B30FA-2D6E-F539-839A-C0AFD9AFA56A}"/>
              </a:ext>
            </a:extLst>
          </p:cNvPr>
          <p:cNvSpPr>
            <a:spLocks noGrp="1" noChangeArrowheads="1"/>
          </p:cNvSpPr>
          <p:nvPr>
            <p:ph type="title"/>
          </p:nvPr>
        </p:nvSpPr>
        <p:spPr>
          <a:xfrm>
            <a:off x="1150938" y="214313"/>
            <a:ext cx="7793037" cy="1174750"/>
          </a:xfrm>
        </p:spPr>
        <p:txBody>
          <a:bodyPr/>
          <a:lstStyle/>
          <a:p>
            <a:pPr algn="ctr"/>
            <a:r>
              <a:rPr lang="ru-RU" altLang="ru-RU" sz="4000" b="1"/>
              <a:t>Патологии</a:t>
            </a:r>
            <a:r>
              <a:rPr lang="en-US" altLang="ru-RU" sz="4000" b="1"/>
              <a:t> DHPR</a:t>
            </a:r>
          </a:p>
        </p:txBody>
      </p:sp>
      <p:sp>
        <p:nvSpPr>
          <p:cNvPr id="158723" name="Rectangle 3">
            <a:extLst>
              <a:ext uri="{FF2B5EF4-FFF2-40B4-BE49-F238E27FC236}">
                <a16:creationId xmlns:a16="http://schemas.microsoft.com/office/drawing/2014/main" id="{6833879D-DA7E-7E38-4E05-E2381CA0CDB9}"/>
              </a:ext>
            </a:extLst>
          </p:cNvPr>
          <p:cNvSpPr>
            <a:spLocks noGrp="1" noChangeArrowheads="1"/>
          </p:cNvSpPr>
          <p:nvPr>
            <p:ph idx="1"/>
          </p:nvPr>
        </p:nvSpPr>
        <p:spPr>
          <a:xfrm>
            <a:off x="250825" y="2017713"/>
            <a:ext cx="8704263" cy="4114800"/>
          </a:xfrm>
        </p:spPr>
        <p:txBody>
          <a:bodyPr/>
          <a:lstStyle/>
          <a:p>
            <a:r>
              <a:rPr lang="ru-RU" altLang="ru-RU"/>
              <a:t>Гипокалиемический периодический паралич</a:t>
            </a:r>
            <a:r>
              <a:rPr lang="en-US" altLang="ru-RU"/>
              <a:t>;</a:t>
            </a:r>
          </a:p>
          <a:p>
            <a:r>
              <a:rPr lang="ru-RU" altLang="ru-RU"/>
              <a:t>Предрасположенность к тиротоксическому периодическому параличу</a:t>
            </a:r>
            <a:r>
              <a:rPr lang="en-US" altLang="ru-RU"/>
              <a:t>;</a:t>
            </a:r>
          </a:p>
          <a:p>
            <a:r>
              <a:rPr lang="ru-RU" altLang="ru-RU"/>
              <a:t>Предрасположенность к злокачественной гипертермии.</a:t>
            </a:r>
            <a:endParaRPr lang="en-US" altLang="ru-RU"/>
          </a:p>
        </p:txBody>
      </p:sp>
      <p:sp>
        <p:nvSpPr>
          <p:cNvPr id="2" name="Номер слайда 5">
            <a:extLst>
              <a:ext uri="{FF2B5EF4-FFF2-40B4-BE49-F238E27FC236}">
                <a16:creationId xmlns:a16="http://schemas.microsoft.com/office/drawing/2014/main" id="{7D6B9CF8-B5C7-3569-4F7D-F1752FCA2752}"/>
              </a:ext>
            </a:extLst>
          </p:cNvPr>
          <p:cNvSpPr>
            <a:spLocks noGrp="1"/>
          </p:cNvSpPr>
          <p:nvPr>
            <p:ph type="sldNum" sz="quarter" idx="12"/>
          </p:nvPr>
        </p:nvSpPr>
        <p:spPr/>
        <p:txBody>
          <a:bodyPr/>
          <a:lstStyle/>
          <a:p>
            <a:fld id="{F87F66F8-4563-8D40-B713-89FA0542B799}" type="slidenum">
              <a:rPr lang="ru-RU" altLang="ru-RU"/>
              <a:pPr/>
              <a:t>120</a:t>
            </a:fld>
            <a:endParaRPr lang="ru-RU" altLang="ru-RU"/>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EAAE65A8-849E-49A5-5865-7107DAA8B0EC}"/>
              </a:ext>
            </a:extLst>
          </p:cNvPr>
          <p:cNvSpPr>
            <a:spLocks noGrp="1" noChangeArrowheads="1"/>
          </p:cNvSpPr>
          <p:nvPr>
            <p:ph type="title"/>
          </p:nvPr>
        </p:nvSpPr>
        <p:spPr>
          <a:xfrm>
            <a:off x="1150938" y="214313"/>
            <a:ext cx="7793037" cy="1250950"/>
          </a:xfrm>
        </p:spPr>
        <p:txBody>
          <a:bodyPr/>
          <a:lstStyle/>
          <a:p>
            <a:pPr algn="ctr"/>
            <a:r>
              <a:rPr lang="en-US" altLang="ru-RU" sz="3600" b="1"/>
              <a:t>Ca</a:t>
            </a:r>
            <a:r>
              <a:rPr lang="en-US" altLang="ru-RU" sz="3600" b="1" baseline="30000"/>
              <a:t>2+</a:t>
            </a:r>
            <a:r>
              <a:rPr lang="en-US" altLang="ru-RU" sz="3600" b="1"/>
              <a:t> </a:t>
            </a:r>
            <a:r>
              <a:rPr lang="ru-RU" altLang="ru-RU" sz="3600" b="1"/>
              <a:t>каналы </a:t>
            </a:r>
            <a:r>
              <a:rPr lang="en-US" altLang="ru-RU" sz="3600" b="1"/>
              <a:t>– </a:t>
            </a:r>
            <a:r>
              <a:rPr lang="ru-RU" altLang="ru-RU" sz="3600" b="1"/>
              <a:t>рианодиновые рецепторы</a:t>
            </a:r>
            <a:endParaRPr lang="en-US" altLang="ru-RU" sz="3600" b="1"/>
          </a:p>
        </p:txBody>
      </p:sp>
      <p:sp>
        <p:nvSpPr>
          <p:cNvPr id="150533" name="Rectangle 5">
            <a:extLst>
              <a:ext uri="{FF2B5EF4-FFF2-40B4-BE49-F238E27FC236}">
                <a16:creationId xmlns:a16="http://schemas.microsoft.com/office/drawing/2014/main" id="{C6570190-96A1-B1F9-644E-8DB362F1B757}"/>
              </a:ext>
            </a:extLst>
          </p:cNvPr>
          <p:cNvSpPr>
            <a:spLocks noGrp="1" noChangeArrowheads="1"/>
          </p:cNvSpPr>
          <p:nvPr>
            <p:ph idx="1"/>
          </p:nvPr>
        </p:nvSpPr>
        <p:spPr/>
        <p:txBody>
          <a:bodyPr/>
          <a:lstStyle/>
          <a:p>
            <a:pPr>
              <a:lnSpc>
                <a:spcPct val="90000"/>
              </a:lnSpc>
            </a:pPr>
            <a:r>
              <a:rPr lang="en-US" altLang="ru-RU" sz="2800"/>
              <a:t>Ca</a:t>
            </a:r>
            <a:r>
              <a:rPr lang="en-US" altLang="ru-RU" sz="2800" baseline="30000"/>
              <a:t>2+</a:t>
            </a:r>
            <a:r>
              <a:rPr lang="ru-RU" altLang="ru-RU" sz="2800"/>
              <a:t>-каналы саркоплазматического ретикулума – </a:t>
            </a:r>
            <a:r>
              <a:rPr lang="ru-RU" altLang="ru-RU" sz="2800" b="1"/>
              <a:t>рианодиновые рецепторы (</a:t>
            </a:r>
            <a:r>
              <a:rPr lang="en-US" altLang="ru-RU" sz="2800" b="1"/>
              <a:t>RYR</a:t>
            </a:r>
            <a:r>
              <a:rPr lang="ru-RU" altLang="ru-RU" sz="2800" b="1"/>
              <a:t>) </a:t>
            </a:r>
            <a:r>
              <a:rPr lang="ru-RU" altLang="ru-RU" sz="2800"/>
              <a:t>–</a:t>
            </a:r>
            <a:r>
              <a:rPr lang="en-US" altLang="ru-RU" sz="2800"/>
              <a:t> </a:t>
            </a:r>
            <a:r>
              <a:rPr lang="ru-RU" altLang="ru-RU" sz="2800"/>
              <a:t>главный источник кальция для мышечного сокращения.</a:t>
            </a:r>
            <a:r>
              <a:rPr lang="en-US" altLang="ru-RU" sz="2800"/>
              <a:t> </a:t>
            </a:r>
            <a:endParaRPr lang="ru-RU" altLang="ru-RU" sz="2800"/>
          </a:p>
          <a:p>
            <a:pPr>
              <a:lnSpc>
                <a:spcPct val="90000"/>
              </a:lnSpc>
            </a:pPr>
            <a:r>
              <a:rPr lang="ru-RU" altLang="ru-RU" sz="2800"/>
              <a:t>Известны 3 изоформы этих рецепторов: </a:t>
            </a:r>
            <a:r>
              <a:rPr lang="en-US" altLang="ru-RU" sz="2800" b="1"/>
              <a:t>RYR1, RYR2</a:t>
            </a:r>
            <a:r>
              <a:rPr lang="en-US" altLang="ru-RU" sz="2800"/>
              <a:t> and </a:t>
            </a:r>
            <a:r>
              <a:rPr lang="en-US" altLang="ru-RU" sz="2800" b="1"/>
              <a:t>RYR3</a:t>
            </a:r>
            <a:r>
              <a:rPr lang="en-US" altLang="ru-RU" sz="2800"/>
              <a:t>.</a:t>
            </a:r>
          </a:p>
          <a:p>
            <a:pPr lvl="1">
              <a:lnSpc>
                <a:spcPct val="90000"/>
              </a:lnSpc>
            </a:pPr>
            <a:r>
              <a:rPr lang="en-US" altLang="ru-RU" sz="2400"/>
              <a:t>RYR1 – </a:t>
            </a:r>
            <a:r>
              <a:rPr lang="ru-RU" altLang="ru-RU" sz="2400"/>
              <a:t>в скелетной мускулатуре,</a:t>
            </a:r>
            <a:endParaRPr lang="en-US" altLang="ru-RU" sz="2400"/>
          </a:p>
          <a:p>
            <a:pPr lvl="1">
              <a:lnSpc>
                <a:spcPct val="90000"/>
              </a:lnSpc>
            </a:pPr>
            <a:r>
              <a:rPr lang="en-US" altLang="ru-RU" sz="2400"/>
              <a:t>RYR2 – </a:t>
            </a:r>
            <a:r>
              <a:rPr lang="ru-RU" altLang="ru-RU" sz="2400"/>
              <a:t>в миокарде, </a:t>
            </a:r>
            <a:r>
              <a:rPr lang="en-US" altLang="ru-RU" sz="2400"/>
              <a:t> </a:t>
            </a:r>
          </a:p>
          <a:p>
            <a:pPr lvl="1">
              <a:lnSpc>
                <a:spcPct val="90000"/>
              </a:lnSpc>
            </a:pPr>
            <a:r>
              <a:rPr lang="en-US" altLang="ru-RU" sz="2400"/>
              <a:t>RYR3 – </a:t>
            </a:r>
            <a:r>
              <a:rPr lang="ru-RU" altLang="ru-RU" sz="2400"/>
              <a:t>в головном мозгу</a:t>
            </a:r>
            <a:r>
              <a:rPr lang="en-US" altLang="ru-RU" sz="2400"/>
              <a:t>.</a:t>
            </a:r>
          </a:p>
        </p:txBody>
      </p:sp>
      <p:sp>
        <p:nvSpPr>
          <p:cNvPr id="2" name="Номер слайда 5">
            <a:extLst>
              <a:ext uri="{FF2B5EF4-FFF2-40B4-BE49-F238E27FC236}">
                <a16:creationId xmlns:a16="http://schemas.microsoft.com/office/drawing/2014/main" id="{5C716F11-697A-61B9-8304-6E4D665CCBC8}"/>
              </a:ext>
            </a:extLst>
          </p:cNvPr>
          <p:cNvSpPr>
            <a:spLocks noGrp="1"/>
          </p:cNvSpPr>
          <p:nvPr>
            <p:ph type="sldNum" sz="quarter" idx="12"/>
          </p:nvPr>
        </p:nvSpPr>
        <p:spPr/>
        <p:txBody>
          <a:bodyPr/>
          <a:lstStyle/>
          <a:p>
            <a:fld id="{63C99359-00D5-7A41-9B48-2F88DA284175}" type="slidenum">
              <a:rPr lang="ru-RU" altLang="ru-RU"/>
              <a:pPr/>
              <a:t>121</a:t>
            </a:fld>
            <a:endParaRPr lang="ru-RU" altLang="ru-RU"/>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0" name="Rectangle 4">
            <a:extLst>
              <a:ext uri="{FF2B5EF4-FFF2-40B4-BE49-F238E27FC236}">
                <a16:creationId xmlns:a16="http://schemas.microsoft.com/office/drawing/2014/main" id="{0FAC5C3C-6A3B-D227-0A71-3E1BF823AC65}"/>
              </a:ext>
            </a:extLst>
          </p:cNvPr>
          <p:cNvSpPr>
            <a:spLocks noGrp="1" noChangeArrowheads="1"/>
          </p:cNvSpPr>
          <p:nvPr>
            <p:ph type="title"/>
          </p:nvPr>
        </p:nvSpPr>
        <p:spPr/>
        <p:txBody>
          <a:bodyPr/>
          <a:lstStyle/>
          <a:p>
            <a:r>
              <a:rPr lang="ru-RU" altLang="ru-RU"/>
              <a:t>Рианодин</a:t>
            </a:r>
            <a:endParaRPr lang="en-US" altLang="ru-RU"/>
          </a:p>
        </p:txBody>
      </p:sp>
      <p:pic>
        <p:nvPicPr>
          <p:cNvPr id="203783" name="Picture 7">
            <a:extLst>
              <a:ext uri="{FF2B5EF4-FFF2-40B4-BE49-F238E27FC236}">
                <a16:creationId xmlns:a16="http://schemas.microsoft.com/office/drawing/2014/main" id="{CC001D8E-3C3C-3B74-DBFC-EF53E298BD33}"/>
              </a:ext>
            </a:extLst>
          </p:cNvPr>
          <p:cNvPicPr>
            <a:picLocks noGrp="1" noChangeAspect="1" noChangeArrowheads="1"/>
          </p:cNvPicPr>
          <p:nvPr>
            <p:ph sz="half" idx="1"/>
          </p:nvPr>
        </p:nvPicPr>
        <p:blipFill>
          <a:blip r:embed="rId2">
            <a:clrChange>
              <a:clrFrom>
                <a:srgbClr val="FFFFFF"/>
              </a:clrFrom>
              <a:clrTo>
                <a:srgbClr val="FFFFFF">
                  <a:alpha val="0"/>
                </a:srgbClr>
              </a:clrTo>
            </a:clrChange>
            <a:lum bright="-18000" contrast="42000"/>
            <a:extLst>
              <a:ext uri="{28A0092B-C50C-407E-A947-70E740481C1C}">
                <a14:useLocalDpi xmlns:a14="http://schemas.microsoft.com/office/drawing/2010/main" val="0"/>
              </a:ext>
            </a:extLst>
          </a:blip>
          <a:srcRect l="42361" t="36411" r="2272" b="26526"/>
          <a:stretch>
            <a:fillRect/>
          </a:stretch>
        </p:blipFill>
        <p:spPr>
          <a:xfrm>
            <a:off x="1193800" y="2043113"/>
            <a:ext cx="6391275"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3782" name="Rectangle 6">
            <a:extLst>
              <a:ext uri="{FF2B5EF4-FFF2-40B4-BE49-F238E27FC236}">
                <a16:creationId xmlns:a16="http://schemas.microsoft.com/office/drawing/2014/main" id="{B8D04F8E-B293-A374-710D-77DEBECEF388}"/>
              </a:ext>
            </a:extLst>
          </p:cNvPr>
          <p:cNvSpPr>
            <a:spLocks noGrp="1" noChangeArrowheads="1"/>
          </p:cNvSpPr>
          <p:nvPr>
            <p:ph type="body" sz="half" idx="2"/>
          </p:nvPr>
        </p:nvSpPr>
        <p:spPr>
          <a:xfrm>
            <a:off x="5795963" y="4005263"/>
            <a:ext cx="2674937" cy="2293937"/>
          </a:xfrm>
        </p:spPr>
        <p:txBody>
          <a:bodyPr/>
          <a:lstStyle/>
          <a:p>
            <a:pPr>
              <a:lnSpc>
                <a:spcPct val="80000"/>
              </a:lnSpc>
            </a:pPr>
            <a:r>
              <a:rPr lang="ru-RU" altLang="ru-RU" sz="2400" b="1"/>
              <a:t>Рианодин </a:t>
            </a:r>
            <a:r>
              <a:rPr lang="ru-RU" altLang="ru-RU" sz="2400"/>
              <a:t>– растительный алкалоид, связывается с </a:t>
            </a:r>
            <a:r>
              <a:rPr lang="en-US" altLang="ru-RU" sz="2400"/>
              <a:t>RYR </a:t>
            </a:r>
            <a:r>
              <a:rPr lang="ru-RU" altLang="ru-RU" sz="2400"/>
              <a:t>и модулирует его действие. </a:t>
            </a:r>
            <a:endParaRPr lang="en-US" altLang="ru-RU" sz="2400"/>
          </a:p>
        </p:txBody>
      </p:sp>
      <p:sp>
        <p:nvSpPr>
          <p:cNvPr id="2" name="Номер слайда 6">
            <a:extLst>
              <a:ext uri="{FF2B5EF4-FFF2-40B4-BE49-F238E27FC236}">
                <a16:creationId xmlns:a16="http://schemas.microsoft.com/office/drawing/2014/main" id="{9512B6F4-6E0E-CD98-3075-C7CED0A6E1B6}"/>
              </a:ext>
            </a:extLst>
          </p:cNvPr>
          <p:cNvSpPr>
            <a:spLocks noGrp="1"/>
          </p:cNvSpPr>
          <p:nvPr>
            <p:ph type="sldNum" sz="quarter" idx="12"/>
          </p:nvPr>
        </p:nvSpPr>
        <p:spPr/>
        <p:txBody>
          <a:bodyPr/>
          <a:lstStyle/>
          <a:p>
            <a:fld id="{A95C0621-F29A-B94D-889D-97F84834DD77}" type="slidenum">
              <a:rPr lang="ru-RU" altLang="ru-RU"/>
              <a:pPr/>
              <a:t>122</a:t>
            </a:fld>
            <a:endParaRPr lang="ru-RU" altLang="ru-RU"/>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460A56A2-CD07-B44C-0529-C1DB0D2BB2AA}"/>
              </a:ext>
            </a:extLst>
          </p:cNvPr>
          <p:cNvSpPr>
            <a:spLocks noGrp="1" noChangeArrowheads="1"/>
          </p:cNvSpPr>
          <p:nvPr>
            <p:ph type="title"/>
          </p:nvPr>
        </p:nvSpPr>
        <p:spPr/>
        <p:txBody>
          <a:bodyPr/>
          <a:lstStyle/>
          <a:p>
            <a:r>
              <a:rPr lang="ru-RU" altLang="ru-RU"/>
              <a:t>Строение</a:t>
            </a:r>
            <a:r>
              <a:rPr lang="en-US" altLang="ru-RU"/>
              <a:t> RYR</a:t>
            </a:r>
          </a:p>
        </p:txBody>
      </p:sp>
      <p:sp>
        <p:nvSpPr>
          <p:cNvPr id="2" name="Номер слайда 4">
            <a:extLst>
              <a:ext uri="{FF2B5EF4-FFF2-40B4-BE49-F238E27FC236}">
                <a16:creationId xmlns:a16="http://schemas.microsoft.com/office/drawing/2014/main" id="{FA7291ED-1003-F8A7-629A-920A40BC070A}"/>
              </a:ext>
            </a:extLst>
          </p:cNvPr>
          <p:cNvSpPr>
            <a:spLocks noGrp="1"/>
          </p:cNvSpPr>
          <p:nvPr>
            <p:ph type="sldNum" sz="quarter" idx="12"/>
          </p:nvPr>
        </p:nvSpPr>
        <p:spPr/>
        <p:txBody>
          <a:bodyPr/>
          <a:lstStyle/>
          <a:p>
            <a:fld id="{2A5EDB42-46F5-6840-8AE9-1C870927FDA2}" type="slidenum">
              <a:rPr lang="ru-RU" altLang="ru-RU"/>
              <a:pPr/>
              <a:t>123</a:t>
            </a:fld>
            <a:endParaRPr lang="ru-RU" altLang="ru-RU"/>
          </a:p>
        </p:txBody>
      </p:sp>
      <p:pic>
        <p:nvPicPr>
          <p:cNvPr id="151555" name="Picture 3">
            <a:extLst>
              <a:ext uri="{FF2B5EF4-FFF2-40B4-BE49-F238E27FC236}">
                <a16:creationId xmlns:a16="http://schemas.microsoft.com/office/drawing/2014/main" id="{76A1160E-BBFA-11F5-520C-72AD7CCFEAB1}"/>
              </a:ext>
            </a:extLst>
          </p:cNvPr>
          <p:cNvPicPr>
            <a:picLocks noChangeAspect="1" noChangeArrowheads="1"/>
          </p:cNvPicPr>
          <p:nvPr/>
        </p:nvPicPr>
        <p:blipFill>
          <a:blip r:embed="rId2">
            <a:clrChange>
              <a:clrFrom>
                <a:srgbClr val="FFFFFF"/>
              </a:clrFrom>
              <a:clrTo>
                <a:srgbClr val="FFFFFF">
                  <a:alpha val="0"/>
                </a:srgbClr>
              </a:clrTo>
            </a:clrChange>
            <a:lum bright="-24000" contrast="60000"/>
            <a:extLst>
              <a:ext uri="{28A0092B-C50C-407E-A947-70E740481C1C}">
                <a14:useLocalDpi xmlns:a14="http://schemas.microsoft.com/office/drawing/2010/main" val="0"/>
              </a:ext>
            </a:extLst>
          </a:blip>
          <a:srcRect l="16769" t="18629" r="15636" b="48926"/>
          <a:stretch>
            <a:fillRect/>
          </a:stretch>
        </p:blipFill>
        <p:spPr bwMode="auto">
          <a:xfrm>
            <a:off x="1404938" y="1484313"/>
            <a:ext cx="6407150" cy="2376487"/>
          </a:xfrm>
          <a:prstGeom prst="rect">
            <a:avLst/>
          </a:prstGeom>
          <a:noFill/>
          <a:extLst>
            <a:ext uri="{909E8E84-426E-40DD-AFC4-6F175D3DCCD1}">
              <a14:hiddenFill xmlns:a14="http://schemas.microsoft.com/office/drawing/2010/main">
                <a:solidFill>
                  <a:srgbClr val="FFFFFF"/>
                </a:solidFill>
              </a14:hiddenFill>
            </a:ext>
          </a:extLst>
        </p:spPr>
      </p:pic>
      <p:pic>
        <p:nvPicPr>
          <p:cNvPr id="151556" name="Picture 4">
            <a:extLst>
              <a:ext uri="{FF2B5EF4-FFF2-40B4-BE49-F238E27FC236}">
                <a16:creationId xmlns:a16="http://schemas.microsoft.com/office/drawing/2014/main" id="{32302EC9-E082-3B45-05CD-1C5BF584D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35" t="31482" r="4187" b="21596"/>
          <a:stretch>
            <a:fillRect/>
          </a:stretch>
        </p:blipFill>
        <p:spPr bwMode="auto">
          <a:xfrm>
            <a:off x="1258888" y="3933825"/>
            <a:ext cx="6840537" cy="2735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7B91A361-B39C-B643-5BF7-2C4963658FEE}"/>
              </a:ext>
            </a:extLst>
          </p:cNvPr>
          <p:cNvSpPr>
            <a:spLocks noGrp="1" noChangeArrowheads="1"/>
          </p:cNvSpPr>
          <p:nvPr>
            <p:ph type="title"/>
          </p:nvPr>
        </p:nvSpPr>
        <p:spPr/>
        <p:txBody>
          <a:bodyPr/>
          <a:lstStyle/>
          <a:p>
            <a:r>
              <a:rPr lang="ru-RU" altLang="ru-RU"/>
              <a:t>Патологии </a:t>
            </a:r>
            <a:r>
              <a:rPr lang="en-US" altLang="ru-RU"/>
              <a:t>RYR</a:t>
            </a:r>
          </a:p>
        </p:txBody>
      </p:sp>
      <p:sp>
        <p:nvSpPr>
          <p:cNvPr id="202755" name="Rectangle 3">
            <a:extLst>
              <a:ext uri="{FF2B5EF4-FFF2-40B4-BE49-F238E27FC236}">
                <a16:creationId xmlns:a16="http://schemas.microsoft.com/office/drawing/2014/main" id="{CF3A0BF6-98E3-8FBB-5B70-0C9D5876E46F}"/>
              </a:ext>
            </a:extLst>
          </p:cNvPr>
          <p:cNvSpPr>
            <a:spLocks noGrp="1" noChangeArrowheads="1"/>
          </p:cNvSpPr>
          <p:nvPr>
            <p:ph idx="1"/>
          </p:nvPr>
        </p:nvSpPr>
        <p:spPr/>
        <p:txBody>
          <a:bodyPr/>
          <a:lstStyle/>
          <a:p>
            <a:pPr>
              <a:lnSpc>
                <a:spcPct val="90000"/>
              </a:lnSpc>
            </a:pPr>
            <a:r>
              <a:rPr lang="en-US" altLang="ru-RU" sz="2100" b="1"/>
              <a:t>RYR1:</a:t>
            </a:r>
            <a:endParaRPr lang="en-US" altLang="ru-RU" sz="2100"/>
          </a:p>
          <a:p>
            <a:pPr lvl="1">
              <a:lnSpc>
                <a:spcPct val="90000"/>
              </a:lnSpc>
            </a:pPr>
            <a:r>
              <a:rPr lang="ru-RU" altLang="ru-RU" sz="2000"/>
              <a:t>Предрасположенность к злокачественной гипертермии</a:t>
            </a:r>
            <a:r>
              <a:rPr lang="en-US" altLang="ru-RU" sz="2000"/>
              <a:t>; </a:t>
            </a:r>
          </a:p>
          <a:p>
            <a:pPr lvl="1">
              <a:lnSpc>
                <a:spcPct val="90000"/>
              </a:lnSpc>
            </a:pPr>
            <a:r>
              <a:rPr lang="ru-RU" altLang="ru-RU" sz="2000"/>
              <a:t>Миопатии с внешней офтальмоплегией.</a:t>
            </a:r>
          </a:p>
          <a:p>
            <a:pPr>
              <a:lnSpc>
                <a:spcPct val="90000"/>
              </a:lnSpc>
            </a:pPr>
            <a:r>
              <a:rPr lang="en-US" altLang="ru-RU" sz="2100" b="1"/>
              <a:t>RYR2</a:t>
            </a:r>
            <a:r>
              <a:rPr lang="en-US" altLang="ru-RU" sz="2100"/>
              <a:t>:</a:t>
            </a:r>
            <a:endParaRPr lang="ru-RU" altLang="ru-RU" sz="2100"/>
          </a:p>
          <a:p>
            <a:pPr lvl="1">
              <a:lnSpc>
                <a:spcPct val="90000"/>
              </a:lnSpc>
            </a:pPr>
            <a:r>
              <a:rPr lang="ru-RU" altLang="ru-RU" sz="2000"/>
              <a:t>Желудочковая тахикардия, полиморфная стресс-индуцированная тахикардия</a:t>
            </a:r>
            <a:r>
              <a:rPr lang="en-US" altLang="ru-RU" sz="2000"/>
              <a:t>;</a:t>
            </a:r>
          </a:p>
          <a:p>
            <a:pPr lvl="1">
              <a:lnSpc>
                <a:spcPct val="90000"/>
              </a:lnSpc>
            </a:pPr>
            <a:r>
              <a:rPr lang="ru-RU" altLang="ru-RU" sz="2000"/>
              <a:t>Семейная аритмогенная правожелудочковая дисплазия.</a:t>
            </a:r>
            <a:endParaRPr lang="en-US" altLang="ru-RU" sz="2000"/>
          </a:p>
          <a:p>
            <a:pPr lvl="1">
              <a:lnSpc>
                <a:spcPct val="90000"/>
              </a:lnSpc>
            </a:pPr>
            <a:r>
              <a:rPr lang="ru-RU" altLang="ru-RU" sz="2000"/>
              <a:t>При сердечной недостаточности </a:t>
            </a:r>
            <a:r>
              <a:rPr lang="en-US" altLang="ru-RU" sz="2000"/>
              <a:t>RYR2 </a:t>
            </a:r>
            <a:r>
              <a:rPr lang="ru-RU" altLang="ru-RU" sz="2000"/>
              <a:t>гиперфосфорилирован под действием протеинкиназы А, что приводит к нарушению функции канала и повышенной чувствительности к активации кальцием. </a:t>
            </a:r>
            <a:endParaRPr lang="en-US" altLang="ru-RU" sz="2000"/>
          </a:p>
          <a:p>
            <a:pPr>
              <a:lnSpc>
                <a:spcPct val="90000"/>
              </a:lnSpc>
            </a:pPr>
            <a:endParaRPr lang="en-US" altLang="ru-RU" sz="2100"/>
          </a:p>
        </p:txBody>
      </p:sp>
      <p:sp>
        <p:nvSpPr>
          <p:cNvPr id="2" name="Номер слайда 5">
            <a:extLst>
              <a:ext uri="{FF2B5EF4-FFF2-40B4-BE49-F238E27FC236}">
                <a16:creationId xmlns:a16="http://schemas.microsoft.com/office/drawing/2014/main" id="{18519968-2803-DB99-55AC-FF33D4356735}"/>
              </a:ext>
            </a:extLst>
          </p:cNvPr>
          <p:cNvSpPr>
            <a:spLocks noGrp="1"/>
          </p:cNvSpPr>
          <p:nvPr>
            <p:ph type="sldNum" sz="quarter" idx="12"/>
          </p:nvPr>
        </p:nvSpPr>
        <p:spPr/>
        <p:txBody>
          <a:bodyPr/>
          <a:lstStyle/>
          <a:p>
            <a:fld id="{76CA8BAD-54DF-4948-9C2F-721C8922E4C5}" type="slidenum">
              <a:rPr lang="ru-RU" altLang="ru-RU"/>
              <a:pPr/>
              <a:t>124</a:t>
            </a:fld>
            <a:endParaRPr lang="ru-RU" altLang="ru-RU"/>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6593ED74-66E0-8295-9D6C-592225739C37}"/>
              </a:ext>
            </a:extLst>
          </p:cNvPr>
          <p:cNvSpPr>
            <a:spLocks noGrp="1" noChangeArrowheads="1"/>
          </p:cNvSpPr>
          <p:nvPr>
            <p:ph type="title"/>
          </p:nvPr>
        </p:nvSpPr>
        <p:spPr/>
        <p:txBody>
          <a:bodyPr/>
          <a:lstStyle/>
          <a:p>
            <a:r>
              <a:rPr lang="en-US" altLang="ru-RU"/>
              <a:t>Ryanodine Receptor 1 (RYR1)</a:t>
            </a:r>
          </a:p>
        </p:txBody>
      </p:sp>
      <p:sp>
        <p:nvSpPr>
          <p:cNvPr id="152579" name="Rectangle 3">
            <a:extLst>
              <a:ext uri="{FF2B5EF4-FFF2-40B4-BE49-F238E27FC236}">
                <a16:creationId xmlns:a16="http://schemas.microsoft.com/office/drawing/2014/main" id="{AE392D57-5674-B037-CEB5-CB8923F1492D}"/>
              </a:ext>
            </a:extLst>
          </p:cNvPr>
          <p:cNvSpPr>
            <a:spLocks noGrp="1" noChangeArrowheads="1"/>
          </p:cNvSpPr>
          <p:nvPr>
            <p:ph idx="1"/>
          </p:nvPr>
        </p:nvSpPr>
        <p:spPr/>
        <p:txBody>
          <a:bodyPr/>
          <a:lstStyle/>
          <a:p>
            <a:pPr>
              <a:lnSpc>
                <a:spcPct val="90000"/>
              </a:lnSpc>
            </a:pPr>
            <a:r>
              <a:rPr lang="en-US" altLang="ru-RU" sz="2800"/>
              <a:t>5,032-amino acid protein; molecular mass of 563.5 kD, which is made without an N-terminal sequence. </a:t>
            </a:r>
          </a:p>
          <a:p>
            <a:pPr lvl="1">
              <a:lnSpc>
                <a:spcPct val="90000"/>
              </a:lnSpc>
            </a:pPr>
            <a:r>
              <a:rPr lang="en-US" altLang="ru-RU" sz="2400"/>
              <a:t>10 + 2 potential transmembrane sequences.</a:t>
            </a:r>
          </a:p>
          <a:p>
            <a:pPr>
              <a:lnSpc>
                <a:spcPct val="90000"/>
              </a:lnSpc>
            </a:pPr>
            <a:r>
              <a:rPr lang="en-US" altLang="ru-RU" sz="2800"/>
              <a:t>Hydrophilic part of the protein constitutes the cytoplasmic domain. </a:t>
            </a:r>
          </a:p>
          <a:p>
            <a:pPr>
              <a:lnSpc>
                <a:spcPct val="90000"/>
              </a:lnSpc>
            </a:pPr>
            <a:r>
              <a:rPr lang="en-US" altLang="ru-RU" sz="2800"/>
              <a:t>Potential calmodulin-binding sites. </a:t>
            </a:r>
          </a:p>
          <a:p>
            <a:pPr>
              <a:lnSpc>
                <a:spcPct val="90000"/>
              </a:lnSpc>
            </a:pPr>
            <a:r>
              <a:rPr lang="en-US" altLang="ru-RU" sz="2800" b="1"/>
              <a:t>Abnormalities</a:t>
            </a:r>
            <a:r>
              <a:rPr lang="en-US" altLang="ru-RU" sz="2800"/>
              <a:t>: </a:t>
            </a:r>
          </a:p>
          <a:p>
            <a:pPr lvl="1">
              <a:lnSpc>
                <a:spcPct val="90000"/>
              </a:lnSpc>
            </a:pPr>
            <a:r>
              <a:rPr lang="en-US" altLang="ru-RU" sz="2400"/>
              <a:t>Central core disease; </a:t>
            </a:r>
          </a:p>
          <a:p>
            <a:pPr lvl="1">
              <a:lnSpc>
                <a:spcPct val="90000"/>
              </a:lnSpc>
            </a:pPr>
            <a:r>
              <a:rPr lang="en-US" altLang="ru-RU" sz="2400"/>
              <a:t>Susceptibility to malignant hyperthermia; </a:t>
            </a:r>
          </a:p>
          <a:p>
            <a:pPr lvl="1">
              <a:lnSpc>
                <a:spcPct val="90000"/>
              </a:lnSpc>
            </a:pPr>
            <a:r>
              <a:rPr lang="en-US" altLang="ru-RU" sz="2400"/>
              <a:t>Minicore myopathy with external ophthalmoplegia.</a:t>
            </a:r>
          </a:p>
        </p:txBody>
      </p:sp>
      <p:sp>
        <p:nvSpPr>
          <p:cNvPr id="2" name="Номер слайда 5">
            <a:extLst>
              <a:ext uri="{FF2B5EF4-FFF2-40B4-BE49-F238E27FC236}">
                <a16:creationId xmlns:a16="http://schemas.microsoft.com/office/drawing/2014/main" id="{EA1BF67B-8C59-77E9-86EE-0A6BFEDC5C3E}"/>
              </a:ext>
            </a:extLst>
          </p:cNvPr>
          <p:cNvSpPr>
            <a:spLocks noGrp="1"/>
          </p:cNvSpPr>
          <p:nvPr>
            <p:ph type="sldNum" sz="quarter" idx="12"/>
          </p:nvPr>
        </p:nvSpPr>
        <p:spPr/>
        <p:txBody>
          <a:bodyPr/>
          <a:lstStyle/>
          <a:p>
            <a:fld id="{151050BB-7DD0-3F47-8115-D9B225897709}" type="slidenum">
              <a:rPr lang="ru-RU" altLang="ru-RU"/>
              <a:pPr/>
              <a:t>125</a:t>
            </a:fld>
            <a:endParaRPr lang="ru-RU" altLang="ru-RU"/>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ADFE8C4D-4B71-30DD-705B-84B814B5E491}"/>
              </a:ext>
            </a:extLst>
          </p:cNvPr>
          <p:cNvSpPr>
            <a:spLocks noGrp="1" noChangeArrowheads="1"/>
          </p:cNvSpPr>
          <p:nvPr>
            <p:ph type="title"/>
          </p:nvPr>
        </p:nvSpPr>
        <p:spPr>
          <a:xfrm>
            <a:off x="1150938" y="214313"/>
            <a:ext cx="7793037" cy="911225"/>
          </a:xfrm>
        </p:spPr>
        <p:txBody>
          <a:bodyPr/>
          <a:lstStyle/>
          <a:p>
            <a:r>
              <a:rPr lang="en-US" altLang="ru-RU"/>
              <a:t>Central Core Disease</a:t>
            </a:r>
          </a:p>
        </p:txBody>
      </p:sp>
      <p:sp>
        <p:nvSpPr>
          <p:cNvPr id="153603" name="Rectangle 3">
            <a:extLst>
              <a:ext uri="{FF2B5EF4-FFF2-40B4-BE49-F238E27FC236}">
                <a16:creationId xmlns:a16="http://schemas.microsoft.com/office/drawing/2014/main" id="{C098B3F7-164A-723F-B98E-D80BF111F877}"/>
              </a:ext>
            </a:extLst>
          </p:cNvPr>
          <p:cNvSpPr>
            <a:spLocks noGrp="1" noChangeArrowheads="1"/>
          </p:cNvSpPr>
          <p:nvPr>
            <p:ph idx="1"/>
          </p:nvPr>
        </p:nvSpPr>
        <p:spPr>
          <a:xfrm>
            <a:off x="323850" y="1341438"/>
            <a:ext cx="8362950" cy="5040312"/>
          </a:xfrm>
        </p:spPr>
        <p:txBody>
          <a:bodyPr/>
          <a:lstStyle/>
          <a:p>
            <a:pPr>
              <a:lnSpc>
                <a:spcPct val="80000"/>
              </a:lnSpc>
            </a:pPr>
            <a:r>
              <a:rPr lang="en-US" altLang="ru-RU" sz="2800" b="1"/>
              <a:t>Central core disease</a:t>
            </a:r>
            <a:r>
              <a:rPr lang="en-US" altLang="ru-RU" sz="2800"/>
              <a:t> is characterized pathologically by the presence of central core lesions extending the length of type I muscle fibers. </a:t>
            </a:r>
          </a:p>
          <a:p>
            <a:pPr lvl="1">
              <a:lnSpc>
                <a:spcPct val="80000"/>
              </a:lnSpc>
            </a:pPr>
            <a:r>
              <a:rPr lang="en-US" altLang="ru-RU" sz="2400"/>
              <a:t>The </a:t>
            </a:r>
            <a:r>
              <a:rPr lang="en-US" altLang="ru-RU" sz="2400" b="1"/>
              <a:t>cores </a:t>
            </a:r>
            <a:r>
              <a:rPr lang="en-US" altLang="ru-RU" sz="2400"/>
              <a:t>are regions of sarcomeric disorganization, absent mitochondria, and lack of oxidative activity. </a:t>
            </a:r>
          </a:p>
          <a:p>
            <a:pPr>
              <a:lnSpc>
                <a:spcPct val="80000"/>
              </a:lnSpc>
            </a:pPr>
            <a:r>
              <a:rPr lang="en-US" altLang="ru-RU" sz="2800"/>
              <a:t>Ultrastructural studies show </a:t>
            </a:r>
            <a:r>
              <a:rPr lang="en-US" altLang="ru-RU" sz="2800" u="sng"/>
              <a:t>changes in the sarcoplasmic reticulum and t-tubules</a:t>
            </a:r>
            <a:r>
              <a:rPr lang="en-US" altLang="ru-RU" sz="2800"/>
              <a:t>.</a:t>
            </a:r>
          </a:p>
          <a:p>
            <a:pPr>
              <a:lnSpc>
                <a:spcPct val="80000"/>
              </a:lnSpc>
            </a:pPr>
            <a:r>
              <a:rPr lang="en-US" altLang="ru-RU" sz="2800"/>
              <a:t>Central core disease is one of the conditions that produces the “floppy infant”. </a:t>
            </a:r>
          </a:p>
          <a:p>
            <a:pPr lvl="1">
              <a:lnSpc>
                <a:spcPct val="80000"/>
              </a:lnSpc>
            </a:pPr>
            <a:r>
              <a:rPr lang="en-US" altLang="ru-RU" sz="2400"/>
              <a:t>Central core disease was the first described (Shy and Magee, 1956) example of a stationary muscle disorder. </a:t>
            </a:r>
          </a:p>
          <a:p>
            <a:pPr>
              <a:lnSpc>
                <a:spcPct val="80000"/>
              </a:lnSpc>
            </a:pPr>
            <a:r>
              <a:rPr lang="en-US" altLang="ru-RU" sz="2800"/>
              <a:t>Central core disease can be caused by mutation in the ryanodine receptor-1 gene (RYR1).</a:t>
            </a:r>
          </a:p>
        </p:txBody>
      </p:sp>
      <p:sp>
        <p:nvSpPr>
          <p:cNvPr id="2" name="Номер слайда 5">
            <a:extLst>
              <a:ext uri="{FF2B5EF4-FFF2-40B4-BE49-F238E27FC236}">
                <a16:creationId xmlns:a16="http://schemas.microsoft.com/office/drawing/2014/main" id="{B8FAF470-04EF-5EB5-7624-1E555522F56A}"/>
              </a:ext>
            </a:extLst>
          </p:cNvPr>
          <p:cNvSpPr>
            <a:spLocks noGrp="1"/>
          </p:cNvSpPr>
          <p:nvPr>
            <p:ph type="sldNum" sz="quarter" idx="12"/>
          </p:nvPr>
        </p:nvSpPr>
        <p:spPr/>
        <p:txBody>
          <a:bodyPr/>
          <a:lstStyle/>
          <a:p>
            <a:fld id="{FCB3D791-FDBD-1644-BC77-A68F11FADA3E}" type="slidenum">
              <a:rPr lang="ru-RU" altLang="ru-RU"/>
              <a:pPr/>
              <a:t>126</a:t>
            </a:fld>
            <a:endParaRPr lang="ru-RU" altLang="ru-RU"/>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3CDF9B5A-C364-2E67-68D2-A449F360D6A6}"/>
              </a:ext>
            </a:extLst>
          </p:cNvPr>
          <p:cNvSpPr>
            <a:spLocks noGrp="1" noChangeArrowheads="1"/>
          </p:cNvSpPr>
          <p:nvPr>
            <p:ph type="title"/>
          </p:nvPr>
        </p:nvSpPr>
        <p:spPr/>
        <p:txBody>
          <a:bodyPr/>
          <a:lstStyle/>
          <a:p>
            <a:r>
              <a:rPr lang="en-US" altLang="ru-RU"/>
              <a:t>Ryanodine Receptor 2 (RYR2)</a:t>
            </a:r>
          </a:p>
        </p:txBody>
      </p:sp>
      <p:sp>
        <p:nvSpPr>
          <p:cNvPr id="154627" name="Rectangle 3">
            <a:extLst>
              <a:ext uri="{FF2B5EF4-FFF2-40B4-BE49-F238E27FC236}">
                <a16:creationId xmlns:a16="http://schemas.microsoft.com/office/drawing/2014/main" id="{01D982F6-7BFE-12C3-D345-F07304C07594}"/>
              </a:ext>
            </a:extLst>
          </p:cNvPr>
          <p:cNvSpPr>
            <a:spLocks noGrp="1" noChangeArrowheads="1"/>
          </p:cNvSpPr>
          <p:nvPr>
            <p:ph idx="1"/>
          </p:nvPr>
        </p:nvSpPr>
        <p:spPr/>
        <p:txBody>
          <a:bodyPr/>
          <a:lstStyle/>
          <a:p>
            <a:pPr>
              <a:lnSpc>
                <a:spcPct val="90000"/>
              </a:lnSpc>
            </a:pPr>
            <a:r>
              <a:rPr lang="en-US" altLang="ru-RU" sz="2400"/>
              <a:t>The channel is a tetramer comprised of 4 RYR2 polypeptides and 4 FK506-binding proteins. </a:t>
            </a:r>
          </a:p>
          <a:p>
            <a:pPr lvl="1">
              <a:lnSpc>
                <a:spcPct val="90000"/>
              </a:lnSpc>
            </a:pPr>
            <a:r>
              <a:rPr lang="en-US" altLang="ru-RU" sz="2000"/>
              <a:t>Protein kinase A phosphorylation of RYR2 dissociates FKBP12.6 and regulates the channel open probability (Marx et al.,  2000). </a:t>
            </a:r>
          </a:p>
          <a:p>
            <a:pPr>
              <a:lnSpc>
                <a:spcPct val="90000"/>
              </a:lnSpc>
            </a:pPr>
            <a:r>
              <a:rPr lang="en-US" altLang="ru-RU" sz="2400" b="1"/>
              <a:t>Abnormalities</a:t>
            </a:r>
            <a:r>
              <a:rPr lang="en-US" altLang="ru-RU" sz="2400"/>
              <a:t>:</a:t>
            </a:r>
          </a:p>
          <a:p>
            <a:pPr lvl="1">
              <a:lnSpc>
                <a:spcPct val="90000"/>
              </a:lnSpc>
            </a:pPr>
            <a:r>
              <a:rPr lang="en-US" altLang="ru-RU" sz="2000"/>
              <a:t>Ventricular tachycardia, stress-induced polymorphic (autosomal dominant);</a:t>
            </a:r>
          </a:p>
          <a:p>
            <a:pPr lvl="1">
              <a:lnSpc>
                <a:spcPct val="90000"/>
              </a:lnSpc>
            </a:pPr>
            <a:r>
              <a:rPr lang="en-US" altLang="ru-RU" sz="2000"/>
              <a:t>Familial arrhythmogenic right ventricular dysplasia;</a:t>
            </a:r>
          </a:p>
          <a:p>
            <a:pPr lvl="1">
              <a:lnSpc>
                <a:spcPct val="90000"/>
              </a:lnSpc>
            </a:pPr>
            <a:r>
              <a:rPr lang="en-US" altLang="ru-RU" sz="2000"/>
              <a:t>In failing human hearts RYR2 is PKA hyperphosphorylated, resulting in defective channel function due to increased sensitivity to calcium-induced activation. </a:t>
            </a:r>
          </a:p>
        </p:txBody>
      </p:sp>
      <p:sp>
        <p:nvSpPr>
          <p:cNvPr id="2" name="Номер слайда 5">
            <a:extLst>
              <a:ext uri="{FF2B5EF4-FFF2-40B4-BE49-F238E27FC236}">
                <a16:creationId xmlns:a16="http://schemas.microsoft.com/office/drawing/2014/main" id="{1B68F72F-C670-82A2-35A0-74A611A6971C}"/>
              </a:ext>
            </a:extLst>
          </p:cNvPr>
          <p:cNvSpPr>
            <a:spLocks noGrp="1"/>
          </p:cNvSpPr>
          <p:nvPr>
            <p:ph type="sldNum" sz="quarter" idx="12"/>
          </p:nvPr>
        </p:nvSpPr>
        <p:spPr/>
        <p:txBody>
          <a:bodyPr/>
          <a:lstStyle/>
          <a:p>
            <a:fld id="{9B3017E6-D50B-8F4E-BCE9-2EBB38EEC46E}" type="slidenum">
              <a:rPr lang="ru-RU" altLang="ru-RU"/>
              <a:pPr/>
              <a:t>127</a:t>
            </a:fld>
            <a:endParaRPr lang="ru-RU" altLang="ru-RU"/>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0EF25BC4-B655-2CE7-CC0F-518CBA9EE3E9}"/>
              </a:ext>
            </a:extLst>
          </p:cNvPr>
          <p:cNvSpPr>
            <a:spLocks noGrp="1" noChangeArrowheads="1"/>
          </p:cNvSpPr>
          <p:nvPr>
            <p:ph type="title"/>
          </p:nvPr>
        </p:nvSpPr>
        <p:spPr/>
        <p:txBody>
          <a:bodyPr/>
          <a:lstStyle/>
          <a:p>
            <a:r>
              <a:rPr lang="en-US" altLang="ru-RU"/>
              <a:t>Ryanodine Receptor 3 (RYR3)</a:t>
            </a:r>
          </a:p>
        </p:txBody>
      </p:sp>
      <p:sp>
        <p:nvSpPr>
          <p:cNvPr id="155651" name="Rectangle 3">
            <a:extLst>
              <a:ext uri="{FF2B5EF4-FFF2-40B4-BE49-F238E27FC236}">
                <a16:creationId xmlns:a16="http://schemas.microsoft.com/office/drawing/2014/main" id="{395D116D-3636-6CB2-A56A-3A1D4A1F94FC}"/>
              </a:ext>
            </a:extLst>
          </p:cNvPr>
          <p:cNvSpPr>
            <a:spLocks noGrp="1" noChangeArrowheads="1"/>
          </p:cNvSpPr>
          <p:nvPr>
            <p:ph idx="1"/>
          </p:nvPr>
        </p:nvSpPr>
        <p:spPr/>
        <p:txBody>
          <a:bodyPr/>
          <a:lstStyle/>
          <a:p>
            <a:pPr>
              <a:lnSpc>
                <a:spcPct val="90000"/>
              </a:lnSpc>
            </a:pPr>
            <a:r>
              <a:rPr lang="en-US" altLang="ru-RU" sz="2800"/>
              <a:t>Last time it was found new ryanodine receptor 3.</a:t>
            </a:r>
          </a:p>
          <a:p>
            <a:pPr>
              <a:lnSpc>
                <a:spcPct val="90000"/>
              </a:lnSpc>
            </a:pPr>
            <a:r>
              <a:rPr lang="en-US" altLang="ru-RU" sz="2800"/>
              <a:t>The novel ryanodine receptor is expressed mainly in brain.</a:t>
            </a:r>
          </a:p>
          <a:p>
            <a:pPr lvl="1">
              <a:lnSpc>
                <a:spcPct val="90000"/>
              </a:lnSpc>
            </a:pPr>
            <a:r>
              <a:rPr lang="en-US" altLang="ru-RU" sz="2400"/>
              <a:t>4,872 amino acids; </a:t>
            </a:r>
          </a:p>
          <a:p>
            <a:pPr lvl="1">
              <a:lnSpc>
                <a:spcPct val="90000"/>
              </a:lnSpc>
            </a:pPr>
            <a:r>
              <a:rPr lang="en-US" altLang="ru-RU" sz="2400"/>
              <a:t>shared characteristic structural features with the skeletal muscle (RYR1) and cardiac (RYR2) ryanodine receptors. </a:t>
            </a:r>
          </a:p>
          <a:p>
            <a:pPr>
              <a:lnSpc>
                <a:spcPct val="90000"/>
              </a:lnSpc>
            </a:pPr>
            <a:r>
              <a:rPr lang="en-US" altLang="ru-RU" sz="2800"/>
              <a:t>The brain ryanodine receptor gene is transcribed in smooth muscle, also in skeletal muscle during the postnatal phase of muscle development. </a:t>
            </a:r>
          </a:p>
          <a:p>
            <a:pPr>
              <a:lnSpc>
                <a:spcPct val="90000"/>
              </a:lnSpc>
            </a:pPr>
            <a:r>
              <a:rPr lang="en-US" altLang="ru-RU" sz="2800"/>
              <a:t>At the moment being  RYR3 is studied actively.</a:t>
            </a:r>
          </a:p>
        </p:txBody>
      </p:sp>
      <p:sp>
        <p:nvSpPr>
          <p:cNvPr id="2" name="Номер слайда 5">
            <a:extLst>
              <a:ext uri="{FF2B5EF4-FFF2-40B4-BE49-F238E27FC236}">
                <a16:creationId xmlns:a16="http://schemas.microsoft.com/office/drawing/2014/main" id="{0CD729B1-0B14-F5B2-1043-660DBF08538E}"/>
              </a:ext>
            </a:extLst>
          </p:cNvPr>
          <p:cNvSpPr>
            <a:spLocks noGrp="1"/>
          </p:cNvSpPr>
          <p:nvPr>
            <p:ph type="sldNum" sz="quarter" idx="12"/>
          </p:nvPr>
        </p:nvSpPr>
        <p:spPr/>
        <p:txBody>
          <a:bodyPr/>
          <a:lstStyle/>
          <a:p>
            <a:fld id="{553E5BD5-75F6-7846-A9F7-747D84D94996}" type="slidenum">
              <a:rPr lang="ru-RU" altLang="ru-RU"/>
              <a:pPr/>
              <a:t>128</a:t>
            </a:fld>
            <a:endParaRPr lang="ru-RU" altLang="ru-RU"/>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9A8F4C29-8AA1-AE56-BD11-7E424C987552}"/>
              </a:ext>
            </a:extLst>
          </p:cNvPr>
          <p:cNvSpPr>
            <a:spLocks noGrp="1" noChangeArrowheads="1"/>
          </p:cNvSpPr>
          <p:nvPr>
            <p:ph type="title"/>
          </p:nvPr>
        </p:nvSpPr>
        <p:spPr>
          <a:xfrm>
            <a:off x="1150938" y="214313"/>
            <a:ext cx="7793037" cy="1174750"/>
          </a:xfrm>
        </p:spPr>
        <p:txBody>
          <a:bodyPr/>
          <a:lstStyle/>
          <a:p>
            <a:pPr algn="ctr"/>
            <a:r>
              <a:rPr lang="ru-RU" altLang="ru-RU" sz="4000" b="1"/>
              <a:t>Кальсеквестрин</a:t>
            </a:r>
            <a:endParaRPr lang="en-US" altLang="ru-RU" sz="4000" b="1"/>
          </a:p>
        </p:txBody>
      </p:sp>
      <p:sp>
        <p:nvSpPr>
          <p:cNvPr id="160771" name="Rectangle 3">
            <a:extLst>
              <a:ext uri="{FF2B5EF4-FFF2-40B4-BE49-F238E27FC236}">
                <a16:creationId xmlns:a16="http://schemas.microsoft.com/office/drawing/2014/main" id="{D61B7E51-797A-996D-20C7-1BA76029CC66}"/>
              </a:ext>
            </a:extLst>
          </p:cNvPr>
          <p:cNvSpPr>
            <a:spLocks noGrp="1" noChangeArrowheads="1"/>
          </p:cNvSpPr>
          <p:nvPr>
            <p:ph idx="1"/>
          </p:nvPr>
        </p:nvSpPr>
        <p:spPr>
          <a:xfrm>
            <a:off x="457200" y="1981200"/>
            <a:ext cx="8229600" cy="4327525"/>
          </a:xfrm>
        </p:spPr>
        <p:txBody>
          <a:bodyPr/>
          <a:lstStyle/>
          <a:p>
            <a:r>
              <a:rPr lang="ru-RU" altLang="ru-RU" b="1"/>
              <a:t>Кальсеквестрин (</a:t>
            </a:r>
            <a:r>
              <a:rPr lang="en-US" altLang="ru-RU" b="1"/>
              <a:t>CASQ</a:t>
            </a:r>
            <a:r>
              <a:rPr lang="ru-RU" altLang="ru-RU" b="1"/>
              <a:t>) </a:t>
            </a:r>
            <a:r>
              <a:rPr lang="ru-RU" altLang="ru-RU"/>
              <a:t>– кислый гликопротеин, находящийся в просвете терминальных цистерн СР</a:t>
            </a:r>
          </a:p>
          <a:p>
            <a:r>
              <a:rPr lang="ru-RU" altLang="ru-RU"/>
              <a:t>связывает ионы Са</a:t>
            </a:r>
            <a:r>
              <a:rPr lang="ru-RU" altLang="ru-RU" baseline="30000"/>
              <a:t>2+</a:t>
            </a:r>
            <a:r>
              <a:rPr lang="ru-RU" altLang="ru-RU"/>
              <a:t> и выполняет запасающую функцию.</a:t>
            </a:r>
          </a:p>
          <a:p>
            <a:r>
              <a:rPr lang="ru-RU" altLang="ru-RU"/>
              <a:t>2 изоформы:</a:t>
            </a:r>
          </a:p>
          <a:p>
            <a:pPr lvl="1"/>
            <a:r>
              <a:rPr lang="en-US" altLang="ru-RU"/>
              <a:t>CASQ1 - </a:t>
            </a:r>
            <a:r>
              <a:rPr lang="ru-RU" altLang="ru-RU"/>
              <a:t>в скелетных мышцах,</a:t>
            </a:r>
          </a:p>
          <a:p>
            <a:pPr lvl="1"/>
            <a:r>
              <a:rPr lang="en-US" altLang="ru-RU"/>
              <a:t>CASQ2 </a:t>
            </a:r>
            <a:r>
              <a:rPr lang="ru-RU" altLang="ru-RU"/>
              <a:t> -  в сердечной мышце.</a:t>
            </a:r>
            <a:endParaRPr lang="en-US" altLang="ru-RU"/>
          </a:p>
        </p:txBody>
      </p:sp>
      <p:sp>
        <p:nvSpPr>
          <p:cNvPr id="2" name="Номер слайда 5">
            <a:extLst>
              <a:ext uri="{FF2B5EF4-FFF2-40B4-BE49-F238E27FC236}">
                <a16:creationId xmlns:a16="http://schemas.microsoft.com/office/drawing/2014/main" id="{6DD6901E-568D-F682-B8DC-025D93BEC57F}"/>
              </a:ext>
            </a:extLst>
          </p:cNvPr>
          <p:cNvSpPr>
            <a:spLocks noGrp="1"/>
          </p:cNvSpPr>
          <p:nvPr>
            <p:ph type="sldNum" sz="quarter" idx="12"/>
          </p:nvPr>
        </p:nvSpPr>
        <p:spPr/>
        <p:txBody>
          <a:bodyPr/>
          <a:lstStyle/>
          <a:p>
            <a:fld id="{232387E2-E280-7D47-B748-133CED0549CC}" type="slidenum">
              <a:rPr lang="ru-RU" altLang="ru-RU"/>
              <a:pPr/>
              <a:t>129</a:t>
            </a:fld>
            <a:endParaRPr lang="ru-RU" altLang="ru-RU"/>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D47121-09F0-922C-BAF9-7DB630172168}"/>
              </a:ext>
            </a:extLst>
          </p:cNvPr>
          <p:cNvSpPr>
            <a:spLocks noGrp="1"/>
          </p:cNvSpPr>
          <p:nvPr>
            <p:ph type="title"/>
          </p:nvPr>
        </p:nvSpPr>
        <p:spPr>
          <a:xfrm>
            <a:off x="1979712" y="-72951"/>
            <a:ext cx="6624736" cy="1143719"/>
          </a:xfrm>
        </p:spPr>
        <p:txBody>
          <a:bodyPr>
            <a:normAutofit/>
          </a:bodyPr>
          <a:lstStyle/>
          <a:p>
            <a:r>
              <a:rPr lang="ru-RU" sz="1800" b="1" dirty="0">
                <a:solidFill>
                  <a:srgbClr val="C00000"/>
                </a:solidFill>
                <a:effectLst/>
                <a:latin typeface="Arial" panose="020B0604020202020204" pitchFamily="34" charset="0"/>
                <a:cs typeface="Arial" panose="020B0604020202020204" pitchFamily="34" charset="0"/>
              </a:rPr>
              <a:t>Процессы энергообеспечения миокарда </a:t>
            </a:r>
            <a:r>
              <a:rPr lang="ru-RU" sz="1800" b="1" dirty="0">
                <a:solidFill>
                  <a:srgbClr val="C00000"/>
                </a:solidFill>
                <a:latin typeface="Arial" panose="020B0604020202020204" pitchFamily="34" charset="0"/>
                <a:cs typeface="Arial" panose="020B0604020202020204" pitchFamily="34" charset="0"/>
              </a:rPr>
              <a:t/>
            </a:r>
            <a:br>
              <a:rPr lang="ru-RU" sz="1800" b="1" dirty="0">
                <a:solidFill>
                  <a:srgbClr val="C00000"/>
                </a:solidFill>
                <a:latin typeface="Arial" panose="020B0604020202020204" pitchFamily="34" charset="0"/>
                <a:cs typeface="Arial" panose="020B0604020202020204" pitchFamily="34" charset="0"/>
              </a:rPr>
            </a:br>
            <a:endParaRPr lang="ru-RU" sz="1800" b="1" dirty="0">
              <a:solidFill>
                <a:srgbClr val="C00000"/>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5EDC3BA1-4A11-F426-B275-599452915361}"/>
              </a:ext>
            </a:extLst>
          </p:cNvPr>
          <p:cNvSpPr>
            <a:spLocks noGrp="1"/>
          </p:cNvSpPr>
          <p:nvPr>
            <p:ph sz="half" idx="1"/>
          </p:nvPr>
        </p:nvSpPr>
        <p:spPr>
          <a:xfrm>
            <a:off x="274415" y="688767"/>
            <a:ext cx="8506831" cy="1325563"/>
          </a:xfrm>
        </p:spPr>
        <p:txBody>
          <a:bodyPr/>
          <a:lstStyle/>
          <a:p>
            <a:r>
              <a:rPr lang="ru-RU" sz="1800" dirty="0">
                <a:effectLst/>
                <a:latin typeface="Newton"/>
              </a:rPr>
              <a:t>Непрерывная работа сердца возможна только благодаря </a:t>
            </a:r>
            <a:r>
              <a:rPr lang="ru-RU" sz="1800" dirty="0" smtClean="0">
                <a:effectLst/>
                <a:latin typeface="Newton"/>
              </a:rPr>
              <a:t>совершенству </a:t>
            </a:r>
            <a:r>
              <a:rPr lang="ru-RU" sz="1800" dirty="0">
                <a:effectLst/>
                <a:latin typeface="Newton"/>
              </a:rPr>
              <a:t>энергетического обеспечения основных его функций — расслабления и сокращения. </a:t>
            </a:r>
            <a:endParaRPr lang="ru-RU" dirty="0"/>
          </a:p>
          <a:p>
            <a:endParaRPr lang="ru-RU" dirty="0"/>
          </a:p>
        </p:txBody>
      </p:sp>
      <p:sp>
        <p:nvSpPr>
          <p:cNvPr id="5" name="Номер слайда 4">
            <a:extLst>
              <a:ext uri="{FF2B5EF4-FFF2-40B4-BE49-F238E27FC236}">
                <a16:creationId xmlns:a16="http://schemas.microsoft.com/office/drawing/2014/main" id="{9E72A938-A4DD-240B-6FD9-E5FBFE03D576}"/>
              </a:ext>
            </a:extLst>
          </p:cNvPr>
          <p:cNvSpPr>
            <a:spLocks noGrp="1"/>
          </p:cNvSpPr>
          <p:nvPr>
            <p:ph type="sldNum" sz="quarter" idx="12"/>
          </p:nvPr>
        </p:nvSpPr>
        <p:spPr/>
        <p:txBody>
          <a:bodyPr/>
          <a:lstStyle/>
          <a:p>
            <a:fld id="{E538C0C7-26A1-B640-9864-425D5A7A67BD}" type="slidenum">
              <a:rPr lang="ru-RU" altLang="ru-RU" smtClean="0"/>
              <a:pPr/>
              <a:t>13</a:t>
            </a:fld>
            <a:endParaRPr lang="ru-RU" altLang="ru-RU"/>
          </a:p>
        </p:txBody>
      </p:sp>
      <p:sp>
        <p:nvSpPr>
          <p:cNvPr id="6" name="Rectangle 1">
            <a:extLst>
              <a:ext uri="{FF2B5EF4-FFF2-40B4-BE49-F238E27FC236}">
                <a16:creationId xmlns:a16="http://schemas.microsoft.com/office/drawing/2014/main" id="{5C46DDD7-4A7B-DDDE-5F05-46C33DBB189C}"/>
              </a:ext>
            </a:extLst>
          </p:cNvPr>
          <p:cNvSpPr>
            <a:spLocks noChangeArrowheads="1"/>
          </p:cNvSpPr>
          <p:nvPr/>
        </p:nvSpPr>
        <p:spPr bwMode="auto">
          <a:xfrm>
            <a:off x="296913" y="1484784"/>
            <a:ext cx="8650848"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Процесс преобразования энергии в миокарде проходит в несколько этапов.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П е р в ы й э т а п — освобождение энергии в ходе </a:t>
            </a:r>
            <a:r>
              <a:rPr kumimoji="0" lang="ru-RU"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биологического </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окисления.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Биологическое окисление </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окисление веществ в организме, </a:t>
            </a:r>
            <a:r>
              <a:rPr kumimoji="0" lang="ru-RU"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сопровождающееся </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освобождением энергии в виде АТФ, </a:t>
            </a:r>
            <a:r>
              <a:rPr kumimoji="0" lang="ru-RU" altLang="ru-RU"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необходимои</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для осуществления </a:t>
            </a:r>
            <a:r>
              <a:rPr kumimoji="0" lang="ru-RU"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клеткой </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своих функций. Биологическое </a:t>
            </a:r>
            <a:r>
              <a:rPr kumimoji="0" lang="ru-RU"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окисление </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может быть организовано двумя путями: анаэробным (без </a:t>
            </a:r>
            <a:r>
              <a:rPr kumimoji="0" lang="ru-RU"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участия </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кислорода) и аэробным (с участием кислорода). </a:t>
            </a:r>
            <a:r>
              <a:rPr kumimoji="0" lang="ru-RU" altLang="ru-RU"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Анаэробныи</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путь окисления локализован в цитоплазме и основан на </a:t>
            </a:r>
            <a:r>
              <a:rPr kumimoji="0" lang="ru-RU"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использовании </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углеводов (глюкозо-6-фосфата), он заканчивается </a:t>
            </a:r>
            <a:r>
              <a:rPr kumimoji="0" lang="ru-RU"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образованием </a:t>
            </a:r>
            <a:r>
              <a:rPr kumimoji="0" lang="ru-RU" altLang="ru-RU"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лактата</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Для миокарда этот путь не характерен. </a:t>
            </a:r>
            <a:r>
              <a:rPr kumimoji="0" lang="ru-RU" altLang="ru-RU"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Аэробныи</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путь может использовать все основные низкомолекулярные субстраты крови (глюкозу, аминокислоты, высшие карбоновые кислоты), </a:t>
            </a:r>
            <a:r>
              <a:rPr kumimoji="0" lang="ru-RU"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локализовав </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их в митохондриях, и заканчивается обязательно </a:t>
            </a:r>
            <a:r>
              <a:rPr kumimoji="0" lang="ru-RU"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восстановлением </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кислорода и образованием воды. Запасов энергии (АТФ) в рабочем </a:t>
            </a:r>
            <a:r>
              <a:rPr kumimoji="0" lang="ru-RU" altLang="ru-RU"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кардиомиоците</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практически нет. В условиях </a:t>
            </a:r>
            <a:r>
              <a:rPr kumimoji="0" lang="ru-RU"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прекращения </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синтеза АТФ в миокарде его запасы истощаются за несколько секунд. Нарушение любого этапа биологического окисления, </a:t>
            </a:r>
            <a:r>
              <a:rPr kumimoji="0" lang="ru-RU"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приводящее </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к прекращению синтеза АТФ, приводит к гибели клеток.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Второй </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этап — превращение </a:t>
            </a:r>
            <a:r>
              <a:rPr kumimoji="0" lang="ru-RU" altLang="ru-RU"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свободнои</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энергии окисления в химическую энергию фосфатных </a:t>
            </a:r>
            <a:r>
              <a:rPr kumimoji="0" lang="ru-RU" altLang="ru-RU"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связей </a:t>
            </a:r>
            <a:r>
              <a:rPr kumimoji="0" lang="ru-RU" altLang="ru-RU"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макроэргов</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АТФ, </a:t>
            </a:r>
            <a:r>
              <a:rPr kumimoji="0" lang="ru-RU" altLang="ru-RU"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креатинфосфата</a:t>
            </a: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(КФ).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ru-RU" altLang="ru-RU" b="0" i="0" u="none" strike="noStrike" cap="none" normalizeH="0" baseline="0" dirty="0">
                <a:ln>
                  <a:noFill/>
                </a:ln>
                <a:solidFill>
                  <a:schemeClr val="tx1"/>
                </a:solidFill>
                <a:effectLst/>
                <a:latin typeface="Arial" panose="020B0604020202020204" pitchFamily="34" charset="0"/>
              </a:rPr>
              <a:t>                       </a:t>
            </a:r>
            <a:r>
              <a:rPr kumimoji="0" lang="ru-RU" altLang="ru-RU"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30920325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49BA9D8F-CE13-A0A9-8ED7-AB75E43D387F}"/>
              </a:ext>
            </a:extLst>
          </p:cNvPr>
          <p:cNvSpPr>
            <a:spLocks noGrp="1" noChangeArrowheads="1"/>
          </p:cNvSpPr>
          <p:nvPr>
            <p:ph type="title"/>
          </p:nvPr>
        </p:nvSpPr>
        <p:spPr>
          <a:xfrm>
            <a:off x="1150938" y="214313"/>
            <a:ext cx="7793037" cy="1174750"/>
          </a:xfrm>
        </p:spPr>
        <p:txBody>
          <a:bodyPr/>
          <a:lstStyle/>
          <a:p>
            <a:pPr algn="ctr"/>
            <a:r>
              <a:rPr lang="ru-RU" altLang="ru-RU" sz="4000" b="1"/>
              <a:t>Патологии кальсеквестрина</a:t>
            </a:r>
            <a:endParaRPr lang="en-US" altLang="ru-RU" sz="4000" b="1"/>
          </a:p>
        </p:txBody>
      </p:sp>
      <p:sp>
        <p:nvSpPr>
          <p:cNvPr id="161795" name="Rectangle 3">
            <a:extLst>
              <a:ext uri="{FF2B5EF4-FFF2-40B4-BE49-F238E27FC236}">
                <a16:creationId xmlns:a16="http://schemas.microsoft.com/office/drawing/2014/main" id="{C9CEBC7C-372D-EB98-1E27-65C0FAF4CEB8}"/>
              </a:ext>
            </a:extLst>
          </p:cNvPr>
          <p:cNvSpPr>
            <a:spLocks noGrp="1" noChangeArrowheads="1"/>
          </p:cNvSpPr>
          <p:nvPr>
            <p:ph idx="1"/>
          </p:nvPr>
        </p:nvSpPr>
        <p:spPr/>
        <p:txBody>
          <a:bodyPr/>
          <a:lstStyle/>
          <a:p>
            <a:r>
              <a:rPr lang="ru-RU" altLang="ru-RU" sz="2800"/>
              <a:t>Миссенс-мутация в гене </a:t>
            </a:r>
            <a:r>
              <a:rPr lang="en-US" altLang="ru-RU" sz="2800"/>
              <a:t>CASQ2 </a:t>
            </a:r>
            <a:r>
              <a:rPr lang="ru-RU" altLang="ru-RU" sz="2800"/>
              <a:t>– причина аутосомального рецессивного заболевания у бедуинов Израиля </a:t>
            </a:r>
            <a:r>
              <a:rPr lang="ru-RU" altLang="ru-RU" sz="2800" b="1"/>
              <a:t>катехоламин-индуцируемая полиморфная желудочковая тахикардия</a:t>
            </a:r>
            <a:r>
              <a:rPr lang="ru-RU" altLang="ru-RU" sz="2800"/>
              <a:t>. </a:t>
            </a:r>
          </a:p>
        </p:txBody>
      </p:sp>
      <p:sp>
        <p:nvSpPr>
          <p:cNvPr id="2" name="Номер слайда 5">
            <a:extLst>
              <a:ext uri="{FF2B5EF4-FFF2-40B4-BE49-F238E27FC236}">
                <a16:creationId xmlns:a16="http://schemas.microsoft.com/office/drawing/2014/main" id="{5B7E2188-5B49-4D55-AF2E-DF2007D87145}"/>
              </a:ext>
            </a:extLst>
          </p:cNvPr>
          <p:cNvSpPr>
            <a:spLocks noGrp="1"/>
          </p:cNvSpPr>
          <p:nvPr>
            <p:ph type="sldNum" sz="quarter" idx="12"/>
          </p:nvPr>
        </p:nvSpPr>
        <p:spPr/>
        <p:txBody>
          <a:bodyPr/>
          <a:lstStyle/>
          <a:p>
            <a:fld id="{B9E9F741-658B-F74A-997E-8BCC110AAE4D}" type="slidenum">
              <a:rPr lang="ru-RU" altLang="ru-RU"/>
              <a:pPr/>
              <a:t>130</a:t>
            </a:fld>
            <a:endParaRPr lang="ru-RU" altLang="ru-RU"/>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345A86DB-7940-82E1-9CBE-81BF970265A8}"/>
              </a:ext>
            </a:extLst>
          </p:cNvPr>
          <p:cNvSpPr>
            <a:spLocks noGrp="1" noChangeArrowheads="1"/>
          </p:cNvSpPr>
          <p:nvPr>
            <p:ph type="title"/>
          </p:nvPr>
        </p:nvSpPr>
        <p:spPr/>
        <p:txBody>
          <a:bodyPr/>
          <a:lstStyle/>
          <a:p>
            <a:pPr algn="ctr"/>
            <a:r>
              <a:rPr lang="ru-RU" altLang="ru-RU" sz="4000" b="1"/>
              <a:t>Кальмитин</a:t>
            </a:r>
            <a:endParaRPr lang="en-US" altLang="ru-RU" sz="4000" b="1"/>
          </a:p>
        </p:txBody>
      </p:sp>
      <p:sp>
        <p:nvSpPr>
          <p:cNvPr id="162819" name="Rectangle 3">
            <a:extLst>
              <a:ext uri="{FF2B5EF4-FFF2-40B4-BE49-F238E27FC236}">
                <a16:creationId xmlns:a16="http://schemas.microsoft.com/office/drawing/2014/main" id="{B6EF7AAF-FECA-65A4-30A3-0C89EDD572D1}"/>
              </a:ext>
            </a:extLst>
          </p:cNvPr>
          <p:cNvSpPr>
            <a:spLocks noGrp="1" noChangeArrowheads="1"/>
          </p:cNvSpPr>
          <p:nvPr>
            <p:ph idx="1"/>
          </p:nvPr>
        </p:nvSpPr>
        <p:spPr/>
        <p:txBody>
          <a:bodyPr/>
          <a:lstStyle/>
          <a:p>
            <a:r>
              <a:rPr lang="ru-RU" altLang="ru-RU" b="1"/>
              <a:t>Кальмитин </a:t>
            </a:r>
            <a:r>
              <a:rPr lang="ru-RU" altLang="ru-RU"/>
              <a:t>– митохондриальный кальций-связывающий белок, специфичный для быстрых белых мышц.</a:t>
            </a:r>
          </a:p>
          <a:p>
            <a:pPr lvl="1"/>
            <a:r>
              <a:rPr lang="ru-RU" altLang="ru-RU"/>
              <a:t>Отсутствует у пациентов с миодистрофиями Дюшенна и Беккера.</a:t>
            </a:r>
          </a:p>
        </p:txBody>
      </p:sp>
      <p:sp>
        <p:nvSpPr>
          <p:cNvPr id="2" name="Номер слайда 5">
            <a:extLst>
              <a:ext uri="{FF2B5EF4-FFF2-40B4-BE49-F238E27FC236}">
                <a16:creationId xmlns:a16="http://schemas.microsoft.com/office/drawing/2014/main" id="{B9FF23D2-16DD-512F-1581-7FA65CB5F95B}"/>
              </a:ext>
            </a:extLst>
          </p:cNvPr>
          <p:cNvSpPr>
            <a:spLocks noGrp="1"/>
          </p:cNvSpPr>
          <p:nvPr>
            <p:ph type="sldNum" sz="quarter" idx="12"/>
          </p:nvPr>
        </p:nvSpPr>
        <p:spPr/>
        <p:txBody>
          <a:bodyPr/>
          <a:lstStyle/>
          <a:p>
            <a:fld id="{3BBECD72-A08E-F44B-BFA7-0C489BE07850}" type="slidenum">
              <a:rPr lang="ru-RU" altLang="ru-RU"/>
              <a:pPr/>
              <a:t>131</a:t>
            </a:fld>
            <a:endParaRPr lang="ru-RU" altLang="ru-RU"/>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A6BCA1F7-C52A-4BAB-EEF7-A3303182E582}"/>
              </a:ext>
            </a:extLst>
          </p:cNvPr>
          <p:cNvSpPr>
            <a:spLocks noGrp="1" noChangeArrowheads="1"/>
          </p:cNvSpPr>
          <p:nvPr>
            <p:ph type="title"/>
          </p:nvPr>
        </p:nvSpPr>
        <p:spPr>
          <a:xfrm>
            <a:off x="1150938" y="214313"/>
            <a:ext cx="7793037" cy="1174750"/>
          </a:xfrm>
        </p:spPr>
        <p:txBody>
          <a:bodyPr/>
          <a:lstStyle/>
          <a:p>
            <a:pPr algn="ctr"/>
            <a:r>
              <a:rPr lang="ru-RU" altLang="ru-RU" sz="4000" b="1"/>
              <a:t>Остальные белки мышц</a:t>
            </a:r>
            <a:endParaRPr lang="en-US" altLang="ru-RU" sz="4000" b="1"/>
          </a:p>
        </p:txBody>
      </p:sp>
      <p:sp>
        <p:nvSpPr>
          <p:cNvPr id="163843" name="Rectangle 3">
            <a:extLst>
              <a:ext uri="{FF2B5EF4-FFF2-40B4-BE49-F238E27FC236}">
                <a16:creationId xmlns:a16="http://schemas.microsoft.com/office/drawing/2014/main" id="{BA38054F-C2D3-3961-2DCB-6D7E50FC5F64}"/>
              </a:ext>
            </a:extLst>
          </p:cNvPr>
          <p:cNvSpPr>
            <a:spLocks noGrp="1" noChangeArrowheads="1"/>
          </p:cNvSpPr>
          <p:nvPr>
            <p:ph idx="1"/>
          </p:nvPr>
        </p:nvSpPr>
        <p:spPr/>
        <p:txBody>
          <a:bodyPr/>
          <a:lstStyle/>
          <a:p>
            <a:pPr>
              <a:lnSpc>
                <a:spcPct val="90000"/>
              </a:lnSpc>
            </a:pPr>
            <a:r>
              <a:rPr lang="ru-RU" altLang="ru-RU" sz="2800"/>
              <a:t>Основные белки мышц:</a:t>
            </a:r>
          </a:p>
          <a:p>
            <a:pPr lvl="1">
              <a:lnSpc>
                <a:spcPct val="90000"/>
              </a:lnSpc>
            </a:pPr>
            <a:r>
              <a:rPr lang="ru-RU" altLang="ru-RU" sz="2400"/>
              <a:t>Миозин и актин – 65% </a:t>
            </a:r>
          </a:p>
          <a:p>
            <a:pPr lvl="1">
              <a:lnSpc>
                <a:spcPct val="90000"/>
              </a:lnSpc>
            </a:pPr>
            <a:r>
              <a:rPr lang="ru-RU" altLang="ru-RU" sz="2400"/>
              <a:t>Тропомиозин и тропонины </a:t>
            </a:r>
            <a:r>
              <a:rPr lang="en-US" altLang="ru-RU" sz="2400"/>
              <a:t>– 5%. </a:t>
            </a:r>
          </a:p>
          <a:p>
            <a:pPr lvl="1">
              <a:lnSpc>
                <a:spcPct val="90000"/>
              </a:lnSpc>
            </a:pPr>
            <a:r>
              <a:rPr lang="ru-RU" altLang="ru-RU" sz="2400"/>
              <a:t>Остальные белки -</a:t>
            </a:r>
            <a:r>
              <a:rPr lang="en-US" altLang="ru-RU" sz="2400"/>
              <a:t>25% </a:t>
            </a:r>
            <a:r>
              <a:rPr lang="ru-RU" altLang="ru-RU" sz="2400"/>
              <a:t>(выполняют важные функции в поддержании мышечной структуры и регуляции мышечного сокращения).</a:t>
            </a:r>
          </a:p>
          <a:p>
            <a:pPr>
              <a:lnSpc>
                <a:spcPct val="90000"/>
              </a:lnSpc>
            </a:pPr>
            <a:r>
              <a:rPr lang="ru-RU" altLang="ru-RU" sz="2800"/>
              <a:t>Регуляторные белки разделяются на:</a:t>
            </a:r>
          </a:p>
          <a:p>
            <a:pPr lvl="1">
              <a:lnSpc>
                <a:spcPct val="90000"/>
              </a:lnSpc>
            </a:pPr>
            <a:r>
              <a:rPr lang="ru-RU" altLang="ru-RU" sz="2400"/>
              <a:t>Связанные с миозином;</a:t>
            </a:r>
          </a:p>
          <a:p>
            <a:pPr lvl="1">
              <a:lnSpc>
                <a:spcPct val="90000"/>
              </a:lnSpc>
            </a:pPr>
            <a:r>
              <a:rPr lang="ru-RU" altLang="ru-RU" sz="2400"/>
              <a:t>Связанные с актином.</a:t>
            </a:r>
          </a:p>
        </p:txBody>
      </p:sp>
      <p:sp>
        <p:nvSpPr>
          <p:cNvPr id="2" name="Номер слайда 5">
            <a:extLst>
              <a:ext uri="{FF2B5EF4-FFF2-40B4-BE49-F238E27FC236}">
                <a16:creationId xmlns:a16="http://schemas.microsoft.com/office/drawing/2014/main" id="{06264C88-F70C-24E2-115C-73849FEC39D5}"/>
              </a:ext>
            </a:extLst>
          </p:cNvPr>
          <p:cNvSpPr>
            <a:spLocks noGrp="1"/>
          </p:cNvSpPr>
          <p:nvPr>
            <p:ph type="sldNum" sz="quarter" idx="12"/>
          </p:nvPr>
        </p:nvSpPr>
        <p:spPr/>
        <p:txBody>
          <a:bodyPr/>
          <a:lstStyle/>
          <a:p>
            <a:fld id="{1F89DD09-2365-6C44-877B-5D7A61332EBE}" type="slidenum">
              <a:rPr lang="ru-RU" altLang="ru-RU"/>
              <a:pPr/>
              <a:t>132</a:t>
            </a:fld>
            <a:endParaRPr lang="ru-RU" altLang="ru-RU"/>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4099C448-14A8-DDA1-7946-15693245A3CD}"/>
              </a:ext>
            </a:extLst>
          </p:cNvPr>
          <p:cNvSpPr>
            <a:spLocks noGrp="1" noChangeArrowheads="1"/>
          </p:cNvSpPr>
          <p:nvPr>
            <p:ph type="title"/>
          </p:nvPr>
        </p:nvSpPr>
        <p:spPr>
          <a:xfrm>
            <a:off x="179388" y="260350"/>
            <a:ext cx="8229600" cy="1371600"/>
          </a:xfrm>
        </p:spPr>
        <p:txBody>
          <a:bodyPr/>
          <a:lstStyle/>
          <a:p>
            <a:pPr algn="ctr"/>
            <a:r>
              <a:rPr lang="ru-RU" altLang="ru-RU" sz="4000" b="1"/>
              <a:t>Белки, связанные с миозином</a:t>
            </a:r>
            <a:endParaRPr lang="en-US" altLang="ru-RU" sz="4000" b="1"/>
          </a:p>
        </p:txBody>
      </p:sp>
      <p:sp>
        <p:nvSpPr>
          <p:cNvPr id="164870" name="Rectangle 6">
            <a:extLst>
              <a:ext uri="{FF2B5EF4-FFF2-40B4-BE49-F238E27FC236}">
                <a16:creationId xmlns:a16="http://schemas.microsoft.com/office/drawing/2014/main" id="{D56D9919-7B20-6A3E-A8A4-7CF38342EB5A}"/>
              </a:ext>
            </a:extLst>
          </p:cNvPr>
          <p:cNvSpPr>
            <a:spLocks noGrp="1" noChangeArrowheads="1"/>
          </p:cNvSpPr>
          <p:nvPr>
            <p:ph idx="1"/>
          </p:nvPr>
        </p:nvSpPr>
        <p:spPr/>
        <p:txBody>
          <a:bodyPr/>
          <a:lstStyle/>
          <a:p>
            <a:pPr>
              <a:lnSpc>
                <a:spcPct val="90000"/>
              </a:lnSpc>
            </a:pPr>
            <a:r>
              <a:rPr lang="ru-RU" altLang="ru-RU"/>
              <a:t>3 основных белка, находящихся в области М-дисков.</a:t>
            </a:r>
            <a:endParaRPr lang="en-US" altLang="ru-RU"/>
          </a:p>
          <a:p>
            <a:pPr lvl="1">
              <a:lnSpc>
                <a:spcPct val="90000"/>
              </a:lnSpc>
            </a:pPr>
            <a:r>
              <a:rPr lang="ru-RU" altLang="ru-RU" b="1"/>
              <a:t>Белок </a:t>
            </a:r>
            <a:r>
              <a:rPr lang="en-US" altLang="ru-RU" b="1"/>
              <a:t>M </a:t>
            </a:r>
            <a:r>
              <a:rPr lang="en-US" altLang="ru-RU"/>
              <a:t>(165 kD), </a:t>
            </a:r>
          </a:p>
          <a:p>
            <a:pPr lvl="1">
              <a:lnSpc>
                <a:spcPct val="90000"/>
              </a:lnSpc>
            </a:pPr>
            <a:r>
              <a:rPr lang="ru-RU" altLang="ru-RU" b="1"/>
              <a:t>Миомезин </a:t>
            </a:r>
            <a:r>
              <a:rPr lang="en-US" altLang="ru-RU"/>
              <a:t>(185 kD), </a:t>
            </a:r>
          </a:p>
          <a:p>
            <a:pPr lvl="1">
              <a:lnSpc>
                <a:spcPct val="90000"/>
              </a:lnSpc>
            </a:pPr>
            <a:r>
              <a:rPr lang="ru-RU" altLang="ru-RU" b="1"/>
              <a:t>Креатин киназа</a:t>
            </a:r>
            <a:r>
              <a:rPr lang="en-US" altLang="ru-RU" b="1"/>
              <a:t> </a:t>
            </a:r>
            <a:r>
              <a:rPr lang="en-US" altLang="ru-RU"/>
              <a:t>(</a:t>
            </a:r>
            <a:r>
              <a:rPr lang="ru-RU" altLang="ru-RU"/>
              <a:t>димер, субъединица </a:t>
            </a:r>
            <a:r>
              <a:rPr lang="en-US" altLang="ru-RU"/>
              <a:t>42-kD). </a:t>
            </a:r>
          </a:p>
          <a:p>
            <a:pPr>
              <a:lnSpc>
                <a:spcPct val="90000"/>
              </a:lnSpc>
            </a:pPr>
            <a:r>
              <a:rPr lang="ru-RU" altLang="ru-RU"/>
              <a:t>Поддерживают структурную целостность миозиновых филаментов. </a:t>
            </a:r>
            <a:endParaRPr lang="en-US" altLang="ru-RU"/>
          </a:p>
        </p:txBody>
      </p:sp>
      <p:sp>
        <p:nvSpPr>
          <p:cNvPr id="2" name="Номер слайда 5">
            <a:extLst>
              <a:ext uri="{FF2B5EF4-FFF2-40B4-BE49-F238E27FC236}">
                <a16:creationId xmlns:a16="http://schemas.microsoft.com/office/drawing/2014/main" id="{E47929C0-B89A-68EA-AAFF-CAAE07561458}"/>
              </a:ext>
            </a:extLst>
          </p:cNvPr>
          <p:cNvSpPr>
            <a:spLocks noGrp="1"/>
          </p:cNvSpPr>
          <p:nvPr>
            <p:ph type="sldNum" sz="quarter" idx="12"/>
          </p:nvPr>
        </p:nvSpPr>
        <p:spPr/>
        <p:txBody>
          <a:bodyPr/>
          <a:lstStyle/>
          <a:p>
            <a:fld id="{89487F7B-0C9A-C841-BC66-419D11A728FD}" type="slidenum">
              <a:rPr lang="ru-RU" altLang="ru-RU"/>
              <a:pPr/>
              <a:t>133</a:t>
            </a:fld>
            <a:endParaRPr lang="ru-RU" altLang="ru-RU"/>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2B61D802-D50F-E6F9-2B03-7137A2E4B365}"/>
              </a:ext>
            </a:extLst>
          </p:cNvPr>
          <p:cNvSpPr>
            <a:spLocks noGrp="1" noChangeArrowheads="1"/>
          </p:cNvSpPr>
          <p:nvPr>
            <p:ph type="title"/>
          </p:nvPr>
        </p:nvSpPr>
        <p:spPr>
          <a:xfrm>
            <a:off x="1150938" y="214313"/>
            <a:ext cx="7793037" cy="1093787"/>
          </a:xfrm>
        </p:spPr>
        <p:txBody>
          <a:bodyPr/>
          <a:lstStyle/>
          <a:p>
            <a:pPr algn="ctr"/>
            <a:r>
              <a:rPr lang="ru-RU" altLang="ru-RU" sz="3600" b="1"/>
              <a:t>Остальные белки, связанные с миозином</a:t>
            </a:r>
            <a:endParaRPr lang="en-US" altLang="ru-RU" sz="3600" b="1"/>
          </a:p>
        </p:txBody>
      </p:sp>
      <p:sp>
        <p:nvSpPr>
          <p:cNvPr id="165891" name="Rectangle 3">
            <a:extLst>
              <a:ext uri="{FF2B5EF4-FFF2-40B4-BE49-F238E27FC236}">
                <a16:creationId xmlns:a16="http://schemas.microsoft.com/office/drawing/2014/main" id="{C7202F05-10F4-BD22-D88D-171FC692E03A}"/>
              </a:ext>
            </a:extLst>
          </p:cNvPr>
          <p:cNvSpPr>
            <a:spLocks noGrp="1" noChangeArrowheads="1"/>
          </p:cNvSpPr>
          <p:nvPr>
            <p:ph idx="1"/>
          </p:nvPr>
        </p:nvSpPr>
        <p:spPr>
          <a:xfrm>
            <a:off x="457200" y="1600200"/>
            <a:ext cx="8435975" cy="4708525"/>
          </a:xfrm>
        </p:spPr>
        <p:txBody>
          <a:bodyPr/>
          <a:lstStyle/>
          <a:p>
            <a:r>
              <a:rPr lang="ru-RU" altLang="ru-RU" b="1"/>
              <a:t>Белок </a:t>
            </a:r>
            <a:r>
              <a:rPr lang="en-US" altLang="ru-RU" b="1"/>
              <a:t>C </a:t>
            </a:r>
            <a:r>
              <a:rPr lang="en-US" altLang="ru-RU"/>
              <a:t>(135 kD), </a:t>
            </a:r>
          </a:p>
          <a:p>
            <a:pPr lvl="1"/>
            <a:r>
              <a:rPr lang="ru-RU" altLang="ru-RU"/>
              <a:t>Ингибирует активность мышечной АТФазы при низкой ионной силе, и активирует при физиологических значениях.</a:t>
            </a:r>
            <a:endParaRPr lang="en-US" altLang="ru-RU"/>
          </a:p>
          <a:p>
            <a:r>
              <a:rPr lang="ru-RU" altLang="ru-RU" b="1"/>
              <a:t>Белок </a:t>
            </a:r>
            <a:r>
              <a:rPr lang="en-US" altLang="ru-RU" b="1"/>
              <a:t>F </a:t>
            </a:r>
            <a:r>
              <a:rPr lang="en-US" altLang="ru-RU"/>
              <a:t>(121 kD), </a:t>
            </a:r>
          </a:p>
          <a:p>
            <a:r>
              <a:rPr lang="ru-RU" altLang="ru-RU" b="1"/>
              <a:t>Белок </a:t>
            </a:r>
            <a:r>
              <a:rPr lang="en-US" altLang="ru-RU" b="1"/>
              <a:t>H </a:t>
            </a:r>
            <a:r>
              <a:rPr lang="en-US" altLang="ru-RU"/>
              <a:t>(74 kD), </a:t>
            </a:r>
          </a:p>
          <a:p>
            <a:r>
              <a:rPr lang="ru-RU" altLang="ru-RU" b="1"/>
              <a:t>Белок </a:t>
            </a:r>
            <a:r>
              <a:rPr lang="en-US" altLang="ru-RU" b="1"/>
              <a:t>I </a:t>
            </a:r>
            <a:r>
              <a:rPr lang="en-US" altLang="ru-RU"/>
              <a:t>(50 kD). </a:t>
            </a:r>
          </a:p>
          <a:p>
            <a:pPr lvl="1"/>
            <a:r>
              <a:rPr lang="ru-RU" altLang="ru-RU"/>
              <a:t>Роль белков </a:t>
            </a:r>
            <a:r>
              <a:rPr lang="en-US" altLang="ru-RU"/>
              <a:t>F, H</a:t>
            </a:r>
            <a:r>
              <a:rPr lang="ru-RU" altLang="ru-RU"/>
              <a:t> и</a:t>
            </a:r>
            <a:r>
              <a:rPr lang="en-US" altLang="ru-RU"/>
              <a:t> I </a:t>
            </a:r>
            <a:r>
              <a:rPr lang="ru-RU" altLang="ru-RU"/>
              <a:t>пока неясна</a:t>
            </a:r>
            <a:r>
              <a:rPr lang="en-US" altLang="ru-RU"/>
              <a:t>.</a:t>
            </a:r>
          </a:p>
        </p:txBody>
      </p:sp>
      <p:sp>
        <p:nvSpPr>
          <p:cNvPr id="2" name="Номер слайда 5">
            <a:extLst>
              <a:ext uri="{FF2B5EF4-FFF2-40B4-BE49-F238E27FC236}">
                <a16:creationId xmlns:a16="http://schemas.microsoft.com/office/drawing/2014/main" id="{360779D3-A32D-33D3-256F-402E204BC3CE}"/>
              </a:ext>
            </a:extLst>
          </p:cNvPr>
          <p:cNvSpPr>
            <a:spLocks noGrp="1"/>
          </p:cNvSpPr>
          <p:nvPr>
            <p:ph type="sldNum" sz="quarter" idx="12"/>
          </p:nvPr>
        </p:nvSpPr>
        <p:spPr/>
        <p:txBody>
          <a:bodyPr/>
          <a:lstStyle/>
          <a:p>
            <a:fld id="{64390D1F-94A0-0544-BA50-23A1BBB80651}" type="slidenum">
              <a:rPr lang="ru-RU" altLang="ru-RU"/>
              <a:pPr/>
              <a:t>134</a:t>
            </a:fld>
            <a:endParaRPr lang="ru-RU" altLang="ru-RU"/>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DA4B8003-124D-EBC2-DCDA-E7FBF1974540}"/>
              </a:ext>
            </a:extLst>
          </p:cNvPr>
          <p:cNvSpPr>
            <a:spLocks noGrp="1" noChangeArrowheads="1"/>
          </p:cNvSpPr>
          <p:nvPr>
            <p:ph type="title"/>
          </p:nvPr>
        </p:nvSpPr>
        <p:spPr/>
        <p:txBody>
          <a:bodyPr/>
          <a:lstStyle/>
          <a:p>
            <a:pPr algn="ctr"/>
            <a:r>
              <a:rPr lang="ru-RU" altLang="ru-RU" sz="3200" b="1"/>
              <a:t>Белки, связанные с актином</a:t>
            </a:r>
            <a:endParaRPr lang="en-US" altLang="ru-RU" sz="3200" b="1"/>
          </a:p>
        </p:txBody>
      </p:sp>
      <p:sp>
        <p:nvSpPr>
          <p:cNvPr id="166915" name="Rectangle 3">
            <a:extLst>
              <a:ext uri="{FF2B5EF4-FFF2-40B4-BE49-F238E27FC236}">
                <a16:creationId xmlns:a16="http://schemas.microsoft.com/office/drawing/2014/main" id="{2E7AE287-402A-13DB-1B90-0D2AF069B309}"/>
              </a:ext>
            </a:extLst>
          </p:cNvPr>
          <p:cNvSpPr>
            <a:spLocks noGrp="1" noChangeArrowheads="1"/>
          </p:cNvSpPr>
          <p:nvPr>
            <p:ph idx="1"/>
          </p:nvPr>
        </p:nvSpPr>
        <p:spPr/>
        <p:txBody>
          <a:bodyPr/>
          <a:lstStyle/>
          <a:p>
            <a:pPr>
              <a:lnSpc>
                <a:spcPct val="90000"/>
              </a:lnSpc>
            </a:pPr>
            <a:r>
              <a:rPr lang="ru-RU" altLang="ru-RU" sz="2800"/>
              <a:t>Кроме тропомиозина и тропонинов с актином также связаны </a:t>
            </a:r>
          </a:p>
          <a:p>
            <a:pPr lvl="1">
              <a:lnSpc>
                <a:spcPct val="90000"/>
              </a:lnSpc>
            </a:pPr>
            <a:r>
              <a:rPr lang="en-US" altLang="ru-RU" sz="2400" b="1">
                <a:latin typeface="Symbol" pitchFamily="2" charset="2"/>
              </a:rPr>
              <a:t>a</a:t>
            </a:r>
            <a:r>
              <a:rPr lang="ru-RU" altLang="ru-RU" sz="2400" b="1"/>
              <a:t>–актинин </a:t>
            </a:r>
            <a:r>
              <a:rPr lang="en-US" altLang="ru-RU" sz="2400"/>
              <a:t>(</a:t>
            </a:r>
            <a:r>
              <a:rPr lang="ru-RU" altLang="ru-RU" sz="2400"/>
              <a:t>гомодимер, субъединица </a:t>
            </a:r>
            <a:r>
              <a:rPr lang="en-US" altLang="ru-RU" sz="2400"/>
              <a:t> 95-kD), </a:t>
            </a:r>
            <a:endParaRPr lang="ru-RU" altLang="ru-RU" sz="2400"/>
          </a:p>
          <a:p>
            <a:pPr lvl="2">
              <a:lnSpc>
                <a:spcPct val="90000"/>
              </a:lnSpc>
            </a:pPr>
            <a:r>
              <a:rPr lang="ru-RU" altLang="ru-RU" sz="2200"/>
              <a:t>Обнаружен в области </a:t>
            </a:r>
            <a:r>
              <a:rPr lang="en-US" altLang="ru-RU" sz="2200"/>
              <a:t>Z </a:t>
            </a:r>
            <a:r>
              <a:rPr lang="ru-RU" altLang="ru-RU" sz="2200"/>
              <a:t>линий, активирует сокращение актомиозина. Предположительно, участвует в прикреплении актина к </a:t>
            </a:r>
            <a:r>
              <a:rPr lang="en-US" altLang="ru-RU" sz="2200"/>
              <a:t>Z </a:t>
            </a:r>
            <a:r>
              <a:rPr lang="ru-RU" altLang="ru-RU" sz="2200"/>
              <a:t>линиям</a:t>
            </a:r>
            <a:r>
              <a:rPr lang="en-US" altLang="ru-RU" sz="2200"/>
              <a:t>. </a:t>
            </a:r>
            <a:endParaRPr lang="ru-RU" altLang="ru-RU" sz="2200"/>
          </a:p>
          <a:p>
            <a:pPr lvl="1">
              <a:lnSpc>
                <a:spcPct val="90000"/>
              </a:lnSpc>
            </a:pPr>
            <a:r>
              <a:rPr lang="en-US" altLang="ru-RU" sz="2400" b="1">
                <a:latin typeface="Symbol" pitchFamily="2" charset="2"/>
              </a:rPr>
              <a:t>b</a:t>
            </a:r>
            <a:r>
              <a:rPr lang="en-US" altLang="ru-RU" sz="2400" b="1"/>
              <a:t>-</a:t>
            </a:r>
            <a:r>
              <a:rPr lang="ru-RU" altLang="ru-RU" sz="2400" b="1"/>
              <a:t>актинин</a:t>
            </a:r>
            <a:r>
              <a:rPr lang="en-US" altLang="ru-RU" sz="2400" b="1"/>
              <a:t> </a:t>
            </a:r>
            <a:r>
              <a:rPr lang="en-US" altLang="ru-RU" sz="2400"/>
              <a:t>(</a:t>
            </a:r>
            <a:r>
              <a:rPr lang="ru-RU" altLang="ru-RU" sz="2400"/>
              <a:t>гетеродимер, субъединицы по </a:t>
            </a:r>
            <a:r>
              <a:rPr lang="en-US" altLang="ru-RU" sz="2400"/>
              <a:t>37-kD </a:t>
            </a:r>
            <a:r>
              <a:rPr lang="ru-RU" altLang="ru-RU" sz="2400"/>
              <a:t>и </a:t>
            </a:r>
            <a:r>
              <a:rPr lang="en-US" altLang="ru-RU" sz="2400"/>
              <a:t>34-kD), </a:t>
            </a:r>
            <a:endParaRPr lang="ru-RU" altLang="ru-RU" sz="2400"/>
          </a:p>
          <a:p>
            <a:pPr lvl="1">
              <a:lnSpc>
                <a:spcPct val="90000"/>
              </a:lnSpc>
            </a:pPr>
            <a:r>
              <a:rPr lang="en-US" altLang="ru-RU" sz="2400" b="1">
                <a:latin typeface="Symbol" pitchFamily="2" charset="2"/>
              </a:rPr>
              <a:t>g</a:t>
            </a:r>
            <a:r>
              <a:rPr lang="en-US" altLang="ru-RU" sz="2400" b="1"/>
              <a:t>-</a:t>
            </a:r>
            <a:r>
              <a:rPr lang="ru-RU" altLang="ru-RU" sz="2400" b="1"/>
              <a:t>актинин</a:t>
            </a:r>
            <a:r>
              <a:rPr lang="en-US" altLang="ru-RU" sz="2400" b="1"/>
              <a:t> </a:t>
            </a:r>
            <a:r>
              <a:rPr lang="en-US" altLang="ru-RU" sz="2400"/>
              <a:t>(</a:t>
            </a:r>
            <a:r>
              <a:rPr lang="ru-RU" altLang="ru-RU" sz="2400"/>
              <a:t>мономер, </a:t>
            </a:r>
            <a:r>
              <a:rPr lang="en-US" altLang="ru-RU" sz="2400"/>
              <a:t>35-kD), </a:t>
            </a:r>
            <a:endParaRPr lang="ru-RU" altLang="ru-RU" sz="2400"/>
          </a:p>
          <a:p>
            <a:pPr lvl="1">
              <a:lnSpc>
                <a:spcPct val="90000"/>
              </a:lnSpc>
            </a:pPr>
            <a:r>
              <a:rPr lang="ru-RU" altLang="ru-RU" sz="2400" b="1"/>
              <a:t>паратропомиозин</a:t>
            </a:r>
            <a:r>
              <a:rPr lang="en-US" altLang="ru-RU" sz="2400" b="1"/>
              <a:t> </a:t>
            </a:r>
            <a:r>
              <a:rPr lang="en-US" altLang="ru-RU" sz="2400"/>
              <a:t>(</a:t>
            </a:r>
            <a:r>
              <a:rPr lang="ru-RU" altLang="ru-RU" sz="2400"/>
              <a:t>гомодимер, </a:t>
            </a:r>
            <a:r>
              <a:rPr lang="en-US" altLang="ru-RU" sz="2400"/>
              <a:t>34-kD).</a:t>
            </a:r>
          </a:p>
        </p:txBody>
      </p:sp>
      <p:sp>
        <p:nvSpPr>
          <p:cNvPr id="2" name="Номер слайда 5">
            <a:extLst>
              <a:ext uri="{FF2B5EF4-FFF2-40B4-BE49-F238E27FC236}">
                <a16:creationId xmlns:a16="http://schemas.microsoft.com/office/drawing/2014/main" id="{1CAC1B41-4C57-1DF1-F793-2246C14B42B7}"/>
              </a:ext>
            </a:extLst>
          </p:cNvPr>
          <p:cNvSpPr>
            <a:spLocks noGrp="1"/>
          </p:cNvSpPr>
          <p:nvPr>
            <p:ph type="sldNum" sz="quarter" idx="12"/>
          </p:nvPr>
        </p:nvSpPr>
        <p:spPr/>
        <p:txBody>
          <a:bodyPr/>
          <a:lstStyle/>
          <a:p>
            <a:fld id="{EFF2D2B1-013C-C344-BF37-F9341E33DD3D}" type="slidenum">
              <a:rPr lang="ru-RU" altLang="ru-RU"/>
              <a:pPr/>
              <a:t>135</a:t>
            </a:fld>
            <a:endParaRPr lang="ru-RU" altLang="ru-RU"/>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E02E60C1-901E-007E-1FAB-17C9D8A29B74}"/>
              </a:ext>
            </a:extLst>
          </p:cNvPr>
          <p:cNvSpPr>
            <a:spLocks noGrp="1" noChangeArrowheads="1"/>
          </p:cNvSpPr>
          <p:nvPr>
            <p:ph type="title"/>
          </p:nvPr>
        </p:nvSpPr>
        <p:spPr/>
        <p:txBody>
          <a:bodyPr/>
          <a:lstStyle/>
          <a:p>
            <a:r>
              <a:rPr lang="ru-RU" altLang="ru-RU"/>
              <a:t>Строение актининов</a:t>
            </a:r>
            <a:endParaRPr lang="en-US" altLang="ru-RU"/>
          </a:p>
        </p:txBody>
      </p:sp>
      <p:pic>
        <p:nvPicPr>
          <p:cNvPr id="168963" name="Picture 3">
            <a:extLst>
              <a:ext uri="{FF2B5EF4-FFF2-40B4-BE49-F238E27FC236}">
                <a16:creationId xmlns:a16="http://schemas.microsoft.com/office/drawing/2014/main" id="{325C0F91-DB24-4984-E17D-037178649D0B}"/>
              </a:ext>
            </a:extLst>
          </p:cNvPr>
          <p:cNvPicPr>
            <a:picLocks noGrp="1" noChangeAspect="1" noChangeArrowheads="1"/>
          </p:cNvPicPr>
          <p:nvPr>
            <p:ph sz="half" idx="1"/>
          </p:nvPr>
        </p:nvPicPr>
        <p:blipFill>
          <a:blip r:embed="rId2">
            <a:clrChange>
              <a:clrFrom>
                <a:srgbClr val="FFFFFF"/>
              </a:clrFrom>
              <a:clrTo>
                <a:srgbClr val="FFFFFF">
                  <a:alpha val="0"/>
                </a:srgbClr>
              </a:clrTo>
            </a:clrChange>
            <a:lum bright="-24000" contrast="54000"/>
            <a:extLst>
              <a:ext uri="{28A0092B-C50C-407E-A947-70E740481C1C}">
                <a14:useLocalDpi xmlns:a14="http://schemas.microsoft.com/office/drawing/2010/main" val="0"/>
              </a:ext>
            </a:extLst>
          </a:blip>
          <a:srcRect l="3220" t="26524" r="3220" b="17892"/>
          <a:stretch>
            <a:fillRect/>
          </a:stretch>
        </p:blipFill>
        <p:spPr>
          <a:xfrm>
            <a:off x="395288" y="1989138"/>
            <a:ext cx="4321175" cy="281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8969" name="Rectangle 9">
            <a:extLst>
              <a:ext uri="{FF2B5EF4-FFF2-40B4-BE49-F238E27FC236}">
                <a16:creationId xmlns:a16="http://schemas.microsoft.com/office/drawing/2014/main" id="{23CA3F2B-8459-D7E9-F272-DB0FE330DE54}"/>
              </a:ext>
            </a:extLst>
          </p:cNvPr>
          <p:cNvSpPr>
            <a:spLocks noGrp="1" noChangeArrowheads="1"/>
          </p:cNvSpPr>
          <p:nvPr>
            <p:ph type="body" sz="half" idx="2"/>
          </p:nvPr>
        </p:nvSpPr>
        <p:spPr>
          <a:xfrm>
            <a:off x="5140325" y="2017713"/>
            <a:ext cx="3814763" cy="4114800"/>
          </a:xfrm>
        </p:spPr>
        <p:txBody>
          <a:bodyPr/>
          <a:lstStyle/>
          <a:p>
            <a:pPr>
              <a:lnSpc>
                <a:spcPct val="90000"/>
              </a:lnSpc>
            </a:pPr>
            <a:r>
              <a:rPr lang="en-US" altLang="ru-RU" sz="2000">
                <a:latin typeface="Symbol" pitchFamily="2" charset="2"/>
              </a:rPr>
              <a:t>a</a:t>
            </a:r>
            <a:r>
              <a:rPr lang="en-US" altLang="ru-RU" sz="2000"/>
              <a:t>-</a:t>
            </a:r>
            <a:r>
              <a:rPr lang="ru-RU" altLang="ru-RU" sz="2000"/>
              <a:t>Актинин – гомодимер из антипараллельных субъединиц</a:t>
            </a:r>
            <a:r>
              <a:rPr lang="en-US" altLang="ru-RU" sz="2000"/>
              <a:t>. </a:t>
            </a:r>
          </a:p>
          <a:p>
            <a:pPr lvl="1">
              <a:lnSpc>
                <a:spcPct val="90000"/>
              </a:lnSpc>
            </a:pPr>
            <a:r>
              <a:rPr lang="en-US" altLang="ru-RU" sz="2000"/>
              <a:t>N-</a:t>
            </a:r>
            <a:r>
              <a:rPr lang="ru-RU" altLang="ru-RU" sz="2000"/>
              <a:t>конец –</a:t>
            </a:r>
            <a:r>
              <a:rPr lang="en-US" altLang="ru-RU" sz="2000"/>
              <a:t> </a:t>
            </a:r>
            <a:r>
              <a:rPr lang="ru-RU" altLang="ru-RU" sz="2000"/>
              <a:t>актин-связывающий домен, </a:t>
            </a:r>
          </a:p>
          <a:p>
            <a:pPr lvl="1">
              <a:lnSpc>
                <a:spcPct val="90000"/>
              </a:lnSpc>
            </a:pPr>
            <a:r>
              <a:rPr lang="en-US" altLang="ru-RU" sz="2000"/>
              <a:t>C-</a:t>
            </a:r>
            <a:r>
              <a:rPr lang="ru-RU" altLang="ru-RU" sz="2000"/>
              <a:t>конец –</a:t>
            </a:r>
            <a:r>
              <a:rPr lang="en-US" altLang="ru-RU" sz="2000"/>
              <a:t> </a:t>
            </a:r>
            <a:r>
              <a:rPr lang="ru-RU" altLang="ru-RU" sz="2000"/>
              <a:t>содержит </a:t>
            </a:r>
            <a:r>
              <a:rPr lang="en-US" altLang="ru-RU" sz="2000" b="1"/>
              <a:t>EF-hand </a:t>
            </a:r>
            <a:r>
              <a:rPr lang="ru-RU" altLang="ru-RU" sz="2000"/>
              <a:t>домены. </a:t>
            </a:r>
          </a:p>
          <a:p>
            <a:pPr lvl="1">
              <a:lnSpc>
                <a:spcPct val="90000"/>
              </a:lnSpc>
            </a:pPr>
            <a:r>
              <a:rPr lang="ru-RU" altLang="ru-RU" sz="2000"/>
              <a:t>Разделены центральным доменом, состоящим из 4 повторов по 122 аминокислотных остатка.</a:t>
            </a:r>
            <a:endParaRPr lang="en-US" altLang="ru-RU" sz="2000"/>
          </a:p>
        </p:txBody>
      </p:sp>
      <p:sp>
        <p:nvSpPr>
          <p:cNvPr id="2" name="Номер слайда 6">
            <a:extLst>
              <a:ext uri="{FF2B5EF4-FFF2-40B4-BE49-F238E27FC236}">
                <a16:creationId xmlns:a16="http://schemas.microsoft.com/office/drawing/2014/main" id="{5367DF79-028E-9260-065F-49ACE662D23F}"/>
              </a:ext>
            </a:extLst>
          </p:cNvPr>
          <p:cNvSpPr>
            <a:spLocks noGrp="1"/>
          </p:cNvSpPr>
          <p:nvPr>
            <p:ph type="sldNum" sz="quarter" idx="12"/>
          </p:nvPr>
        </p:nvSpPr>
        <p:spPr/>
        <p:txBody>
          <a:bodyPr/>
          <a:lstStyle/>
          <a:p>
            <a:fld id="{99D276A8-0B7B-674C-A773-FFD2FC7604A1}" type="slidenum">
              <a:rPr lang="ru-RU" altLang="ru-RU"/>
              <a:pPr/>
              <a:t>136</a:t>
            </a:fld>
            <a:endParaRPr lang="ru-RU" altLang="ru-RU"/>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028F6767-3BCC-8402-0F0E-CAAD22263D11}"/>
              </a:ext>
            </a:extLst>
          </p:cNvPr>
          <p:cNvSpPr>
            <a:spLocks noGrp="1" noChangeArrowheads="1"/>
          </p:cNvSpPr>
          <p:nvPr>
            <p:ph type="title"/>
          </p:nvPr>
        </p:nvSpPr>
        <p:spPr/>
        <p:txBody>
          <a:bodyPr/>
          <a:lstStyle/>
          <a:p>
            <a:pPr algn="ctr"/>
            <a:r>
              <a:rPr lang="ru-RU" altLang="ru-RU" sz="3200" b="1"/>
              <a:t>Роль актининов и паратропомиозина</a:t>
            </a:r>
            <a:endParaRPr lang="en-US" altLang="ru-RU" sz="3200" b="1"/>
          </a:p>
        </p:txBody>
      </p:sp>
      <p:sp>
        <p:nvSpPr>
          <p:cNvPr id="169987" name="Rectangle 3">
            <a:extLst>
              <a:ext uri="{FF2B5EF4-FFF2-40B4-BE49-F238E27FC236}">
                <a16:creationId xmlns:a16="http://schemas.microsoft.com/office/drawing/2014/main" id="{562273C9-5DAE-3CDB-6B28-A6806D4D7838}"/>
              </a:ext>
            </a:extLst>
          </p:cNvPr>
          <p:cNvSpPr>
            <a:spLocks noGrp="1" noChangeArrowheads="1"/>
          </p:cNvSpPr>
          <p:nvPr>
            <p:ph idx="1"/>
          </p:nvPr>
        </p:nvSpPr>
        <p:spPr/>
        <p:txBody>
          <a:bodyPr/>
          <a:lstStyle/>
          <a:p>
            <a:pPr>
              <a:lnSpc>
                <a:spcPct val="80000"/>
              </a:lnSpc>
            </a:pPr>
            <a:r>
              <a:rPr lang="ru-RU" altLang="ru-RU" sz="2800"/>
              <a:t>Повторы в </a:t>
            </a:r>
            <a:r>
              <a:rPr lang="en-US" altLang="ru-RU" sz="2800">
                <a:latin typeface="Symbol" pitchFamily="2" charset="2"/>
              </a:rPr>
              <a:t>a</a:t>
            </a:r>
            <a:r>
              <a:rPr lang="en-US" altLang="ru-RU" sz="2800"/>
              <a:t>–</a:t>
            </a:r>
            <a:r>
              <a:rPr lang="ru-RU" altLang="ru-RU" sz="2800"/>
              <a:t>актинине гомологичны </a:t>
            </a:r>
            <a:r>
              <a:rPr lang="en-US" altLang="ru-RU" sz="2800"/>
              <a:t>106-</a:t>
            </a:r>
            <a:r>
              <a:rPr lang="ru-RU" altLang="ru-RU" sz="2800"/>
              <a:t>аминокислотным повторам в </a:t>
            </a:r>
            <a:r>
              <a:rPr lang="ru-RU" altLang="ru-RU" sz="2800" b="1"/>
              <a:t>спектрине </a:t>
            </a:r>
            <a:r>
              <a:rPr lang="ru-RU" altLang="ru-RU" sz="2800"/>
              <a:t>– главном структурном белке цитоскелета эритроцитов. </a:t>
            </a:r>
            <a:endParaRPr lang="en-US" altLang="ru-RU" sz="2800"/>
          </a:p>
          <a:p>
            <a:pPr>
              <a:lnSpc>
                <a:spcPct val="80000"/>
              </a:lnSpc>
            </a:pPr>
            <a:r>
              <a:rPr lang="en-US" altLang="ru-RU" sz="2800">
                <a:latin typeface="Symbol" pitchFamily="2" charset="2"/>
              </a:rPr>
              <a:t>b</a:t>
            </a:r>
            <a:r>
              <a:rPr lang="en-US" altLang="ru-RU" sz="2800"/>
              <a:t>-</a:t>
            </a:r>
            <a:r>
              <a:rPr lang="ru-RU" altLang="ru-RU" sz="2800"/>
              <a:t>Актинин</a:t>
            </a:r>
            <a:r>
              <a:rPr lang="en-US" altLang="ru-RU" sz="2800"/>
              <a:t> </a:t>
            </a:r>
            <a:r>
              <a:rPr lang="ru-RU" altLang="ru-RU" sz="2800"/>
              <a:t>специфически связывается с концами актиновых нитей. </a:t>
            </a:r>
          </a:p>
          <a:p>
            <a:pPr>
              <a:lnSpc>
                <a:spcPct val="80000"/>
              </a:lnSpc>
            </a:pPr>
            <a:r>
              <a:rPr lang="en-US" altLang="ru-RU" sz="2800">
                <a:latin typeface="Symbol" pitchFamily="2" charset="2"/>
              </a:rPr>
              <a:t>g</a:t>
            </a:r>
            <a:r>
              <a:rPr lang="en-US" altLang="ru-RU" sz="2800"/>
              <a:t>-</a:t>
            </a:r>
            <a:r>
              <a:rPr lang="ru-RU" altLang="ru-RU" sz="2800"/>
              <a:t>Актинин</a:t>
            </a:r>
            <a:r>
              <a:rPr lang="en-US" altLang="ru-RU" sz="2800"/>
              <a:t> </a:t>
            </a:r>
            <a:r>
              <a:rPr lang="ru-RU" altLang="ru-RU" sz="2800"/>
              <a:t>ингибирует полимеризацию актина</a:t>
            </a:r>
            <a:r>
              <a:rPr lang="en-US" altLang="ru-RU" sz="2800"/>
              <a:t>. </a:t>
            </a:r>
            <a:endParaRPr lang="ru-RU" altLang="ru-RU" sz="2800"/>
          </a:p>
          <a:p>
            <a:pPr>
              <a:lnSpc>
                <a:spcPct val="80000"/>
              </a:lnSpc>
            </a:pPr>
            <a:r>
              <a:rPr lang="ru-RU" altLang="ru-RU" sz="2800"/>
              <a:t>Паратромомиозин похож на тропомиозин, расположен на стыке зон </a:t>
            </a:r>
            <a:r>
              <a:rPr lang="en-US" altLang="ru-RU" sz="2800"/>
              <a:t>A</a:t>
            </a:r>
            <a:r>
              <a:rPr lang="ru-RU" altLang="ru-RU" sz="2800"/>
              <a:t> и </a:t>
            </a:r>
            <a:r>
              <a:rPr lang="en-US" altLang="ru-RU" sz="2800"/>
              <a:t>I.</a:t>
            </a:r>
          </a:p>
        </p:txBody>
      </p:sp>
      <p:sp>
        <p:nvSpPr>
          <p:cNvPr id="2" name="Номер слайда 5">
            <a:extLst>
              <a:ext uri="{FF2B5EF4-FFF2-40B4-BE49-F238E27FC236}">
                <a16:creationId xmlns:a16="http://schemas.microsoft.com/office/drawing/2014/main" id="{A9AF5B4C-965E-8AF9-F6B0-758552275CCA}"/>
              </a:ext>
            </a:extLst>
          </p:cNvPr>
          <p:cNvSpPr>
            <a:spLocks noGrp="1"/>
          </p:cNvSpPr>
          <p:nvPr>
            <p:ph type="sldNum" sz="quarter" idx="12"/>
          </p:nvPr>
        </p:nvSpPr>
        <p:spPr/>
        <p:txBody>
          <a:bodyPr/>
          <a:lstStyle/>
          <a:p>
            <a:fld id="{B5B84080-44CF-5846-B1DA-AB269113206D}" type="slidenum">
              <a:rPr lang="ru-RU" altLang="ru-RU"/>
              <a:pPr/>
              <a:t>137</a:t>
            </a:fld>
            <a:endParaRPr lang="ru-RU" altLang="ru-RU"/>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6FC3ACFE-1BAC-A59A-56D9-A661A46148B0}"/>
              </a:ext>
            </a:extLst>
          </p:cNvPr>
          <p:cNvSpPr>
            <a:spLocks noGrp="1" noChangeArrowheads="1"/>
          </p:cNvSpPr>
          <p:nvPr>
            <p:ph type="title"/>
          </p:nvPr>
        </p:nvSpPr>
        <p:spPr>
          <a:xfrm>
            <a:off x="323850" y="457200"/>
            <a:ext cx="8569325" cy="1100138"/>
          </a:xfrm>
        </p:spPr>
        <p:txBody>
          <a:bodyPr>
            <a:normAutofit fontScale="90000"/>
          </a:bodyPr>
          <a:lstStyle/>
          <a:p>
            <a:r>
              <a:rPr lang="ru-RU" altLang="ru-RU" sz="4000"/>
              <a:t>Регуляция мышечного сокращения кальцием</a:t>
            </a:r>
            <a:endParaRPr lang="en-US" altLang="ru-RU" sz="4000"/>
          </a:p>
        </p:txBody>
      </p:sp>
      <p:pic>
        <p:nvPicPr>
          <p:cNvPr id="171011" name="Picture 3">
            <a:extLst>
              <a:ext uri="{FF2B5EF4-FFF2-40B4-BE49-F238E27FC236}">
                <a16:creationId xmlns:a16="http://schemas.microsoft.com/office/drawing/2014/main" id="{7E33D627-B1CB-6CA8-BC1E-93667F27487D}"/>
              </a:ext>
            </a:extLst>
          </p:cNvPr>
          <p:cNvPicPr>
            <a:picLocks noGrp="1" noChangeAspect="1" noChangeArrowheads="1"/>
          </p:cNvPicPr>
          <p:nvPr>
            <p:ph idx="1"/>
          </p:nvPr>
        </p:nvPicPr>
        <p:blipFill>
          <a:blip r:embed="rId2">
            <a:clrChange>
              <a:clrFrom>
                <a:srgbClr val="FFFFFF"/>
              </a:clrFrom>
              <a:clrTo>
                <a:srgbClr val="FFFFFF">
                  <a:alpha val="0"/>
                </a:srgbClr>
              </a:clrTo>
            </a:clrChange>
            <a:lum bright="-24000" contrast="72000"/>
            <a:extLst>
              <a:ext uri="{28A0092B-C50C-407E-A947-70E740481C1C}">
                <a14:useLocalDpi xmlns:a14="http://schemas.microsoft.com/office/drawing/2010/main" val="0"/>
              </a:ext>
            </a:extLst>
          </a:blip>
          <a:srcRect/>
          <a:stretch>
            <a:fillRect/>
          </a:stretch>
        </p:blipFill>
        <p:spPr>
          <a:xfrm>
            <a:off x="1403350" y="1341438"/>
            <a:ext cx="5978525" cy="5227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Номер слайда 5">
            <a:extLst>
              <a:ext uri="{FF2B5EF4-FFF2-40B4-BE49-F238E27FC236}">
                <a16:creationId xmlns:a16="http://schemas.microsoft.com/office/drawing/2014/main" id="{B17F2CA3-7E4C-72D0-4FF5-C3BEBCAA5811}"/>
              </a:ext>
            </a:extLst>
          </p:cNvPr>
          <p:cNvSpPr>
            <a:spLocks noGrp="1"/>
          </p:cNvSpPr>
          <p:nvPr>
            <p:ph type="sldNum" sz="quarter" idx="12"/>
          </p:nvPr>
        </p:nvSpPr>
        <p:spPr/>
        <p:txBody>
          <a:bodyPr/>
          <a:lstStyle/>
          <a:p>
            <a:fld id="{CD57809C-58E7-F940-8B11-39F7DA1B998B}" type="slidenum">
              <a:rPr lang="ru-RU" altLang="ru-RU"/>
              <a:pPr/>
              <a:t>138</a:t>
            </a:fld>
            <a:endParaRPr lang="ru-RU" altLang="ru-RU"/>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9AE025CA-B84E-1FC1-18C8-188BED38F489}"/>
              </a:ext>
            </a:extLst>
          </p:cNvPr>
          <p:cNvSpPr>
            <a:spLocks noGrp="1" noChangeArrowheads="1"/>
          </p:cNvSpPr>
          <p:nvPr>
            <p:ph type="title"/>
          </p:nvPr>
        </p:nvSpPr>
        <p:spPr/>
        <p:txBody>
          <a:bodyPr/>
          <a:lstStyle/>
          <a:p>
            <a:r>
              <a:rPr lang="ru-RU" altLang="ru-RU"/>
              <a:t>Динамика тайтина</a:t>
            </a:r>
            <a:endParaRPr lang="en-US" altLang="ru-RU"/>
          </a:p>
        </p:txBody>
      </p:sp>
      <p:pic>
        <p:nvPicPr>
          <p:cNvPr id="173060" name="Picture 4">
            <a:extLst>
              <a:ext uri="{FF2B5EF4-FFF2-40B4-BE49-F238E27FC236}">
                <a16:creationId xmlns:a16="http://schemas.microsoft.com/office/drawing/2014/main" id="{17C386E2-CEFA-6A2B-901B-5144DBF1FBE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4925" y="2492375"/>
            <a:ext cx="9178925" cy="106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3059" name="Rectangle 3">
            <a:extLst>
              <a:ext uri="{FF2B5EF4-FFF2-40B4-BE49-F238E27FC236}">
                <a16:creationId xmlns:a16="http://schemas.microsoft.com/office/drawing/2014/main" id="{4C91D8C4-D3A1-50F5-AC3C-5B31EE076C2E}"/>
              </a:ext>
            </a:extLst>
          </p:cNvPr>
          <p:cNvSpPr>
            <a:spLocks noGrp="1" noChangeArrowheads="1"/>
          </p:cNvSpPr>
          <p:nvPr>
            <p:ph type="body" sz="half" idx="2"/>
          </p:nvPr>
        </p:nvSpPr>
        <p:spPr>
          <a:xfrm>
            <a:off x="1182688" y="4143375"/>
            <a:ext cx="7772400" cy="1989138"/>
          </a:xfrm>
        </p:spPr>
        <p:txBody>
          <a:bodyPr/>
          <a:lstStyle/>
          <a:p>
            <a:pPr lvl="1"/>
            <a:r>
              <a:rPr lang="ru-RU" altLang="ru-RU" sz="2400"/>
              <a:t>Большие филаменты тайтина и небулина остаются связанными с толстыми и тонкими филаментами при мышечном сокращении.</a:t>
            </a:r>
            <a:endParaRPr lang="en-US" altLang="ru-RU" sz="2400"/>
          </a:p>
        </p:txBody>
      </p:sp>
      <p:sp>
        <p:nvSpPr>
          <p:cNvPr id="2" name="Номер слайда 6">
            <a:extLst>
              <a:ext uri="{FF2B5EF4-FFF2-40B4-BE49-F238E27FC236}">
                <a16:creationId xmlns:a16="http://schemas.microsoft.com/office/drawing/2014/main" id="{11DCC78C-F34F-1B6B-3EBC-645DC6491B0A}"/>
              </a:ext>
            </a:extLst>
          </p:cNvPr>
          <p:cNvSpPr>
            <a:spLocks noGrp="1"/>
          </p:cNvSpPr>
          <p:nvPr>
            <p:ph type="sldNum" sz="quarter" idx="12"/>
          </p:nvPr>
        </p:nvSpPr>
        <p:spPr/>
        <p:txBody>
          <a:bodyPr/>
          <a:lstStyle/>
          <a:p>
            <a:fld id="{6C38C477-9AD6-B646-884B-AF84029A8BF8}" type="slidenum">
              <a:rPr lang="ru-RU" altLang="ru-RU"/>
              <a:pPr/>
              <a:t>139</a:t>
            </a:fld>
            <a:endParaRPr lang="ru-RU" altLang="ru-RU"/>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99FB61-E670-D567-649D-DC4DFD73AFE1}"/>
              </a:ext>
            </a:extLst>
          </p:cNvPr>
          <p:cNvSpPr>
            <a:spLocks noGrp="1"/>
          </p:cNvSpPr>
          <p:nvPr>
            <p:ph type="title"/>
          </p:nvPr>
        </p:nvSpPr>
        <p:spPr>
          <a:xfrm>
            <a:off x="395536" y="1052736"/>
            <a:ext cx="7886700" cy="1325563"/>
          </a:xfrm>
        </p:spPr>
        <p:txBody>
          <a:bodyPr>
            <a:normAutofit fontScale="90000"/>
          </a:bodyPr>
          <a:lstStyle/>
          <a:p>
            <a:r>
              <a:rPr lang="ru-RU" sz="1800" dirty="0" err="1">
                <a:effectLst/>
                <a:latin typeface="Newton"/>
              </a:rPr>
              <a:t>Третии</a:t>
            </a:r>
            <a:r>
              <a:rPr lang="ru-RU" sz="1800" dirty="0">
                <a:effectLst/>
                <a:latin typeface="Newton"/>
              </a:rPr>
              <a:t>̆ этап — преобразование энергии АТФ в энергию напряжения </a:t>
            </a:r>
            <a:r>
              <a:rPr lang="ru-RU" sz="1800" dirty="0" err="1">
                <a:effectLst/>
                <a:latin typeface="Newton"/>
              </a:rPr>
              <a:t>актомиозиновых</a:t>
            </a:r>
            <a:r>
              <a:rPr lang="ru-RU" sz="1800" dirty="0">
                <a:effectLst/>
                <a:latin typeface="Newton"/>
              </a:rPr>
              <a:t> миофибрилл, то есть в энергию напряжения миокарда, трансформирующуюся в работу сердца. </a:t>
            </a:r>
            <a:r>
              <a:rPr lang="ru-RU" dirty="0"/>
              <a:t/>
            </a:r>
            <a:br>
              <a:rPr lang="ru-RU" dirty="0"/>
            </a:br>
            <a:r>
              <a:rPr lang="ru-RU" sz="1800" dirty="0">
                <a:effectLst/>
                <a:latin typeface="Newton"/>
              </a:rPr>
              <a:t>В качестве главных энергетических субстратов для сердца выступа- ют ЖК, 70–80 %, и глюкоза, 20–25 % . Также сердце может использовать для синтеза энергии </a:t>
            </a:r>
            <a:r>
              <a:rPr lang="ru-RU" sz="1800" dirty="0" err="1">
                <a:effectLst/>
                <a:latin typeface="Newton"/>
              </a:rPr>
              <a:t>лактат</a:t>
            </a:r>
            <a:r>
              <a:rPr lang="ru-RU" sz="1800" dirty="0">
                <a:effectLst/>
                <a:latin typeface="Newton"/>
              </a:rPr>
              <a:t>, аминокислоты и кетоновые тела. </a:t>
            </a:r>
            <a:r>
              <a:rPr lang="ru-RU" dirty="0"/>
              <a:t/>
            </a:r>
            <a:br>
              <a:rPr lang="ru-RU" dirty="0"/>
            </a:br>
            <a:endParaRPr lang="ru-RU" dirty="0"/>
          </a:p>
        </p:txBody>
      </p:sp>
      <p:sp>
        <p:nvSpPr>
          <p:cNvPr id="5" name="Номер слайда 4">
            <a:extLst>
              <a:ext uri="{FF2B5EF4-FFF2-40B4-BE49-F238E27FC236}">
                <a16:creationId xmlns:a16="http://schemas.microsoft.com/office/drawing/2014/main" id="{2AE2C13E-DEE0-CA40-166E-5811D7591F2B}"/>
              </a:ext>
            </a:extLst>
          </p:cNvPr>
          <p:cNvSpPr>
            <a:spLocks noGrp="1"/>
          </p:cNvSpPr>
          <p:nvPr>
            <p:ph type="sldNum" sz="quarter" idx="12"/>
          </p:nvPr>
        </p:nvSpPr>
        <p:spPr/>
        <p:txBody>
          <a:bodyPr/>
          <a:lstStyle/>
          <a:p>
            <a:fld id="{E538C0C7-26A1-B640-9864-425D5A7A67BD}" type="slidenum">
              <a:rPr lang="ru-RU" altLang="ru-RU" smtClean="0"/>
              <a:pPr/>
              <a:t>14</a:t>
            </a:fld>
            <a:endParaRPr lang="ru-RU" altLang="ru-RU"/>
          </a:p>
        </p:txBody>
      </p:sp>
      <p:sp>
        <p:nvSpPr>
          <p:cNvPr id="6" name="TextBox 5">
            <a:extLst>
              <a:ext uri="{FF2B5EF4-FFF2-40B4-BE49-F238E27FC236}">
                <a16:creationId xmlns:a16="http://schemas.microsoft.com/office/drawing/2014/main" id="{EFB64243-7923-F62A-0D73-53C44B61C8EA}"/>
              </a:ext>
            </a:extLst>
          </p:cNvPr>
          <p:cNvSpPr txBox="1"/>
          <p:nvPr/>
        </p:nvSpPr>
        <p:spPr>
          <a:xfrm>
            <a:off x="107504" y="2448376"/>
            <a:ext cx="8928992" cy="3139321"/>
          </a:xfrm>
          <a:prstGeom prst="rect">
            <a:avLst/>
          </a:prstGeom>
          <a:noFill/>
        </p:spPr>
        <p:txBody>
          <a:bodyPr wrap="square" rtlCol="0">
            <a:spAutoFit/>
          </a:bodyPr>
          <a:lstStyle/>
          <a:p>
            <a:r>
              <a:rPr lang="ru-RU" sz="1800" dirty="0">
                <a:effectLst/>
                <a:latin typeface="Newton"/>
              </a:rPr>
              <a:t>Превращение питательных веществ в АТФ происходит в организме в 4 этапа: </a:t>
            </a:r>
            <a:endParaRPr lang="ru-RU" dirty="0"/>
          </a:p>
          <a:p>
            <a:r>
              <a:rPr lang="ru-RU" sz="1800" dirty="0">
                <a:effectLst/>
                <a:latin typeface="Newton"/>
              </a:rPr>
              <a:t>•</a:t>
            </a:r>
            <a:r>
              <a:rPr lang="en" sz="1800" dirty="0">
                <a:effectLst/>
                <a:latin typeface="Newton"/>
              </a:rPr>
              <a:t>I </a:t>
            </a:r>
            <a:r>
              <a:rPr lang="ru-RU" sz="1800" dirty="0">
                <a:effectLst/>
                <a:latin typeface="Newton"/>
              </a:rPr>
              <a:t>этап — переваривание в желудочно-кишечном тракте; </a:t>
            </a:r>
            <a:endParaRPr lang="ru-RU" dirty="0"/>
          </a:p>
          <a:p>
            <a:r>
              <a:rPr lang="ru-RU" sz="1800" dirty="0">
                <a:effectLst/>
                <a:latin typeface="Newton"/>
              </a:rPr>
              <a:t>•</a:t>
            </a:r>
            <a:r>
              <a:rPr lang="en" sz="1800" dirty="0">
                <a:effectLst/>
                <a:latin typeface="Newton"/>
              </a:rPr>
              <a:t>II </a:t>
            </a:r>
            <a:r>
              <a:rPr lang="ru-RU" sz="1800" dirty="0">
                <a:effectLst/>
                <a:latin typeface="Newton"/>
              </a:rPr>
              <a:t>этап — </a:t>
            </a:r>
            <a:r>
              <a:rPr lang="ru-RU" sz="1800" dirty="0" err="1">
                <a:effectLst/>
                <a:latin typeface="Newton"/>
              </a:rPr>
              <a:t>промежуточныи</a:t>
            </a:r>
            <a:r>
              <a:rPr lang="ru-RU" sz="1800" dirty="0">
                <a:effectLst/>
                <a:latin typeface="Newton"/>
              </a:rPr>
              <a:t>̆ этап с образованием универсального вещества — ацетил-</a:t>
            </a:r>
            <a:r>
              <a:rPr lang="ru-RU" sz="1800" dirty="0" err="1">
                <a:effectLst/>
                <a:latin typeface="Newton"/>
              </a:rPr>
              <a:t>КоА</a:t>
            </a:r>
            <a:r>
              <a:rPr lang="ru-RU" sz="1800" dirty="0">
                <a:effectLst/>
                <a:latin typeface="Newton"/>
              </a:rPr>
              <a:t>; </a:t>
            </a:r>
            <a:endParaRPr lang="ru-RU" dirty="0"/>
          </a:p>
          <a:p>
            <a:r>
              <a:rPr lang="ru-RU" sz="1800" dirty="0">
                <a:effectLst/>
                <a:latin typeface="Newton"/>
              </a:rPr>
              <a:t>•</a:t>
            </a:r>
            <a:r>
              <a:rPr lang="en" sz="1800" dirty="0">
                <a:effectLst/>
                <a:latin typeface="Newton"/>
              </a:rPr>
              <a:t>III </a:t>
            </a:r>
            <a:r>
              <a:rPr lang="ru-RU" sz="1800" dirty="0">
                <a:effectLst/>
                <a:latin typeface="Newton"/>
              </a:rPr>
              <a:t>этап — ЦТК;</a:t>
            </a:r>
            <a:br>
              <a:rPr lang="ru-RU" sz="1800" dirty="0">
                <a:effectLst/>
                <a:latin typeface="Newton"/>
              </a:rPr>
            </a:br>
            <a:r>
              <a:rPr lang="ru-RU" sz="1800" dirty="0">
                <a:effectLst/>
                <a:latin typeface="Newton"/>
              </a:rPr>
              <a:t>•</a:t>
            </a:r>
            <a:r>
              <a:rPr lang="en" sz="1800" dirty="0">
                <a:effectLst/>
                <a:latin typeface="Newton"/>
              </a:rPr>
              <a:t>IV </a:t>
            </a:r>
            <a:r>
              <a:rPr lang="ru-RU" sz="1800" dirty="0">
                <a:effectLst/>
                <a:latin typeface="Newton"/>
              </a:rPr>
              <a:t>этап — окислительное фосфорилирование </a:t>
            </a:r>
            <a:br>
              <a:rPr lang="ru-RU" sz="1800" dirty="0">
                <a:effectLst/>
                <a:latin typeface="Newton"/>
              </a:rPr>
            </a:br>
            <a:endParaRPr lang="ru-RU" dirty="0"/>
          </a:p>
          <a:p>
            <a:r>
              <a:rPr lang="en" sz="1800" dirty="0">
                <a:effectLst/>
                <a:latin typeface="Newton"/>
              </a:rPr>
              <a:t>I </a:t>
            </a:r>
            <a:r>
              <a:rPr lang="ru-RU" sz="1800" dirty="0">
                <a:effectLst/>
                <a:latin typeface="Newton"/>
              </a:rPr>
              <a:t>и </a:t>
            </a:r>
            <a:r>
              <a:rPr lang="en" sz="1800" dirty="0">
                <a:effectLst/>
                <a:latin typeface="Newton"/>
              </a:rPr>
              <a:t>II </a:t>
            </a:r>
            <a:r>
              <a:rPr lang="ru-RU" sz="1800" dirty="0">
                <a:effectLst/>
                <a:latin typeface="Newton"/>
              </a:rPr>
              <a:t>этапы являются специфическими для питательных </a:t>
            </a:r>
            <a:r>
              <a:rPr lang="ru-RU" sz="1800" dirty="0" err="1">
                <a:effectLst/>
                <a:latin typeface="Newton"/>
              </a:rPr>
              <a:t>ве</a:t>
            </a:r>
            <a:r>
              <a:rPr lang="ru-RU" sz="1800" dirty="0">
                <a:effectLst/>
                <a:latin typeface="Newton"/>
              </a:rPr>
              <a:t>- </a:t>
            </a:r>
            <a:endParaRPr lang="ru-RU" dirty="0"/>
          </a:p>
          <a:p>
            <a:r>
              <a:rPr lang="ru-RU" sz="1800" dirty="0" err="1">
                <a:effectLst/>
                <a:latin typeface="Newton"/>
              </a:rPr>
              <a:t>ществ</a:t>
            </a:r>
            <a:r>
              <a:rPr lang="ru-RU" sz="1800" dirty="0">
                <a:effectLst/>
                <a:latin typeface="Newton"/>
              </a:rPr>
              <a:t>, тогда как </a:t>
            </a:r>
            <a:r>
              <a:rPr lang="en" sz="1800" dirty="0">
                <a:effectLst/>
                <a:latin typeface="Newton"/>
              </a:rPr>
              <a:t>III </a:t>
            </a:r>
            <a:r>
              <a:rPr lang="ru-RU" sz="1800" dirty="0">
                <a:effectLst/>
                <a:latin typeface="Newton"/>
              </a:rPr>
              <a:t>и </a:t>
            </a:r>
            <a:r>
              <a:rPr lang="en" sz="1800" dirty="0">
                <a:effectLst/>
                <a:latin typeface="Newton"/>
              </a:rPr>
              <a:t>IV </a:t>
            </a:r>
            <a:r>
              <a:rPr lang="ru-RU" sz="1800" dirty="0">
                <a:effectLst/>
                <a:latin typeface="Newton"/>
              </a:rPr>
              <a:t>этапы являются общими для всех пита- тельных веществ в организме. </a:t>
            </a:r>
            <a:endParaRPr lang="ru-RU" dirty="0"/>
          </a:p>
          <a:p>
            <a:endParaRPr lang="ru-RU" dirty="0"/>
          </a:p>
        </p:txBody>
      </p:sp>
    </p:spTree>
    <p:extLst>
      <p:ext uri="{BB962C8B-B14F-4D97-AF65-F5344CB8AC3E}">
        <p14:creationId xmlns:p14="http://schemas.microsoft.com/office/powerpoint/2010/main" val="4615381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05EBCA4C-5FF1-487C-C9F9-7A15CB11A647}"/>
              </a:ext>
            </a:extLst>
          </p:cNvPr>
          <p:cNvSpPr>
            <a:spLocks noGrp="1" noChangeArrowheads="1"/>
          </p:cNvSpPr>
          <p:nvPr>
            <p:ph type="title"/>
          </p:nvPr>
        </p:nvSpPr>
        <p:spPr>
          <a:xfrm>
            <a:off x="539750" y="0"/>
            <a:ext cx="8229600" cy="1371600"/>
          </a:xfrm>
        </p:spPr>
        <p:txBody>
          <a:bodyPr/>
          <a:lstStyle/>
          <a:p>
            <a:pPr algn="ctr"/>
            <a:r>
              <a:rPr lang="ru-RU" altLang="ru-RU" sz="3200" b="1"/>
              <a:t>Система филаментов тайтин-небулин</a:t>
            </a:r>
            <a:endParaRPr lang="en-US" altLang="ru-RU" sz="3200" b="1"/>
          </a:p>
        </p:txBody>
      </p:sp>
      <p:pic>
        <p:nvPicPr>
          <p:cNvPr id="172036" name="Picture 4">
            <a:extLst>
              <a:ext uri="{FF2B5EF4-FFF2-40B4-BE49-F238E27FC236}">
                <a16:creationId xmlns:a16="http://schemas.microsoft.com/office/drawing/2014/main" id="{9D49F2EC-B552-416A-50E0-B29D0DB46E34}"/>
              </a:ext>
            </a:extLst>
          </p:cNvPr>
          <p:cNvPicPr>
            <a:picLocks noGrp="1" noChangeAspect="1" noChangeArrowheads="1"/>
          </p:cNvPicPr>
          <p:nvPr>
            <p:ph sz="half" idx="1"/>
          </p:nvPr>
        </p:nvPicPr>
        <p:blipFill>
          <a:blip r:embed="rId2">
            <a:clrChange>
              <a:clrFrom>
                <a:srgbClr val="FFFFFF"/>
              </a:clrFrom>
              <a:clrTo>
                <a:srgbClr val="FFFFFF">
                  <a:alpha val="0"/>
                </a:srgbClr>
              </a:clrTo>
            </a:clrChange>
            <a:lum bright="-12000" contrast="60000"/>
            <a:extLst>
              <a:ext uri="{28A0092B-C50C-407E-A947-70E740481C1C}">
                <a14:useLocalDpi xmlns:a14="http://schemas.microsoft.com/office/drawing/2010/main" val="0"/>
              </a:ext>
            </a:extLst>
          </a:blip>
          <a:stretch>
            <a:fillRect/>
          </a:stretch>
        </p:blipFill>
        <p:spPr>
          <a:xfrm>
            <a:off x="4089481" y="2017713"/>
            <a:ext cx="1958813"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2038" name="Rectangle 6">
            <a:extLst>
              <a:ext uri="{FF2B5EF4-FFF2-40B4-BE49-F238E27FC236}">
                <a16:creationId xmlns:a16="http://schemas.microsoft.com/office/drawing/2014/main" id="{1B1C07E7-A66A-7175-74D0-90BDA57E7573}"/>
              </a:ext>
            </a:extLst>
          </p:cNvPr>
          <p:cNvSpPr>
            <a:spLocks noGrp="1" noChangeArrowheads="1"/>
          </p:cNvSpPr>
          <p:nvPr>
            <p:ph type="body" sz="half" idx="2"/>
          </p:nvPr>
        </p:nvSpPr>
        <p:spPr>
          <a:xfrm>
            <a:off x="457200" y="4437063"/>
            <a:ext cx="8229600" cy="2016125"/>
          </a:xfrm>
        </p:spPr>
        <p:txBody>
          <a:bodyPr/>
          <a:lstStyle/>
          <a:p>
            <a:pPr>
              <a:lnSpc>
                <a:spcPct val="80000"/>
              </a:lnSpc>
            </a:pPr>
            <a:r>
              <a:rPr lang="ru-RU" altLang="ru-RU" sz="2400"/>
              <a:t>Нити тайтина прикреплены к </a:t>
            </a:r>
            <a:r>
              <a:rPr lang="en-US" altLang="ru-RU" sz="2400"/>
              <a:t>Z-</a:t>
            </a:r>
            <a:r>
              <a:rPr lang="ru-RU" altLang="ru-RU" sz="2400"/>
              <a:t>диску и проходят посередине толстых филаментов. </a:t>
            </a:r>
          </a:p>
          <a:p>
            <a:pPr lvl="1">
              <a:lnSpc>
                <a:spcPct val="80000"/>
              </a:lnSpc>
            </a:pPr>
            <a:r>
              <a:rPr lang="ru-RU" altLang="ru-RU" sz="2000"/>
              <a:t>Таким образом, толстые филаменты присоединены к обоим </a:t>
            </a:r>
            <a:r>
              <a:rPr lang="en-US" altLang="ru-RU" sz="2000"/>
              <a:t>Z</a:t>
            </a:r>
            <a:r>
              <a:rPr lang="ru-RU" altLang="ru-RU" sz="2000"/>
              <a:t>-дискам с помощью тайтина</a:t>
            </a:r>
            <a:endParaRPr lang="en-US" altLang="ru-RU" sz="2000"/>
          </a:p>
          <a:p>
            <a:pPr>
              <a:lnSpc>
                <a:spcPct val="80000"/>
              </a:lnSpc>
            </a:pPr>
            <a:r>
              <a:rPr lang="ru-RU" altLang="ru-RU" sz="2400"/>
              <a:t>Небулин связан с тонким филаментом от (+)-конца на </a:t>
            </a:r>
            <a:r>
              <a:rPr lang="en-US" altLang="ru-RU" sz="2400"/>
              <a:t>Z</a:t>
            </a:r>
            <a:r>
              <a:rPr lang="ru-RU" altLang="ru-RU" sz="2400"/>
              <a:t>-линии до (-)-конца.</a:t>
            </a:r>
          </a:p>
        </p:txBody>
      </p:sp>
      <p:sp>
        <p:nvSpPr>
          <p:cNvPr id="2" name="Номер слайда 6">
            <a:extLst>
              <a:ext uri="{FF2B5EF4-FFF2-40B4-BE49-F238E27FC236}">
                <a16:creationId xmlns:a16="http://schemas.microsoft.com/office/drawing/2014/main" id="{FBCC7AE4-5ED8-1C5E-2587-162B6F87C42A}"/>
              </a:ext>
            </a:extLst>
          </p:cNvPr>
          <p:cNvSpPr>
            <a:spLocks noGrp="1"/>
          </p:cNvSpPr>
          <p:nvPr>
            <p:ph type="sldNum" sz="quarter" idx="12"/>
          </p:nvPr>
        </p:nvSpPr>
        <p:spPr/>
        <p:txBody>
          <a:bodyPr/>
          <a:lstStyle/>
          <a:p>
            <a:fld id="{796C6546-3A7F-594E-AA8C-4A90C399BFCF}" type="slidenum">
              <a:rPr lang="ru-RU" altLang="ru-RU"/>
              <a:pPr/>
              <a:t>140</a:t>
            </a:fld>
            <a:endParaRPr lang="ru-RU" altLang="ru-RU"/>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1C7CBAC9-1DD1-EF24-C5B0-1ABD733EA81C}"/>
              </a:ext>
            </a:extLst>
          </p:cNvPr>
          <p:cNvSpPr>
            <a:spLocks noGrp="1" noChangeArrowheads="1"/>
          </p:cNvSpPr>
          <p:nvPr>
            <p:ph type="title"/>
          </p:nvPr>
        </p:nvSpPr>
        <p:spPr/>
        <p:txBody>
          <a:bodyPr/>
          <a:lstStyle/>
          <a:p>
            <a:r>
              <a:rPr lang="en-US" altLang="ru-RU"/>
              <a:t>Gelsolin-treated Sarcomere</a:t>
            </a:r>
          </a:p>
        </p:txBody>
      </p:sp>
      <p:pic>
        <p:nvPicPr>
          <p:cNvPr id="174084" name="Picture 4">
            <a:extLst>
              <a:ext uri="{FF2B5EF4-FFF2-40B4-BE49-F238E27FC236}">
                <a16:creationId xmlns:a16="http://schemas.microsoft.com/office/drawing/2014/main" id="{9A1EE06C-C2A0-29BF-BB43-2C29BF068EE5}"/>
              </a:ext>
            </a:extLst>
          </p:cNvPr>
          <p:cNvPicPr>
            <a:picLocks noGrp="1" noChangeAspect="1" noChangeArrowheads="1"/>
          </p:cNvPicPr>
          <p:nvPr>
            <p:ph sz="half" idx="1"/>
          </p:nvPr>
        </p:nvPicPr>
        <p:blipFill>
          <a:blip r:embed="rId2">
            <a:clrChange>
              <a:clrFrom>
                <a:srgbClr val="FFFFFF"/>
              </a:clrFrom>
              <a:clrTo>
                <a:srgbClr val="FFFFFF">
                  <a:alpha val="0"/>
                </a:srgbClr>
              </a:clrTo>
            </a:clrChange>
            <a:lum bright="-24000" contrast="60000"/>
            <a:extLst>
              <a:ext uri="{28A0092B-C50C-407E-A947-70E740481C1C}">
                <a14:useLocalDpi xmlns:a14="http://schemas.microsoft.com/office/drawing/2010/main" val="0"/>
              </a:ext>
            </a:extLst>
          </a:blip>
          <a:srcRect t="55722"/>
          <a:stretch>
            <a:fillRect/>
          </a:stretch>
        </p:blipFill>
        <p:spPr>
          <a:xfrm>
            <a:off x="900113" y="1341438"/>
            <a:ext cx="7127875" cy="3184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083" name="Rectangle 3">
            <a:extLst>
              <a:ext uri="{FF2B5EF4-FFF2-40B4-BE49-F238E27FC236}">
                <a16:creationId xmlns:a16="http://schemas.microsoft.com/office/drawing/2014/main" id="{5B6C8B7A-F0AA-0CA6-0A0B-C32EB0937012}"/>
              </a:ext>
            </a:extLst>
          </p:cNvPr>
          <p:cNvSpPr>
            <a:spLocks noGrp="1" noChangeArrowheads="1"/>
          </p:cNvSpPr>
          <p:nvPr>
            <p:ph type="body" sz="half" idx="2"/>
          </p:nvPr>
        </p:nvSpPr>
        <p:spPr>
          <a:xfrm>
            <a:off x="457200" y="4652963"/>
            <a:ext cx="8229600" cy="1800225"/>
          </a:xfrm>
        </p:spPr>
        <p:txBody>
          <a:bodyPr/>
          <a:lstStyle/>
          <a:p>
            <a:pPr>
              <a:lnSpc>
                <a:spcPct val="90000"/>
              </a:lnSpc>
            </a:pPr>
            <a:r>
              <a:rPr lang="en-US" altLang="ru-RU" sz="2000"/>
              <a:t>To visualize the titin filaments in a sarcomere, muscle is treated with the actin-severing protein </a:t>
            </a:r>
            <a:r>
              <a:rPr lang="en-US" altLang="ru-RU" sz="2000" b="1"/>
              <a:t>gelsolin</a:t>
            </a:r>
            <a:r>
              <a:rPr lang="en-US" altLang="ru-RU" sz="2000"/>
              <a:t>, which removes the thin filaments. </a:t>
            </a:r>
          </a:p>
          <a:p>
            <a:pPr>
              <a:lnSpc>
                <a:spcPct val="90000"/>
              </a:lnSpc>
            </a:pPr>
            <a:r>
              <a:rPr lang="en-US" altLang="ru-RU" sz="2000"/>
              <a:t>Without a supporting thin filament, nebulin condenses at the Z disk, leaving titin still attached to the Z disk and thick filament. </a:t>
            </a:r>
          </a:p>
        </p:txBody>
      </p:sp>
      <p:sp>
        <p:nvSpPr>
          <p:cNvPr id="2" name="Номер слайда 6">
            <a:extLst>
              <a:ext uri="{FF2B5EF4-FFF2-40B4-BE49-F238E27FC236}">
                <a16:creationId xmlns:a16="http://schemas.microsoft.com/office/drawing/2014/main" id="{EEDF7953-266F-9BBD-CE78-50FC40E7D544}"/>
              </a:ext>
            </a:extLst>
          </p:cNvPr>
          <p:cNvSpPr>
            <a:spLocks noGrp="1"/>
          </p:cNvSpPr>
          <p:nvPr>
            <p:ph type="sldNum" sz="quarter" idx="12"/>
          </p:nvPr>
        </p:nvSpPr>
        <p:spPr/>
        <p:txBody>
          <a:bodyPr/>
          <a:lstStyle/>
          <a:p>
            <a:fld id="{D37FBF4C-4E50-9F4D-ADA3-051DA13CF602}" type="slidenum">
              <a:rPr lang="ru-RU" altLang="ru-RU"/>
              <a:pPr/>
              <a:t>141</a:t>
            </a:fld>
            <a:endParaRPr lang="ru-RU" altLang="ru-RU"/>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37738131-459C-5125-3004-6DDB4FB418FF}"/>
              </a:ext>
            </a:extLst>
          </p:cNvPr>
          <p:cNvSpPr>
            <a:spLocks noGrp="1" noChangeArrowheads="1"/>
          </p:cNvSpPr>
          <p:nvPr>
            <p:ph type="title"/>
          </p:nvPr>
        </p:nvSpPr>
        <p:spPr/>
        <p:txBody>
          <a:bodyPr/>
          <a:lstStyle/>
          <a:p>
            <a:pPr algn="ctr"/>
            <a:r>
              <a:rPr lang="ru-RU" altLang="ru-RU" sz="3200" b="1"/>
              <a:t>Особенности сокращения гладкой мускулатуры</a:t>
            </a:r>
            <a:endParaRPr lang="en-US" altLang="ru-RU" sz="3200" b="1"/>
          </a:p>
        </p:txBody>
      </p:sp>
      <p:sp>
        <p:nvSpPr>
          <p:cNvPr id="176131" name="Rectangle 3">
            <a:extLst>
              <a:ext uri="{FF2B5EF4-FFF2-40B4-BE49-F238E27FC236}">
                <a16:creationId xmlns:a16="http://schemas.microsoft.com/office/drawing/2014/main" id="{6E0BE9DD-880E-A30B-6E8E-7CED77603373}"/>
              </a:ext>
            </a:extLst>
          </p:cNvPr>
          <p:cNvSpPr>
            <a:spLocks noGrp="1" noChangeArrowheads="1"/>
          </p:cNvSpPr>
          <p:nvPr>
            <p:ph type="body" sz="half" idx="1"/>
          </p:nvPr>
        </p:nvSpPr>
        <p:spPr>
          <a:xfrm>
            <a:off x="323850" y="2017713"/>
            <a:ext cx="4248150" cy="4114800"/>
          </a:xfrm>
        </p:spPr>
        <p:txBody>
          <a:bodyPr/>
          <a:lstStyle/>
          <a:p>
            <a:pPr>
              <a:lnSpc>
                <a:spcPct val="90000"/>
              </a:lnSpc>
            </a:pPr>
            <a:r>
              <a:rPr lang="ru-RU" altLang="ru-RU" sz="2000"/>
              <a:t>Гладкомышечные клетки расположены менее упорядоченно.</a:t>
            </a:r>
          </a:p>
          <a:p>
            <a:pPr>
              <a:lnSpc>
                <a:spcPct val="90000"/>
              </a:lnSpc>
            </a:pPr>
            <a:r>
              <a:rPr lang="ru-RU" altLang="ru-RU" sz="2000"/>
              <a:t>Рыхлые пучки актиновых и миозиновых филаментов заполняют цитоплазму клетки.  </a:t>
            </a:r>
            <a:endParaRPr lang="en-US" altLang="ru-RU" sz="2000"/>
          </a:p>
          <a:p>
            <a:pPr>
              <a:lnSpc>
                <a:spcPct val="90000"/>
              </a:lnSpc>
            </a:pPr>
            <a:r>
              <a:rPr lang="ru-RU" altLang="ru-RU" sz="2000"/>
              <a:t>Эти пучки связаны с </a:t>
            </a:r>
            <a:r>
              <a:rPr lang="ru-RU" altLang="ru-RU" sz="2000" b="1"/>
              <a:t>плотными тельцами</a:t>
            </a:r>
            <a:r>
              <a:rPr lang="ru-RU" altLang="ru-RU" sz="2000"/>
              <a:t> в цитозоле и </a:t>
            </a:r>
            <a:r>
              <a:rPr lang="ru-RU" altLang="ru-RU" sz="2000" b="1"/>
              <a:t>прикрепительными бляшками</a:t>
            </a:r>
            <a:r>
              <a:rPr lang="ru-RU" altLang="ru-RU" sz="2000"/>
              <a:t> на мембране.</a:t>
            </a:r>
          </a:p>
        </p:txBody>
      </p:sp>
      <p:pic>
        <p:nvPicPr>
          <p:cNvPr id="176132" name="Picture 4">
            <a:extLst>
              <a:ext uri="{FF2B5EF4-FFF2-40B4-BE49-F238E27FC236}">
                <a16:creationId xmlns:a16="http://schemas.microsoft.com/office/drawing/2014/main" id="{194981A4-19D7-114C-1AE5-3B1796F7AD40}"/>
              </a:ext>
            </a:extLst>
          </p:cNvPr>
          <p:cNvPicPr>
            <a:picLocks noGrp="1" noChangeAspect="1" noChangeArrowheads="1"/>
          </p:cNvPicPr>
          <p:nvPr>
            <p:ph sz="half" idx="2"/>
          </p:nvPr>
        </p:nvPicPr>
        <p:blipFill>
          <a:blip r:embed="rId2">
            <a:clrChange>
              <a:clrFrom>
                <a:srgbClr val="FFFFFF"/>
              </a:clrFrom>
              <a:clrTo>
                <a:srgbClr val="FFFFFF">
                  <a:alpha val="0"/>
                </a:srgbClr>
              </a:clrTo>
            </a:clrChange>
            <a:lum bright="-24000" contrast="66000"/>
            <a:extLst>
              <a:ext uri="{28A0092B-C50C-407E-A947-70E740481C1C}">
                <a14:useLocalDpi xmlns:a14="http://schemas.microsoft.com/office/drawing/2010/main" val="0"/>
              </a:ext>
            </a:extLst>
          </a:blip>
          <a:srcRect l="804" t="7019"/>
          <a:stretch>
            <a:fillRect/>
          </a:stretch>
        </p:blipFill>
        <p:spPr>
          <a:xfrm>
            <a:off x="4572000" y="1700213"/>
            <a:ext cx="4308475" cy="4752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Номер слайда 6">
            <a:extLst>
              <a:ext uri="{FF2B5EF4-FFF2-40B4-BE49-F238E27FC236}">
                <a16:creationId xmlns:a16="http://schemas.microsoft.com/office/drawing/2014/main" id="{829271D7-6DB7-CDCC-EE3D-092C0A9B289B}"/>
              </a:ext>
            </a:extLst>
          </p:cNvPr>
          <p:cNvSpPr>
            <a:spLocks noGrp="1"/>
          </p:cNvSpPr>
          <p:nvPr>
            <p:ph type="sldNum" sz="quarter" idx="12"/>
          </p:nvPr>
        </p:nvSpPr>
        <p:spPr/>
        <p:txBody>
          <a:bodyPr/>
          <a:lstStyle/>
          <a:p>
            <a:fld id="{67A597C7-FCDD-CD4D-9568-6A6C279A6A52}" type="slidenum">
              <a:rPr lang="ru-RU" altLang="ru-RU"/>
              <a:pPr/>
              <a:t>142</a:t>
            </a:fld>
            <a:endParaRPr lang="ru-RU" altLang="ru-RU"/>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D652FA50-AC90-6F1D-F1A1-A4EC7A807AEF}"/>
              </a:ext>
            </a:extLst>
          </p:cNvPr>
          <p:cNvSpPr>
            <a:spLocks noGrp="1" noChangeArrowheads="1"/>
          </p:cNvSpPr>
          <p:nvPr>
            <p:ph type="title"/>
          </p:nvPr>
        </p:nvSpPr>
        <p:spPr/>
        <p:txBody>
          <a:bodyPr/>
          <a:lstStyle/>
          <a:p>
            <a:pPr algn="ctr"/>
            <a:r>
              <a:rPr lang="ru-RU" altLang="ru-RU" sz="3600" b="1"/>
              <a:t>Сокращение гладких мышц</a:t>
            </a:r>
            <a:endParaRPr lang="en-US" altLang="ru-RU" sz="3600" b="1"/>
          </a:p>
        </p:txBody>
      </p:sp>
      <p:sp>
        <p:nvSpPr>
          <p:cNvPr id="214019" name="Rectangle 3">
            <a:extLst>
              <a:ext uri="{FF2B5EF4-FFF2-40B4-BE49-F238E27FC236}">
                <a16:creationId xmlns:a16="http://schemas.microsoft.com/office/drawing/2014/main" id="{8E31CA34-F87A-4C6C-24E0-16BE41C0643E}"/>
              </a:ext>
            </a:extLst>
          </p:cNvPr>
          <p:cNvSpPr>
            <a:spLocks noGrp="1" noChangeArrowheads="1"/>
          </p:cNvSpPr>
          <p:nvPr>
            <p:ph idx="1"/>
          </p:nvPr>
        </p:nvSpPr>
        <p:spPr/>
        <p:txBody>
          <a:bodyPr/>
          <a:lstStyle/>
          <a:p>
            <a:r>
              <a:rPr lang="ru-RU" altLang="ru-RU" sz="2800"/>
              <a:t>Пусковой механизм в сокращении гладких мышц – повышение </a:t>
            </a:r>
            <a:r>
              <a:rPr lang="en-US" altLang="ru-RU" sz="2800"/>
              <a:t>[Ca</a:t>
            </a:r>
            <a:r>
              <a:rPr lang="en-US" altLang="ru-RU" sz="2800" baseline="30000"/>
              <a:t>2+</a:t>
            </a:r>
            <a:r>
              <a:rPr lang="en-US" altLang="ru-RU" sz="2800"/>
              <a:t>] </a:t>
            </a:r>
            <a:r>
              <a:rPr lang="ru-RU" altLang="ru-RU" sz="2800"/>
              <a:t>в клетке. </a:t>
            </a:r>
          </a:p>
          <a:p>
            <a:r>
              <a:rPr lang="en-US" altLang="ru-RU" sz="2800"/>
              <a:t>Ca</a:t>
            </a:r>
            <a:r>
              <a:rPr lang="en-US" altLang="ru-RU" sz="2800" baseline="30000"/>
              <a:t>2+</a:t>
            </a:r>
            <a:r>
              <a:rPr lang="ru-RU" altLang="ru-RU" sz="2800"/>
              <a:t> связывается с </a:t>
            </a:r>
            <a:r>
              <a:rPr lang="ru-RU" altLang="ru-RU" sz="2800" b="1"/>
              <a:t>кальмодулином</a:t>
            </a:r>
            <a:r>
              <a:rPr lang="ru-RU" altLang="ru-RU" sz="2800"/>
              <a:t>, активирует </a:t>
            </a:r>
            <a:r>
              <a:rPr lang="ru-RU" altLang="ru-RU" sz="2800" b="1"/>
              <a:t>киназу легких цепей миозина</a:t>
            </a:r>
            <a:r>
              <a:rPr lang="ru-RU" altLang="ru-RU" sz="2800"/>
              <a:t>.</a:t>
            </a:r>
          </a:p>
          <a:p>
            <a:r>
              <a:rPr lang="ru-RU" altLang="ru-RU" sz="2800"/>
              <a:t>Фосфорилирование легких цепей миозина вызывает сокращение.</a:t>
            </a:r>
          </a:p>
          <a:p>
            <a:r>
              <a:rPr lang="ru-RU" altLang="ru-RU" sz="2800"/>
              <a:t>Процесс сокращения в гладких мышцах происходит значительно медленнее.</a:t>
            </a:r>
            <a:endParaRPr lang="en-US" altLang="ru-RU" sz="2800"/>
          </a:p>
        </p:txBody>
      </p:sp>
      <p:sp>
        <p:nvSpPr>
          <p:cNvPr id="2" name="Номер слайда 5">
            <a:extLst>
              <a:ext uri="{FF2B5EF4-FFF2-40B4-BE49-F238E27FC236}">
                <a16:creationId xmlns:a16="http://schemas.microsoft.com/office/drawing/2014/main" id="{66481E17-D160-5DD6-B14F-AD4DF954BC76}"/>
              </a:ext>
            </a:extLst>
          </p:cNvPr>
          <p:cNvSpPr>
            <a:spLocks noGrp="1"/>
          </p:cNvSpPr>
          <p:nvPr>
            <p:ph type="sldNum" sz="quarter" idx="12"/>
          </p:nvPr>
        </p:nvSpPr>
        <p:spPr/>
        <p:txBody>
          <a:bodyPr/>
          <a:lstStyle/>
          <a:p>
            <a:fld id="{30A2319D-78C5-4C4B-B2CE-21CAC24D6130}" type="slidenum">
              <a:rPr lang="ru-RU" altLang="ru-RU"/>
              <a:pPr/>
              <a:t>143</a:t>
            </a:fld>
            <a:endParaRPr lang="ru-RU" altLang="ru-RU"/>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A82BF196-2932-FB9D-8603-5984E067DF78}"/>
              </a:ext>
            </a:extLst>
          </p:cNvPr>
          <p:cNvSpPr>
            <a:spLocks noGrp="1" noChangeArrowheads="1"/>
          </p:cNvSpPr>
          <p:nvPr>
            <p:ph type="title"/>
          </p:nvPr>
        </p:nvSpPr>
        <p:spPr/>
        <p:txBody>
          <a:bodyPr/>
          <a:lstStyle/>
          <a:p>
            <a:pPr algn="ctr"/>
            <a:r>
              <a:rPr lang="ru-RU" altLang="ru-RU" sz="3200" b="1"/>
              <a:t>Биохимические основы развития сердечной недостаточности (СН)</a:t>
            </a:r>
            <a:endParaRPr lang="en-US" altLang="ru-RU" sz="3200" b="1"/>
          </a:p>
        </p:txBody>
      </p:sp>
      <p:sp>
        <p:nvSpPr>
          <p:cNvPr id="221187" name="Rectangle 3">
            <a:extLst>
              <a:ext uri="{FF2B5EF4-FFF2-40B4-BE49-F238E27FC236}">
                <a16:creationId xmlns:a16="http://schemas.microsoft.com/office/drawing/2014/main" id="{3BCE0FEE-CA40-8CBF-06B4-A2A3944B781E}"/>
              </a:ext>
            </a:extLst>
          </p:cNvPr>
          <p:cNvSpPr>
            <a:spLocks noGrp="1" noChangeArrowheads="1"/>
          </p:cNvSpPr>
          <p:nvPr>
            <p:ph idx="1"/>
          </p:nvPr>
        </p:nvSpPr>
        <p:spPr/>
        <p:txBody>
          <a:bodyPr/>
          <a:lstStyle/>
          <a:p>
            <a:pPr>
              <a:lnSpc>
                <a:spcPct val="80000"/>
              </a:lnSpc>
            </a:pPr>
            <a:r>
              <a:rPr lang="ru-RU" altLang="ru-RU" sz="2800"/>
              <a:t>Нарушение энергетического метаболизма. </a:t>
            </a:r>
          </a:p>
          <a:p>
            <a:pPr lvl="1">
              <a:lnSpc>
                <a:spcPct val="80000"/>
              </a:lnSpc>
            </a:pPr>
            <a:r>
              <a:rPr lang="ru-RU" altLang="ru-RU" sz="2400"/>
              <a:t>Дефицит </a:t>
            </a:r>
            <a:r>
              <a:rPr lang="en-US" altLang="ru-RU" sz="2400"/>
              <a:t>O</a:t>
            </a:r>
            <a:r>
              <a:rPr lang="en-US" altLang="ru-RU" sz="2400" baseline="-25000"/>
              <a:t>2</a:t>
            </a:r>
            <a:r>
              <a:rPr lang="en-US" altLang="ru-RU" sz="2400"/>
              <a:t> (</a:t>
            </a:r>
            <a:r>
              <a:rPr lang="ru-RU" altLang="ru-RU" sz="2400"/>
              <a:t>ишемия, гипоксия, аноксия</a:t>
            </a:r>
            <a:r>
              <a:rPr lang="en-US" altLang="ru-RU" sz="2400"/>
              <a:t>)</a:t>
            </a:r>
            <a:endParaRPr lang="ru-RU" altLang="ru-RU" sz="2400"/>
          </a:p>
          <a:p>
            <a:pPr lvl="1">
              <a:lnSpc>
                <a:spcPct val="80000"/>
              </a:lnSpc>
            </a:pPr>
            <a:r>
              <a:rPr lang="ru-RU" altLang="ru-RU" sz="2400"/>
              <a:t>Несоответствие нагрузки функциональной воможности миокарда</a:t>
            </a:r>
          </a:p>
          <a:p>
            <a:pPr lvl="1">
              <a:lnSpc>
                <a:spcPct val="80000"/>
              </a:lnSpc>
            </a:pPr>
            <a:r>
              <a:rPr lang="ru-RU" altLang="ru-RU" sz="2400"/>
              <a:t>Дефицит субстратов (Гл, ЖК, КТ, лактат, ПВК и др.)</a:t>
            </a:r>
          </a:p>
          <a:p>
            <a:pPr>
              <a:lnSpc>
                <a:spcPct val="80000"/>
              </a:lnSpc>
            </a:pPr>
            <a:r>
              <a:rPr lang="ru-RU" altLang="ru-RU" sz="2800"/>
              <a:t>В саркоплазме накапливается </a:t>
            </a:r>
            <a:r>
              <a:rPr lang="en-US" altLang="ru-RU" sz="2800"/>
              <a:t>Ca</a:t>
            </a:r>
            <a:r>
              <a:rPr lang="en-US" altLang="ru-RU" sz="2800" baseline="30000"/>
              <a:t>2+</a:t>
            </a:r>
          </a:p>
          <a:p>
            <a:pPr>
              <a:lnSpc>
                <a:spcPct val="80000"/>
              </a:lnSpc>
            </a:pPr>
            <a:r>
              <a:rPr lang="ru-RU" altLang="ru-RU" sz="2800"/>
              <a:t>Митохондрии аккумулируют значительную часть </a:t>
            </a:r>
            <a:r>
              <a:rPr lang="en-US" altLang="ru-RU" sz="2800"/>
              <a:t>Ca</a:t>
            </a:r>
            <a:r>
              <a:rPr lang="en-US" altLang="ru-RU" sz="2800" baseline="30000"/>
              <a:t>2+</a:t>
            </a:r>
            <a:endParaRPr lang="ru-RU" altLang="ru-RU" sz="2800" baseline="30000"/>
          </a:p>
          <a:p>
            <a:pPr>
              <a:lnSpc>
                <a:spcPct val="80000"/>
              </a:lnSpc>
            </a:pPr>
            <a:r>
              <a:rPr lang="ru-RU" altLang="ru-RU" sz="2800"/>
              <a:t>Разобщение дыхания и фосфорилирования.</a:t>
            </a:r>
            <a:endParaRPr lang="en-US" altLang="ru-RU" sz="2800"/>
          </a:p>
        </p:txBody>
      </p:sp>
      <p:sp>
        <p:nvSpPr>
          <p:cNvPr id="2" name="Номер слайда 5">
            <a:extLst>
              <a:ext uri="{FF2B5EF4-FFF2-40B4-BE49-F238E27FC236}">
                <a16:creationId xmlns:a16="http://schemas.microsoft.com/office/drawing/2014/main" id="{E6F6B01F-C65C-E156-1FAC-F0D67D61445A}"/>
              </a:ext>
            </a:extLst>
          </p:cNvPr>
          <p:cNvSpPr>
            <a:spLocks noGrp="1"/>
          </p:cNvSpPr>
          <p:nvPr>
            <p:ph type="sldNum" sz="quarter" idx="12"/>
          </p:nvPr>
        </p:nvSpPr>
        <p:spPr/>
        <p:txBody>
          <a:bodyPr/>
          <a:lstStyle/>
          <a:p>
            <a:fld id="{06759630-F04E-154D-8F9D-EE31B49554D1}" type="slidenum">
              <a:rPr lang="ru-RU" altLang="ru-RU"/>
              <a:pPr/>
              <a:t>144</a:t>
            </a:fld>
            <a:endParaRPr lang="ru-RU" altLang="ru-RU"/>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6" name="Rectangle 8">
            <a:extLst>
              <a:ext uri="{FF2B5EF4-FFF2-40B4-BE49-F238E27FC236}">
                <a16:creationId xmlns:a16="http://schemas.microsoft.com/office/drawing/2014/main" id="{62ADC7DB-1CA2-4252-8C4B-92652C969D9D}"/>
              </a:ext>
            </a:extLst>
          </p:cNvPr>
          <p:cNvSpPr>
            <a:spLocks noGrp="1" noChangeArrowheads="1"/>
          </p:cNvSpPr>
          <p:nvPr>
            <p:ph type="title"/>
          </p:nvPr>
        </p:nvSpPr>
        <p:spPr/>
        <p:txBody>
          <a:bodyPr/>
          <a:lstStyle/>
          <a:p>
            <a:pPr algn="ctr"/>
            <a:r>
              <a:rPr lang="ru-RU" altLang="ru-RU" sz="3200" b="1"/>
              <a:t>Разобщение дыхания и фосфорилирования</a:t>
            </a:r>
            <a:endParaRPr lang="en-US" altLang="ru-RU" sz="3200" b="1"/>
          </a:p>
        </p:txBody>
      </p:sp>
      <p:sp>
        <p:nvSpPr>
          <p:cNvPr id="247830" name="Rectangle 22">
            <a:extLst>
              <a:ext uri="{FF2B5EF4-FFF2-40B4-BE49-F238E27FC236}">
                <a16:creationId xmlns:a16="http://schemas.microsoft.com/office/drawing/2014/main" id="{1DF37409-A0C9-4269-AA5B-11B89CC42A60}"/>
              </a:ext>
            </a:extLst>
          </p:cNvPr>
          <p:cNvSpPr>
            <a:spLocks noGrp="1" noChangeArrowheads="1"/>
          </p:cNvSpPr>
          <p:nvPr>
            <p:ph type="body" sz="half" idx="2"/>
          </p:nvPr>
        </p:nvSpPr>
        <p:spPr>
          <a:xfrm>
            <a:off x="5364163" y="2276475"/>
            <a:ext cx="3382962" cy="4895850"/>
          </a:xfrm>
        </p:spPr>
        <p:txBody>
          <a:bodyPr/>
          <a:lstStyle/>
          <a:p>
            <a:r>
              <a:rPr lang="ru-RU" altLang="ru-RU" sz="2400"/>
              <a:t>Поступление </a:t>
            </a:r>
            <a:r>
              <a:rPr lang="en-US" altLang="ru-RU" sz="2400"/>
              <a:t>Ca</a:t>
            </a:r>
            <a:r>
              <a:rPr lang="en-US" altLang="ru-RU" sz="2400" baseline="30000"/>
              <a:t>2+</a:t>
            </a:r>
            <a:r>
              <a:rPr lang="ru-RU" altLang="ru-RU" sz="2400"/>
              <a:t> в МХ снижает мембранный потенциал (</a:t>
            </a:r>
            <a:r>
              <a:rPr lang="el-GR" altLang="ru-RU" sz="2400">
                <a:cs typeface="Arial" panose="020B0604020202020204" pitchFamily="34" charset="0"/>
              </a:rPr>
              <a:t>Δψ</a:t>
            </a:r>
            <a:r>
              <a:rPr lang="ru-RU" altLang="ru-RU" sz="2400"/>
              <a:t>) </a:t>
            </a:r>
            <a:r>
              <a:rPr lang="ru-RU" altLang="ru-RU" sz="2400">
                <a:sym typeface="Symbol" pitchFamily="2" charset="2"/>
              </a:rPr>
              <a:t> </a:t>
            </a:r>
            <a:r>
              <a:rPr lang="ru-RU" altLang="ru-RU" sz="2400" b="1"/>
              <a:t>энергодефицит</a:t>
            </a:r>
            <a:r>
              <a:rPr lang="ru-RU" altLang="ru-RU" sz="2400"/>
              <a:t>.</a:t>
            </a:r>
          </a:p>
          <a:p>
            <a:r>
              <a:rPr lang="ru-RU" altLang="ru-RU" sz="2400" b="1"/>
              <a:t>Гидроксиаппатит </a:t>
            </a:r>
            <a:r>
              <a:rPr lang="ru-RU" altLang="ru-RU" sz="2400"/>
              <a:t>плохо растворим </a:t>
            </a:r>
            <a:r>
              <a:rPr lang="ru-RU" altLang="ru-RU" sz="2400">
                <a:sym typeface="Symbol" pitchFamily="2" charset="2"/>
              </a:rPr>
              <a:t> уменьшается резерв фосфата. </a:t>
            </a:r>
          </a:p>
        </p:txBody>
      </p:sp>
      <p:sp>
        <p:nvSpPr>
          <p:cNvPr id="2" name="Номер слайда 6">
            <a:extLst>
              <a:ext uri="{FF2B5EF4-FFF2-40B4-BE49-F238E27FC236}">
                <a16:creationId xmlns:a16="http://schemas.microsoft.com/office/drawing/2014/main" id="{1B1509D1-1B16-96CE-8000-914B62DADA7C}"/>
              </a:ext>
            </a:extLst>
          </p:cNvPr>
          <p:cNvSpPr>
            <a:spLocks noGrp="1"/>
          </p:cNvSpPr>
          <p:nvPr>
            <p:ph type="sldNum" sz="quarter" idx="12"/>
          </p:nvPr>
        </p:nvSpPr>
        <p:spPr/>
        <p:txBody>
          <a:bodyPr/>
          <a:lstStyle/>
          <a:p>
            <a:fld id="{91283C9A-DF3B-B046-8CFE-658F76D58035}" type="slidenum">
              <a:rPr lang="ru-RU" altLang="ru-RU"/>
              <a:pPr/>
              <a:t>145</a:t>
            </a:fld>
            <a:endParaRPr lang="ru-RU" altLang="ru-RU"/>
          </a:p>
        </p:txBody>
      </p:sp>
      <p:sp>
        <p:nvSpPr>
          <p:cNvPr id="247818" name="Oval 10">
            <a:extLst>
              <a:ext uri="{FF2B5EF4-FFF2-40B4-BE49-F238E27FC236}">
                <a16:creationId xmlns:a16="http://schemas.microsoft.com/office/drawing/2014/main" id="{8D361F73-C4B4-B36E-8180-880D9C7739CC}"/>
              </a:ext>
            </a:extLst>
          </p:cNvPr>
          <p:cNvSpPr>
            <a:spLocks noChangeArrowheads="1"/>
          </p:cNvSpPr>
          <p:nvPr/>
        </p:nvSpPr>
        <p:spPr bwMode="auto">
          <a:xfrm>
            <a:off x="82550" y="1916113"/>
            <a:ext cx="5327650" cy="3890962"/>
          </a:xfrm>
          <a:prstGeom prst="ellipse">
            <a:avLst/>
          </a:prstGeom>
          <a:solidFill>
            <a:srgbClr val="FF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7820" name="AutoShape 12">
            <a:extLst>
              <a:ext uri="{FF2B5EF4-FFF2-40B4-BE49-F238E27FC236}">
                <a16:creationId xmlns:a16="http://schemas.microsoft.com/office/drawing/2014/main" id="{64F0E230-7662-E6BA-C2BB-EF754666E745}"/>
              </a:ext>
            </a:extLst>
          </p:cNvPr>
          <p:cNvSpPr>
            <a:spLocks noChangeArrowheads="1"/>
          </p:cNvSpPr>
          <p:nvPr/>
        </p:nvSpPr>
        <p:spPr bwMode="auto">
          <a:xfrm>
            <a:off x="736600" y="2349500"/>
            <a:ext cx="4098925" cy="3240088"/>
          </a:xfrm>
          <a:prstGeom prst="irregularSeal1">
            <a:avLst/>
          </a:prstGeom>
          <a:gradFill rotWithShape="1">
            <a:gsLst>
              <a:gs pos="0">
                <a:schemeClr val="bg1"/>
              </a:gs>
              <a:gs pos="100000">
                <a:srgbClr val="FFCCFF"/>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ru-RU"/>
          </a:p>
        </p:txBody>
      </p:sp>
      <p:sp>
        <p:nvSpPr>
          <p:cNvPr id="247821" name="Text Box 13">
            <a:extLst>
              <a:ext uri="{FF2B5EF4-FFF2-40B4-BE49-F238E27FC236}">
                <a16:creationId xmlns:a16="http://schemas.microsoft.com/office/drawing/2014/main" id="{9890DB43-AB92-0561-0602-F857FDB5A535}"/>
              </a:ext>
            </a:extLst>
          </p:cNvPr>
          <p:cNvSpPr txBox="1">
            <a:spLocks noChangeArrowheads="1"/>
          </p:cNvSpPr>
          <p:nvPr/>
        </p:nvSpPr>
        <p:spPr bwMode="auto">
          <a:xfrm>
            <a:off x="4619625" y="1874838"/>
            <a:ext cx="815975"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sz="2400"/>
              <a:t>Ca</a:t>
            </a:r>
            <a:r>
              <a:rPr lang="en-US" altLang="ru-RU" sz="2400" baseline="30000"/>
              <a:t>2+</a:t>
            </a:r>
          </a:p>
        </p:txBody>
      </p:sp>
      <p:sp>
        <p:nvSpPr>
          <p:cNvPr id="247822" name="Text Box 14">
            <a:extLst>
              <a:ext uri="{FF2B5EF4-FFF2-40B4-BE49-F238E27FC236}">
                <a16:creationId xmlns:a16="http://schemas.microsoft.com/office/drawing/2014/main" id="{8FB101C4-7B8C-6C38-E4DF-582F9C4D7F5D}"/>
              </a:ext>
            </a:extLst>
          </p:cNvPr>
          <p:cNvSpPr txBox="1">
            <a:spLocks noChangeArrowheads="1"/>
          </p:cNvSpPr>
          <p:nvPr/>
        </p:nvSpPr>
        <p:spPr bwMode="auto">
          <a:xfrm>
            <a:off x="2693988" y="3359150"/>
            <a:ext cx="815975"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sz="2400"/>
              <a:t>Ca</a:t>
            </a:r>
            <a:r>
              <a:rPr lang="en-US" altLang="ru-RU" sz="2400" baseline="30000"/>
              <a:t>2+</a:t>
            </a:r>
          </a:p>
        </p:txBody>
      </p:sp>
      <p:sp>
        <p:nvSpPr>
          <p:cNvPr id="247824" name="Text Box 16">
            <a:extLst>
              <a:ext uri="{FF2B5EF4-FFF2-40B4-BE49-F238E27FC236}">
                <a16:creationId xmlns:a16="http://schemas.microsoft.com/office/drawing/2014/main" id="{62ED4B92-4DF4-A594-6B46-018FBD355D9B}"/>
              </a:ext>
            </a:extLst>
          </p:cNvPr>
          <p:cNvSpPr txBox="1">
            <a:spLocks noChangeArrowheads="1"/>
          </p:cNvSpPr>
          <p:nvPr/>
        </p:nvSpPr>
        <p:spPr bwMode="auto">
          <a:xfrm>
            <a:off x="2098675" y="3163888"/>
            <a:ext cx="493713"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a:t>Фн</a:t>
            </a:r>
            <a:endParaRPr lang="en-US" altLang="ru-RU"/>
          </a:p>
        </p:txBody>
      </p:sp>
      <p:sp>
        <p:nvSpPr>
          <p:cNvPr id="247825" name="Text Box 17">
            <a:extLst>
              <a:ext uri="{FF2B5EF4-FFF2-40B4-BE49-F238E27FC236}">
                <a16:creationId xmlns:a16="http://schemas.microsoft.com/office/drawing/2014/main" id="{37CF1CC4-7A91-1D0B-90BA-578F9AD997AF}"/>
              </a:ext>
            </a:extLst>
          </p:cNvPr>
          <p:cNvSpPr txBox="1">
            <a:spLocks noChangeArrowheads="1"/>
          </p:cNvSpPr>
          <p:nvPr/>
        </p:nvSpPr>
        <p:spPr bwMode="auto">
          <a:xfrm>
            <a:off x="1738313" y="4076700"/>
            <a:ext cx="213360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b="1"/>
              <a:t>гидроксиаппатит</a:t>
            </a:r>
            <a:endParaRPr lang="en-US" altLang="ru-RU" b="1"/>
          </a:p>
        </p:txBody>
      </p:sp>
      <p:cxnSp>
        <p:nvCxnSpPr>
          <p:cNvPr id="247826" name="AutoShape 18">
            <a:extLst>
              <a:ext uri="{FF2B5EF4-FFF2-40B4-BE49-F238E27FC236}">
                <a16:creationId xmlns:a16="http://schemas.microsoft.com/office/drawing/2014/main" id="{4428C5A6-BCAB-3916-C8F8-06748CAF5726}"/>
              </a:ext>
            </a:extLst>
          </p:cNvPr>
          <p:cNvCxnSpPr>
            <a:cxnSpLocks noChangeShapeType="1"/>
            <a:stCxn id="247821" idx="1"/>
            <a:endCxn id="247822" idx="0"/>
          </p:cNvCxnSpPr>
          <p:nvPr/>
        </p:nvCxnSpPr>
        <p:spPr bwMode="auto">
          <a:xfrm rot="10800000" flipV="1">
            <a:off x="3101975" y="2108200"/>
            <a:ext cx="1517650" cy="125095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827" name="AutoShape 19">
            <a:extLst>
              <a:ext uri="{FF2B5EF4-FFF2-40B4-BE49-F238E27FC236}">
                <a16:creationId xmlns:a16="http://schemas.microsoft.com/office/drawing/2014/main" id="{661C4180-2A90-0FCF-36FF-974424F8CD97}"/>
              </a:ext>
            </a:extLst>
          </p:cNvPr>
          <p:cNvCxnSpPr>
            <a:cxnSpLocks noChangeShapeType="1"/>
            <a:stCxn id="247824" idx="2"/>
            <a:endCxn id="247825" idx="0"/>
          </p:cNvCxnSpPr>
          <p:nvPr/>
        </p:nvCxnSpPr>
        <p:spPr bwMode="auto">
          <a:xfrm rot="16200000" flipH="1">
            <a:off x="2307431" y="3579019"/>
            <a:ext cx="536575" cy="458788"/>
          </a:xfrm>
          <a:prstGeom prst="curvedConnector3">
            <a:avLst>
              <a:gd name="adj1" fmla="val 49704"/>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828" name="AutoShape 20">
            <a:extLst>
              <a:ext uri="{FF2B5EF4-FFF2-40B4-BE49-F238E27FC236}">
                <a16:creationId xmlns:a16="http://schemas.microsoft.com/office/drawing/2014/main" id="{4F1935F2-DF57-F447-25A4-48E7BF7C2A26}"/>
              </a:ext>
            </a:extLst>
          </p:cNvPr>
          <p:cNvCxnSpPr>
            <a:cxnSpLocks noChangeShapeType="1"/>
            <a:stCxn id="247822" idx="2"/>
            <a:endCxn id="247825" idx="0"/>
          </p:cNvCxnSpPr>
          <p:nvPr/>
        </p:nvCxnSpPr>
        <p:spPr bwMode="auto">
          <a:xfrm rot="5400000">
            <a:off x="2828131" y="3802857"/>
            <a:ext cx="250825" cy="29686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Rectangle 4">
            <a:extLst>
              <a:ext uri="{FF2B5EF4-FFF2-40B4-BE49-F238E27FC236}">
                <a16:creationId xmlns:a16="http://schemas.microsoft.com/office/drawing/2014/main" id="{9784F2D3-45BB-7FDE-7344-B8AA4918B82D}"/>
              </a:ext>
            </a:extLst>
          </p:cNvPr>
          <p:cNvSpPr>
            <a:spLocks noGrp="1" noChangeArrowheads="1"/>
          </p:cNvSpPr>
          <p:nvPr>
            <p:ph type="title"/>
          </p:nvPr>
        </p:nvSpPr>
        <p:spPr/>
        <p:txBody>
          <a:bodyPr/>
          <a:lstStyle/>
          <a:p>
            <a:pPr algn="ctr"/>
            <a:r>
              <a:rPr lang="ru-RU" altLang="ru-RU" sz="3200" b="1"/>
              <a:t>Формирование кислородного долга в миокарде</a:t>
            </a:r>
            <a:endParaRPr lang="en-US" altLang="ru-RU" sz="3200" b="1"/>
          </a:p>
        </p:txBody>
      </p:sp>
      <p:sp>
        <p:nvSpPr>
          <p:cNvPr id="2" name="Номер слайда 4">
            <a:extLst>
              <a:ext uri="{FF2B5EF4-FFF2-40B4-BE49-F238E27FC236}">
                <a16:creationId xmlns:a16="http://schemas.microsoft.com/office/drawing/2014/main" id="{325F4AB3-2914-C28D-C7DC-674E51970F3C}"/>
              </a:ext>
            </a:extLst>
          </p:cNvPr>
          <p:cNvSpPr>
            <a:spLocks noGrp="1"/>
          </p:cNvSpPr>
          <p:nvPr>
            <p:ph type="sldNum" sz="quarter" idx="12"/>
          </p:nvPr>
        </p:nvSpPr>
        <p:spPr/>
        <p:txBody>
          <a:bodyPr/>
          <a:lstStyle/>
          <a:p>
            <a:fld id="{7ADA7CAF-19FF-724D-85E6-22A20B983BC9}" type="slidenum">
              <a:rPr lang="ru-RU" altLang="ru-RU"/>
              <a:pPr/>
              <a:t>146</a:t>
            </a:fld>
            <a:endParaRPr lang="ru-RU" altLang="ru-RU"/>
          </a:p>
        </p:txBody>
      </p:sp>
      <p:sp>
        <p:nvSpPr>
          <p:cNvPr id="248837" name="Text Box 5">
            <a:extLst>
              <a:ext uri="{FF2B5EF4-FFF2-40B4-BE49-F238E27FC236}">
                <a16:creationId xmlns:a16="http://schemas.microsoft.com/office/drawing/2014/main" id="{6FF0A3B3-148B-4140-32E5-6E58F07B0D63}"/>
              </a:ext>
            </a:extLst>
          </p:cNvPr>
          <p:cNvSpPr txBox="1">
            <a:spLocks noChangeArrowheads="1"/>
          </p:cNvSpPr>
          <p:nvPr/>
        </p:nvSpPr>
        <p:spPr bwMode="auto">
          <a:xfrm>
            <a:off x="539750" y="2873375"/>
            <a:ext cx="1565275"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sz="2800" b="1"/>
              <a:t>↑</a:t>
            </a:r>
            <a:r>
              <a:rPr lang="en-US" altLang="ru-RU" sz="2800" b="1"/>
              <a:t> </a:t>
            </a:r>
            <a:r>
              <a:rPr lang="en-US" altLang="ru-RU" sz="2400" b="1"/>
              <a:t>Ca</a:t>
            </a:r>
            <a:r>
              <a:rPr lang="en-US" altLang="ru-RU" sz="2400" b="1" baseline="30000"/>
              <a:t>2+</a:t>
            </a:r>
            <a:r>
              <a:rPr lang="en-US" altLang="ru-RU" sz="2400" b="1"/>
              <a:t>(in)</a:t>
            </a:r>
          </a:p>
        </p:txBody>
      </p:sp>
      <p:sp>
        <p:nvSpPr>
          <p:cNvPr id="248838" name="Text Box 6">
            <a:extLst>
              <a:ext uri="{FF2B5EF4-FFF2-40B4-BE49-F238E27FC236}">
                <a16:creationId xmlns:a16="http://schemas.microsoft.com/office/drawing/2014/main" id="{D363BAB7-60E4-8A89-5DA0-DF14139C08F5}"/>
              </a:ext>
            </a:extLst>
          </p:cNvPr>
          <p:cNvSpPr txBox="1">
            <a:spLocks noChangeArrowheads="1"/>
          </p:cNvSpPr>
          <p:nvPr/>
        </p:nvSpPr>
        <p:spPr bwMode="auto">
          <a:xfrm>
            <a:off x="2411413" y="184467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sz="2400"/>
              <a:t>МХ</a:t>
            </a:r>
            <a:endParaRPr lang="en-US" altLang="ru-RU" sz="2400"/>
          </a:p>
        </p:txBody>
      </p:sp>
      <p:sp>
        <p:nvSpPr>
          <p:cNvPr id="248840" name="Text Box 8">
            <a:extLst>
              <a:ext uri="{FF2B5EF4-FFF2-40B4-BE49-F238E27FC236}">
                <a16:creationId xmlns:a16="http://schemas.microsoft.com/office/drawing/2014/main" id="{60CE115D-C8CA-F7C8-43AF-CF79BA182134}"/>
              </a:ext>
            </a:extLst>
          </p:cNvPr>
          <p:cNvSpPr txBox="1">
            <a:spLocks noChangeArrowheads="1"/>
          </p:cNvSpPr>
          <p:nvPr/>
        </p:nvSpPr>
        <p:spPr bwMode="auto">
          <a:xfrm>
            <a:off x="3517900" y="2349500"/>
            <a:ext cx="272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sz="2400">
                <a:cs typeface="Arial" panose="020B0604020202020204" pitchFamily="34" charset="0"/>
              </a:rPr>
              <a:t>↑ </a:t>
            </a:r>
            <a:r>
              <a:rPr lang="ru-RU" altLang="ru-RU" sz="2400"/>
              <a:t>ДГ-реакции ЦТК</a:t>
            </a:r>
            <a:endParaRPr lang="en-US" altLang="ru-RU" sz="2400"/>
          </a:p>
        </p:txBody>
      </p:sp>
      <p:cxnSp>
        <p:nvCxnSpPr>
          <p:cNvPr id="248841" name="AutoShape 9">
            <a:extLst>
              <a:ext uri="{FF2B5EF4-FFF2-40B4-BE49-F238E27FC236}">
                <a16:creationId xmlns:a16="http://schemas.microsoft.com/office/drawing/2014/main" id="{187FBE6D-5F7D-E72B-9EF3-4082D0F05B86}"/>
              </a:ext>
            </a:extLst>
          </p:cNvPr>
          <p:cNvCxnSpPr>
            <a:cxnSpLocks noChangeShapeType="1"/>
            <a:stCxn id="248837" idx="0"/>
            <a:endCxn id="248838" idx="1"/>
          </p:cNvCxnSpPr>
          <p:nvPr/>
        </p:nvCxnSpPr>
        <p:spPr bwMode="auto">
          <a:xfrm rot="16200000">
            <a:off x="1466851" y="1928812"/>
            <a:ext cx="800100" cy="108902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842" name="AutoShape 10">
            <a:extLst>
              <a:ext uri="{FF2B5EF4-FFF2-40B4-BE49-F238E27FC236}">
                <a16:creationId xmlns:a16="http://schemas.microsoft.com/office/drawing/2014/main" id="{4BBFD0E9-B77F-5954-D879-EABCE0B8E327}"/>
              </a:ext>
            </a:extLst>
          </p:cNvPr>
          <p:cNvCxnSpPr>
            <a:cxnSpLocks noChangeShapeType="1"/>
            <a:stCxn id="248838" idx="3"/>
            <a:endCxn id="248840" idx="0"/>
          </p:cNvCxnSpPr>
          <p:nvPr/>
        </p:nvCxnSpPr>
        <p:spPr bwMode="auto">
          <a:xfrm>
            <a:off x="3052763" y="2073275"/>
            <a:ext cx="1827212" cy="27622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843" name="Text Box 11">
            <a:extLst>
              <a:ext uri="{FF2B5EF4-FFF2-40B4-BE49-F238E27FC236}">
                <a16:creationId xmlns:a16="http://schemas.microsoft.com/office/drawing/2014/main" id="{1A7CD1EB-30B6-A3C8-8FFF-AF7F477DBC21}"/>
              </a:ext>
            </a:extLst>
          </p:cNvPr>
          <p:cNvSpPr txBox="1">
            <a:spLocks noChangeArrowheads="1"/>
          </p:cNvSpPr>
          <p:nvPr/>
        </p:nvSpPr>
        <p:spPr bwMode="auto">
          <a:xfrm>
            <a:off x="1835150" y="4005263"/>
            <a:ext cx="1055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l-GR" altLang="ru-RU" sz="2400">
                <a:cs typeface="Arial" panose="020B0604020202020204" pitchFamily="34" charset="0"/>
              </a:rPr>
              <a:t>Δμ</a:t>
            </a:r>
            <a:r>
              <a:rPr lang="en-US" altLang="ru-RU" sz="2400">
                <a:cs typeface="Arial" panose="020B0604020202020204" pitchFamily="34" charset="0"/>
              </a:rPr>
              <a:t>H</a:t>
            </a:r>
            <a:r>
              <a:rPr lang="en-US" altLang="ru-RU" sz="2400" baseline="30000">
                <a:cs typeface="Arial" panose="020B0604020202020204" pitchFamily="34" charset="0"/>
              </a:rPr>
              <a:t>+</a:t>
            </a:r>
            <a:r>
              <a:rPr lang="en-US" altLang="ru-RU" sz="2400">
                <a:cs typeface="Arial" panose="020B0604020202020204" pitchFamily="34" charset="0"/>
              </a:rPr>
              <a:t>↓</a:t>
            </a:r>
          </a:p>
        </p:txBody>
      </p:sp>
      <p:sp>
        <p:nvSpPr>
          <p:cNvPr id="248844" name="Text Box 12">
            <a:extLst>
              <a:ext uri="{FF2B5EF4-FFF2-40B4-BE49-F238E27FC236}">
                <a16:creationId xmlns:a16="http://schemas.microsoft.com/office/drawing/2014/main" id="{ECEBB718-91C9-4262-F2F6-06011081562A}"/>
              </a:ext>
            </a:extLst>
          </p:cNvPr>
          <p:cNvSpPr txBox="1">
            <a:spLocks noChangeArrowheads="1"/>
          </p:cNvSpPr>
          <p:nvPr/>
        </p:nvSpPr>
        <p:spPr bwMode="auto">
          <a:xfrm>
            <a:off x="4500563" y="3500438"/>
            <a:ext cx="768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sz="2400">
                <a:cs typeface="Arial" panose="020B0604020202020204" pitchFamily="34" charset="0"/>
              </a:rPr>
              <a:t>↑</a:t>
            </a:r>
            <a:r>
              <a:rPr lang="ru-RU" altLang="ru-RU" sz="2400">
                <a:cs typeface="Arial" panose="020B0604020202020204" pitchFamily="34" charset="0"/>
              </a:rPr>
              <a:t>ДЦ</a:t>
            </a:r>
            <a:endParaRPr lang="en-US" altLang="ru-RU" sz="2400">
              <a:cs typeface="Arial" panose="020B0604020202020204" pitchFamily="34" charset="0"/>
            </a:endParaRPr>
          </a:p>
        </p:txBody>
      </p:sp>
      <p:sp>
        <p:nvSpPr>
          <p:cNvPr id="248845" name="Text Box 13">
            <a:extLst>
              <a:ext uri="{FF2B5EF4-FFF2-40B4-BE49-F238E27FC236}">
                <a16:creationId xmlns:a16="http://schemas.microsoft.com/office/drawing/2014/main" id="{2B3A68EF-91C8-BE64-9AFF-665773662F90}"/>
              </a:ext>
            </a:extLst>
          </p:cNvPr>
          <p:cNvSpPr txBox="1">
            <a:spLocks noChangeArrowheads="1"/>
          </p:cNvSpPr>
          <p:nvPr/>
        </p:nvSpPr>
        <p:spPr bwMode="auto">
          <a:xfrm>
            <a:off x="4546600" y="4652963"/>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sz="2400">
                <a:cs typeface="Arial" panose="020B0604020202020204" pitchFamily="34" charset="0"/>
              </a:rPr>
              <a:t>↑</a:t>
            </a:r>
            <a:r>
              <a:rPr lang="ru-RU" altLang="ru-RU" sz="2400"/>
              <a:t>О</a:t>
            </a:r>
            <a:r>
              <a:rPr lang="ru-RU" altLang="ru-RU" sz="2400" baseline="-25000"/>
              <a:t>2</a:t>
            </a:r>
            <a:endParaRPr lang="en-US" altLang="ru-RU" sz="2400" baseline="-25000"/>
          </a:p>
        </p:txBody>
      </p:sp>
      <p:cxnSp>
        <p:nvCxnSpPr>
          <p:cNvPr id="248846" name="AutoShape 14">
            <a:extLst>
              <a:ext uri="{FF2B5EF4-FFF2-40B4-BE49-F238E27FC236}">
                <a16:creationId xmlns:a16="http://schemas.microsoft.com/office/drawing/2014/main" id="{4DB6DD54-4CE2-5A2F-1720-5BC4CED5393A}"/>
              </a:ext>
            </a:extLst>
          </p:cNvPr>
          <p:cNvCxnSpPr>
            <a:cxnSpLocks noChangeShapeType="1"/>
            <a:stCxn id="248837" idx="2"/>
            <a:endCxn id="248843" idx="1"/>
          </p:cNvCxnSpPr>
          <p:nvPr/>
        </p:nvCxnSpPr>
        <p:spPr bwMode="auto">
          <a:xfrm rot="16200000" flipH="1">
            <a:off x="1162844" y="3561557"/>
            <a:ext cx="831850" cy="512762"/>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847" name="AutoShape 15">
            <a:extLst>
              <a:ext uri="{FF2B5EF4-FFF2-40B4-BE49-F238E27FC236}">
                <a16:creationId xmlns:a16="http://schemas.microsoft.com/office/drawing/2014/main" id="{31C8D99D-EC1D-9D2E-A17F-870D11344863}"/>
              </a:ext>
            </a:extLst>
          </p:cNvPr>
          <p:cNvCxnSpPr>
            <a:cxnSpLocks noChangeShapeType="1"/>
            <a:stCxn id="248843" idx="3"/>
            <a:endCxn id="248844" idx="2"/>
          </p:cNvCxnSpPr>
          <p:nvPr/>
        </p:nvCxnSpPr>
        <p:spPr bwMode="auto">
          <a:xfrm flipV="1">
            <a:off x="2890838" y="3957638"/>
            <a:ext cx="1993900" cy="276225"/>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848" name="AutoShape 16">
            <a:extLst>
              <a:ext uri="{FF2B5EF4-FFF2-40B4-BE49-F238E27FC236}">
                <a16:creationId xmlns:a16="http://schemas.microsoft.com/office/drawing/2014/main" id="{B220FB0E-2F03-92BF-DA27-4AACE0AADA47}"/>
              </a:ext>
            </a:extLst>
          </p:cNvPr>
          <p:cNvCxnSpPr>
            <a:cxnSpLocks noChangeShapeType="1"/>
            <a:stCxn id="248844" idx="2"/>
            <a:endCxn id="248845" idx="0"/>
          </p:cNvCxnSpPr>
          <p:nvPr/>
        </p:nvCxnSpPr>
        <p:spPr bwMode="auto">
          <a:xfrm rot="16200000" flipH="1">
            <a:off x="4539456" y="4302920"/>
            <a:ext cx="695325" cy="476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849" name="AutoShape 17">
            <a:extLst>
              <a:ext uri="{FF2B5EF4-FFF2-40B4-BE49-F238E27FC236}">
                <a16:creationId xmlns:a16="http://schemas.microsoft.com/office/drawing/2014/main" id="{01BD9456-48B4-CED3-4995-EF692EF199DD}"/>
              </a:ext>
            </a:extLst>
          </p:cNvPr>
          <p:cNvCxnSpPr>
            <a:cxnSpLocks noChangeShapeType="1"/>
            <a:stCxn id="248840" idx="2"/>
            <a:endCxn id="248844" idx="0"/>
          </p:cNvCxnSpPr>
          <p:nvPr/>
        </p:nvCxnSpPr>
        <p:spPr bwMode="auto">
          <a:xfrm rot="16200000" flipH="1">
            <a:off x="4535488" y="3151187"/>
            <a:ext cx="693738" cy="4763"/>
          </a:xfrm>
          <a:prstGeom prst="curvedConnector3">
            <a:avLst>
              <a:gd name="adj1" fmla="val 49884"/>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850" name="Text Box 18">
            <a:extLst>
              <a:ext uri="{FF2B5EF4-FFF2-40B4-BE49-F238E27FC236}">
                <a16:creationId xmlns:a16="http://schemas.microsoft.com/office/drawing/2014/main" id="{5E721CDC-6635-E934-621A-7433AFBAE5B3}"/>
              </a:ext>
            </a:extLst>
          </p:cNvPr>
          <p:cNvSpPr txBox="1">
            <a:spLocks noChangeArrowheads="1"/>
          </p:cNvSpPr>
          <p:nvPr/>
        </p:nvSpPr>
        <p:spPr bwMode="auto">
          <a:xfrm>
            <a:off x="3395663" y="5661025"/>
            <a:ext cx="3006725" cy="466725"/>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sz="2400"/>
              <a:t>Кислородный голод</a:t>
            </a:r>
            <a:endParaRPr lang="en-US" altLang="ru-RU" sz="2400"/>
          </a:p>
        </p:txBody>
      </p:sp>
      <p:cxnSp>
        <p:nvCxnSpPr>
          <p:cNvPr id="248851" name="AutoShape 19">
            <a:extLst>
              <a:ext uri="{FF2B5EF4-FFF2-40B4-BE49-F238E27FC236}">
                <a16:creationId xmlns:a16="http://schemas.microsoft.com/office/drawing/2014/main" id="{714BD759-0849-128B-D791-64A48A8E337A}"/>
              </a:ext>
            </a:extLst>
          </p:cNvPr>
          <p:cNvCxnSpPr>
            <a:cxnSpLocks noChangeShapeType="1"/>
            <a:stCxn id="248845" idx="2"/>
            <a:endCxn id="248850" idx="0"/>
          </p:cNvCxnSpPr>
          <p:nvPr/>
        </p:nvCxnSpPr>
        <p:spPr bwMode="auto">
          <a:xfrm rot="16200000" flipH="1">
            <a:off x="4618832" y="5380831"/>
            <a:ext cx="550862" cy="9525"/>
          </a:xfrm>
          <a:prstGeom prst="curvedConnector3">
            <a:avLst>
              <a:gd name="adj1" fmla="val 49856"/>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4">
            <a:extLst>
              <a:ext uri="{FF2B5EF4-FFF2-40B4-BE49-F238E27FC236}">
                <a16:creationId xmlns:a16="http://schemas.microsoft.com/office/drawing/2014/main" id="{23CBC7B4-881B-E54E-682B-9FA069CB6359}"/>
              </a:ext>
            </a:extLst>
          </p:cNvPr>
          <p:cNvSpPr>
            <a:spLocks noGrp="1" noChangeArrowheads="1"/>
          </p:cNvSpPr>
          <p:nvPr>
            <p:ph type="title"/>
          </p:nvPr>
        </p:nvSpPr>
        <p:spPr/>
        <p:txBody>
          <a:bodyPr/>
          <a:lstStyle/>
          <a:p>
            <a:pPr algn="ctr"/>
            <a:r>
              <a:rPr lang="ru-RU" altLang="ru-RU" sz="3200" b="1"/>
              <a:t>Роль </a:t>
            </a:r>
            <a:r>
              <a:rPr lang="en-US" altLang="ru-RU" sz="3200" b="1"/>
              <a:t>Ca</a:t>
            </a:r>
            <a:r>
              <a:rPr lang="en-US" altLang="ru-RU" sz="3200" b="1" baseline="30000"/>
              <a:t>2+</a:t>
            </a:r>
            <a:r>
              <a:rPr lang="en-US" altLang="ru-RU" sz="3200" b="1"/>
              <a:t> </a:t>
            </a:r>
            <a:r>
              <a:rPr lang="ru-RU" altLang="ru-RU" sz="3200" b="1"/>
              <a:t>в снижении функциональной активности миокарда</a:t>
            </a:r>
            <a:endParaRPr lang="en-US" altLang="ru-RU" sz="3200" b="1"/>
          </a:p>
        </p:txBody>
      </p:sp>
      <p:sp>
        <p:nvSpPr>
          <p:cNvPr id="2" name="Номер слайда 4">
            <a:extLst>
              <a:ext uri="{FF2B5EF4-FFF2-40B4-BE49-F238E27FC236}">
                <a16:creationId xmlns:a16="http://schemas.microsoft.com/office/drawing/2014/main" id="{C8CCDE17-2920-979B-FD9C-9009E44B1CDE}"/>
              </a:ext>
            </a:extLst>
          </p:cNvPr>
          <p:cNvSpPr>
            <a:spLocks noGrp="1"/>
          </p:cNvSpPr>
          <p:nvPr>
            <p:ph type="sldNum" sz="quarter" idx="12"/>
          </p:nvPr>
        </p:nvSpPr>
        <p:spPr/>
        <p:txBody>
          <a:bodyPr/>
          <a:lstStyle/>
          <a:p>
            <a:fld id="{96BAAAF9-EDE9-FA4E-BBBF-8501BB9D2529}" type="slidenum">
              <a:rPr lang="ru-RU" altLang="ru-RU"/>
              <a:pPr/>
              <a:t>147</a:t>
            </a:fld>
            <a:endParaRPr lang="ru-RU" altLang="ru-RU"/>
          </a:p>
        </p:txBody>
      </p:sp>
      <p:sp>
        <p:nvSpPr>
          <p:cNvPr id="249861" name="Text Box 5">
            <a:extLst>
              <a:ext uri="{FF2B5EF4-FFF2-40B4-BE49-F238E27FC236}">
                <a16:creationId xmlns:a16="http://schemas.microsoft.com/office/drawing/2014/main" id="{AE89DD1D-341F-0DEC-4DD3-DE9BF17C4E5A}"/>
              </a:ext>
            </a:extLst>
          </p:cNvPr>
          <p:cNvSpPr txBox="1">
            <a:spLocks noChangeArrowheads="1"/>
          </p:cNvSpPr>
          <p:nvPr/>
        </p:nvSpPr>
        <p:spPr bwMode="auto">
          <a:xfrm>
            <a:off x="663575" y="25844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endParaRPr lang="en-US" altLang="ru-RU"/>
          </a:p>
        </p:txBody>
      </p:sp>
      <p:sp>
        <p:nvSpPr>
          <p:cNvPr id="249862" name="Text Box 6">
            <a:extLst>
              <a:ext uri="{FF2B5EF4-FFF2-40B4-BE49-F238E27FC236}">
                <a16:creationId xmlns:a16="http://schemas.microsoft.com/office/drawing/2014/main" id="{76B937BB-F272-DA11-6FAE-05B5751A7834}"/>
              </a:ext>
            </a:extLst>
          </p:cNvPr>
          <p:cNvSpPr txBox="1">
            <a:spLocks noChangeArrowheads="1"/>
          </p:cNvSpPr>
          <p:nvPr/>
        </p:nvSpPr>
        <p:spPr bwMode="auto">
          <a:xfrm>
            <a:off x="700088" y="2205038"/>
            <a:ext cx="128905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sz="2400" b="1"/>
              <a:t>Ca</a:t>
            </a:r>
            <a:r>
              <a:rPr lang="en-US" altLang="ru-RU" sz="2400" b="1" baseline="30000"/>
              <a:t>2+</a:t>
            </a:r>
            <a:r>
              <a:rPr lang="en-US" altLang="ru-RU" sz="2400" b="1"/>
              <a:t>(in)</a:t>
            </a:r>
          </a:p>
        </p:txBody>
      </p:sp>
      <p:cxnSp>
        <p:nvCxnSpPr>
          <p:cNvPr id="249863" name="AutoShape 7">
            <a:extLst>
              <a:ext uri="{FF2B5EF4-FFF2-40B4-BE49-F238E27FC236}">
                <a16:creationId xmlns:a16="http://schemas.microsoft.com/office/drawing/2014/main" id="{68EE1995-7519-7C9D-1FB1-063D13A37CD7}"/>
              </a:ext>
            </a:extLst>
          </p:cNvPr>
          <p:cNvCxnSpPr>
            <a:cxnSpLocks noChangeShapeType="1"/>
            <a:stCxn id="249862" idx="3"/>
            <a:endCxn id="249866" idx="1"/>
          </p:cNvCxnSpPr>
          <p:nvPr/>
        </p:nvCxnSpPr>
        <p:spPr bwMode="auto">
          <a:xfrm>
            <a:off x="1989138" y="2438400"/>
            <a:ext cx="495300" cy="158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864" name="AutoShape 8">
            <a:extLst>
              <a:ext uri="{FF2B5EF4-FFF2-40B4-BE49-F238E27FC236}">
                <a16:creationId xmlns:a16="http://schemas.microsoft.com/office/drawing/2014/main" id="{A50192C7-F46D-BCC3-3717-9D9273D2470B}"/>
              </a:ext>
            </a:extLst>
          </p:cNvPr>
          <p:cNvCxnSpPr>
            <a:cxnSpLocks noChangeShapeType="1"/>
            <a:stCxn id="249862" idx="2"/>
            <a:endCxn id="249865" idx="0"/>
          </p:cNvCxnSpPr>
          <p:nvPr/>
        </p:nvCxnSpPr>
        <p:spPr bwMode="auto">
          <a:xfrm flipH="1">
            <a:off x="1341438" y="2671763"/>
            <a:ext cx="3175" cy="7572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865" name="Text Box 9">
            <a:extLst>
              <a:ext uri="{FF2B5EF4-FFF2-40B4-BE49-F238E27FC236}">
                <a16:creationId xmlns:a16="http://schemas.microsoft.com/office/drawing/2014/main" id="{D5FAC9FA-CBA3-B039-46A2-4472D768C004}"/>
              </a:ext>
            </a:extLst>
          </p:cNvPr>
          <p:cNvSpPr txBox="1">
            <a:spLocks noChangeArrowheads="1"/>
          </p:cNvSpPr>
          <p:nvPr/>
        </p:nvSpPr>
        <p:spPr bwMode="auto">
          <a:xfrm>
            <a:off x="250825" y="3429000"/>
            <a:ext cx="21796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ru-RU" altLang="ru-RU" sz="2000" b="1"/>
              <a:t>Кальпаины</a:t>
            </a:r>
          </a:p>
          <a:p>
            <a:pPr eaLnBrk="1" hangingPunct="1"/>
            <a:r>
              <a:rPr lang="ru-RU" altLang="ru-RU" sz="2000"/>
              <a:t>(</a:t>
            </a:r>
            <a:r>
              <a:rPr lang="en-US" altLang="ru-RU" sz="2000"/>
              <a:t>Ca</a:t>
            </a:r>
            <a:r>
              <a:rPr lang="en-US" altLang="ru-RU" sz="2000" baseline="30000"/>
              <a:t>2+</a:t>
            </a:r>
            <a:r>
              <a:rPr lang="en-US" altLang="ru-RU" sz="2000"/>
              <a:t>-</a:t>
            </a:r>
            <a:r>
              <a:rPr lang="ru-RU" altLang="ru-RU" sz="2000"/>
              <a:t>зависимые протеиназы и пептидазы)</a:t>
            </a:r>
            <a:endParaRPr lang="en-US" altLang="ru-RU" sz="2000"/>
          </a:p>
        </p:txBody>
      </p:sp>
      <p:sp>
        <p:nvSpPr>
          <p:cNvPr id="249866" name="Text Box 10">
            <a:extLst>
              <a:ext uri="{FF2B5EF4-FFF2-40B4-BE49-F238E27FC236}">
                <a16:creationId xmlns:a16="http://schemas.microsoft.com/office/drawing/2014/main" id="{06F2A736-5E03-77BB-AC31-8A808274E5F5}"/>
              </a:ext>
            </a:extLst>
          </p:cNvPr>
          <p:cNvSpPr txBox="1">
            <a:spLocks noChangeArrowheads="1"/>
          </p:cNvSpPr>
          <p:nvPr/>
        </p:nvSpPr>
        <p:spPr bwMode="auto">
          <a:xfrm>
            <a:off x="2484438" y="2133600"/>
            <a:ext cx="2036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ru-RU"/>
              <a:t>Ca</a:t>
            </a:r>
            <a:r>
              <a:rPr lang="en-US" altLang="ru-RU" baseline="30000"/>
              <a:t>2+</a:t>
            </a:r>
            <a:r>
              <a:rPr lang="en-US" altLang="ru-RU"/>
              <a:t>-</a:t>
            </a:r>
            <a:r>
              <a:rPr lang="ru-RU" altLang="ru-RU"/>
              <a:t>зависимые протеинкиназы</a:t>
            </a:r>
            <a:endParaRPr lang="en-US" altLang="ru-RU"/>
          </a:p>
        </p:txBody>
      </p:sp>
      <p:sp>
        <p:nvSpPr>
          <p:cNvPr id="249867" name="Text Box 11">
            <a:extLst>
              <a:ext uri="{FF2B5EF4-FFF2-40B4-BE49-F238E27FC236}">
                <a16:creationId xmlns:a16="http://schemas.microsoft.com/office/drawing/2014/main" id="{6E6A157F-99AA-BC84-426D-0976A3BBB9BC}"/>
              </a:ext>
            </a:extLst>
          </p:cNvPr>
          <p:cNvSpPr txBox="1">
            <a:spLocks noChangeArrowheads="1"/>
          </p:cNvSpPr>
          <p:nvPr/>
        </p:nvSpPr>
        <p:spPr bwMode="auto">
          <a:xfrm>
            <a:off x="5148263" y="2139950"/>
            <a:ext cx="1401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a:cs typeface="Arial" panose="020B0604020202020204" pitchFamily="34" charset="0"/>
              </a:rPr>
              <a:t>↑ </a:t>
            </a:r>
            <a:r>
              <a:rPr lang="ru-RU" altLang="ru-RU"/>
              <a:t>Гликолиз,</a:t>
            </a:r>
          </a:p>
          <a:p>
            <a:pPr eaLnBrk="1" hangingPunct="1"/>
            <a:r>
              <a:rPr lang="ru-RU" altLang="ru-RU"/>
              <a:t>↑ Липолиз</a:t>
            </a:r>
            <a:endParaRPr lang="en-US" altLang="ru-RU"/>
          </a:p>
        </p:txBody>
      </p:sp>
      <p:cxnSp>
        <p:nvCxnSpPr>
          <p:cNvPr id="249868" name="AutoShape 12">
            <a:extLst>
              <a:ext uri="{FF2B5EF4-FFF2-40B4-BE49-F238E27FC236}">
                <a16:creationId xmlns:a16="http://schemas.microsoft.com/office/drawing/2014/main" id="{DDC04C83-ED15-D7A5-7BEA-6FDCFD24B7C0}"/>
              </a:ext>
            </a:extLst>
          </p:cNvPr>
          <p:cNvCxnSpPr>
            <a:cxnSpLocks noChangeShapeType="1"/>
            <a:stCxn id="249866" idx="3"/>
            <a:endCxn id="249867" idx="1"/>
          </p:cNvCxnSpPr>
          <p:nvPr/>
        </p:nvCxnSpPr>
        <p:spPr bwMode="auto">
          <a:xfrm>
            <a:off x="4521200" y="2454275"/>
            <a:ext cx="627063" cy="6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869" name="AutoShape 13">
            <a:extLst>
              <a:ext uri="{FF2B5EF4-FFF2-40B4-BE49-F238E27FC236}">
                <a16:creationId xmlns:a16="http://schemas.microsoft.com/office/drawing/2014/main" id="{7D844165-3E26-8CAB-9DF5-77414CD10C76}"/>
              </a:ext>
            </a:extLst>
          </p:cNvPr>
          <p:cNvCxnSpPr>
            <a:cxnSpLocks noChangeShapeType="1"/>
            <a:stCxn id="249867" idx="3"/>
            <a:endCxn id="249872" idx="1"/>
          </p:cNvCxnSpPr>
          <p:nvPr/>
        </p:nvCxnSpPr>
        <p:spPr bwMode="auto">
          <a:xfrm flipV="1">
            <a:off x="6550025" y="2452688"/>
            <a:ext cx="614363" cy="793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870" name="AutoShape 14">
            <a:extLst>
              <a:ext uri="{FF2B5EF4-FFF2-40B4-BE49-F238E27FC236}">
                <a16:creationId xmlns:a16="http://schemas.microsoft.com/office/drawing/2014/main" id="{B3BD993A-ABAA-9FAC-EBD3-C5C1F6C67EC3}"/>
              </a:ext>
            </a:extLst>
          </p:cNvPr>
          <p:cNvCxnSpPr>
            <a:cxnSpLocks noChangeShapeType="1"/>
            <a:stCxn id="249865" idx="3"/>
            <a:endCxn id="249871" idx="1"/>
          </p:cNvCxnSpPr>
          <p:nvPr/>
        </p:nvCxnSpPr>
        <p:spPr bwMode="auto">
          <a:xfrm>
            <a:off x="2430463" y="4084638"/>
            <a:ext cx="1185862" cy="238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871" name="Text Box 15">
            <a:extLst>
              <a:ext uri="{FF2B5EF4-FFF2-40B4-BE49-F238E27FC236}">
                <a16:creationId xmlns:a16="http://schemas.microsoft.com/office/drawing/2014/main" id="{F999B6FC-8F59-2C2F-C370-A266A6A5EE96}"/>
              </a:ext>
            </a:extLst>
          </p:cNvPr>
          <p:cNvSpPr txBox="1">
            <a:spLocks noChangeArrowheads="1"/>
          </p:cNvSpPr>
          <p:nvPr/>
        </p:nvSpPr>
        <p:spPr bwMode="auto">
          <a:xfrm>
            <a:off x="3616325" y="3644900"/>
            <a:ext cx="1603375"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ru-RU" altLang="ru-RU"/>
              <a:t>Уменьшение мышечной массы</a:t>
            </a:r>
            <a:endParaRPr lang="en-US" altLang="ru-RU"/>
          </a:p>
        </p:txBody>
      </p:sp>
      <p:sp>
        <p:nvSpPr>
          <p:cNvPr id="249872" name="Text Box 16">
            <a:extLst>
              <a:ext uri="{FF2B5EF4-FFF2-40B4-BE49-F238E27FC236}">
                <a16:creationId xmlns:a16="http://schemas.microsoft.com/office/drawing/2014/main" id="{5E377687-EC9C-F76C-375A-0CFC7F0BDFAD}"/>
              </a:ext>
            </a:extLst>
          </p:cNvPr>
          <p:cNvSpPr txBox="1">
            <a:spLocks noChangeArrowheads="1"/>
          </p:cNvSpPr>
          <p:nvPr/>
        </p:nvSpPr>
        <p:spPr bwMode="auto">
          <a:xfrm>
            <a:off x="7164388" y="1989138"/>
            <a:ext cx="1728787" cy="925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ru-RU" altLang="ru-RU">
                <a:cs typeface="Arial" panose="020B0604020202020204" pitchFamily="34" charset="0"/>
              </a:rPr>
              <a:t>↓ </a:t>
            </a:r>
            <a:r>
              <a:rPr lang="ru-RU" altLang="ru-RU"/>
              <a:t>Эндогенный запас субстратов</a:t>
            </a:r>
            <a:endParaRPr lang="en-US" altLang="ru-RU"/>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A0C16642-1A0F-BB33-7D0B-25C2DF5D6A14}"/>
              </a:ext>
            </a:extLst>
          </p:cNvPr>
          <p:cNvSpPr>
            <a:spLocks noGrp="1" noChangeArrowheads="1"/>
          </p:cNvSpPr>
          <p:nvPr>
            <p:ph type="title"/>
          </p:nvPr>
        </p:nvSpPr>
        <p:spPr/>
        <p:txBody>
          <a:bodyPr/>
          <a:lstStyle/>
          <a:p>
            <a:pPr algn="ctr"/>
            <a:r>
              <a:rPr lang="ru-RU" altLang="ru-RU" sz="3200" b="1"/>
              <a:t>Последовательность развития СН</a:t>
            </a:r>
            <a:endParaRPr lang="en-US" altLang="ru-RU" sz="3200" b="1"/>
          </a:p>
        </p:txBody>
      </p:sp>
      <p:sp>
        <p:nvSpPr>
          <p:cNvPr id="250883" name="Rectangle 3">
            <a:extLst>
              <a:ext uri="{FF2B5EF4-FFF2-40B4-BE49-F238E27FC236}">
                <a16:creationId xmlns:a16="http://schemas.microsoft.com/office/drawing/2014/main" id="{31624E8E-9EE7-CDD2-2C56-612744ADBC4A}"/>
              </a:ext>
            </a:extLst>
          </p:cNvPr>
          <p:cNvSpPr>
            <a:spLocks noGrp="1" noChangeArrowheads="1"/>
          </p:cNvSpPr>
          <p:nvPr>
            <p:ph idx="1"/>
          </p:nvPr>
        </p:nvSpPr>
        <p:spPr>
          <a:xfrm>
            <a:off x="457200" y="1981200"/>
            <a:ext cx="8229600" cy="4184650"/>
          </a:xfrm>
        </p:spPr>
        <p:txBody>
          <a:bodyPr/>
          <a:lstStyle/>
          <a:p>
            <a:pPr>
              <a:lnSpc>
                <a:spcPct val="90000"/>
              </a:lnSpc>
            </a:pPr>
            <a:r>
              <a:rPr lang="ru-RU" altLang="ru-RU" sz="2800"/>
              <a:t>При сердечной недостаточности (СН):</a:t>
            </a:r>
          </a:p>
          <a:p>
            <a:pPr lvl="1">
              <a:lnSpc>
                <a:spcPct val="90000"/>
              </a:lnSpc>
            </a:pPr>
            <a:r>
              <a:rPr lang="ru-RU" altLang="ru-RU" sz="2400"/>
              <a:t>Слабая мышечная стенка растягивается (дилатация).</a:t>
            </a:r>
          </a:p>
          <a:p>
            <a:pPr lvl="1">
              <a:lnSpc>
                <a:spcPct val="90000"/>
              </a:lnSpc>
            </a:pPr>
            <a:r>
              <a:rPr lang="ru-RU" altLang="ru-RU" sz="2400"/>
              <a:t>Повышается синтез коллагена </a:t>
            </a:r>
            <a:r>
              <a:rPr lang="ru-RU" altLang="ru-RU" sz="2400">
                <a:sym typeface="Symbol" pitchFamily="2" charset="2"/>
              </a:rPr>
              <a:t> </a:t>
            </a:r>
            <a:r>
              <a:rPr lang="ru-RU" altLang="ru-RU" sz="2400" i="1">
                <a:sym typeface="Symbol" pitchFamily="2" charset="2"/>
              </a:rPr>
              <a:t>рубцевание миокарда  препятствует дилатации  снижается эластичность.</a:t>
            </a:r>
          </a:p>
          <a:p>
            <a:pPr lvl="1">
              <a:lnSpc>
                <a:spcPct val="90000"/>
              </a:lnSpc>
            </a:pPr>
            <a:r>
              <a:rPr lang="en-US" altLang="ru-RU" sz="2400"/>
              <a:t>Ca</a:t>
            </a:r>
            <a:r>
              <a:rPr lang="en-US" altLang="ru-RU" sz="2400" baseline="30000"/>
              <a:t>2+</a:t>
            </a:r>
            <a:r>
              <a:rPr lang="ru-RU" altLang="ru-RU" sz="2400"/>
              <a:t> </a:t>
            </a:r>
            <a:r>
              <a:rPr lang="ru-RU" altLang="ru-RU" sz="2400">
                <a:sym typeface="Symbol" pitchFamily="2" charset="2"/>
              </a:rPr>
              <a:t> </a:t>
            </a:r>
            <a:r>
              <a:rPr lang="ru-RU" altLang="ru-RU" sz="2400">
                <a:cs typeface="Arial" panose="020B0604020202020204" pitchFamily="34" charset="0"/>
                <a:sym typeface="Symbol" pitchFamily="2" charset="2"/>
              </a:rPr>
              <a:t>↑ </a:t>
            </a:r>
            <a:r>
              <a:rPr lang="ru-RU" altLang="ru-RU" sz="2400">
                <a:sym typeface="Symbol" pitchFamily="2" charset="2"/>
              </a:rPr>
              <a:t>анаэробный гликолиз  </a:t>
            </a:r>
            <a:r>
              <a:rPr lang="ru-RU" altLang="ru-RU" sz="2400">
                <a:cs typeface="Arial" panose="020B0604020202020204" pitchFamily="34" charset="0"/>
                <a:sym typeface="Symbol" pitchFamily="2" charset="2"/>
              </a:rPr>
              <a:t>↑образование волокон белого типа</a:t>
            </a:r>
            <a:r>
              <a:rPr lang="ru-RU" altLang="ru-RU" sz="2400">
                <a:sym typeface="Symbol" pitchFamily="2" charset="2"/>
              </a:rPr>
              <a:t>  гипертрофия миокарда  усиление биосинтеза мышечных белков.</a:t>
            </a:r>
          </a:p>
          <a:p>
            <a:pPr lvl="1">
              <a:lnSpc>
                <a:spcPct val="90000"/>
              </a:lnSpc>
            </a:pPr>
            <a:r>
              <a:rPr lang="en-US" altLang="ru-RU" sz="2400"/>
              <a:t>Ca</a:t>
            </a:r>
            <a:r>
              <a:rPr lang="en-US" altLang="ru-RU" sz="2400" baseline="30000"/>
              <a:t>2+</a:t>
            </a:r>
            <a:r>
              <a:rPr lang="ru-RU" altLang="ru-RU" sz="2400"/>
              <a:t> активирует процессы перекисного окисления (</a:t>
            </a:r>
            <a:r>
              <a:rPr lang="ru-RU" altLang="ru-RU" sz="2400">
                <a:cs typeface="Arial" panose="020B0604020202020204" pitchFamily="34" charset="0"/>
              </a:rPr>
              <a:t>↑</a:t>
            </a:r>
            <a:r>
              <a:rPr lang="en-US" altLang="ru-RU" sz="2400">
                <a:cs typeface="Arial" panose="020B0604020202020204" pitchFamily="34" charset="0"/>
              </a:rPr>
              <a:t> </a:t>
            </a:r>
            <a:r>
              <a:rPr lang="en-US" altLang="ru-RU" sz="2400"/>
              <a:t>NADH</a:t>
            </a:r>
            <a:r>
              <a:rPr lang="ru-RU" altLang="ru-RU" sz="2400"/>
              <a:t>)</a:t>
            </a:r>
            <a:r>
              <a:rPr lang="en-US" altLang="ru-RU" sz="2400"/>
              <a:t>.</a:t>
            </a:r>
            <a:endParaRPr lang="ru-RU" altLang="ru-RU" sz="2400"/>
          </a:p>
        </p:txBody>
      </p:sp>
      <p:sp>
        <p:nvSpPr>
          <p:cNvPr id="2" name="Номер слайда 5">
            <a:extLst>
              <a:ext uri="{FF2B5EF4-FFF2-40B4-BE49-F238E27FC236}">
                <a16:creationId xmlns:a16="http://schemas.microsoft.com/office/drawing/2014/main" id="{34EF86F6-FA38-00E4-9068-A0AEE365A08A}"/>
              </a:ext>
            </a:extLst>
          </p:cNvPr>
          <p:cNvSpPr>
            <a:spLocks noGrp="1"/>
          </p:cNvSpPr>
          <p:nvPr>
            <p:ph type="sldNum" sz="quarter" idx="12"/>
          </p:nvPr>
        </p:nvSpPr>
        <p:spPr/>
        <p:txBody>
          <a:bodyPr/>
          <a:lstStyle/>
          <a:p>
            <a:fld id="{17A34B04-2E49-9748-9490-6C86ACEF791F}" type="slidenum">
              <a:rPr lang="ru-RU" altLang="ru-RU"/>
              <a:pPr/>
              <a:t>148</a:t>
            </a:fld>
            <a:endParaRPr lang="ru-RU" altLang="ru-RU"/>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04309A7F-4CE6-73E6-6BCB-6575E1B80773}"/>
              </a:ext>
            </a:extLst>
          </p:cNvPr>
          <p:cNvSpPr>
            <a:spLocks noGrp="1" noChangeArrowheads="1"/>
          </p:cNvSpPr>
          <p:nvPr>
            <p:ph type="title"/>
          </p:nvPr>
        </p:nvSpPr>
        <p:spPr>
          <a:xfrm>
            <a:off x="0" y="457200"/>
            <a:ext cx="9144000" cy="1371600"/>
          </a:xfrm>
        </p:spPr>
        <p:txBody>
          <a:bodyPr/>
          <a:lstStyle/>
          <a:p>
            <a:pPr algn="ctr"/>
            <a:r>
              <a:rPr lang="ru-RU" altLang="ru-RU" sz="3600" b="1"/>
              <a:t>Биохимические основы коррекции СН </a:t>
            </a:r>
            <a:r>
              <a:rPr lang="ru-RU" altLang="ru-RU" sz="3200"/>
              <a:t>(1)</a:t>
            </a:r>
            <a:endParaRPr lang="en-US" altLang="ru-RU" sz="3200"/>
          </a:p>
        </p:txBody>
      </p:sp>
      <p:sp>
        <p:nvSpPr>
          <p:cNvPr id="251907" name="Rectangle 3">
            <a:extLst>
              <a:ext uri="{FF2B5EF4-FFF2-40B4-BE49-F238E27FC236}">
                <a16:creationId xmlns:a16="http://schemas.microsoft.com/office/drawing/2014/main" id="{CCA435E7-2922-5BC6-5BF5-69D2669E28F5}"/>
              </a:ext>
            </a:extLst>
          </p:cNvPr>
          <p:cNvSpPr>
            <a:spLocks noGrp="1" noChangeArrowheads="1"/>
          </p:cNvSpPr>
          <p:nvPr>
            <p:ph idx="1"/>
          </p:nvPr>
        </p:nvSpPr>
        <p:spPr>
          <a:xfrm>
            <a:off x="179388" y="2060575"/>
            <a:ext cx="8785225" cy="4321175"/>
          </a:xfrm>
        </p:spPr>
        <p:txBody>
          <a:bodyPr/>
          <a:lstStyle/>
          <a:p>
            <a:pPr marL="457200" indent="-457200">
              <a:lnSpc>
                <a:spcPct val="80000"/>
              </a:lnSpc>
              <a:buFont typeface="Wingdings" pitchFamily="2" charset="2"/>
              <a:buAutoNum type="arabicPeriod"/>
            </a:pPr>
            <a:r>
              <a:rPr lang="ru-RU" altLang="ru-RU" sz="2400"/>
              <a:t>Аэрация миокарда</a:t>
            </a:r>
          </a:p>
          <a:p>
            <a:pPr marL="838200" lvl="1" indent="-381000">
              <a:lnSpc>
                <a:spcPct val="80000"/>
              </a:lnSpc>
              <a:buFont typeface="Wingdings" pitchFamily="2" charset="2"/>
              <a:buAutoNum type="arabicPeriod"/>
            </a:pPr>
            <a:r>
              <a:rPr lang="ru-RU" altLang="ru-RU" sz="2200"/>
              <a:t>Нормализация кровообращения</a:t>
            </a:r>
          </a:p>
          <a:p>
            <a:pPr marL="457200" indent="-457200">
              <a:lnSpc>
                <a:spcPct val="80000"/>
              </a:lnSpc>
              <a:buFont typeface="Wingdings" pitchFamily="2" charset="2"/>
              <a:buAutoNum type="arabicPeriod"/>
            </a:pPr>
            <a:r>
              <a:rPr lang="ru-RU" altLang="ru-RU" sz="2400"/>
              <a:t>Нормализация ионного и энергетического баланса </a:t>
            </a:r>
          </a:p>
          <a:p>
            <a:pPr marL="838200" lvl="1" indent="-381000">
              <a:lnSpc>
                <a:spcPct val="80000"/>
              </a:lnSpc>
              <a:buFont typeface="Wingdings" pitchFamily="2" charset="2"/>
              <a:buAutoNum type="arabicPeriod"/>
            </a:pPr>
            <a:r>
              <a:rPr lang="ru-RU" altLang="ru-RU" sz="2200"/>
              <a:t>Препараты </a:t>
            </a:r>
            <a:r>
              <a:rPr lang="en-US" altLang="ru-RU" sz="2200"/>
              <a:t>K</a:t>
            </a:r>
            <a:r>
              <a:rPr lang="en-US" altLang="ru-RU" sz="2200" baseline="30000"/>
              <a:t>+</a:t>
            </a:r>
            <a:r>
              <a:rPr lang="ru-RU" altLang="ru-RU" sz="2200"/>
              <a:t> (печеный картофель, изюм, урюк и т.п.)</a:t>
            </a:r>
          </a:p>
          <a:p>
            <a:pPr marL="838200" lvl="1" indent="-381000">
              <a:lnSpc>
                <a:spcPct val="80000"/>
              </a:lnSpc>
              <a:buFont typeface="Wingdings" pitchFamily="2" charset="2"/>
              <a:buAutoNum type="arabicPeriod"/>
            </a:pPr>
            <a:r>
              <a:rPr lang="ru-RU" altLang="ru-RU" sz="2200"/>
              <a:t>Инъекции препаратов глюкозы, инсулина и </a:t>
            </a:r>
            <a:r>
              <a:rPr lang="en-US" altLang="ru-RU" sz="2200"/>
              <a:t>K</a:t>
            </a:r>
            <a:r>
              <a:rPr lang="en-US" altLang="ru-RU" sz="2200" baseline="30000"/>
              <a:t>+</a:t>
            </a:r>
          </a:p>
          <a:p>
            <a:pPr marL="457200" indent="-457200">
              <a:lnSpc>
                <a:spcPct val="80000"/>
              </a:lnSpc>
              <a:buFont typeface="Wingdings" pitchFamily="2" charset="2"/>
              <a:buAutoNum type="arabicPeriod"/>
            </a:pPr>
            <a:r>
              <a:rPr lang="ru-RU" altLang="ru-RU" sz="2400" b="1"/>
              <a:t>Сердечные гликозиды (СГ) </a:t>
            </a:r>
            <a:r>
              <a:rPr lang="ru-RU" altLang="ru-RU" sz="2400"/>
              <a:t>(наперстянки, ландыша, строфанта Комбе) – дигитоксин, дигоксин, дигонин, конваллятоксин, строфантин </a:t>
            </a:r>
            <a:r>
              <a:rPr lang="en-US" altLang="ru-RU" sz="2400"/>
              <a:t>K</a:t>
            </a:r>
            <a:r>
              <a:rPr lang="ru-RU" altLang="ru-RU" sz="2400"/>
              <a:t>, </a:t>
            </a:r>
            <a:r>
              <a:rPr lang="ru-RU" altLang="ru-RU" sz="2400" i="1"/>
              <a:t>коргликон </a:t>
            </a:r>
            <a:r>
              <a:rPr lang="ru-RU" altLang="ru-RU" sz="2400"/>
              <a:t>(смесь разных СГ)</a:t>
            </a:r>
            <a:r>
              <a:rPr lang="en-US" altLang="ru-RU" sz="2400"/>
              <a:t>.</a:t>
            </a:r>
            <a:endParaRPr lang="ru-RU" altLang="ru-RU" sz="2400"/>
          </a:p>
          <a:p>
            <a:pPr marL="838200" lvl="1" indent="-381000">
              <a:lnSpc>
                <a:spcPct val="80000"/>
              </a:lnSpc>
              <a:buFont typeface="Wingdings" pitchFamily="2" charset="2"/>
              <a:buAutoNum type="arabicPeriod"/>
            </a:pPr>
            <a:r>
              <a:rPr lang="ru-RU" altLang="ru-RU" sz="2200"/>
              <a:t>Высокоспецифичные ингибиторы </a:t>
            </a:r>
            <a:r>
              <a:rPr lang="en-US" altLang="ru-RU" sz="2200"/>
              <a:t>Na</a:t>
            </a:r>
            <a:r>
              <a:rPr lang="ru-RU" altLang="ru-RU" sz="2200" baseline="30000"/>
              <a:t>+</a:t>
            </a:r>
            <a:r>
              <a:rPr lang="en-US" altLang="ru-RU" sz="2200"/>
              <a:t>/K</a:t>
            </a:r>
            <a:r>
              <a:rPr lang="ru-RU" altLang="ru-RU" sz="2200" baseline="30000"/>
              <a:t>+</a:t>
            </a:r>
            <a:r>
              <a:rPr lang="en-US" altLang="ru-RU" sz="2200"/>
              <a:t>-</a:t>
            </a:r>
            <a:r>
              <a:rPr lang="ru-RU" altLang="ru-RU" sz="2200"/>
              <a:t>АТФазы.</a:t>
            </a:r>
          </a:p>
          <a:p>
            <a:pPr marL="457200" indent="-457200">
              <a:lnSpc>
                <a:spcPct val="80000"/>
              </a:lnSpc>
              <a:buFont typeface="Wingdings" pitchFamily="2" charset="2"/>
              <a:buAutoNum type="arabicPeriod"/>
            </a:pPr>
            <a:r>
              <a:rPr lang="ru-RU" altLang="ru-RU" sz="2400"/>
              <a:t>Применение ингибиторов кальциевых каналов</a:t>
            </a:r>
            <a:r>
              <a:rPr lang="en-US" altLang="ru-RU" sz="2400"/>
              <a:t> </a:t>
            </a:r>
            <a:r>
              <a:rPr lang="ru-RU" altLang="ru-RU" sz="2400"/>
              <a:t>и антагонистов </a:t>
            </a:r>
            <a:r>
              <a:rPr lang="en-US" altLang="ru-RU" sz="2400"/>
              <a:t>Ca</a:t>
            </a:r>
            <a:r>
              <a:rPr lang="en-US" altLang="ru-RU" sz="2400" baseline="30000"/>
              <a:t>2+</a:t>
            </a:r>
            <a:r>
              <a:rPr lang="ru-RU" altLang="ru-RU" sz="2400"/>
              <a:t>. </a:t>
            </a:r>
            <a:endParaRPr lang="en-US" altLang="ru-RU" sz="2400"/>
          </a:p>
        </p:txBody>
      </p:sp>
      <p:sp>
        <p:nvSpPr>
          <p:cNvPr id="2" name="Номер слайда 5">
            <a:extLst>
              <a:ext uri="{FF2B5EF4-FFF2-40B4-BE49-F238E27FC236}">
                <a16:creationId xmlns:a16="http://schemas.microsoft.com/office/drawing/2014/main" id="{E42A58EF-5B50-5228-197F-C6ED627C3214}"/>
              </a:ext>
            </a:extLst>
          </p:cNvPr>
          <p:cNvSpPr>
            <a:spLocks noGrp="1"/>
          </p:cNvSpPr>
          <p:nvPr>
            <p:ph type="sldNum" sz="quarter" idx="12"/>
          </p:nvPr>
        </p:nvSpPr>
        <p:spPr/>
        <p:txBody>
          <a:bodyPr/>
          <a:lstStyle/>
          <a:p>
            <a:fld id="{DAE3F9F9-CB50-D449-9274-54F580E2C53D}" type="slidenum">
              <a:rPr lang="ru-RU" altLang="ru-RU"/>
              <a:pPr/>
              <a:t>149</a:t>
            </a:fld>
            <a:endParaRPr lang="ru-RU" altLang="ru-RU"/>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BC269E2-DB5B-F3DE-B449-7B989F77211F}"/>
              </a:ext>
            </a:extLst>
          </p:cNvPr>
          <p:cNvSpPr>
            <a:spLocks noGrp="1"/>
          </p:cNvSpPr>
          <p:nvPr>
            <p:ph type="sldNum" sz="quarter" idx="12"/>
          </p:nvPr>
        </p:nvSpPr>
        <p:spPr/>
        <p:txBody>
          <a:bodyPr/>
          <a:lstStyle/>
          <a:p>
            <a:fld id="{E538C0C7-26A1-B640-9864-425D5A7A67BD}" type="slidenum">
              <a:rPr lang="ru-RU" altLang="ru-RU" smtClean="0"/>
              <a:pPr/>
              <a:t>15</a:t>
            </a:fld>
            <a:endParaRPr lang="ru-RU" altLang="ru-RU"/>
          </a:p>
        </p:txBody>
      </p:sp>
      <p:pic>
        <p:nvPicPr>
          <p:cNvPr id="344065" name="Picture 1" descr="page25image33382528">
            <a:extLst>
              <a:ext uri="{FF2B5EF4-FFF2-40B4-BE49-F238E27FC236}">
                <a16:creationId xmlns:a16="http://schemas.microsoft.com/office/drawing/2014/main" id="{20A0CE9F-DC8B-A227-778A-53A15766205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339752" y="476672"/>
            <a:ext cx="5256584" cy="589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5011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30FF7B9D-0C6B-E0C9-C383-17DFFB6009A1}"/>
              </a:ext>
            </a:extLst>
          </p:cNvPr>
          <p:cNvSpPr>
            <a:spLocks noGrp="1" noChangeArrowheads="1"/>
          </p:cNvSpPr>
          <p:nvPr>
            <p:ph type="title"/>
          </p:nvPr>
        </p:nvSpPr>
        <p:spPr>
          <a:xfrm>
            <a:off x="0" y="457200"/>
            <a:ext cx="9144000" cy="1100138"/>
          </a:xfrm>
        </p:spPr>
        <p:txBody>
          <a:bodyPr/>
          <a:lstStyle/>
          <a:p>
            <a:pPr algn="ctr"/>
            <a:r>
              <a:rPr lang="ru-RU" altLang="ru-RU" sz="3600" b="1"/>
              <a:t>Биохимические основы коррекции СН </a:t>
            </a:r>
            <a:r>
              <a:rPr lang="ru-RU" altLang="ru-RU" sz="2800" b="1"/>
              <a:t>(2)</a:t>
            </a:r>
            <a:endParaRPr lang="en-US" altLang="ru-RU" sz="2800" b="1"/>
          </a:p>
        </p:txBody>
      </p:sp>
      <p:sp>
        <p:nvSpPr>
          <p:cNvPr id="252931" name="Rectangle 3">
            <a:extLst>
              <a:ext uri="{FF2B5EF4-FFF2-40B4-BE49-F238E27FC236}">
                <a16:creationId xmlns:a16="http://schemas.microsoft.com/office/drawing/2014/main" id="{A32E0343-8C30-E5A1-253F-9EBBBD22322A}"/>
              </a:ext>
            </a:extLst>
          </p:cNvPr>
          <p:cNvSpPr>
            <a:spLocks noGrp="1" noChangeArrowheads="1"/>
          </p:cNvSpPr>
          <p:nvPr>
            <p:ph idx="1"/>
          </p:nvPr>
        </p:nvSpPr>
        <p:spPr>
          <a:xfrm>
            <a:off x="323850" y="1844675"/>
            <a:ext cx="8631238" cy="4608513"/>
          </a:xfrm>
        </p:spPr>
        <p:txBody>
          <a:bodyPr/>
          <a:lstStyle/>
          <a:p>
            <a:pPr>
              <a:lnSpc>
                <a:spcPct val="80000"/>
              </a:lnSpc>
            </a:pPr>
            <a:r>
              <a:rPr lang="ru-RU" altLang="ru-RU" sz="2800"/>
              <a:t>Препараты, увеличивающие уровень АТФ в миокарде</a:t>
            </a:r>
          </a:p>
          <a:p>
            <a:pPr lvl="1">
              <a:lnSpc>
                <a:spcPct val="80000"/>
              </a:lnSpc>
            </a:pPr>
            <a:r>
              <a:rPr lang="ru-RU" altLang="ru-RU" sz="2400"/>
              <a:t>Рибоксин (инозин) </a:t>
            </a:r>
          </a:p>
          <a:p>
            <a:pPr lvl="1">
              <a:lnSpc>
                <a:spcPct val="80000"/>
              </a:lnSpc>
            </a:pPr>
            <a:r>
              <a:rPr lang="ru-RU" altLang="ru-RU" sz="2400"/>
              <a:t>Аспаркам, панангин (глу, асп, </a:t>
            </a:r>
            <a:r>
              <a:rPr lang="en-US" altLang="ru-RU" sz="2400"/>
              <a:t>K</a:t>
            </a:r>
            <a:r>
              <a:rPr lang="en-US" altLang="ru-RU" sz="2400" baseline="30000"/>
              <a:t>+</a:t>
            </a:r>
            <a:r>
              <a:rPr lang="en-US" altLang="ru-RU" sz="2400"/>
              <a:t>, Mg</a:t>
            </a:r>
            <a:r>
              <a:rPr lang="en-US" altLang="ru-RU" sz="2400" baseline="30000"/>
              <a:t>2+</a:t>
            </a:r>
            <a:r>
              <a:rPr lang="ru-RU" altLang="ru-RU" sz="2400"/>
              <a:t>)</a:t>
            </a:r>
          </a:p>
          <a:p>
            <a:pPr lvl="2">
              <a:lnSpc>
                <a:spcPct val="80000"/>
              </a:lnSpc>
            </a:pPr>
            <a:r>
              <a:rPr lang="ru-RU" altLang="ru-RU" sz="2000"/>
              <a:t>Инозин </a:t>
            </a:r>
            <a:r>
              <a:rPr lang="ru-RU" altLang="ru-RU" sz="2000">
                <a:cs typeface="Arial" panose="020B0604020202020204" pitchFamily="34" charset="0"/>
              </a:rPr>
              <a:t>→ ИМФ (+асп) → Аденилосукцинат → АМФ → АДФ → АТФ</a:t>
            </a:r>
          </a:p>
          <a:p>
            <a:pPr lvl="1">
              <a:lnSpc>
                <a:spcPct val="80000"/>
              </a:lnSpc>
            </a:pPr>
            <a:r>
              <a:rPr lang="en-US" altLang="ru-RU" sz="2400">
                <a:cs typeface="Arial" panose="020B0604020202020204" pitchFamily="34" charset="0"/>
              </a:rPr>
              <a:t>L-</a:t>
            </a:r>
            <a:r>
              <a:rPr lang="ru-RU" altLang="ru-RU" sz="2400">
                <a:cs typeface="Arial" panose="020B0604020202020204" pitchFamily="34" charset="0"/>
              </a:rPr>
              <a:t>Карнитин (Элькар</a:t>
            </a:r>
            <a:r>
              <a:rPr lang="en-US" altLang="ru-RU" sz="2400">
                <a:cs typeface="Arial" panose="020B0604020202020204" pitchFamily="34" charset="0"/>
              </a:rPr>
              <a:t>®</a:t>
            </a:r>
            <a:r>
              <a:rPr lang="ru-RU" altLang="ru-RU" sz="2400">
                <a:cs typeface="Arial" panose="020B0604020202020204" pitchFamily="34" charset="0"/>
              </a:rPr>
              <a:t>) </a:t>
            </a:r>
          </a:p>
          <a:p>
            <a:pPr lvl="2">
              <a:lnSpc>
                <a:spcPct val="80000"/>
              </a:lnSpc>
            </a:pPr>
            <a:r>
              <a:rPr lang="ru-RU" altLang="ru-RU" sz="2000">
                <a:cs typeface="Arial" panose="020B0604020202020204" pitchFamily="34" charset="0"/>
              </a:rPr>
              <a:t>Осуществляет транспорт ЖК в МХ.</a:t>
            </a:r>
          </a:p>
          <a:p>
            <a:pPr>
              <a:lnSpc>
                <a:spcPct val="80000"/>
              </a:lnSpc>
            </a:pPr>
            <a:r>
              <a:rPr lang="ru-RU" altLang="ru-RU" sz="2800">
                <a:cs typeface="Arial" panose="020B0604020202020204" pitchFamily="34" charset="0"/>
              </a:rPr>
              <a:t>Антиоксиданты </a:t>
            </a:r>
            <a:r>
              <a:rPr lang="en-US" altLang="ru-RU" sz="2800">
                <a:cs typeface="Arial" panose="020B0604020202020204" pitchFamily="34" charset="0"/>
              </a:rPr>
              <a:t>(</a:t>
            </a:r>
            <a:r>
              <a:rPr lang="ru-RU" altLang="ru-RU" sz="2800">
                <a:cs typeface="Arial" panose="020B0604020202020204" pitchFamily="34" charset="0"/>
              </a:rPr>
              <a:t>компл. вит. </a:t>
            </a:r>
            <a:r>
              <a:rPr lang="en-US" altLang="ru-RU" sz="2800">
                <a:cs typeface="Arial" panose="020B0604020202020204" pitchFamily="34" charset="0"/>
              </a:rPr>
              <a:t>C, A, E)</a:t>
            </a:r>
            <a:endParaRPr lang="ru-RU" altLang="ru-RU" sz="2800">
              <a:cs typeface="Arial" panose="020B0604020202020204" pitchFamily="34" charset="0"/>
            </a:endParaRPr>
          </a:p>
          <a:p>
            <a:pPr>
              <a:lnSpc>
                <a:spcPct val="80000"/>
              </a:lnSpc>
            </a:pPr>
            <a:r>
              <a:rPr lang="ru-RU" altLang="ru-RU" sz="2800" b="1">
                <a:cs typeface="Arial" panose="020B0604020202020204" pitchFamily="34" charset="0"/>
              </a:rPr>
              <a:t>Бетаин</a:t>
            </a:r>
            <a:r>
              <a:rPr lang="ru-RU" altLang="ru-RU" sz="2800">
                <a:cs typeface="Arial" panose="020B0604020202020204" pitchFamily="34" charset="0"/>
              </a:rPr>
              <a:t> – аналог </a:t>
            </a:r>
            <a:r>
              <a:rPr lang="en-US" altLang="ru-RU" sz="2800">
                <a:cs typeface="Arial" panose="020B0604020202020204" pitchFamily="34" charset="0"/>
              </a:rPr>
              <a:t>SAM</a:t>
            </a:r>
            <a:endParaRPr lang="ru-RU" altLang="ru-RU" sz="2800">
              <a:cs typeface="Arial" panose="020B0604020202020204" pitchFamily="34" charset="0"/>
            </a:endParaRPr>
          </a:p>
          <a:p>
            <a:pPr lvl="1">
              <a:lnSpc>
                <a:spcPct val="80000"/>
              </a:lnSpc>
            </a:pPr>
            <a:r>
              <a:rPr lang="ru-RU" altLang="ru-RU" sz="2400">
                <a:cs typeface="Arial" panose="020B0604020202020204" pitchFamily="34" charset="0"/>
              </a:rPr>
              <a:t>Синтез холина в печени – нормализация липопротеидного обмена.</a:t>
            </a:r>
          </a:p>
          <a:p>
            <a:pPr lvl="1">
              <a:lnSpc>
                <a:spcPct val="80000"/>
              </a:lnSpc>
            </a:pPr>
            <a:r>
              <a:rPr lang="ru-RU" altLang="ru-RU" sz="2400">
                <a:cs typeface="Arial" panose="020B0604020202020204" pitchFamily="34" charset="0"/>
              </a:rPr>
              <a:t>Синтез креатина – оптимизация энергообеспечения.</a:t>
            </a:r>
          </a:p>
        </p:txBody>
      </p:sp>
      <p:sp>
        <p:nvSpPr>
          <p:cNvPr id="2" name="Номер слайда 5">
            <a:extLst>
              <a:ext uri="{FF2B5EF4-FFF2-40B4-BE49-F238E27FC236}">
                <a16:creationId xmlns:a16="http://schemas.microsoft.com/office/drawing/2014/main" id="{B61A5840-FE8F-3423-6C45-17823428FDA2}"/>
              </a:ext>
            </a:extLst>
          </p:cNvPr>
          <p:cNvSpPr>
            <a:spLocks noGrp="1"/>
          </p:cNvSpPr>
          <p:nvPr>
            <p:ph type="sldNum" sz="quarter" idx="12"/>
          </p:nvPr>
        </p:nvSpPr>
        <p:spPr/>
        <p:txBody>
          <a:bodyPr/>
          <a:lstStyle/>
          <a:p>
            <a:fld id="{F07A6251-B6AD-A448-8AE3-3EBD86663301}" type="slidenum">
              <a:rPr lang="ru-RU" altLang="ru-RU"/>
              <a:pPr/>
              <a:t>150</a:t>
            </a:fld>
            <a:endParaRPr lang="ru-RU" altLang="ru-RU"/>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A1878B37-8AC9-B285-EACE-45455CDE4B18}"/>
              </a:ext>
            </a:extLst>
          </p:cNvPr>
          <p:cNvSpPr>
            <a:spLocks noGrp="1" noChangeArrowheads="1"/>
          </p:cNvSpPr>
          <p:nvPr>
            <p:ph type="title"/>
          </p:nvPr>
        </p:nvSpPr>
        <p:spPr>
          <a:xfrm>
            <a:off x="1150938" y="214313"/>
            <a:ext cx="7793037" cy="1198562"/>
          </a:xfrm>
        </p:spPr>
        <p:txBody>
          <a:bodyPr/>
          <a:lstStyle/>
          <a:p>
            <a:pPr algn="ctr"/>
            <a:r>
              <a:rPr lang="ru-RU" altLang="ru-RU" sz="3200"/>
              <a:t>Воздействие </a:t>
            </a:r>
            <a:r>
              <a:rPr lang="ru-RU" altLang="ru-RU" baseline="30000">
                <a:solidFill>
                  <a:srgbClr val="FF0000"/>
                </a:solidFill>
              </a:rPr>
              <a:t>137</a:t>
            </a:r>
            <a:r>
              <a:rPr lang="ru-RU" altLang="ru-RU">
                <a:solidFill>
                  <a:srgbClr val="FF0000"/>
                </a:solidFill>
              </a:rPr>
              <a:t>Cs</a:t>
            </a:r>
            <a:r>
              <a:rPr lang="ru-RU" altLang="ru-RU" sz="3200"/>
              <a:t> на энергетический метаболизм мышечной ткани (1)</a:t>
            </a:r>
            <a:endParaRPr lang="en-US" altLang="ru-RU" sz="3200"/>
          </a:p>
        </p:txBody>
      </p:sp>
      <p:sp>
        <p:nvSpPr>
          <p:cNvPr id="222213" name="Rectangle 5">
            <a:extLst>
              <a:ext uri="{FF2B5EF4-FFF2-40B4-BE49-F238E27FC236}">
                <a16:creationId xmlns:a16="http://schemas.microsoft.com/office/drawing/2014/main" id="{66539820-0F22-4F62-B2F5-5446AE79799C}"/>
              </a:ext>
            </a:extLst>
          </p:cNvPr>
          <p:cNvSpPr>
            <a:spLocks noGrp="1" noChangeArrowheads="1"/>
          </p:cNvSpPr>
          <p:nvPr>
            <p:ph idx="1"/>
          </p:nvPr>
        </p:nvSpPr>
        <p:spPr/>
        <p:txBody>
          <a:bodyPr/>
          <a:lstStyle/>
          <a:p>
            <a:pPr>
              <a:lnSpc>
                <a:spcPct val="80000"/>
              </a:lnSpc>
            </a:pPr>
            <a:r>
              <a:rPr lang="ru-RU" altLang="ru-RU" sz="2400"/>
              <a:t>Инкорпорированный </a:t>
            </a:r>
            <a:r>
              <a:rPr lang="ru-RU" altLang="ru-RU" sz="2800" baseline="30000">
                <a:solidFill>
                  <a:srgbClr val="FF0000"/>
                </a:solidFill>
              </a:rPr>
              <a:t>137</a:t>
            </a:r>
            <a:r>
              <a:rPr lang="ru-RU" altLang="ru-RU" sz="2800">
                <a:solidFill>
                  <a:srgbClr val="FF0000"/>
                </a:solidFill>
              </a:rPr>
              <a:t>Cs</a:t>
            </a:r>
            <a:r>
              <a:rPr lang="ru-RU" altLang="ru-RU" sz="2400"/>
              <a:t> реализует свой эффект через неспецифическую систему защиты от гипоксии.</a:t>
            </a:r>
          </a:p>
          <a:p>
            <a:pPr lvl="1">
              <a:lnSpc>
                <a:spcPct val="80000"/>
              </a:lnSpc>
            </a:pPr>
            <a:r>
              <a:rPr lang="ru-RU" altLang="ru-RU" sz="2200"/>
              <a:t>При гипоксии </a:t>
            </a:r>
            <a:r>
              <a:rPr lang="ru-RU" altLang="ru-RU" sz="2200">
                <a:cs typeface="Arial" panose="020B0604020202020204" pitchFamily="34" charset="0"/>
              </a:rPr>
              <a:t>↑</a:t>
            </a:r>
            <a:r>
              <a:rPr lang="en-US" altLang="ru-RU" sz="2200">
                <a:cs typeface="Arial" panose="020B0604020202020204" pitchFamily="34" charset="0"/>
              </a:rPr>
              <a:t> </a:t>
            </a:r>
            <a:r>
              <a:rPr lang="en-US" altLang="ru-RU" sz="2200"/>
              <a:t>NADH</a:t>
            </a:r>
            <a:endParaRPr lang="ru-RU" altLang="ru-RU" sz="2200"/>
          </a:p>
          <a:p>
            <a:pPr lvl="1">
              <a:lnSpc>
                <a:spcPct val="80000"/>
              </a:lnSpc>
            </a:pPr>
            <a:r>
              <a:rPr lang="ru-RU" altLang="ru-RU" sz="2200"/>
              <a:t>Клетка продуцирует активные формы кислорода (АФК) и азота (АФА) – сигналы о гипоксии.</a:t>
            </a:r>
          </a:p>
          <a:p>
            <a:pPr lvl="1">
              <a:lnSpc>
                <a:spcPct val="80000"/>
              </a:lnSpc>
            </a:pPr>
            <a:r>
              <a:rPr lang="ru-RU" altLang="ru-RU" sz="2200"/>
              <a:t>Миоциты сосудов при этом расслабляются, сосуды расширяются </a:t>
            </a:r>
            <a:r>
              <a:rPr lang="ru-RU" altLang="ru-RU" sz="2200">
                <a:sym typeface="Symbol" pitchFamily="2" charset="2"/>
              </a:rPr>
              <a:t> проблема оксигенации решается.</a:t>
            </a:r>
          </a:p>
          <a:p>
            <a:pPr>
              <a:lnSpc>
                <a:spcPct val="80000"/>
              </a:lnSpc>
            </a:pPr>
            <a:r>
              <a:rPr lang="ru-RU" altLang="ru-RU" sz="2400">
                <a:sym typeface="Symbol" pitchFamily="2" charset="2"/>
              </a:rPr>
              <a:t>Продолжительно высокий уровень выработки АФК и АФА – угроза окружающим клеткам. </a:t>
            </a:r>
            <a:r>
              <a:rPr lang="ru-RU" altLang="ru-RU" sz="2400" b="1">
                <a:solidFill>
                  <a:srgbClr val="CC0066"/>
                </a:solidFill>
                <a:sym typeface="Symbol" pitchFamily="2" charset="2"/>
              </a:rPr>
              <a:t>Апоптоз</a:t>
            </a:r>
            <a:r>
              <a:rPr lang="ru-RU" altLang="ru-RU" sz="2400">
                <a:sym typeface="Symbol" pitchFamily="2" charset="2"/>
              </a:rPr>
              <a:t> – элиминация несостоятельных клеток – скудение и старение популяции клеток. </a:t>
            </a:r>
          </a:p>
        </p:txBody>
      </p:sp>
      <p:sp>
        <p:nvSpPr>
          <p:cNvPr id="2" name="Номер слайда 5">
            <a:extLst>
              <a:ext uri="{FF2B5EF4-FFF2-40B4-BE49-F238E27FC236}">
                <a16:creationId xmlns:a16="http://schemas.microsoft.com/office/drawing/2014/main" id="{4A9FF72D-C7EE-66F1-E43C-507C11B88636}"/>
              </a:ext>
            </a:extLst>
          </p:cNvPr>
          <p:cNvSpPr>
            <a:spLocks noGrp="1"/>
          </p:cNvSpPr>
          <p:nvPr>
            <p:ph type="sldNum" sz="quarter" idx="12"/>
          </p:nvPr>
        </p:nvSpPr>
        <p:spPr/>
        <p:txBody>
          <a:bodyPr/>
          <a:lstStyle/>
          <a:p>
            <a:fld id="{1D13A314-BE89-B643-B5E8-EC244EF3695E}" type="slidenum">
              <a:rPr lang="ru-RU" altLang="ru-RU"/>
              <a:pPr/>
              <a:t>151</a:t>
            </a:fld>
            <a:endParaRPr lang="ru-RU" altLang="ru-RU"/>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89CB6863-268C-1A32-D810-6C5B9564092A}"/>
              </a:ext>
            </a:extLst>
          </p:cNvPr>
          <p:cNvSpPr>
            <a:spLocks noGrp="1" noChangeArrowheads="1"/>
          </p:cNvSpPr>
          <p:nvPr>
            <p:ph type="title"/>
          </p:nvPr>
        </p:nvSpPr>
        <p:spPr>
          <a:xfrm>
            <a:off x="179388" y="214313"/>
            <a:ext cx="8764587" cy="1919287"/>
          </a:xfrm>
        </p:spPr>
        <p:txBody>
          <a:bodyPr>
            <a:normAutofit fontScale="90000"/>
          </a:bodyPr>
          <a:lstStyle/>
          <a:p>
            <a:pPr algn="ctr">
              <a:tabLst>
                <a:tab pos="3135313" algn="l"/>
              </a:tabLst>
            </a:pPr>
            <a:r>
              <a:rPr lang="ru-RU" altLang="ru-RU" sz="3200" b="1"/>
              <a:t/>
            </a:r>
            <a:br>
              <a:rPr lang="ru-RU" altLang="ru-RU" sz="3200" b="1"/>
            </a:br>
            <a:r>
              <a:rPr lang="en-US" altLang="ru-RU" sz="3200" b="1"/>
              <a:t/>
            </a:r>
            <a:br>
              <a:rPr lang="en-US" altLang="ru-RU" sz="3200" b="1"/>
            </a:br>
            <a:r>
              <a:rPr lang="en-US" altLang="ru-RU" sz="3200" b="1"/>
              <a:t/>
            </a:r>
            <a:br>
              <a:rPr lang="en-US" altLang="ru-RU" sz="3200" b="1"/>
            </a:br>
            <a:r>
              <a:rPr lang="en-US" altLang="ru-RU" sz="3200" b="1"/>
              <a:t/>
            </a:r>
            <a:br>
              <a:rPr lang="en-US" altLang="ru-RU" sz="3200" b="1"/>
            </a:br>
            <a:r>
              <a:rPr lang="ru-RU" altLang="ru-RU" sz="3200" b="1"/>
              <a:t>Воздействие </a:t>
            </a:r>
            <a:r>
              <a:rPr lang="ru-RU" altLang="ru-RU" baseline="30000">
                <a:solidFill>
                  <a:srgbClr val="FF0000"/>
                </a:solidFill>
              </a:rPr>
              <a:t>137</a:t>
            </a:r>
            <a:r>
              <a:rPr lang="ru-RU" altLang="ru-RU">
                <a:solidFill>
                  <a:srgbClr val="FF0000"/>
                </a:solidFill>
              </a:rPr>
              <a:t>Cs</a:t>
            </a:r>
            <a:r>
              <a:rPr lang="ru-RU" altLang="ru-RU" sz="3200" b="1"/>
              <a:t> на энергетический метаболизм мышечной ткани (2)</a:t>
            </a:r>
            <a:br>
              <a:rPr lang="ru-RU" altLang="ru-RU" sz="3200" b="1"/>
            </a:br>
            <a:endParaRPr lang="en-US" altLang="ru-RU" sz="3200" b="1"/>
          </a:p>
        </p:txBody>
      </p:sp>
      <p:sp>
        <p:nvSpPr>
          <p:cNvPr id="262147" name="Rectangle 3">
            <a:extLst>
              <a:ext uri="{FF2B5EF4-FFF2-40B4-BE49-F238E27FC236}">
                <a16:creationId xmlns:a16="http://schemas.microsoft.com/office/drawing/2014/main" id="{143C5EA1-F7A9-A32E-F47F-B7E8C5CA875D}"/>
              </a:ext>
            </a:extLst>
          </p:cNvPr>
          <p:cNvSpPr>
            <a:spLocks noGrp="1" noChangeArrowheads="1"/>
          </p:cNvSpPr>
          <p:nvPr>
            <p:ph idx="1"/>
          </p:nvPr>
        </p:nvSpPr>
        <p:spPr>
          <a:xfrm>
            <a:off x="395288" y="2017713"/>
            <a:ext cx="8559800" cy="4114800"/>
          </a:xfrm>
        </p:spPr>
        <p:txBody>
          <a:bodyPr/>
          <a:lstStyle/>
          <a:p>
            <a:pPr>
              <a:lnSpc>
                <a:spcPct val="80000"/>
              </a:lnSpc>
            </a:pPr>
            <a:endParaRPr lang="ru-RU" altLang="ru-RU" sz="2400"/>
          </a:p>
          <a:p>
            <a:pPr>
              <a:lnSpc>
                <a:spcPct val="80000"/>
              </a:lnSpc>
            </a:pPr>
            <a:r>
              <a:rPr lang="ru-RU" altLang="ru-RU" sz="2800"/>
              <a:t>Инкорпорация </a:t>
            </a:r>
            <a:r>
              <a:rPr lang="ru-RU" altLang="ru-RU" sz="2800" baseline="30000">
                <a:solidFill>
                  <a:srgbClr val="FF0000"/>
                </a:solidFill>
              </a:rPr>
              <a:t>137</a:t>
            </a:r>
            <a:r>
              <a:rPr lang="ru-RU" altLang="ru-RU" sz="2800">
                <a:solidFill>
                  <a:srgbClr val="FF0000"/>
                </a:solidFill>
              </a:rPr>
              <a:t>Cs </a:t>
            </a:r>
            <a:r>
              <a:rPr lang="ru-RU" altLang="ru-RU" sz="2800"/>
              <a:t>(</a:t>
            </a:r>
            <a:r>
              <a:rPr lang="en-US" altLang="ru-RU" sz="2800">
                <a:latin typeface="Symbol" pitchFamily="2" charset="2"/>
              </a:rPr>
              <a:t>b</a:t>
            </a:r>
            <a:r>
              <a:rPr lang="en-US" altLang="ru-RU" sz="2800"/>
              <a:t>-</a:t>
            </a:r>
            <a:r>
              <a:rPr lang="ru-RU" altLang="ru-RU" sz="2800"/>
              <a:t>излучатель)</a:t>
            </a:r>
            <a:r>
              <a:rPr lang="en-US" altLang="ru-RU" sz="2800"/>
              <a:t> </a:t>
            </a:r>
            <a:r>
              <a:rPr lang="en-US" altLang="ru-RU" sz="2800">
                <a:sym typeface="Symbol" pitchFamily="2" charset="2"/>
              </a:rPr>
              <a:t></a:t>
            </a:r>
            <a:r>
              <a:rPr lang="ru-RU" altLang="ru-RU" sz="2800">
                <a:sym typeface="Symbol" pitchFamily="2" charset="2"/>
              </a:rPr>
              <a:t> </a:t>
            </a:r>
            <a:r>
              <a:rPr lang="ru-RU" altLang="ru-RU" sz="2800">
                <a:cs typeface="Arial" panose="020B0604020202020204" pitchFamily="34" charset="0"/>
                <a:sym typeface="Symbol" pitchFamily="2" charset="2"/>
              </a:rPr>
              <a:t>↑</a:t>
            </a:r>
            <a:r>
              <a:rPr lang="ru-RU" altLang="ru-RU" sz="2800"/>
              <a:t>АФК.</a:t>
            </a:r>
          </a:p>
          <a:p>
            <a:pPr>
              <a:lnSpc>
                <a:spcPct val="80000"/>
              </a:lnSpc>
            </a:pPr>
            <a:r>
              <a:rPr lang="ru-RU" altLang="ru-RU" sz="2800">
                <a:cs typeface="Arial" panose="020B0604020202020204" pitchFamily="34" charset="0"/>
                <a:sym typeface="Symbol" pitchFamily="2" charset="2"/>
              </a:rPr>
              <a:t>↑</a:t>
            </a:r>
            <a:r>
              <a:rPr lang="ru-RU" altLang="ru-RU" sz="2800">
                <a:sym typeface="Symbol" pitchFamily="2" charset="2"/>
              </a:rPr>
              <a:t> Продукция АФК и АОА  ведет к истощению АОЗ.</a:t>
            </a:r>
          </a:p>
          <a:p>
            <a:pPr>
              <a:lnSpc>
                <a:spcPct val="80000"/>
              </a:lnSpc>
            </a:pPr>
            <a:r>
              <a:rPr lang="ru-RU" altLang="ru-RU" sz="2800">
                <a:sym typeface="Symbol" pitchFamily="2" charset="2"/>
              </a:rPr>
              <a:t>Клетки с инкорпорированным радионуклидом воспринимаются как несостоятельные и погибают путем апоптоза.</a:t>
            </a:r>
          </a:p>
          <a:p>
            <a:pPr>
              <a:lnSpc>
                <a:spcPct val="80000"/>
              </a:lnSpc>
            </a:pPr>
            <a:r>
              <a:rPr lang="ru-RU" altLang="ru-RU" sz="2800">
                <a:sym typeface="Symbol" pitchFamily="2" charset="2"/>
              </a:rPr>
              <a:t>Создаются предпосылки для развития мышечных патологий.</a:t>
            </a:r>
          </a:p>
        </p:txBody>
      </p:sp>
      <p:sp>
        <p:nvSpPr>
          <p:cNvPr id="2" name="Номер слайда 5">
            <a:extLst>
              <a:ext uri="{FF2B5EF4-FFF2-40B4-BE49-F238E27FC236}">
                <a16:creationId xmlns:a16="http://schemas.microsoft.com/office/drawing/2014/main" id="{079BE999-1305-7524-79F5-B1C524AC5588}"/>
              </a:ext>
            </a:extLst>
          </p:cNvPr>
          <p:cNvSpPr>
            <a:spLocks noGrp="1"/>
          </p:cNvSpPr>
          <p:nvPr>
            <p:ph type="sldNum" sz="quarter" idx="12"/>
          </p:nvPr>
        </p:nvSpPr>
        <p:spPr/>
        <p:txBody>
          <a:bodyPr/>
          <a:lstStyle/>
          <a:p>
            <a:fld id="{86B6EE66-9319-8F48-A568-CA7C8A49DF15}" type="slidenum">
              <a:rPr lang="ru-RU" altLang="ru-RU"/>
              <a:pPr/>
              <a:t>152</a:t>
            </a:fld>
            <a:endParaRPr lang="ru-RU" altLang="ru-RU"/>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3">
            <a:extLst>
              <a:ext uri="{FF2B5EF4-FFF2-40B4-BE49-F238E27FC236}">
                <a16:creationId xmlns:a16="http://schemas.microsoft.com/office/drawing/2014/main" id="{C6B8ADA8-F399-671F-DF8C-7BFCAD645D00}"/>
              </a:ext>
            </a:extLst>
          </p:cNvPr>
          <p:cNvSpPr>
            <a:spLocks noGrp="1"/>
          </p:cNvSpPr>
          <p:nvPr>
            <p:ph type="sldNum" sz="quarter" idx="12"/>
          </p:nvPr>
        </p:nvSpPr>
        <p:spPr/>
        <p:txBody>
          <a:bodyPr/>
          <a:lstStyle/>
          <a:p>
            <a:fld id="{96176A3C-39E7-4F4F-9541-BDE3D76F81AE}" type="slidenum">
              <a:rPr lang="ru-RU" altLang="ru-RU"/>
              <a:pPr/>
              <a:t>153</a:t>
            </a:fld>
            <a:endParaRPr lang="ru-RU" altLang="ru-RU"/>
          </a:p>
        </p:txBody>
      </p:sp>
      <p:grpSp>
        <p:nvGrpSpPr>
          <p:cNvPr id="225282" name="Group 2">
            <a:extLst>
              <a:ext uri="{FF2B5EF4-FFF2-40B4-BE49-F238E27FC236}">
                <a16:creationId xmlns:a16="http://schemas.microsoft.com/office/drawing/2014/main" id="{A22473EF-9E14-EBBC-FD8C-8F5A80497D0B}"/>
              </a:ext>
            </a:extLst>
          </p:cNvPr>
          <p:cNvGrpSpPr>
            <a:grpSpLocks/>
          </p:cNvGrpSpPr>
          <p:nvPr/>
        </p:nvGrpSpPr>
        <p:grpSpPr bwMode="auto">
          <a:xfrm>
            <a:off x="203200" y="1143000"/>
            <a:ext cx="8737600" cy="3394075"/>
            <a:chOff x="126" y="1040"/>
            <a:chExt cx="3942" cy="3868"/>
          </a:xfrm>
        </p:grpSpPr>
        <p:sp>
          <p:nvSpPr>
            <p:cNvPr id="225283" name="AutoShape 3">
              <a:extLst>
                <a:ext uri="{FF2B5EF4-FFF2-40B4-BE49-F238E27FC236}">
                  <a16:creationId xmlns:a16="http://schemas.microsoft.com/office/drawing/2014/main" id="{396CC877-41C9-B731-59E6-4FBE30082566}"/>
                </a:ext>
              </a:extLst>
            </p:cNvPr>
            <p:cNvSpPr>
              <a:spLocks noChangeArrowheads="1"/>
            </p:cNvSpPr>
            <p:nvPr/>
          </p:nvSpPr>
          <p:spPr bwMode="auto">
            <a:xfrm>
              <a:off x="126" y="1040"/>
              <a:ext cx="3942" cy="3868"/>
            </a:xfrm>
            <a:prstGeom prst="roundRect">
              <a:avLst>
                <a:gd name="adj" fmla="val 8588"/>
              </a:avLst>
            </a:prstGeom>
            <a:noFill/>
            <a:ln w="28575">
              <a:solidFill>
                <a:srgbClr val="993366"/>
              </a:solidFill>
              <a:round/>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ru-RU" sz="1000">
                <a:latin typeface="Times New Roman" panose="02020603050405020304" pitchFamily="18" charset="0"/>
              </a:endParaRPr>
            </a:p>
          </p:txBody>
        </p:sp>
        <p:sp>
          <p:nvSpPr>
            <p:cNvPr id="225284" name="AutoShape 4">
              <a:extLst>
                <a:ext uri="{FF2B5EF4-FFF2-40B4-BE49-F238E27FC236}">
                  <a16:creationId xmlns:a16="http://schemas.microsoft.com/office/drawing/2014/main" id="{76880486-AF23-BE72-CDBB-DB10D6B319A5}"/>
                </a:ext>
              </a:extLst>
            </p:cNvPr>
            <p:cNvSpPr>
              <a:spLocks noChangeArrowheads="1"/>
            </p:cNvSpPr>
            <p:nvPr/>
          </p:nvSpPr>
          <p:spPr bwMode="auto">
            <a:xfrm>
              <a:off x="300" y="1215"/>
              <a:ext cx="3584" cy="3549"/>
            </a:xfrm>
            <a:prstGeom prst="roundRect">
              <a:avLst>
                <a:gd name="adj" fmla="val 8588"/>
              </a:avLst>
            </a:prstGeom>
            <a:noFill/>
            <a:ln w="28575">
              <a:solidFill>
                <a:srgbClr val="993366"/>
              </a:solidFill>
              <a:round/>
              <a:headEnd/>
              <a:tailEnd/>
            </a:ln>
            <a:effectLst/>
            <a:extLst>
              <a:ext uri="{909E8E84-426E-40DD-AFC4-6F175D3DCCD1}">
                <a14:hiddenFill xmlns:a14="http://schemas.microsoft.com/office/drawing/2010/main">
                  <a:solidFill>
                    <a:srgbClr val="FF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ru-RU" sz="1000">
                <a:latin typeface="Times New Roman" panose="02020603050405020304" pitchFamily="18" charset="0"/>
              </a:endParaRPr>
            </a:p>
          </p:txBody>
        </p:sp>
      </p:grpSp>
      <p:sp>
        <p:nvSpPr>
          <p:cNvPr id="225285" name="AutoShape 5">
            <a:extLst>
              <a:ext uri="{FF2B5EF4-FFF2-40B4-BE49-F238E27FC236}">
                <a16:creationId xmlns:a16="http://schemas.microsoft.com/office/drawing/2014/main" id="{1C86E889-6457-9D6E-ABD5-C77ACCB9F22C}"/>
              </a:ext>
            </a:extLst>
          </p:cNvPr>
          <p:cNvSpPr>
            <a:spLocks noChangeArrowheads="1"/>
          </p:cNvSpPr>
          <p:nvPr/>
        </p:nvSpPr>
        <p:spPr bwMode="auto">
          <a:xfrm>
            <a:off x="3405188" y="2362200"/>
            <a:ext cx="1676400" cy="476250"/>
          </a:xfrm>
          <a:prstGeom prst="flowChartProcess">
            <a:avLst/>
          </a:prstGeom>
          <a:solidFill>
            <a:srgbClr val="FFFFFF"/>
          </a:solidFill>
          <a:ln w="9525">
            <a:solidFill>
              <a:srgbClr val="000000"/>
            </a:solidFill>
            <a:miter lim="800000"/>
            <a:headEnd/>
            <a:tailEnd/>
          </a:ln>
        </p:spPr>
        <p:txBody>
          <a:bodyPr/>
          <a:lstStyle/>
          <a:p>
            <a:pPr algn="ctr"/>
            <a:r>
              <a:rPr lang="ru-RU" altLang="ru-RU" sz="1200" b="1">
                <a:latin typeface="Times New Roman" panose="02020603050405020304" pitchFamily="18" charset="0"/>
                <a:sym typeface="Symbol" pitchFamily="2" charset="2"/>
              </a:rPr>
              <a:t></a:t>
            </a:r>
            <a:r>
              <a:rPr lang="ru-RU" altLang="ru-RU" sz="1200">
                <a:latin typeface="Times New Roman" panose="02020603050405020304" pitchFamily="18" charset="0"/>
              </a:rPr>
              <a:t> Образование АФК</a:t>
            </a:r>
          </a:p>
          <a:p>
            <a:pPr algn="ctr"/>
            <a:r>
              <a:rPr lang="ru-RU" altLang="ru-RU" sz="1200">
                <a:latin typeface="Times New Roman" panose="02020603050405020304" pitchFamily="18" charset="0"/>
              </a:rPr>
              <a:t>Активация ПОЛ</a:t>
            </a:r>
          </a:p>
        </p:txBody>
      </p:sp>
      <p:sp>
        <p:nvSpPr>
          <p:cNvPr id="225286" name="AutoShape 6">
            <a:extLst>
              <a:ext uri="{FF2B5EF4-FFF2-40B4-BE49-F238E27FC236}">
                <a16:creationId xmlns:a16="http://schemas.microsoft.com/office/drawing/2014/main" id="{4219C121-A1C8-8777-B9A9-64BC31D4CEFF}"/>
              </a:ext>
            </a:extLst>
          </p:cNvPr>
          <p:cNvSpPr>
            <a:spLocks noChangeArrowheads="1"/>
          </p:cNvSpPr>
          <p:nvPr/>
        </p:nvSpPr>
        <p:spPr bwMode="auto">
          <a:xfrm>
            <a:off x="6207125" y="2362200"/>
            <a:ext cx="1612900" cy="488950"/>
          </a:xfrm>
          <a:prstGeom prst="flowChartProcess">
            <a:avLst/>
          </a:prstGeom>
          <a:solidFill>
            <a:srgbClr val="FFFFFF"/>
          </a:solidFill>
          <a:ln w="9525">
            <a:solidFill>
              <a:srgbClr val="000000"/>
            </a:solidFill>
            <a:miter lim="800000"/>
            <a:headEnd/>
            <a:tailEnd/>
          </a:ln>
        </p:spPr>
        <p:txBody>
          <a:bodyPr/>
          <a:lstStyle/>
          <a:p>
            <a:pPr algn="ctr"/>
            <a:r>
              <a:rPr lang="ru-RU" altLang="ru-RU" sz="1200">
                <a:latin typeface="Times New Roman" panose="02020603050405020304" pitchFamily="18" charset="0"/>
              </a:rPr>
              <a:t>Образование лизоформ СЖК и др. </a:t>
            </a:r>
          </a:p>
        </p:txBody>
      </p:sp>
      <p:sp>
        <p:nvSpPr>
          <p:cNvPr id="225287" name="AutoShape 7">
            <a:extLst>
              <a:ext uri="{FF2B5EF4-FFF2-40B4-BE49-F238E27FC236}">
                <a16:creationId xmlns:a16="http://schemas.microsoft.com/office/drawing/2014/main" id="{7CB0D437-67D4-8D90-B085-81CD74458B0F}"/>
              </a:ext>
            </a:extLst>
          </p:cNvPr>
          <p:cNvSpPr>
            <a:spLocks noChangeArrowheads="1"/>
          </p:cNvSpPr>
          <p:nvPr/>
        </p:nvSpPr>
        <p:spPr bwMode="auto">
          <a:xfrm>
            <a:off x="3435350" y="3235325"/>
            <a:ext cx="1616075" cy="365125"/>
          </a:xfrm>
          <a:prstGeom prst="flowChartProcess">
            <a:avLst/>
          </a:prstGeom>
          <a:solidFill>
            <a:srgbClr val="FFFFFF"/>
          </a:solidFill>
          <a:ln w="38100">
            <a:solidFill>
              <a:srgbClr val="000000"/>
            </a:solidFill>
            <a:miter lim="800000"/>
            <a:headEnd/>
            <a:tailEnd/>
          </a:ln>
        </p:spPr>
        <p:txBody>
          <a:bodyPr/>
          <a:lstStyle/>
          <a:p>
            <a:pPr algn="ctr"/>
            <a:r>
              <a:rPr lang="ru-RU" altLang="ru-RU" sz="1200">
                <a:latin typeface="Times New Roman" panose="02020603050405020304" pitchFamily="18" charset="0"/>
              </a:rPr>
              <a:t>Разобщение ОФ</a:t>
            </a:r>
          </a:p>
        </p:txBody>
      </p:sp>
      <p:sp>
        <p:nvSpPr>
          <p:cNvPr id="225288" name="AutoShape 8">
            <a:extLst>
              <a:ext uri="{FF2B5EF4-FFF2-40B4-BE49-F238E27FC236}">
                <a16:creationId xmlns:a16="http://schemas.microsoft.com/office/drawing/2014/main" id="{47582160-44C1-91EF-EA6F-70B3A882F6B3}"/>
              </a:ext>
            </a:extLst>
          </p:cNvPr>
          <p:cNvSpPr>
            <a:spLocks noChangeArrowheads="1"/>
          </p:cNvSpPr>
          <p:nvPr/>
        </p:nvSpPr>
        <p:spPr bwMode="auto">
          <a:xfrm>
            <a:off x="3465513" y="3810000"/>
            <a:ext cx="1554162" cy="457200"/>
          </a:xfrm>
          <a:prstGeom prst="flowChartProcess">
            <a:avLst/>
          </a:prstGeom>
          <a:solidFill>
            <a:srgbClr val="FFFFFF"/>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ru-RU" altLang="ru-RU" sz="1200">
                <a:latin typeface="Times New Roman" panose="02020603050405020304" pitchFamily="18" charset="0"/>
              </a:rPr>
              <a:t>Деэнергизация  Набухание МХ</a:t>
            </a:r>
          </a:p>
        </p:txBody>
      </p:sp>
      <p:sp>
        <p:nvSpPr>
          <p:cNvPr id="225289" name="AutoShape 9">
            <a:extLst>
              <a:ext uri="{FF2B5EF4-FFF2-40B4-BE49-F238E27FC236}">
                <a16:creationId xmlns:a16="http://schemas.microsoft.com/office/drawing/2014/main" id="{336E90EB-B9F0-FAB3-558E-DE1F805CDDF8}"/>
              </a:ext>
            </a:extLst>
          </p:cNvPr>
          <p:cNvSpPr>
            <a:spLocks noChangeArrowheads="1"/>
          </p:cNvSpPr>
          <p:nvPr/>
        </p:nvSpPr>
        <p:spPr bwMode="auto">
          <a:xfrm>
            <a:off x="3328988" y="4694238"/>
            <a:ext cx="1828800" cy="342900"/>
          </a:xfrm>
          <a:prstGeom prst="flowChartProcess">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ru-RU" altLang="ru-RU" sz="1400">
                <a:latin typeface="Times New Roman" panose="02020603050405020304" pitchFamily="18" charset="0"/>
              </a:rPr>
              <a:t>Повреждение клетки</a:t>
            </a:r>
          </a:p>
        </p:txBody>
      </p:sp>
      <p:sp>
        <p:nvSpPr>
          <p:cNvPr id="225290" name="AutoShape 10">
            <a:extLst>
              <a:ext uri="{FF2B5EF4-FFF2-40B4-BE49-F238E27FC236}">
                <a16:creationId xmlns:a16="http://schemas.microsoft.com/office/drawing/2014/main" id="{76505F9D-5C5F-2D50-6C23-EB593717A35B}"/>
              </a:ext>
            </a:extLst>
          </p:cNvPr>
          <p:cNvSpPr>
            <a:spLocks noChangeArrowheads="1"/>
          </p:cNvSpPr>
          <p:nvPr/>
        </p:nvSpPr>
        <p:spPr bwMode="auto">
          <a:xfrm>
            <a:off x="3624263" y="5257800"/>
            <a:ext cx="1247775" cy="311150"/>
          </a:xfrm>
          <a:prstGeom prst="flowChartProcess">
            <a:avLst/>
          </a:prstGeom>
          <a:solidFill>
            <a:srgbClr val="FFFFFF"/>
          </a:solidFill>
          <a:ln w="9525">
            <a:solidFill>
              <a:srgbClr val="000000"/>
            </a:solidFill>
            <a:miter lim="800000"/>
            <a:headEnd/>
            <a:tailEnd/>
          </a:ln>
        </p:spPr>
        <p:txBody>
          <a:bodyPr/>
          <a:lstStyle/>
          <a:p>
            <a:pPr algn="ctr"/>
            <a:r>
              <a:rPr lang="ru-RU" altLang="ru-RU" sz="1400" b="1">
                <a:latin typeface="Times New Roman" panose="02020603050405020304" pitchFamily="18" charset="0"/>
              </a:rPr>
              <a:t>Апоптоз</a:t>
            </a:r>
            <a:endParaRPr lang="ru-RU" altLang="ru-RU" sz="1400">
              <a:latin typeface="Times New Roman" panose="02020603050405020304" pitchFamily="18" charset="0"/>
            </a:endParaRPr>
          </a:p>
        </p:txBody>
      </p:sp>
      <p:sp>
        <p:nvSpPr>
          <p:cNvPr id="225291" name="AutoShape 11">
            <a:extLst>
              <a:ext uri="{FF2B5EF4-FFF2-40B4-BE49-F238E27FC236}">
                <a16:creationId xmlns:a16="http://schemas.microsoft.com/office/drawing/2014/main" id="{5CA98923-719F-C865-264A-D7CDCADE0B97}"/>
              </a:ext>
            </a:extLst>
          </p:cNvPr>
          <p:cNvSpPr>
            <a:spLocks noChangeArrowheads="1"/>
          </p:cNvSpPr>
          <p:nvPr/>
        </p:nvSpPr>
        <p:spPr bwMode="auto">
          <a:xfrm>
            <a:off x="6096000" y="3230563"/>
            <a:ext cx="1828800" cy="366712"/>
          </a:xfrm>
          <a:prstGeom prst="flowChartProcess">
            <a:avLst/>
          </a:prstGeom>
          <a:solidFill>
            <a:srgbClr val="FFFFFF"/>
          </a:solidFill>
          <a:ln w="9525">
            <a:solidFill>
              <a:srgbClr val="000000"/>
            </a:solidFill>
            <a:miter lim="800000"/>
            <a:headEnd/>
            <a:tailEnd/>
          </a:ln>
        </p:spPr>
        <p:txBody>
          <a:bodyPr/>
          <a:lstStyle/>
          <a:p>
            <a:pPr algn="ctr"/>
            <a:r>
              <a:rPr lang="ru-RU" altLang="ru-RU" sz="1400">
                <a:latin typeface="Times New Roman" panose="02020603050405020304" pitchFamily="18" charset="0"/>
              </a:rPr>
              <a:t>Стимуляция дыхания</a:t>
            </a:r>
          </a:p>
        </p:txBody>
      </p:sp>
      <p:sp>
        <p:nvSpPr>
          <p:cNvPr id="225292" name="Text Box 12">
            <a:extLst>
              <a:ext uri="{FF2B5EF4-FFF2-40B4-BE49-F238E27FC236}">
                <a16:creationId xmlns:a16="http://schemas.microsoft.com/office/drawing/2014/main" id="{7C6385F6-B3EA-43FE-1F7E-46BBE0A565F2}"/>
              </a:ext>
            </a:extLst>
          </p:cNvPr>
          <p:cNvSpPr txBox="1">
            <a:spLocks noChangeArrowheads="1"/>
          </p:cNvSpPr>
          <p:nvPr/>
        </p:nvSpPr>
        <p:spPr bwMode="auto">
          <a:xfrm>
            <a:off x="6629400" y="4800600"/>
            <a:ext cx="172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600" b="1" i="1">
                <a:solidFill>
                  <a:srgbClr val="FF0000"/>
                </a:solidFill>
                <a:latin typeface="Times New Roman" panose="02020603050405020304" pitchFamily="18" charset="0"/>
              </a:rPr>
              <a:t>Усиление</a:t>
            </a:r>
            <a:endParaRPr lang="ru-RU" altLang="ru-RU" sz="1600" i="1">
              <a:solidFill>
                <a:srgbClr val="FF0000"/>
              </a:solidFill>
              <a:latin typeface="Times New Roman" panose="02020603050405020304" pitchFamily="18" charset="0"/>
            </a:endParaRPr>
          </a:p>
        </p:txBody>
      </p:sp>
      <p:sp>
        <p:nvSpPr>
          <p:cNvPr id="225293" name="Text Box 13">
            <a:extLst>
              <a:ext uri="{FF2B5EF4-FFF2-40B4-BE49-F238E27FC236}">
                <a16:creationId xmlns:a16="http://schemas.microsoft.com/office/drawing/2014/main" id="{41EBF695-58DF-39EB-95B4-19942E8096BE}"/>
              </a:ext>
            </a:extLst>
          </p:cNvPr>
          <p:cNvSpPr txBox="1">
            <a:spLocks noChangeArrowheads="1"/>
          </p:cNvSpPr>
          <p:nvPr/>
        </p:nvSpPr>
        <p:spPr bwMode="auto">
          <a:xfrm>
            <a:off x="2843213" y="5876925"/>
            <a:ext cx="3722687"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ru-RU" altLang="ru-RU" sz="2000" b="1">
                <a:latin typeface="Times New Roman" panose="02020603050405020304" pitchFamily="18" charset="0"/>
              </a:rPr>
              <a:t>Влияние </a:t>
            </a:r>
            <a:r>
              <a:rPr lang="ru-RU" altLang="ru-RU" sz="2000" b="1" baseline="30000">
                <a:latin typeface="Times New Roman" panose="02020603050405020304" pitchFamily="18" charset="0"/>
              </a:rPr>
              <a:t>137</a:t>
            </a:r>
            <a:r>
              <a:rPr lang="en-US" altLang="ru-RU" sz="2000" b="1">
                <a:latin typeface="Times New Roman" panose="02020603050405020304" pitchFamily="18" charset="0"/>
              </a:rPr>
              <a:t>Cs</a:t>
            </a:r>
            <a:r>
              <a:rPr lang="ru-RU" altLang="ru-RU" sz="2000" b="1">
                <a:latin typeface="Times New Roman" panose="02020603050405020304" pitchFamily="18" charset="0"/>
              </a:rPr>
              <a:t> на митохондрии</a:t>
            </a:r>
            <a:endParaRPr lang="ru-RU" altLang="ru-RU" sz="2000">
              <a:latin typeface="Times New Roman" panose="02020603050405020304" pitchFamily="18" charset="0"/>
            </a:endParaRPr>
          </a:p>
        </p:txBody>
      </p:sp>
      <p:sp>
        <p:nvSpPr>
          <p:cNvPr id="225294" name="Text Box 14">
            <a:extLst>
              <a:ext uri="{FF2B5EF4-FFF2-40B4-BE49-F238E27FC236}">
                <a16:creationId xmlns:a16="http://schemas.microsoft.com/office/drawing/2014/main" id="{FD912404-FFE4-51FE-EA2C-37C9E7C0B12D}"/>
              </a:ext>
            </a:extLst>
          </p:cNvPr>
          <p:cNvSpPr txBox="1">
            <a:spLocks noChangeArrowheads="1"/>
          </p:cNvSpPr>
          <p:nvPr/>
        </p:nvSpPr>
        <p:spPr bwMode="auto">
          <a:xfrm>
            <a:off x="6342063" y="5053013"/>
            <a:ext cx="18113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z="1600" b="1" i="1">
                <a:solidFill>
                  <a:srgbClr val="0000FF"/>
                </a:solidFill>
                <a:latin typeface="Times New Roman" panose="02020603050405020304" pitchFamily="18" charset="0"/>
              </a:rPr>
              <a:t>Ослабление</a:t>
            </a:r>
          </a:p>
        </p:txBody>
      </p:sp>
      <p:cxnSp>
        <p:nvCxnSpPr>
          <p:cNvPr id="225295" name="AutoShape 15">
            <a:extLst>
              <a:ext uri="{FF2B5EF4-FFF2-40B4-BE49-F238E27FC236}">
                <a16:creationId xmlns:a16="http://schemas.microsoft.com/office/drawing/2014/main" id="{48700E60-BE63-05BB-74A4-51753EF52357}"/>
              </a:ext>
            </a:extLst>
          </p:cNvPr>
          <p:cNvCxnSpPr>
            <a:cxnSpLocks noChangeShapeType="1"/>
            <a:stCxn id="225285" idx="3"/>
            <a:endCxn id="225286" idx="1"/>
          </p:cNvCxnSpPr>
          <p:nvPr/>
        </p:nvCxnSpPr>
        <p:spPr bwMode="auto">
          <a:xfrm>
            <a:off x="5081588" y="2600325"/>
            <a:ext cx="1125537" cy="6350"/>
          </a:xfrm>
          <a:prstGeom prst="straightConnector1">
            <a:avLst/>
          </a:prstGeom>
          <a:noFill/>
          <a:ln w="28575">
            <a:solidFill>
              <a:srgbClr val="FF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296" name="AutoShape 16">
            <a:extLst>
              <a:ext uri="{FF2B5EF4-FFF2-40B4-BE49-F238E27FC236}">
                <a16:creationId xmlns:a16="http://schemas.microsoft.com/office/drawing/2014/main" id="{9027993F-98D1-F791-985D-D3D2A68F6F20}"/>
              </a:ext>
            </a:extLst>
          </p:cNvPr>
          <p:cNvCxnSpPr>
            <a:cxnSpLocks noChangeShapeType="1"/>
            <a:stCxn id="225285" idx="2"/>
            <a:endCxn id="225287" idx="0"/>
          </p:cNvCxnSpPr>
          <p:nvPr/>
        </p:nvCxnSpPr>
        <p:spPr bwMode="auto">
          <a:xfrm>
            <a:off x="4243388" y="2838450"/>
            <a:ext cx="0" cy="377825"/>
          </a:xfrm>
          <a:prstGeom prst="straightConnector1">
            <a:avLst/>
          </a:prstGeom>
          <a:noFill/>
          <a:ln w="28575">
            <a:solidFill>
              <a:srgbClr val="FF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297" name="AutoShape 17">
            <a:extLst>
              <a:ext uri="{FF2B5EF4-FFF2-40B4-BE49-F238E27FC236}">
                <a16:creationId xmlns:a16="http://schemas.microsoft.com/office/drawing/2014/main" id="{2762F40B-7AC7-BB71-5FA5-04656DBD8016}"/>
              </a:ext>
            </a:extLst>
          </p:cNvPr>
          <p:cNvCxnSpPr>
            <a:cxnSpLocks noChangeShapeType="1"/>
            <a:stCxn id="225286" idx="2"/>
            <a:endCxn id="225291" idx="0"/>
          </p:cNvCxnSpPr>
          <p:nvPr/>
        </p:nvCxnSpPr>
        <p:spPr bwMode="auto">
          <a:xfrm flipH="1">
            <a:off x="7010400" y="2851150"/>
            <a:ext cx="3175" cy="379413"/>
          </a:xfrm>
          <a:prstGeom prst="straightConnector1">
            <a:avLst/>
          </a:prstGeom>
          <a:noFill/>
          <a:ln w="28575">
            <a:solidFill>
              <a:srgbClr val="FF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298" name="AutoShape 18">
            <a:extLst>
              <a:ext uri="{FF2B5EF4-FFF2-40B4-BE49-F238E27FC236}">
                <a16:creationId xmlns:a16="http://schemas.microsoft.com/office/drawing/2014/main" id="{67901F25-F7E4-9DE7-58BC-51BD454CFF31}"/>
              </a:ext>
            </a:extLst>
          </p:cNvPr>
          <p:cNvCxnSpPr>
            <a:cxnSpLocks noChangeShapeType="1"/>
            <a:stCxn id="225287" idx="3"/>
            <a:endCxn id="225291" idx="1"/>
          </p:cNvCxnSpPr>
          <p:nvPr/>
        </p:nvCxnSpPr>
        <p:spPr bwMode="auto">
          <a:xfrm flipV="1">
            <a:off x="5070475" y="3414713"/>
            <a:ext cx="1025525" cy="3175"/>
          </a:xfrm>
          <a:prstGeom prst="straightConnector1">
            <a:avLst/>
          </a:prstGeom>
          <a:noFill/>
          <a:ln w="28575">
            <a:solidFill>
              <a:srgbClr val="FF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299" name="AutoShape 19">
            <a:extLst>
              <a:ext uri="{FF2B5EF4-FFF2-40B4-BE49-F238E27FC236}">
                <a16:creationId xmlns:a16="http://schemas.microsoft.com/office/drawing/2014/main" id="{00207310-6BF4-D13B-87C9-A80E96265E60}"/>
              </a:ext>
            </a:extLst>
          </p:cNvPr>
          <p:cNvCxnSpPr>
            <a:cxnSpLocks noChangeShapeType="1"/>
            <a:stCxn id="225287" idx="2"/>
            <a:endCxn id="225288" idx="0"/>
          </p:cNvCxnSpPr>
          <p:nvPr/>
        </p:nvCxnSpPr>
        <p:spPr bwMode="auto">
          <a:xfrm>
            <a:off x="4243388" y="3619500"/>
            <a:ext cx="0" cy="171450"/>
          </a:xfrm>
          <a:prstGeom prst="straightConnector1">
            <a:avLst/>
          </a:prstGeom>
          <a:noFill/>
          <a:ln w="28575">
            <a:solidFill>
              <a:srgbClr val="FF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00" name="AutoShape 20">
            <a:extLst>
              <a:ext uri="{FF2B5EF4-FFF2-40B4-BE49-F238E27FC236}">
                <a16:creationId xmlns:a16="http://schemas.microsoft.com/office/drawing/2014/main" id="{6CD5E410-1F9E-B183-7F96-2282CCB99721}"/>
              </a:ext>
            </a:extLst>
          </p:cNvPr>
          <p:cNvCxnSpPr>
            <a:cxnSpLocks noChangeShapeType="1"/>
            <a:stCxn id="225288" idx="2"/>
            <a:endCxn id="225289" idx="0"/>
          </p:cNvCxnSpPr>
          <p:nvPr/>
        </p:nvCxnSpPr>
        <p:spPr bwMode="auto">
          <a:xfrm>
            <a:off x="4243388" y="4286250"/>
            <a:ext cx="0" cy="398463"/>
          </a:xfrm>
          <a:prstGeom prst="straightConnector1">
            <a:avLst/>
          </a:prstGeom>
          <a:noFill/>
          <a:ln w="28575">
            <a:solidFill>
              <a:srgbClr val="FF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01" name="AutoShape 21">
            <a:extLst>
              <a:ext uri="{FF2B5EF4-FFF2-40B4-BE49-F238E27FC236}">
                <a16:creationId xmlns:a16="http://schemas.microsoft.com/office/drawing/2014/main" id="{740E781D-4B6E-35F7-8E45-427FE67CA8FA}"/>
              </a:ext>
            </a:extLst>
          </p:cNvPr>
          <p:cNvCxnSpPr>
            <a:cxnSpLocks noChangeShapeType="1"/>
            <a:stCxn id="225289" idx="2"/>
            <a:endCxn id="225290" idx="0"/>
          </p:cNvCxnSpPr>
          <p:nvPr/>
        </p:nvCxnSpPr>
        <p:spPr bwMode="auto">
          <a:xfrm>
            <a:off x="4243388" y="5046663"/>
            <a:ext cx="4762" cy="211137"/>
          </a:xfrm>
          <a:prstGeom prst="straightConnector1">
            <a:avLst/>
          </a:prstGeom>
          <a:noFill/>
          <a:ln w="28575">
            <a:solidFill>
              <a:srgbClr val="FF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02" name="Oval 22">
            <a:extLst>
              <a:ext uri="{FF2B5EF4-FFF2-40B4-BE49-F238E27FC236}">
                <a16:creationId xmlns:a16="http://schemas.microsoft.com/office/drawing/2014/main" id="{2F5DEB9E-F23A-3193-A2BE-7FEBB650419A}"/>
              </a:ext>
            </a:extLst>
          </p:cNvPr>
          <p:cNvSpPr>
            <a:spLocks noChangeArrowheads="1"/>
          </p:cNvSpPr>
          <p:nvPr/>
        </p:nvSpPr>
        <p:spPr bwMode="auto">
          <a:xfrm>
            <a:off x="2514600" y="1108075"/>
            <a:ext cx="400050" cy="20955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303" name="Oval 23">
            <a:extLst>
              <a:ext uri="{FF2B5EF4-FFF2-40B4-BE49-F238E27FC236}">
                <a16:creationId xmlns:a16="http://schemas.microsoft.com/office/drawing/2014/main" id="{6EADD45E-806E-5815-C2CF-ECEF9133D4AE}"/>
              </a:ext>
            </a:extLst>
          </p:cNvPr>
          <p:cNvSpPr>
            <a:spLocks noChangeArrowheads="1"/>
          </p:cNvSpPr>
          <p:nvPr/>
        </p:nvSpPr>
        <p:spPr bwMode="auto">
          <a:xfrm>
            <a:off x="1595438" y="1108075"/>
            <a:ext cx="384175" cy="209550"/>
          </a:xfrm>
          <a:prstGeom prst="ellipse">
            <a:avLst/>
          </a:prstGeom>
          <a:solidFill>
            <a:schemeClr val="bg1">
              <a:alpha val="50000"/>
            </a:schemeClr>
          </a:solidFill>
          <a:ln w="3810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cxnSp>
        <p:nvCxnSpPr>
          <p:cNvPr id="225304" name="AutoShape 24">
            <a:extLst>
              <a:ext uri="{FF2B5EF4-FFF2-40B4-BE49-F238E27FC236}">
                <a16:creationId xmlns:a16="http://schemas.microsoft.com/office/drawing/2014/main" id="{5A64513A-7574-23EF-870F-08874A29B722}"/>
              </a:ext>
            </a:extLst>
          </p:cNvPr>
          <p:cNvCxnSpPr>
            <a:cxnSpLocks noChangeShapeType="1"/>
            <a:stCxn id="225325" idx="1"/>
            <a:endCxn id="225305" idx="0"/>
          </p:cNvCxnSpPr>
          <p:nvPr/>
        </p:nvCxnSpPr>
        <p:spPr bwMode="auto">
          <a:xfrm rot="10800000" flipV="1">
            <a:off x="1739900" y="563563"/>
            <a:ext cx="469900" cy="1068387"/>
          </a:xfrm>
          <a:prstGeom prst="curvedConnector2">
            <a:avLst/>
          </a:prstGeom>
          <a:noFill/>
          <a:ln w="38100">
            <a:solidFill>
              <a:srgbClr val="CC00FF"/>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05" name="Text Box 25">
            <a:extLst>
              <a:ext uri="{FF2B5EF4-FFF2-40B4-BE49-F238E27FC236}">
                <a16:creationId xmlns:a16="http://schemas.microsoft.com/office/drawing/2014/main" id="{BB60E586-8FAA-8CBA-481A-347131CCB4E1}"/>
              </a:ext>
            </a:extLst>
          </p:cNvPr>
          <p:cNvSpPr txBox="1">
            <a:spLocks noChangeArrowheads="1"/>
          </p:cNvSpPr>
          <p:nvPr/>
        </p:nvSpPr>
        <p:spPr bwMode="auto">
          <a:xfrm>
            <a:off x="1295400" y="1631950"/>
            <a:ext cx="8890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ru-RU" altLang="ru-RU" sz="2400" b="1" baseline="30000">
                <a:solidFill>
                  <a:srgbClr val="990099"/>
                </a:solidFill>
                <a:latin typeface="Times New Roman" panose="02020603050405020304" pitchFamily="18" charset="0"/>
              </a:rPr>
              <a:t>137</a:t>
            </a:r>
            <a:r>
              <a:rPr lang="en-US" altLang="ru-RU" sz="2400" b="1">
                <a:solidFill>
                  <a:srgbClr val="990099"/>
                </a:solidFill>
                <a:latin typeface="Times New Roman" panose="02020603050405020304" pitchFamily="18" charset="0"/>
              </a:rPr>
              <a:t>Cs</a:t>
            </a:r>
            <a:r>
              <a:rPr lang="ru-RU" altLang="ru-RU" sz="2400" b="1" baseline="30000">
                <a:solidFill>
                  <a:srgbClr val="990099"/>
                </a:solidFill>
                <a:latin typeface="Times New Roman" panose="02020603050405020304" pitchFamily="18" charset="0"/>
              </a:rPr>
              <a:t>+</a:t>
            </a:r>
          </a:p>
        </p:txBody>
      </p:sp>
      <p:sp>
        <p:nvSpPr>
          <p:cNvPr id="225306" name="Text Box 26">
            <a:extLst>
              <a:ext uri="{FF2B5EF4-FFF2-40B4-BE49-F238E27FC236}">
                <a16:creationId xmlns:a16="http://schemas.microsoft.com/office/drawing/2014/main" id="{86F34D26-D4CF-A762-F9A6-CEED8E05B1F1}"/>
              </a:ext>
            </a:extLst>
          </p:cNvPr>
          <p:cNvSpPr txBox="1">
            <a:spLocks noChangeArrowheads="1"/>
          </p:cNvSpPr>
          <p:nvPr/>
        </p:nvSpPr>
        <p:spPr bwMode="auto">
          <a:xfrm>
            <a:off x="4549775" y="593725"/>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ru-RU" sz="1400" b="1">
                <a:latin typeface="Times New Roman" panose="02020603050405020304" pitchFamily="18" charset="0"/>
              </a:rPr>
              <a:t>H</a:t>
            </a:r>
            <a:r>
              <a:rPr lang="en-US" altLang="ru-RU" sz="1400" b="1" baseline="30000">
                <a:latin typeface="Times New Roman" panose="02020603050405020304" pitchFamily="18" charset="0"/>
              </a:rPr>
              <a:t>+</a:t>
            </a:r>
            <a:endParaRPr lang="ru-RU" altLang="ru-RU" sz="1400" b="1" baseline="30000">
              <a:latin typeface="Times New Roman" panose="02020603050405020304" pitchFamily="18" charset="0"/>
            </a:endParaRPr>
          </a:p>
        </p:txBody>
      </p:sp>
      <p:sp>
        <p:nvSpPr>
          <p:cNvPr id="225307" name="Text Box 27">
            <a:extLst>
              <a:ext uri="{FF2B5EF4-FFF2-40B4-BE49-F238E27FC236}">
                <a16:creationId xmlns:a16="http://schemas.microsoft.com/office/drawing/2014/main" id="{FE743842-F65D-AEB3-FEAB-F87F7A399B65}"/>
              </a:ext>
            </a:extLst>
          </p:cNvPr>
          <p:cNvSpPr txBox="1">
            <a:spLocks noChangeArrowheads="1"/>
          </p:cNvSpPr>
          <p:nvPr/>
        </p:nvSpPr>
        <p:spPr bwMode="auto">
          <a:xfrm>
            <a:off x="4557713" y="1468438"/>
            <a:ext cx="523875" cy="323850"/>
          </a:xfrm>
          <a:prstGeom prst="rect">
            <a:avLst/>
          </a:prstGeom>
          <a:noFill/>
          <a:ln w="19050">
            <a:solidFill>
              <a:srgbClr val="CC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ru-RU" sz="1400" b="1">
                <a:latin typeface="Times New Roman" panose="02020603050405020304" pitchFamily="18" charset="0"/>
              </a:rPr>
              <a:t>[H</a:t>
            </a:r>
            <a:r>
              <a:rPr lang="en-US" altLang="ru-RU" sz="1400" b="1" baseline="30000">
                <a:latin typeface="Times New Roman" panose="02020603050405020304" pitchFamily="18" charset="0"/>
              </a:rPr>
              <a:t>+</a:t>
            </a:r>
            <a:r>
              <a:rPr lang="en-US" altLang="ru-RU" sz="1400" b="1">
                <a:latin typeface="Times New Roman" panose="02020603050405020304" pitchFamily="18" charset="0"/>
              </a:rPr>
              <a:t>]</a:t>
            </a:r>
            <a:endParaRPr lang="ru-RU" altLang="ru-RU" sz="1400" b="1" baseline="30000">
              <a:latin typeface="Times New Roman" panose="02020603050405020304" pitchFamily="18" charset="0"/>
            </a:endParaRPr>
          </a:p>
        </p:txBody>
      </p:sp>
      <p:cxnSp>
        <p:nvCxnSpPr>
          <p:cNvPr id="225308" name="AutoShape 28">
            <a:extLst>
              <a:ext uri="{FF2B5EF4-FFF2-40B4-BE49-F238E27FC236}">
                <a16:creationId xmlns:a16="http://schemas.microsoft.com/office/drawing/2014/main" id="{1ABC495F-A433-3187-BE27-ADA80359E950}"/>
              </a:ext>
            </a:extLst>
          </p:cNvPr>
          <p:cNvCxnSpPr>
            <a:cxnSpLocks noChangeShapeType="1"/>
            <a:stCxn id="225307" idx="3"/>
            <a:endCxn id="225306" idx="3"/>
          </p:cNvCxnSpPr>
          <p:nvPr/>
        </p:nvCxnSpPr>
        <p:spPr bwMode="auto">
          <a:xfrm flipH="1" flipV="1">
            <a:off x="4937125" y="746125"/>
            <a:ext cx="153988" cy="884238"/>
          </a:xfrm>
          <a:prstGeom prst="curvedConnector3">
            <a:avLst>
              <a:gd name="adj1" fmla="val -464949"/>
            </a:avLst>
          </a:prstGeom>
          <a:noFill/>
          <a:ln w="127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09" name="AutoShape 29">
            <a:extLst>
              <a:ext uri="{FF2B5EF4-FFF2-40B4-BE49-F238E27FC236}">
                <a16:creationId xmlns:a16="http://schemas.microsoft.com/office/drawing/2014/main" id="{077AB858-1E35-F3DC-14DD-383E8593B406}"/>
              </a:ext>
            </a:extLst>
          </p:cNvPr>
          <p:cNvCxnSpPr>
            <a:cxnSpLocks noChangeShapeType="1"/>
            <a:stCxn id="225306" idx="1"/>
            <a:endCxn id="225307" idx="1"/>
          </p:cNvCxnSpPr>
          <p:nvPr/>
        </p:nvCxnSpPr>
        <p:spPr bwMode="auto">
          <a:xfrm rot="10800000" flipV="1">
            <a:off x="4548188" y="746125"/>
            <a:ext cx="1587" cy="884238"/>
          </a:xfrm>
          <a:prstGeom prst="curvedConnector3">
            <a:avLst>
              <a:gd name="adj1" fmla="val 40100000"/>
            </a:avLst>
          </a:prstGeom>
          <a:noFill/>
          <a:ln w="127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10" name="Text Box 30">
            <a:extLst>
              <a:ext uri="{FF2B5EF4-FFF2-40B4-BE49-F238E27FC236}">
                <a16:creationId xmlns:a16="http://schemas.microsoft.com/office/drawing/2014/main" id="{9AE4D5A9-407F-D983-EEE4-A7AA68DD36F7}"/>
              </a:ext>
            </a:extLst>
          </p:cNvPr>
          <p:cNvSpPr txBox="1">
            <a:spLocks noChangeArrowheads="1"/>
          </p:cNvSpPr>
          <p:nvPr/>
        </p:nvSpPr>
        <p:spPr bwMode="auto">
          <a:xfrm>
            <a:off x="827088" y="3162300"/>
            <a:ext cx="1536700" cy="495300"/>
          </a:xfrm>
          <a:prstGeom prst="rect">
            <a:avLst/>
          </a:prstGeom>
          <a:solidFill>
            <a:schemeClr val="bg1"/>
          </a:solidFill>
          <a:ln w="38100">
            <a:solidFill>
              <a:schemeClr val="tx1"/>
            </a:solidFill>
            <a:miter lim="800000"/>
            <a:headEn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1200">
                <a:latin typeface="Times New Roman" panose="02020603050405020304" pitchFamily="18" charset="0"/>
              </a:rPr>
              <a:t>Снижение </a:t>
            </a:r>
            <a:r>
              <a:rPr lang="ru-RU" altLang="ru-RU" sz="1200">
                <a:latin typeface="Times New Roman" panose="02020603050405020304" pitchFamily="18" charset="0"/>
                <a:sym typeface="Symbol" pitchFamily="2" charset="2"/>
              </a:rPr>
              <a:t></a:t>
            </a:r>
            <a:r>
              <a:rPr lang="ru-RU" altLang="ru-RU" sz="1200">
                <a:latin typeface="Times New Roman" panose="02020603050405020304" pitchFamily="18" charset="0"/>
                <a:cs typeface="Times New Roman" panose="02020603050405020304" pitchFamily="18" charset="0"/>
                <a:sym typeface="Symbol" pitchFamily="2" charset="2"/>
              </a:rPr>
              <a:t>H </a:t>
            </a:r>
            <a:br>
              <a:rPr lang="ru-RU" altLang="ru-RU" sz="1200">
                <a:latin typeface="Times New Roman" panose="02020603050405020304" pitchFamily="18" charset="0"/>
                <a:cs typeface="Times New Roman" panose="02020603050405020304" pitchFamily="18" charset="0"/>
                <a:sym typeface="Symbol" pitchFamily="2" charset="2"/>
              </a:rPr>
            </a:br>
            <a:r>
              <a:rPr lang="ru-RU" altLang="ru-RU" sz="1200">
                <a:latin typeface="Times New Roman" panose="02020603050405020304" pitchFamily="18" charset="0"/>
                <a:cs typeface="Times New Roman" panose="02020603050405020304" pitchFamily="18" charset="0"/>
                <a:sym typeface="Symbol" pitchFamily="2" charset="2"/>
              </a:rPr>
              <a:t>и образования АТФ</a:t>
            </a:r>
            <a:endParaRPr lang="ru-RU" altLang="ru-RU" sz="1200">
              <a:latin typeface="Times New Roman" panose="02020603050405020304" pitchFamily="18" charset="0"/>
            </a:endParaRPr>
          </a:p>
        </p:txBody>
      </p:sp>
      <p:cxnSp>
        <p:nvCxnSpPr>
          <p:cNvPr id="225311" name="AutoShape 31">
            <a:extLst>
              <a:ext uri="{FF2B5EF4-FFF2-40B4-BE49-F238E27FC236}">
                <a16:creationId xmlns:a16="http://schemas.microsoft.com/office/drawing/2014/main" id="{9E67A362-5A81-FB50-9E65-45D625400D8A}"/>
              </a:ext>
            </a:extLst>
          </p:cNvPr>
          <p:cNvCxnSpPr>
            <a:cxnSpLocks noChangeShapeType="1"/>
            <a:stCxn id="225310" idx="3"/>
            <a:endCxn id="225287" idx="1"/>
          </p:cNvCxnSpPr>
          <p:nvPr/>
        </p:nvCxnSpPr>
        <p:spPr bwMode="auto">
          <a:xfrm>
            <a:off x="2382838" y="3409950"/>
            <a:ext cx="1033462" cy="7938"/>
          </a:xfrm>
          <a:prstGeom prst="straightConnector1">
            <a:avLst/>
          </a:prstGeom>
          <a:noFill/>
          <a:ln w="28575">
            <a:solidFill>
              <a:srgbClr val="FF3300"/>
            </a:solidFill>
            <a:round/>
            <a:headEnd type="stealth"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12" name="AutoShape 32">
            <a:extLst>
              <a:ext uri="{FF2B5EF4-FFF2-40B4-BE49-F238E27FC236}">
                <a16:creationId xmlns:a16="http://schemas.microsoft.com/office/drawing/2014/main" id="{CD0452CE-958E-94C9-311D-A4F96520BA75}"/>
              </a:ext>
            </a:extLst>
          </p:cNvPr>
          <p:cNvCxnSpPr>
            <a:cxnSpLocks noChangeShapeType="1"/>
            <a:stCxn id="225286" idx="3"/>
            <a:endCxn id="225288" idx="3"/>
          </p:cNvCxnSpPr>
          <p:nvPr/>
        </p:nvCxnSpPr>
        <p:spPr bwMode="auto">
          <a:xfrm flipH="1">
            <a:off x="5038725" y="2606675"/>
            <a:ext cx="2781300" cy="1431925"/>
          </a:xfrm>
          <a:prstGeom prst="bentConnector3">
            <a:avLst>
              <a:gd name="adj1" fmla="val -8218"/>
            </a:avLst>
          </a:prstGeom>
          <a:noFill/>
          <a:ln w="28575">
            <a:solidFill>
              <a:srgbClr val="FF3300"/>
            </a:solidFill>
            <a:miter lim="800000"/>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13" name="Line 33">
            <a:extLst>
              <a:ext uri="{FF2B5EF4-FFF2-40B4-BE49-F238E27FC236}">
                <a16:creationId xmlns:a16="http://schemas.microsoft.com/office/drawing/2014/main" id="{D9C487F4-9E1D-3BB7-E563-570ACC0F83ED}"/>
              </a:ext>
            </a:extLst>
          </p:cNvPr>
          <p:cNvSpPr>
            <a:spLocks noChangeShapeType="1"/>
          </p:cNvSpPr>
          <p:nvPr/>
        </p:nvSpPr>
        <p:spPr bwMode="auto">
          <a:xfrm>
            <a:off x="8002588" y="4957763"/>
            <a:ext cx="5715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314" name="Line 34">
            <a:extLst>
              <a:ext uri="{FF2B5EF4-FFF2-40B4-BE49-F238E27FC236}">
                <a16:creationId xmlns:a16="http://schemas.microsoft.com/office/drawing/2014/main" id="{5B7744E9-9955-D3DE-BFC0-CED5ACAA5E0B}"/>
              </a:ext>
            </a:extLst>
          </p:cNvPr>
          <p:cNvSpPr>
            <a:spLocks noChangeShapeType="1"/>
          </p:cNvSpPr>
          <p:nvPr/>
        </p:nvSpPr>
        <p:spPr bwMode="auto">
          <a:xfrm>
            <a:off x="8001000" y="5186363"/>
            <a:ext cx="571500" cy="0"/>
          </a:xfrm>
          <a:prstGeom prst="line">
            <a:avLst/>
          </a:prstGeom>
          <a:noFill/>
          <a:ln w="381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25315" name="Oval 35">
            <a:extLst>
              <a:ext uri="{FF2B5EF4-FFF2-40B4-BE49-F238E27FC236}">
                <a16:creationId xmlns:a16="http://schemas.microsoft.com/office/drawing/2014/main" id="{F09150E0-DAA1-69F9-7A97-FC57F8554A49}"/>
              </a:ext>
            </a:extLst>
          </p:cNvPr>
          <p:cNvSpPr>
            <a:spLocks noChangeArrowheads="1"/>
          </p:cNvSpPr>
          <p:nvPr/>
        </p:nvSpPr>
        <p:spPr bwMode="auto">
          <a:xfrm>
            <a:off x="3562350" y="1108075"/>
            <a:ext cx="400050" cy="20955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316" name="Oval 36">
            <a:extLst>
              <a:ext uri="{FF2B5EF4-FFF2-40B4-BE49-F238E27FC236}">
                <a16:creationId xmlns:a16="http://schemas.microsoft.com/office/drawing/2014/main" id="{47D76032-48B8-5F87-6621-37F9B37AECDD}"/>
              </a:ext>
            </a:extLst>
          </p:cNvPr>
          <p:cNvSpPr>
            <a:spLocks noChangeArrowheads="1"/>
          </p:cNvSpPr>
          <p:nvPr/>
        </p:nvSpPr>
        <p:spPr bwMode="auto">
          <a:xfrm>
            <a:off x="5754688" y="1108075"/>
            <a:ext cx="400050" cy="209550"/>
          </a:xfrm>
          <a:prstGeom prst="ellipse">
            <a:avLst/>
          </a:prstGeom>
          <a:solidFill>
            <a:srgbClr val="99C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317" name="Oval 37">
            <a:extLst>
              <a:ext uri="{FF2B5EF4-FFF2-40B4-BE49-F238E27FC236}">
                <a16:creationId xmlns:a16="http://schemas.microsoft.com/office/drawing/2014/main" id="{C9831D47-E52A-BD3F-A6A5-7D3930A8A020}"/>
              </a:ext>
            </a:extLst>
          </p:cNvPr>
          <p:cNvSpPr>
            <a:spLocks noChangeArrowheads="1"/>
          </p:cNvSpPr>
          <p:nvPr/>
        </p:nvSpPr>
        <p:spPr bwMode="auto">
          <a:xfrm>
            <a:off x="6096000" y="1108075"/>
            <a:ext cx="400050" cy="209550"/>
          </a:xfrm>
          <a:prstGeom prst="ellipse">
            <a:avLst/>
          </a:prstGeom>
          <a:solidFill>
            <a:srgbClr val="99C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5318" name="Oval 38">
            <a:extLst>
              <a:ext uri="{FF2B5EF4-FFF2-40B4-BE49-F238E27FC236}">
                <a16:creationId xmlns:a16="http://schemas.microsoft.com/office/drawing/2014/main" id="{B1CC363B-8741-40EE-F0A3-8D0C1E87CF72}"/>
              </a:ext>
            </a:extLst>
          </p:cNvPr>
          <p:cNvSpPr>
            <a:spLocks noChangeArrowheads="1"/>
          </p:cNvSpPr>
          <p:nvPr/>
        </p:nvSpPr>
        <p:spPr bwMode="auto">
          <a:xfrm>
            <a:off x="6407150" y="1108075"/>
            <a:ext cx="400050" cy="209550"/>
          </a:xfrm>
          <a:prstGeom prst="ellipse">
            <a:avLst/>
          </a:prstGeom>
          <a:solidFill>
            <a:srgbClr val="99C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cxnSp>
        <p:nvCxnSpPr>
          <p:cNvPr id="225319" name="AutoShape 39">
            <a:extLst>
              <a:ext uri="{FF2B5EF4-FFF2-40B4-BE49-F238E27FC236}">
                <a16:creationId xmlns:a16="http://schemas.microsoft.com/office/drawing/2014/main" id="{445605FE-1FC1-ACCD-4839-EC616F72969B}"/>
              </a:ext>
            </a:extLst>
          </p:cNvPr>
          <p:cNvCxnSpPr>
            <a:cxnSpLocks noChangeShapeType="1"/>
            <a:stCxn id="225325" idx="3"/>
            <a:endCxn id="225305" idx="3"/>
          </p:cNvCxnSpPr>
          <p:nvPr/>
        </p:nvCxnSpPr>
        <p:spPr bwMode="auto">
          <a:xfrm flipH="1">
            <a:off x="2184400" y="563563"/>
            <a:ext cx="863600" cy="1250950"/>
          </a:xfrm>
          <a:prstGeom prst="curvedConnector3">
            <a:avLst>
              <a:gd name="adj1" fmla="val -56806"/>
            </a:avLst>
          </a:prstGeom>
          <a:noFill/>
          <a:ln w="12700">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20" name="Text Box 40">
            <a:extLst>
              <a:ext uri="{FF2B5EF4-FFF2-40B4-BE49-F238E27FC236}">
                <a16:creationId xmlns:a16="http://schemas.microsoft.com/office/drawing/2014/main" id="{738C295C-652B-9703-177A-691A3723FC72}"/>
              </a:ext>
            </a:extLst>
          </p:cNvPr>
          <p:cNvSpPr txBox="1">
            <a:spLocks noChangeArrowheads="1"/>
          </p:cNvSpPr>
          <p:nvPr/>
        </p:nvSpPr>
        <p:spPr bwMode="auto">
          <a:xfrm>
            <a:off x="539750" y="836613"/>
            <a:ext cx="51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ru-RU" sz="2400" b="1">
                <a:latin typeface="Times New Roman" panose="02020603050405020304" pitchFamily="18" charset="0"/>
              </a:rPr>
              <a:t>+</a:t>
            </a:r>
          </a:p>
        </p:txBody>
      </p:sp>
      <p:sp>
        <p:nvSpPr>
          <p:cNvPr id="225321" name="Text Box 41">
            <a:extLst>
              <a:ext uri="{FF2B5EF4-FFF2-40B4-BE49-F238E27FC236}">
                <a16:creationId xmlns:a16="http://schemas.microsoft.com/office/drawing/2014/main" id="{9CFE52FF-A498-37DF-6D3A-1BCC48ECCCE1}"/>
              </a:ext>
            </a:extLst>
          </p:cNvPr>
          <p:cNvSpPr txBox="1">
            <a:spLocks noChangeArrowheads="1"/>
          </p:cNvSpPr>
          <p:nvPr/>
        </p:nvSpPr>
        <p:spPr bwMode="auto">
          <a:xfrm>
            <a:off x="457200" y="1371600"/>
            <a:ext cx="51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ru-RU" sz="2400" b="1">
                <a:latin typeface="Times New Roman" panose="02020603050405020304" pitchFamily="18" charset="0"/>
              </a:rPr>
              <a:t>-</a:t>
            </a:r>
          </a:p>
        </p:txBody>
      </p:sp>
      <p:sp>
        <p:nvSpPr>
          <p:cNvPr id="225322" name="Text Box 42">
            <a:extLst>
              <a:ext uri="{FF2B5EF4-FFF2-40B4-BE49-F238E27FC236}">
                <a16:creationId xmlns:a16="http://schemas.microsoft.com/office/drawing/2014/main" id="{A1E76F00-2D81-30B9-DF90-B67B5F31A084}"/>
              </a:ext>
            </a:extLst>
          </p:cNvPr>
          <p:cNvSpPr txBox="1">
            <a:spLocks noChangeArrowheads="1"/>
          </p:cNvSpPr>
          <p:nvPr/>
        </p:nvSpPr>
        <p:spPr bwMode="auto">
          <a:xfrm>
            <a:off x="7408863" y="541338"/>
            <a:ext cx="515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ru-RU" sz="2000" b="1">
                <a:solidFill>
                  <a:srgbClr val="6666FF"/>
                </a:solidFill>
                <a:latin typeface="Times New Roman" panose="02020603050405020304" pitchFamily="18" charset="0"/>
              </a:rPr>
              <a:t>O</a:t>
            </a:r>
            <a:r>
              <a:rPr lang="en-US" altLang="ru-RU" sz="2000" b="1" baseline="-25000">
                <a:solidFill>
                  <a:srgbClr val="6666FF"/>
                </a:solidFill>
                <a:latin typeface="Times New Roman" panose="02020603050405020304" pitchFamily="18" charset="0"/>
              </a:rPr>
              <a:t>2</a:t>
            </a:r>
            <a:endParaRPr lang="ru-RU" altLang="ru-RU" sz="2000" b="1" baseline="-25000">
              <a:solidFill>
                <a:srgbClr val="6666FF"/>
              </a:solidFill>
              <a:latin typeface="Times New Roman" panose="02020603050405020304" pitchFamily="18" charset="0"/>
            </a:endParaRPr>
          </a:p>
        </p:txBody>
      </p:sp>
      <p:cxnSp>
        <p:nvCxnSpPr>
          <p:cNvPr id="225323" name="AutoShape 43">
            <a:extLst>
              <a:ext uri="{FF2B5EF4-FFF2-40B4-BE49-F238E27FC236}">
                <a16:creationId xmlns:a16="http://schemas.microsoft.com/office/drawing/2014/main" id="{5794E48F-4105-2202-1B5B-D19170E871B1}"/>
              </a:ext>
            </a:extLst>
          </p:cNvPr>
          <p:cNvCxnSpPr>
            <a:cxnSpLocks noChangeShapeType="1"/>
            <a:stCxn id="225322" idx="2"/>
            <a:endCxn id="225318" idx="6"/>
          </p:cNvCxnSpPr>
          <p:nvPr/>
        </p:nvCxnSpPr>
        <p:spPr bwMode="auto">
          <a:xfrm rot="5400000">
            <a:off x="7109619" y="654844"/>
            <a:ext cx="274637" cy="841375"/>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24" name="AutoShape 44">
            <a:extLst>
              <a:ext uri="{FF2B5EF4-FFF2-40B4-BE49-F238E27FC236}">
                <a16:creationId xmlns:a16="http://schemas.microsoft.com/office/drawing/2014/main" id="{D1E5765C-253A-4544-BF5A-27FB62950B66}"/>
              </a:ext>
            </a:extLst>
          </p:cNvPr>
          <p:cNvCxnSpPr>
            <a:cxnSpLocks noChangeShapeType="1"/>
            <a:stCxn id="225291" idx="3"/>
            <a:endCxn id="225339" idx="2"/>
          </p:cNvCxnSpPr>
          <p:nvPr/>
        </p:nvCxnSpPr>
        <p:spPr bwMode="auto">
          <a:xfrm flipH="1" flipV="1">
            <a:off x="7261225" y="1212850"/>
            <a:ext cx="663575" cy="2201863"/>
          </a:xfrm>
          <a:prstGeom prst="bentConnector4">
            <a:avLst>
              <a:gd name="adj1" fmla="val -34449"/>
              <a:gd name="adj2" fmla="val 54218"/>
            </a:avLst>
          </a:prstGeom>
          <a:noFill/>
          <a:ln w="28575">
            <a:solidFill>
              <a:srgbClr val="FF3300"/>
            </a:solidFill>
            <a:miter lim="800000"/>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25" name="Text Box 45">
            <a:extLst>
              <a:ext uri="{FF2B5EF4-FFF2-40B4-BE49-F238E27FC236}">
                <a16:creationId xmlns:a16="http://schemas.microsoft.com/office/drawing/2014/main" id="{894A8795-87D8-7CF1-E0E1-03F10689D5CE}"/>
              </a:ext>
            </a:extLst>
          </p:cNvPr>
          <p:cNvSpPr txBox="1">
            <a:spLocks noChangeArrowheads="1"/>
          </p:cNvSpPr>
          <p:nvPr/>
        </p:nvSpPr>
        <p:spPr bwMode="auto">
          <a:xfrm>
            <a:off x="2209800" y="381000"/>
            <a:ext cx="8382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ru-RU" altLang="ru-RU" sz="2400" b="1" baseline="30000">
                <a:solidFill>
                  <a:srgbClr val="990099"/>
                </a:solidFill>
                <a:latin typeface="Times New Roman" panose="02020603050405020304" pitchFamily="18" charset="0"/>
              </a:rPr>
              <a:t>137</a:t>
            </a:r>
            <a:r>
              <a:rPr lang="en-US" altLang="ru-RU" sz="2400" b="1">
                <a:solidFill>
                  <a:srgbClr val="990099"/>
                </a:solidFill>
                <a:latin typeface="Times New Roman" panose="02020603050405020304" pitchFamily="18" charset="0"/>
              </a:rPr>
              <a:t>Cs</a:t>
            </a:r>
            <a:r>
              <a:rPr lang="ru-RU" altLang="ru-RU" sz="2400" b="1" baseline="30000">
                <a:solidFill>
                  <a:srgbClr val="990099"/>
                </a:solidFill>
                <a:latin typeface="Times New Roman" panose="02020603050405020304" pitchFamily="18" charset="0"/>
              </a:rPr>
              <a:t>+</a:t>
            </a:r>
          </a:p>
        </p:txBody>
      </p:sp>
      <p:sp>
        <p:nvSpPr>
          <p:cNvPr id="225326" name="Text Box 46">
            <a:extLst>
              <a:ext uri="{FF2B5EF4-FFF2-40B4-BE49-F238E27FC236}">
                <a16:creationId xmlns:a16="http://schemas.microsoft.com/office/drawing/2014/main" id="{09525B53-B955-0458-02A4-997C0C2920C6}"/>
              </a:ext>
            </a:extLst>
          </p:cNvPr>
          <p:cNvSpPr txBox="1">
            <a:spLocks noChangeArrowheads="1"/>
          </p:cNvSpPr>
          <p:nvPr/>
        </p:nvSpPr>
        <p:spPr bwMode="auto">
          <a:xfrm>
            <a:off x="1630363" y="1119188"/>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ru-RU" sz="1000" b="1">
                <a:latin typeface="Times New Roman" panose="02020603050405020304" pitchFamily="18" charset="0"/>
              </a:rPr>
              <a:t>1</a:t>
            </a:r>
            <a:endParaRPr lang="ru-RU" altLang="ru-RU" sz="1000" b="1" baseline="30000">
              <a:latin typeface="Times New Roman" panose="02020603050405020304" pitchFamily="18" charset="0"/>
            </a:endParaRPr>
          </a:p>
        </p:txBody>
      </p:sp>
      <p:sp>
        <p:nvSpPr>
          <p:cNvPr id="225327" name="Text Box 47">
            <a:extLst>
              <a:ext uri="{FF2B5EF4-FFF2-40B4-BE49-F238E27FC236}">
                <a16:creationId xmlns:a16="http://schemas.microsoft.com/office/drawing/2014/main" id="{EA7EC3DF-6091-5D18-04E5-9283043F6A3A}"/>
              </a:ext>
            </a:extLst>
          </p:cNvPr>
          <p:cNvSpPr txBox="1">
            <a:spLocks noChangeArrowheads="1"/>
          </p:cNvSpPr>
          <p:nvPr/>
        </p:nvSpPr>
        <p:spPr bwMode="auto">
          <a:xfrm>
            <a:off x="2535238" y="1111250"/>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ru-RU" sz="1000" b="1">
                <a:latin typeface="Times New Roman" panose="02020603050405020304" pitchFamily="18" charset="0"/>
              </a:rPr>
              <a:t>2</a:t>
            </a:r>
            <a:endParaRPr lang="ru-RU" altLang="ru-RU" sz="1000" b="1" baseline="30000">
              <a:latin typeface="Times New Roman" panose="02020603050405020304" pitchFamily="18" charset="0"/>
            </a:endParaRPr>
          </a:p>
        </p:txBody>
      </p:sp>
      <p:sp>
        <p:nvSpPr>
          <p:cNvPr id="225328" name="Text Box 48">
            <a:extLst>
              <a:ext uri="{FF2B5EF4-FFF2-40B4-BE49-F238E27FC236}">
                <a16:creationId xmlns:a16="http://schemas.microsoft.com/office/drawing/2014/main" id="{EB82D5FC-A96C-1049-C94C-CEAB7A4C97B0}"/>
              </a:ext>
            </a:extLst>
          </p:cNvPr>
          <p:cNvSpPr txBox="1">
            <a:spLocks noChangeArrowheads="1"/>
          </p:cNvSpPr>
          <p:nvPr/>
        </p:nvSpPr>
        <p:spPr bwMode="auto">
          <a:xfrm>
            <a:off x="3597275" y="1106488"/>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ru-RU" sz="1000" b="1">
                <a:latin typeface="Times New Roman" panose="02020603050405020304" pitchFamily="18" charset="0"/>
              </a:rPr>
              <a:t>3</a:t>
            </a:r>
            <a:endParaRPr lang="ru-RU" altLang="ru-RU" sz="1000" b="1" baseline="30000">
              <a:latin typeface="Times New Roman" panose="02020603050405020304" pitchFamily="18" charset="0"/>
            </a:endParaRPr>
          </a:p>
        </p:txBody>
      </p:sp>
      <p:sp>
        <p:nvSpPr>
          <p:cNvPr id="225329" name="Text Box 49">
            <a:extLst>
              <a:ext uri="{FF2B5EF4-FFF2-40B4-BE49-F238E27FC236}">
                <a16:creationId xmlns:a16="http://schemas.microsoft.com/office/drawing/2014/main" id="{C44C791B-AD41-9795-D991-0146A071DBA1}"/>
              </a:ext>
            </a:extLst>
          </p:cNvPr>
          <p:cNvSpPr txBox="1">
            <a:spLocks noChangeArrowheads="1"/>
          </p:cNvSpPr>
          <p:nvPr/>
        </p:nvSpPr>
        <p:spPr bwMode="auto">
          <a:xfrm>
            <a:off x="5815013" y="1111250"/>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ru-RU" sz="1000" b="1">
                <a:latin typeface="Times New Roman" panose="02020603050405020304" pitchFamily="18" charset="0"/>
              </a:rPr>
              <a:t>4</a:t>
            </a:r>
            <a:endParaRPr lang="ru-RU" altLang="ru-RU" sz="1000" b="1">
              <a:latin typeface="Times New Roman" panose="02020603050405020304" pitchFamily="18" charset="0"/>
            </a:endParaRPr>
          </a:p>
        </p:txBody>
      </p:sp>
      <p:cxnSp>
        <p:nvCxnSpPr>
          <p:cNvPr id="225330" name="AutoShape 50">
            <a:extLst>
              <a:ext uri="{FF2B5EF4-FFF2-40B4-BE49-F238E27FC236}">
                <a16:creationId xmlns:a16="http://schemas.microsoft.com/office/drawing/2014/main" id="{34A495BA-027D-991E-4E20-1F566421903C}"/>
              </a:ext>
            </a:extLst>
          </p:cNvPr>
          <p:cNvCxnSpPr>
            <a:cxnSpLocks noChangeShapeType="1"/>
            <a:stCxn id="225310" idx="1"/>
            <a:endCxn id="225340" idx="1"/>
          </p:cNvCxnSpPr>
          <p:nvPr/>
        </p:nvCxnSpPr>
        <p:spPr bwMode="auto">
          <a:xfrm rot="10800000" flipH="1">
            <a:off x="808038" y="1409700"/>
            <a:ext cx="944562" cy="2000250"/>
          </a:xfrm>
          <a:prstGeom prst="bentConnector3">
            <a:avLst>
              <a:gd name="adj1" fmla="val 671"/>
            </a:avLst>
          </a:prstGeom>
          <a:noFill/>
          <a:ln w="28575">
            <a:solidFill>
              <a:srgbClr val="3366FF"/>
            </a:solidFill>
            <a:prstDash val="dash"/>
            <a:miter lim="800000"/>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31" name="AutoShape 51">
            <a:extLst>
              <a:ext uri="{FF2B5EF4-FFF2-40B4-BE49-F238E27FC236}">
                <a16:creationId xmlns:a16="http://schemas.microsoft.com/office/drawing/2014/main" id="{390F1A2D-042B-34C4-106D-C6E18B59336E}"/>
              </a:ext>
            </a:extLst>
          </p:cNvPr>
          <p:cNvCxnSpPr>
            <a:cxnSpLocks noChangeShapeType="1"/>
            <a:stCxn id="225305" idx="2"/>
            <a:endCxn id="225285" idx="1"/>
          </p:cNvCxnSpPr>
          <p:nvPr/>
        </p:nvCxnSpPr>
        <p:spPr bwMode="auto">
          <a:xfrm rot="16200000" flipH="1">
            <a:off x="2270919" y="1466056"/>
            <a:ext cx="603250" cy="1665288"/>
          </a:xfrm>
          <a:prstGeom prst="bentConnector2">
            <a:avLst/>
          </a:prstGeom>
          <a:noFill/>
          <a:ln w="28575">
            <a:solidFill>
              <a:srgbClr val="FF3300"/>
            </a:solidFill>
            <a:miter lim="800000"/>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32" name="AutoShape 52">
            <a:extLst>
              <a:ext uri="{FF2B5EF4-FFF2-40B4-BE49-F238E27FC236}">
                <a16:creationId xmlns:a16="http://schemas.microsoft.com/office/drawing/2014/main" id="{5F36FC80-D286-FDDF-D983-B70FFB9E7579}"/>
              </a:ext>
            </a:extLst>
          </p:cNvPr>
          <p:cNvCxnSpPr>
            <a:cxnSpLocks noChangeShapeType="1"/>
            <a:stCxn id="225287" idx="3"/>
            <a:endCxn id="225307" idx="3"/>
          </p:cNvCxnSpPr>
          <p:nvPr/>
        </p:nvCxnSpPr>
        <p:spPr bwMode="auto">
          <a:xfrm flipV="1">
            <a:off x="5070475" y="1630363"/>
            <a:ext cx="20638" cy="1787525"/>
          </a:xfrm>
          <a:prstGeom prst="bentConnector3">
            <a:avLst>
              <a:gd name="adj1" fmla="val 1161537"/>
            </a:avLst>
          </a:prstGeom>
          <a:noFill/>
          <a:ln w="28575">
            <a:solidFill>
              <a:srgbClr val="FF3300"/>
            </a:solidFill>
            <a:miter lim="800000"/>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33" name="Text Box 53">
            <a:extLst>
              <a:ext uri="{FF2B5EF4-FFF2-40B4-BE49-F238E27FC236}">
                <a16:creationId xmlns:a16="http://schemas.microsoft.com/office/drawing/2014/main" id="{485A7EB1-9E8C-7CAD-3981-019467C7289F}"/>
              </a:ext>
            </a:extLst>
          </p:cNvPr>
          <p:cNvSpPr txBox="1">
            <a:spLocks noChangeArrowheads="1"/>
          </p:cNvSpPr>
          <p:nvPr/>
        </p:nvSpPr>
        <p:spPr bwMode="auto">
          <a:xfrm>
            <a:off x="1930400" y="2187575"/>
            <a:ext cx="812800" cy="222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ru-RU" altLang="ru-RU" sz="1200" b="1">
                <a:latin typeface="Times New Roman" panose="02020603050405020304" pitchFamily="18" charset="0"/>
                <a:sym typeface="Symbol" pitchFamily="2" charset="2"/>
              </a:rPr>
              <a:t></a:t>
            </a:r>
            <a:r>
              <a:rPr lang="ru-RU" altLang="ru-RU" sz="1200">
                <a:latin typeface="Times New Roman" panose="02020603050405020304" pitchFamily="18" charset="0"/>
              </a:rPr>
              <a:t> </a:t>
            </a:r>
            <a:r>
              <a:rPr lang="ru-RU" altLang="ru-RU" sz="1400" b="1">
                <a:latin typeface="Times New Roman" panose="02020603050405020304" pitchFamily="18" charset="0"/>
              </a:rPr>
              <a:t>АТФ</a:t>
            </a:r>
          </a:p>
        </p:txBody>
      </p:sp>
      <p:cxnSp>
        <p:nvCxnSpPr>
          <p:cNvPr id="225334" name="AutoShape 54">
            <a:extLst>
              <a:ext uri="{FF2B5EF4-FFF2-40B4-BE49-F238E27FC236}">
                <a16:creationId xmlns:a16="http://schemas.microsoft.com/office/drawing/2014/main" id="{82418DAC-0472-BFD2-2BA9-149733E0284B}"/>
              </a:ext>
            </a:extLst>
          </p:cNvPr>
          <p:cNvCxnSpPr>
            <a:cxnSpLocks noChangeShapeType="1"/>
            <a:stCxn id="225333" idx="3"/>
            <a:endCxn id="225337" idx="3"/>
          </p:cNvCxnSpPr>
          <p:nvPr/>
        </p:nvCxnSpPr>
        <p:spPr bwMode="auto">
          <a:xfrm flipH="1" flipV="1">
            <a:off x="2268538" y="1409700"/>
            <a:ext cx="474662" cy="889000"/>
          </a:xfrm>
          <a:prstGeom prst="bentConnector3">
            <a:avLst>
              <a:gd name="adj1" fmla="val -48162"/>
            </a:avLst>
          </a:prstGeom>
          <a:noFill/>
          <a:ln w="28575">
            <a:solidFill>
              <a:srgbClr val="FF3300"/>
            </a:solidFill>
            <a:miter lim="800000"/>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35" name="AutoShape 55">
            <a:extLst>
              <a:ext uri="{FF2B5EF4-FFF2-40B4-BE49-F238E27FC236}">
                <a16:creationId xmlns:a16="http://schemas.microsoft.com/office/drawing/2014/main" id="{AE92FCB8-A941-737B-0DB2-338BD46F536F}"/>
              </a:ext>
            </a:extLst>
          </p:cNvPr>
          <p:cNvCxnSpPr>
            <a:cxnSpLocks noChangeShapeType="1"/>
            <a:stCxn id="225310" idx="0"/>
            <a:endCxn id="225333" idx="2"/>
          </p:cNvCxnSpPr>
          <p:nvPr/>
        </p:nvCxnSpPr>
        <p:spPr bwMode="auto">
          <a:xfrm rot="16200000">
            <a:off x="1599406" y="2405857"/>
            <a:ext cx="733425" cy="741362"/>
          </a:xfrm>
          <a:prstGeom prst="bentConnector3">
            <a:avLst>
              <a:gd name="adj1" fmla="val 48699"/>
            </a:avLst>
          </a:prstGeom>
          <a:noFill/>
          <a:ln w="28575">
            <a:solidFill>
              <a:srgbClr val="FF6600"/>
            </a:solidFill>
            <a:miter lim="800000"/>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36" name="AutoShape 56">
            <a:extLst>
              <a:ext uri="{FF2B5EF4-FFF2-40B4-BE49-F238E27FC236}">
                <a16:creationId xmlns:a16="http://schemas.microsoft.com/office/drawing/2014/main" id="{0E7A1109-1327-2073-C820-C8DB73E77544}"/>
              </a:ext>
            </a:extLst>
          </p:cNvPr>
          <p:cNvCxnSpPr>
            <a:cxnSpLocks noChangeShapeType="1"/>
            <a:stCxn id="225285" idx="2"/>
            <a:endCxn id="225288" idx="1"/>
          </p:cNvCxnSpPr>
          <p:nvPr/>
        </p:nvCxnSpPr>
        <p:spPr bwMode="auto">
          <a:xfrm rot="5400000">
            <a:off x="3244851" y="3040062"/>
            <a:ext cx="1200150" cy="796925"/>
          </a:xfrm>
          <a:prstGeom prst="bentConnector4">
            <a:avLst>
              <a:gd name="adj1" fmla="val 15736"/>
              <a:gd name="adj2" fmla="val 126296"/>
            </a:avLst>
          </a:prstGeom>
          <a:noFill/>
          <a:ln w="28575">
            <a:solidFill>
              <a:srgbClr val="FF3300"/>
            </a:solidFill>
            <a:miter lim="800000"/>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37" name="Text Box 57">
            <a:extLst>
              <a:ext uri="{FF2B5EF4-FFF2-40B4-BE49-F238E27FC236}">
                <a16:creationId xmlns:a16="http://schemas.microsoft.com/office/drawing/2014/main" id="{BEB14CF2-E640-2D13-434C-C50A4E9334DF}"/>
              </a:ext>
            </a:extLst>
          </p:cNvPr>
          <p:cNvSpPr txBox="1">
            <a:spLocks noChangeArrowheads="1"/>
          </p:cNvSpPr>
          <p:nvPr/>
        </p:nvSpPr>
        <p:spPr bwMode="auto">
          <a:xfrm>
            <a:off x="1752600" y="1295400"/>
            <a:ext cx="5159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ru-RU" sz="1400" b="1" baseline="-25000">
              <a:latin typeface="Times New Roman" panose="02020603050405020304" pitchFamily="18" charset="0"/>
            </a:endParaRPr>
          </a:p>
        </p:txBody>
      </p:sp>
      <p:cxnSp>
        <p:nvCxnSpPr>
          <p:cNvPr id="225338" name="AutoShape 58">
            <a:extLst>
              <a:ext uri="{FF2B5EF4-FFF2-40B4-BE49-F238E27FC236}">
                <a16:creationId xmlns:a16="http://schemas.microsoft.com/office/drawing/2014/main" id="{02F53804-1514-B7EC-C4A9-AFA2F9A3556E}"/>
              </a:ext>
            </a:extLst>
          </p:cNvPr>
          <p:cNvCxnSpPr>
            <a:cxnSpLocks noChangeShapeType="1"/>
            <a:stCxn id="225325" idx="2"/>
            <a:endCxn id="225305" idx="0"/>
          </p:cNvCxnSpPr>
          <p:nvPr/>
        </p:nvCxnSpPr>
        <p:spPr bwMode="auto">
          <a:xfrm rot="5400000">
            <a:off x="1741487" y="744538"/>
            <a:ext cx="885825" cy="889000"/>
          </a:xfrm>
          <a:prstGeom prst="curvedConnector3">
            <a:avLst>
              <a:gd name="adj1" fmla="val 82616"/>
            </a:avLst>
          </a:prstGeom>
          <a:noFill/>
          <a:ln w="38100">
            <a:solidFill>
              <a:srgbClr val="CC00FF"/>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39" name="Text Box 59">
            <a:extLst>
              <a:ext uri="{FF2B5EF4-FFF2-40B4-BE49-F238E27FC236}">
                <a16:creationId xmlns:a16="http://schemas.microsoft.com/office/drawing/2014/main" id="{AC8422DF-6225-B194-4DAF-E8722CD66D42}"/>
              </a:ext>
            </a:extLst>
          </p:cNvPr>
          <p:cNvSpPr txBox="1">
            <a:spLocks noChangeArrowheads="1"/>
          </p:cNvSpPr>
          <p:nvPr/>
        </p:nvSpPr>
        <p:spPr bwMode="auto">
          <a:xfrm>
            <a:off x="7002463" y="984250"/>
            <a:ext cx="5159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ru-RU" sz="1400" b="1" baseline="-25000">
              <a:latin typeface="Times New Roman" panose="02020603050405020304" pitchFamily="18" charset="0"/>
            </a:endParaRPr>
          </a:p>
        </p:txBody>
      </p:sp>
      <p:sp>
        <p:nvSpPr>
          <p:cNvPr id="225340" name="Text Box 60">
            <a:extLst>
              <a:ext uri="{FF2B5EF4-FFF2-40B4-BE49-F238E27FC236}">
                <a16:creationId xmlns:a16="http://schemas.microsoft.com/office/drawing/2014/main" id="{111DDA6B-F130-E522-BFC2-30F955DEAFAD}"/>
              </a:ext>
            </a:extLst>
          </p:cNvPr>
          <p:cNvSpPr txBox="1">
            <a:spLocks noChangeArrowheads="1"/>
          </p:cNvSpPr>
          <p:nvPr/>
        </p:nvSpPr>
        <p:spPr bwMode="auto">
          <a:xfrm>
            <a:off x="1752600" y="1295400"/>
            <a:ext cx="5159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en-US" altLang="ru-RU" sz="1400" b="1" baseline="-25000">
              <a:latin typeface="Times New Roman" panose="02020603050405020304" pitchFamily="18" charset="0"/>
            </a:endParaRPr>
          </a:p>
        </p:txBody>
      </p:sp>
      <p:sp>
        <p:nvSpPr>
          <p:cNvPr id="225341" name="Text Box 61">
            <a:extLst>
              <a:ext uri="{FF2B5EF4-FFF2-40B4-BE49-F238E27FC236}">
                <a16:creationId xmlns:a16="http://schemas.microsoft.com/office/drawing/2014/main" id="{0BC4D40B-82A5-67ED-181F-865DB87300AC}"/>
              </a:ext>
            </a:extLst>
          </p:cNvPr>
          <p:cNvSpPr txBox="1">
            <a:spLocks noChangeArrowheads="1"/>
          </p:cNvSpPr>
          <p:nvPr/>
        </p:nvSpPr>
        <p:spPr bwMode="auto">
          <a:xfrm>
            <a:off x="0" y="5105400"/>
            <a:ext cx="3348038"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3300"/>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ru-RU" altLang="ru-RU" sz="1400">
                <a:latin typeface="Times New Roman" panose="02020603050405020304" pitchFamily="18" charset="0"/>
              </a:rPr>
              <a:t>1 – Электрофорез </a:t>
            </a:r>
            <a:r>
              <a:rPr lang="en-US" altLang="ru-RU" sz="1400">
                <a:latin typeface="Times New Roman" panose="02020603050405020304" pitchFamily="18" charset="0"/>
              </a:rPr>
              <a:t>K</a:t>
            </a:r>
            <a:r>
              <a:rPr lang="en-US" altLang="ru-RU" sz="1400" baseline="30000">
                <a:latin typeface="Times New Roman" panose="02020603050405020304" pitchFamily="18" charset="0"/>
              </a:rPr>
              <a:t>+</a:t>
            </a:r>
            <a:r>
              <a:rPr lang="en-US" altLang="ru-RU" sz="1400">
                <a:latin typeface="Times New Roman" panose="02020603050405020304" pitchFamily="18" charset="0"/>
              </a:rPr>
              <a:t>/</a:t>
            </a:r>
            <a:r>
              <a:rPr lang="ru-RU" altLang="ru-RU" sz="1400">
                <a:latin typeface="Times New Roman" panose="02020603050405020304" pitchFamily="18" charset="0"/>
              </a:rPr>
              <a:t> </a:t>
            </a:r>
            <a:r>
              <a:rPr lang="ru-RU" altLang="ru-RU" sz="1400" baseline="30000">
                <a:latin typeface="Times New Roman" panose="02020603050405020304" pitchFamily="18" charset="0"/>
              </a:rPr>
              <a:t>137</a:t>
            </a:r>
            <a:r>
              <a:rPr lang="en-US" altLang="ru-RU" sz="1400">
                <a:latin typeface="Times New Roman" panose="02020603050405020304" pitchFamily="18" charset="0"/>
              </a:rPr>
              <a:t>Cs</a:t>
            </a:r>
            <a:r>
              <a:rPr lang="ru-RU" altLang="ru-RU" sz="1400" baseline="30000">
                <a:latin typeface="Times New Roman" panose="02020603050405020304" pitchFamily="18" charset="0"/>
              </a:rPr>
              <a:t>+ </a:t>
            </a:r>
            <a:r>
              <a:rPr lang="ru-RU" altLang="ru-RU" sz="1400">
                <a:latin typeface="Times New Roman" panose="02020603050405020304" pitchFamily="18" charset="0"/>
              </a:rPr>
              <a:t>в МХ;</a:t>
            </a:r>
          </a:p>
          <a:p>
            <a:pPr eaLnBrk="1" hangingPunct="1"/>
            <a:r>
              <a:rPr lang="ru-RU" altLang="ru-RU" sz="1400">
                <a:latin typeface="Times New Roman" panose="02020603050405020304" pitchFamily="18" charset="0"/>
              </a:rPr>
              <a:t>2 – </a:t>
            </a:r>
            <a:r>
              <a:rPr lang="en-US" altLang="ru-RU" sz="1400">
                <a:latin typeface="Times New Roman" panose="02020603050405020304" pitchFamily="18" charset="0"/>
              </a:rPr>
              <a:t>K</a:t>
            </a:r>
            <a:r>
              <a:rPr lang="en-US" altLang="ru-RU" sz="1400" baseline="-25000">
                <a:latin typeface="Times New Roman" panose="02020603050405020304" pitchFamily="18" charset="0"/>
              </a:rPr>
              <a:t>ATP</a:t>
            </a:r>
            <a:r>
              <a:rPr lang="en-US" altLang="ru-RU" sz="1400">
                <a:latin typeface="Times New Roman" panose="02020603050405020304" pitchFamily="18" charset="0"/>
              </a:rPr>
              <a:t>-</a:t>
            </a:r>
            <a:r>
              <a:rPr lang="ru-RU" altLang="ru-RU" sz="1400">
                <a:latin typeface="Times New Roman" panose="02020603050405020304" pitchFamily="18" charset="0"/>
              </a:rPr>
              <a:t>канал;</a:t>
            </a:r>
          </a:p>
          <a:p>
            <a:pPr eaLnBrk="1" hangingPunct="1"/>
            <a:r>
              <a:rPr lang="ru-RU" altLang="ru-RU" sz="1400">
                <a:latin typeface="Times New Roman" panose="02020603050405020304" pitchFamily="18" charset="0"/>
              </a:rPr>
              <a:t>3 – </a:t>
            </a:r>
            <a:r>
              <a:rPr lang="en-US" altLang="ru-RU" sz="1400">
                <a:latin typeface="Times New Roman" panose="02020603050405020304" pitchFamily="18" charset="0"/>
              </a:rPr>
              <a:t>K</a:t>
            </a:r>
            <a:r>
              <a:rPr lang="en-US" altLang="ru-RU" sz="1400" baseline="30000">
                <a:latin typeface="Times New Roman" panose="02020603050405020304" pitchFamily="18" charset="0"/>
              </a:rPr>
              <a:t>+</a:t>
            </a:r>
            <a:r>
              <a:rPr lang="en-US" altLang="ru-RU" sz="1400">
                <a:latin typeface="Times New Roman" panose="02020603050405020304" pitchFamily="18" charset="0"/>
              </a:rPr>
              <a:t>/H</a:t>
            </a:r>
            <a:r>
              <a:rPr lang="en-US" altLang="ru-RU" sz="1400" baseline="30000">
                <a:latin typeface="Times New Roman" panose="02020603050405020304" pitchFamily="18" charset="0"/>
              </a:rPr>
              <a:t>+</a:t>
            </a:r>
            <a:r>
              <a:rPr lang="en-US" altLang="ru-RU" sz="1400">
                <a:latin typeface="Times New Roman" panose="02020603050405020304" pitchFamily="18" charset="0"/>
              </a:rPr>
              <a:t>-</a:t>
            </a:r>
            <a:r>
              <a:rPr lang="ru-RU" altLang="ru-RU" sz="1400">
                <a:latin typeface="Times New Roman" panose="02020603050405020304" pitchFamily="18" charset="0"/>
              </a:rPr>
              <a:t>антипортер;</a:t>
            </a:r>
          </a:p>
          <a:p>
            <a:pPr eaLnBrk="1" hangingPunct="1"/>
            <a:r>
              <a:rPr lang="ru-RU" altLang="ru-RU" sz="1400">
                <a:latin typeface="Times New Roman" panose="02020603050405020304" pitchFamily="18" charset="0"/>
              </a:rPr>
              <a:t>4 –  электронтранспортная цепь.</a:t>
            </a:r>
          </a:p>
        </p:txBody>
      </p:sp>
      <p:cxnSp>
        <p:nvCxnSpPr>
          <p:cNvPr id="225342" name="AutoShape 62">
            <a:extLst>
              <a:ext uri="{FF2B5EF4-FFF2-40B4-BE49-F238E27FC236}">
                <a16:creationId xmlns:a16="http://schemas.microsoft.com/office/drawing/2014/main" id="{0D2A609A-CCAF-4184-17B0-EC446AD106FE}"/>
              </a:ext>
            </a:extLst>
          </p:cNvPr>
          <p:cNvCxnSpPr>
            <a:cxnSpLocks noChangeShapeType="1"/>
            <a:stCxn id="225286" idx="2"/>
            <a:endCxn id="225287" idx="0"/>
          </p:cNvCxnSpPr>
          <p:nvPr/>
        </p:nvCxnSpPr>
        <p:spPr bwMode="auto">
          <a:xfrm flipH="1">
            <a:off x="4243388" y="2851150"/>
            <a:ext cx="2770187" cy="365125"/>
          </a:xfrm>
          <a:prstGeom prst="straightConnector1">
            <a:avLst/>
          </a:prstGeom>
          <a:noFill/>
          <a:ln w="28575">
            <a:solidFill>
              <a:srgbClr val="FF33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43" name="Text Box 63">
            <a:extLst>
              <a:ext uri="{FF2B5EF4-FFF2-40B4-BE49-F238E27FC236}">
                <a16:creationId xmlns:a16="http://schemas.microsoft.com/office/drawing/2014/main" id="{D9A45F25-863F-CFC3-E8F6-E3E2648D4F0C}"/>
              </a:ext>
            </a:extLst>
          </p:cNvPr>
          <p:cNvSpPr txBox="1">
            <a:spLocks noChangeArrowheads="1"/>
          </p:cNvSpPr>
          <p:nvPr/>
        </p:nvSpPr>
        <p:spPr bwMode="auto">
          <a:xfrm>
            <a:off x="8083550" y="760413"/>
            <a:ext cx="51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ru-RU" sz="2400" b="1">
                <a:latin typeface="Times New Roman" panose="02020603050405020304" pitchFamily="18" charset="0"/>
              </a:rPr>
              <a:t>+</a:t>
            </a:r>
          </a:p>
        </p:txBody>
      </p:sp>
      <p:sp>
        <p:nvSpPr>
          <p:cNvPr id="225344" name="Text Box 64">
            <a:extLst>
              <a:ext uri="{FF2B5EF4-FFF2-40B4-BE49-F238E27FC236}">
                <a16:creationId xmlns:a16="http://schemas.microsoft.com/office/drawing/2014/main" id="{59752611-A009-E0B4-59C3-3107113A054F}"/>
              </a:ext>
            </a:extLst>
          </p:cNvPr>
          <p:cNvSpPr txBox="1">
            <a:spLocks noChangeArrowheads="1"/>
          </p:cNvSpPr>
          <p:nvPr/>
        </p:nvSpPr>
        <p:spPr bwMode="auto">
          <a:xfrm>
            <a:off x="8001000" y="1295400"/>
            <a:ext cx="51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ru-RU" sz="2400" b="1">
                <a:latin typeface="Times New Roman" panose="02020603050405020304" pitchFamily="18" charset="0"/>
              </a:rPr>
              <a:t>-</a:t>
            </a:r>
          </a:p>
        </p:txBody>
      </p:sp>
      <p:sp>
        <p:nvSpPr>
          <p:cNvPr id="225345" name="Text Box 65">
            <a:extLst>
              <a:ext uri="{FF2B5EF4-FFF2-40B4-BE49-F238E27FC236}">
                <a16:creationId xmlns:a16="http://schemas.microsoft.com/office/drawing/2014/main" id="{53ACB74D-4E79-5758-3AD2-E613835DA4FA}"/>
              </a:ext>
            </a:extLst>
          </p:cNvPr>
          <p:cNvSpPr txBox="1">
            <a:spLocks noChangeArrowheads="1"/>
          </p:cNvSpPr>
          <p:nvPr/>
        </p:nvSpPr>
        <p:spPr bwMode="auto">
          <a:xfrm>
            <a:off x="685800" y="4495800"/>
            <a:ext cx="51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ru-RU" sz="2400" b="1">
                <a:latin typeface="Times New Roman" panose="02020603050405020304" pitchFamily="18" charset="0"/>
              </a:rPr>
              <a:t>+</a:t>
            </a:r>
          </a:p>
        </p:txBody>
      </p:sp>
      <p:sp>
        <p:nvSpPr>
          <p:cNvPr id="225346" name="Text Box 66">
            <a:extLst>
              <a:ext uri="{FF2B5EF4-FFF2-40B4-BE49-F238E27FC236}">
                <a16:creationId xmlns:a16="http://schemas.microsoft.com/office/drawing/2014/main" id="{C6716A50-EFB1-04F5-DBB3-C27F10BBD842}"/>
              </a:ext>
            </a:extLst>
          </p:cNvPr>
          <p:cNvSpPr txBox="1">
            <a:spLocks noChangeArrowheads="1"/>
          </p:cNvSpPr>
          <p:nvPr/>
        </p:nvSpPr>
        <p:spPr bwMode="auto">
          <a:xfrm>
            <a:off x="838200" y="3962400"/>
            <a:ext cx="515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altLang="ru-RU" sz="2400" b="1">
                <a:latin typeface="Times New Roman" panose="02020603050405020304" pitchFamily="18" charset="0"/>
              </a:rPr>
              <a:t>-</a:t>
            </a:r>
          </a:p>
        </p:txBody>
      </p:sp>
      <p:cxnSp>
        <p:nvCxnSpPr>
          <p:cNvPr id="225347" name="AutoShape 67">
            <a:extLst>
              <a:ext uri="{FF2B5EF4-FFF2-40B4-BE49-F238E27FC236}">
                <a16:creationId xmlns:a16="http://schemas.microsoft.com/office/drawing/2014/main" id="{FDAD9BDC-CE4E-D3B7-1874-7BC44036CF7F}"/>
              </a:ext>
            </a:extLst>
          </p:cNvPr>
          <p:cNvCxnSpPr>
            <a:cxnSpLocks noChangeShapeType="1"/>
            <a:stCxn id="225307" idx="1"/>
            <a:endCxn id="225305" idx="3"/>
          </p:cNvCxnSpPr>
          <p:nvPr/>
        </p:nvCxnSpPr>
        <p:spPr bwMode="auto">
          <a:xfrm flipH="1">
            <a:off x="2184400" y="1630363"/>
            <a:ext cx="2363788" cy="184150"/>
          </a:xfrm>
          <a:prstGeom prst="straightConnector1">
            <a:avLst/>
          </a:prstGeom>
          <a:noFill/>
          <a:ln w="28575">
            <a:solidFill>
              <a:srgbClr val="FF66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advTm="1227500"/>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3">
            <a:extLst>
              <a:ext uri="{FF2B5EF4-FFF2-40B4-BE49-F238E27FC236}">
                <a16:creationId xmlns:a16="http://schemas.microsoft.com/office/drawing/2014/main" id="{6DE43DCD-E8CD-BF78-4495-22BDF9764343}"/>
              </a:ext>
            </a:extLst>
          </p:cNvPr>
          <p:cNvSpPr>
            <a:spLocks noGrp="1"/>
          </p:cNvSpPr>
          <p:nvPr>
            <p:ph type="sldNum" sz="quarter" idx="12"/>
          </p:nvPr>
        </p:nvSpPr>
        <p:spPr/>
        <p:txBody>
          <a:bodyPr/>
          <a:lstStyle/>
          <a:p>
            <a:fld id="{A91DE22E-B276-194A-AF45-106ECCC8B44B}" type="slidenum">
              <a:rPr lang="ru-RU" altLang="ru-RU"/>
              <a:pPr/>
              <a:t>154</a:t>
            </a:fld>
            <a:endParaRPr lang="ru-RU" altLang="ru-RU"/>
          </a:p>
        </p:txBody>
      </p:sp>
      <p:pic>
        <p:nvPicPr>
          <p:cNvPr id="212997" name="Picture 5">
            <a:extLst>
              <a:ext uri="{FF2B5EF4-FFF2-40B4-BE49-F238E27FC236}">
                <a16:creationId xmlns:a16="http://schemas.microsoft.com/office/drawing/2014/main" id="{943FE60A-CBB8-9946-BD65-E62B37AEA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2996" name="Picture 4">
            <a:extLst>
              <a:ext uri="{FF2B5EF4-FFF2-40B4-BE49-F238E27FC236}">
                <a16:creationId xmlns:a16="http://schemas.microsoft.com/office/drawing/2014/main" id="{6011EFDE-37EA-7AAD-01F7-3ECDFD53B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836613"/>
            <a:ext cx="8291512" cy="1019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E538C0C7-26A1-B640-9864-425D5A7A67BD}" type="slidenum">
              <a:rPr lang="ru-RU" altLang="ru-RU" smtClean="0"/>
              <a:pPr/>
              <a:t>16</a:t>
            </a:fld>
            <a:endParaRPr lang="ru-RU" altLang="ru-RU"/>
          </a:p>
        </p:txBody>
      </p:sp>
      <p:pic>
        <p:nvPicPr>
          <p:cNvPr id="6" name="Рисунок 5"/>
          <p:cNvPicPr>
            <a:picLocks noChangeAspect="1"/>
          </p:cNvPicPr>
          <p:nvPr/>
        </p:nvPicPr>
        <p:blipFill>
          <a:blip r:embed="rId2"/>
          <a:stretch>
            <a:fillRect/>
          </a:stretch>
        </p:blipFill>
        <p:spPr>
          <a:xfrm>
            <a:off x="1185865" y="620688"/>
            <a:ext cx="6772269" cy="4257379"/>
          </a:xfrm>
          <a:prstGeom prst="rect">
            <a:avLst/>
          </a:prstGeom>
        </p:spPr>
      </p:pic>
    </p:spTree>
    <p:extLst>
      <p:ext uri="{BB962C8B-B14F-4D97-AF65-F5344CB8AC3E}">
        <p14:creationId xmlns:p14="http://schemas.microsoft.com/office/powerpoint/2010/main" val="2756444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A69BAB62-B4F9-A085-15E0-E28EC6DDF5F4}"/>
              </a:ext>
            </a:extLst>
          </p:cNvPr>
          <p:cNvSpPr>
            <a:spLocks noGrp="1"/>
          </p:cNvSpPr>
          <p:nvPr>
            <p:ph type="sldNum" sz="quarter" idx="12"/>
          </p:nvPr>
        </p:nvSpPr>
        <p:spPr/>
        <p:txBody>
          <a:bodyPr/>
          <a:lstStyle/>
          <a:p>
            <a:fld id="{E538C0C7-26A1-B640-9864-425D5A7A67BD}" type="slidenum">
              <a:rPr lang="ru-RU" altLang="ru-RU" smtClean="0"/>
              <a:pPr/>
              <a:t>17</a:t>
            </a:fld>
            <a:endParaRPr lang="ru-RU" altLang="ru-RU"/>
          </a:p>
        </p:txBody>
      </p:sp>
      <p:sp>
        <p:nvSpPr>
          <p:cNvPr id="3" name="Прямоугольник 2"/>
          <p:cNvSpPr/>
          <p:nvPr/>
        </p:nvSpPr>
        <p:spPr>
          <a:xfrm>
            <a:off x="3860435" y="224909"/>
            <a:ext cx="1630190" cy="369332"/>
          </a:xfrm>
          <a:prstGeom prst="rect">
            <a:avLst/>
          </a:prstGeom>
        </p:spPr>
        <p:txBody>
          <a:bodyPr wrap="none">
            <a:spAutoFit/>
          </a:bodyPr>
          <a:lstStyle/>
          <a:p>
            <a:r>
              <a:rPr lang="ru-RU" b="1" dirty="0" smtClean="0">
                <a:solidFill>
                  <a:srgbClr val="C00000"/>
                </a:solidFill>
                <a:latin typeface="MyriadPro"/>
              </a:rPr>
              <a:t>Цикл Кребса</a:t>
            </a:r>
            <a:endParaRPr lang="ru-RU" dirty="0">
              <a:solidFill>
                <a:srgbClr val="C00000"/>
              </a:solidFill>
            </a:endParaRPr>
          </a:p>
        </p:txBody>
      </p:sp>
      <p:sp>
        <p:nvSpPr>
          <p:cNvPr id="6" name="Прямоугольник 5"/>
          <p:cNvSpPr/>
          <p:nvPr/>
        </p:nvSpPr>
        <p:spPr>
          <a:xfrm>
            <a:off x="581496" y="980728"/>
            <a:ext cx="8310983" cy="5632311"/>
          </a:xfrm>
          <a:prstGeom prst="rect">
            <a:avLst/>
          </a:prstGeom>
        </p:spPr>
        <p:txBody>
          <a:bodyPr wrap="square">
            <a:spAutoFit/>
          </a:bodyPr>
          <a:lstStyle/>
          <a:p>
            <a:r>
              <a:rPr lang="ru-RU" dirty="0">
                <a:latin typeface="Arial" panose="020B0604020202020204" pitchFamily="34" charset="0"/>
                <a:cs typeface="Arial" panose="020B0604020202020204" pitchFamily="34" charset="0"/>
              </a:rPr>
              <a:t>В матриксе митохондрий универсальное для процесса аэробного биологического окисления вещество </a:t>
            </a:r>
            <a:r>
              <a:rPr lang="ru-RU" i="1" dirty="0">
                <a:latin typeface="Arial" panose="020B0604020202020204" pitchFamily="34" charset="0"/>
                <a:cs typeface="Arial" panose="020B0604020202020204" pitchFamily="34" charset="0"/>
              </a:rPr>
              <a:t>ацетил-</a:t>
            </a:r>
            <a:r>
              <a:rPr lang="ru-RU" i="1" dirty="0" err="1">
                <a:latin typeface="Arial" panose="020B0604020202020204" pitchFamily="34" charset="0"/>
                <a:cs typeface="Arial" panose="020B0604020202020204" pitchFamily="34" charset="0"/>
              </a:rPr>
              <a:t>КоА</a:t>
            </a:r>
            <a:r>
              <a:rPr lang="ru-RU" i="1"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(активная форма </a:t>
            </a:r>
            <a:r>
              <a:rPr lang="ru-RU" dirty="0" smtClean="0">
                <a:latin typeface="Arial" panose="020B0604020202020204" pitchFamily="34" charset="0"/>
                <a:cs typeface="Arial" panose="020B0604020202020204" pitchFamily="34" charset="0"/>
              </a:rPr>
              <a:t>уксусной </a:t>
            </a:r>
            <a:r>
              <a:rPr lang="ru-RU" dirty="0">
                <a:latin typeface="Arial" panose="020B0604020202020204" pitchFamily="34" charset="0"/>
                <a:cs typeface="Arial" panose="020B0604020202020204" pitchFamily="34" charset="0"/>
              </a:rPr>
              <a:t>кислоты) </a:t>
            </a:r>
            <a:r>
              <a:rPr lang="ru-RU" dirty="0" err="1">
                <a:latin typeface="Arial" panose="020B0604020202020204" pitchFamily="34" charset="0"/>
                <a:cs typeface="Arial" panose="020B0604020202020204" pitchFamily="34" charset="0"/>
              </a:rPr>
              <a:t>взаимодействует</a:t>
            </a:r>
            <a:r>
              <a:rPr lang="ru-RU" dirty="0">
                <a:latin typeface="Arial" panose="020B0604020202020204" pitchFamily="34" charset="0"/>
                <a:cs typeface="Arial" panose="020B0604020202020204" pitchFamily="34" charset="0"/>
              </a:rPr>
              <a:t> с </a:t>
            </a:r>
            <a:r>
              <a:rPr lang="ru-RU" dirty="0" err="1">
                <a:latin typeface="Arial" panose="020B0604020202020204" pitchFamily="34" charset="0"/>
                <a:cs typeface="Arial" panose="020B0604020202020204" pitchFamily="34" charset="0"/>
              </a:rPr>
              <a:t>оксалоацетатом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щавелеуксуснои</a:t>
            </a: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кислотой, </a:t>
            </a:r>
            <a:r>
              <a:rPr lang="ru-RU" dirty="0">
                <a:latin typeface="Arial" panose="020B0604020202020204" pitchFamily="34" charset="0"/>
                <a:cs typeface="Arial" panose="020B0604020202020204" pitchFamily="34" charset="0"/>
              </a:rPr>
              <a:t>ЩУК), вступает в комплекс реакций ЦТК с образованием 1 молекулы </a:t>
            </a:r>
            <a:r>
              <a:rPr lang="ru-RU" dirty="0" err="1">
                <a:latin typeface="Arial" panose="020B0604020202020204" pitchFamily="34" charset="0"/>
                <a:cs typeface="Arial" panose="020B0604020202020204" pitchFamily="34" charset="0"/>
              </a:rPr>
              <a:t>гуанозинтрифосфата</a:t>
            </a:r>
            <a:r>
              <a:rPr lang="ru-RU" dirty="0">
                <a:latin typeface="Arial" panose="020B0604020202020204" pitchFamily="34" charset="0"/>
                <a:cs typeface="Arial" panose="020B0604020202020204" pitchFamily="34" charset="0"/>
              </a:rPr>
              <a:t> (ГТФ), 3 молекул НАДН+Н+, 1 </a:t>
            </a:r>
            <a:r>
              <a:rPr lang="ru-RU" dirty="0" err="1" smtClean="0">
                <a:latin typeface="Arial" panose="020B0604020202020204" pitchFamily="34" charset="0"/>
                <a:cs typeface="Arial" panose="020B0604020202020204" pitchFamily="34" charset="0"/>
              </a:rPr>
              <a:t>мо</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лекулы</a:t>
            </a:r>
            <a:r>
              <a:rPr lang="ru-RU" dirty="0" smtClean="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флавинадениндинуклеотида</a:t>
            </a:r>
            <a:r>
              <a:rPr lang="ru-RU" dirty="0">
                <a:latin typeface="Arial" panose="020B0604020202020204" pitchFamily="34" charset="0"/>
                <a:cs typeface="Arial" panose="020B0604020202020204" pitchFamily="34" charset="0"/>
              </a:rPr>
              <a:t> — ФАДН2 (НАДН2 и ФАДН2 — восстановленные формы, переносчики электронов). Метаболизм ацетил-</a:t>
            </a:r>
            <a:r>
              <a:rPr lang="ru-RU" dirty="0" err="1">
                <a:latin typeface="Arial" panose="020B0604020202020204" pitchFamily="34" charset="0"/>
                <a:cs typeface="Arial" panose="020B0604020202020204" pitchFamily="34" charset="0"/>
              </a:rPr>
              <a:t>КоА</a:t>
            </a:r>
            <a:r>
              <a:rPr lang="ru-RU" dirty="0">
                <a:latin typeface="Arial" panose="020B0604020202020204" pitchFamily="34" charset="0"/>
                <a:cs typeface="Arial" panose="020B0604020202020204" pitchFamily="34" charset="0"/>
              </a:rPr>
              <a:t> в ЦТК лимитируется наличием ЩУК, обмен которого, в первую очередь, связан с обменом углеводов.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ЦТК является процессом окисления ацетил-</a:t>
            </a:r>
            <a:r>
              <a:rPr lang="ru-RU" dirty="0" err="1">
                <a:latin typeface="Arial" panose="020B0604020202020204" pitchFamily="34" charset="0"/>
                <a:cs typeface="Arial" panose="020B0604020202020204" pitchFamily="34" charset="0"/>
              </a:rPr>
              <a:t>КоА</a:t>
            </a:r>
            <a:r>
              <a:rPr lang="ru-RU" dirty="0">
                <a:latin typeface="Arial" panose="020B0604020202020204" pitchFamily="34" charset="0"/>
                <a:cs typeface="Arial" panose="020B0604020202020204" pitchFamily="34" charset="0"/>
              </a:rPr>
              <a:t> — </a:t>
            </a:r>
            <a:r>
              <a:rPr lang="ru-RU" dirty="0" smtClean="0">
                <a:latin typeface="Arial" panose="020B0604020202020204" pitchFamily="34" charset="0"/>
                <a:cs typeface="Arial" panose="020B0604020202020204" pitchFamily="34" charset="0"/>
              </a:rPr>
              <a:t>универсального </a:t>
            </a:r>
            <a:r>
              <a:rPr lang="ru-RU" dirty="0">
                <a:latin typeface="Arial" panose="020B0604020202020204" pitchFamily="34" charset="0"/>
                <a:cs typeface="Arial" panose="020B0604020202020204" pitchFamily="34" charset="0"/>
              </a:rPr>
              <a:t>продукта катаболизма углеводов, жиров и белков. ЦТК протекает в митохондриях с участием 8 ферментов, которые </a:t>
            </a:r>
            <a:r>
              <a:rPr lang="ru-RU" dirty="0" err="1" smtClean="0">
                <a:latin typeface="Arial" panose="020B0604020202020204" pitchFamily="34" charset="0"/>
                <a:cs typeface="Arial" panose="020B0604020202020204" pitchFamily="34" charset="0"/>
              </a:rPr>
              <a:t>лока</a:t>
            </a:r>
            <a:r>
              <a:rPr lang="ru-RU" dirty="0" smtClean="0">
                <a:latin typeface="Arial" panose="020B0604020202020204" pitchFamily="34" charset="0"/>
                <a:cs typeface="Arial" panose="020B0604020202020204" pitchFamily="34" charset="0"/>
              </a:rPr>
              <a:t> </a:t>
            </a:r>
            <a:r>
              <a:rPr lang="ru-RU" dirty="0" err="1" smtClean="0">
                <a:latin typeface="Arial" panose="020B0604020202020204" pitchFamily="34" charset="0"/>
                <a:cs typeface="Arial" panose="020B0604020202020204" pitchFamily="34" charset="0"/>
              </a:rPr>
              <a:t>лизованы</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в матриксе в свободном состоянии или на </a:t>
            </a:r>
            <a:r>
              <a:rPr lang="ru-RU" dirty="0" err="1">
                <a:latin typeface="Arial" panose="020B0604020202020204" pitchFamily="34" charset="0"/>
                <a:cs typeface="Arial" panose="020B0604020202020204" pitchFamily="34" charset="0"/>
              </a:rPr>
              <a:t>внутреннеи</a:t>
            </a:r>
            <a:r>
              <a:rPr lang="ru-RU" dirty="0">
                <a:latin typeface="Arial" panose="020B0604020202020204" pitchFamily="34" charset="0"/>
                <a:cs typeface="Arial" panose="020B0604020202020204" pitchFamily="34" charset="0"/>
              </a:rPr>
              <a:t>̆ поверхности </a:t>
            </a:r>
            <a:r>
              <a:rPr lang="ru-RU" dirty="0" err="1">
                <a:latin typeface="Arial" panose="020B0604020202020204" pitchFamily="34" charset="0"/>
                <a:cs typeface="Arial" panose="020B0604020202020204" pitchFamily="34" charset="0"/>
              </a:rPr>
              <a:t>внутреннеи</a:t>
            </a:r>
            <a:r>
              <a:rPr lang="ru-RU" dirty="0">
                <a:latin typeface="Arial" panose="020B0604020202020204" pitchFamily="34" charset="0"/>
                <a:cs typeface="Arial" panose="020B0604020202020204" pitchFamily="34" charset="0"/>
              </a:rPr>
              <a:t>̆ мембраны. В ЦТК участвуют 5 </a:t>
            </a:r>
            <a:r>
              <a:rPr lang="ru-RU" dirty="0" err="1">
                <a:latin typeface="Arial" panose="020B0604020202020204" pitchFamily="34" charset="0"/>
                <a:cs typeface="Arial" panose="020B0604020202020204" pitchFamily="34" charset="0"/>
              </a:rPr>
              <a:t>витами</a:t>
            </a:r>
            <a:r>
              <a:rPr lang="ru-RU" dirty="0">
                <a:latin typeface="Arial" panose="020B0604020202020204" pitchFamily="34" charset="0"/>
                <a:cs typeface="Arial" panose="020B0604020202020204" pitchFamily="34" charset="0"/>
              </a:rPr>
              <a:t>- нов В1, В2, РР, пантотеновая и </a:t>
            </a:r>
            <a:r>
              <a:rPr lang="ru-RU" dirty="0" err="1">
                <a:latin typeface="Arial" panose="020B0604020202020204" pitchFamily="34" charset="0"/>
                <a:cs typeface="Arial" panose="020B0604020202020204" pitchFamily="34" charset="0"/>
              </a:rPr>
              <a:t>липоевая</a:t>
            </a:r>
            <a:r>
              <a:rPr lang="ru-RU" dirty="0">
                <a:latin typeface="Arial" panose="020B0604020202020204" pitchFamily="34" charset="0"/>
                <a:cs typeface="Arial" panose="020B0604020202020204" pitchFamily="34" charset="0"/>
              </a:rPr>
              <a:t> кислоты в виде </a:t>
            </a:r>
            <a:r>
              <a:rPr lang="ru-RU" dirty="0" err="1">
                <a:latin typeface="Arial" panose="020B0604020202020204" pitchFamily="34" charset="0"/>
                <a:cs typeface="Arial" panose="020B0604020202020204" pitchFamily="34" charset="0"/>
              </a:rPr>
              <a:t>кофер</a:t>
            </a:r>
            <a:r>
              <a:rPr lang="ru-RU" dirty="0">
                <a:latin typeface="Arial" panose="020B0604020202020204" pitchFamily="34" charset="0"/>
                <a:cs typeface="Arial" panose="020B0604020202020204" pitchFamily="34" charset="0"/>
              </a:rPr>
              <a:t>- ментов </a:t>
            </a:r>
            <a:r>
              <a:rPr lang="ru-RU" dirty="0" err="1">
                <a:latin typeface="Arial" panose="020B0604020202020204" pitchFamily="34" charset="0"/>
                <a:cs typeface="Arial" panose="020B0604020202020204" pitchFamily="34" charset="0"/>
              </a:rPr>
              <a:t>тиаминпирофосфата</a:t>
            </a:r>
            <a:r>
              <a:rPr lang="ru-RU" dirty="0">
                <a:latin typeface="Arial" panose="020B0604020202020204" pitchFamily="34" charset="0"/>
                <a:cs typeface="Arial" panose="020B0604020202020204" pitchFamily="34" charset="0"/>
              </a:rPr>
              <a:t> (ТПФ), </a:t>
            </a:r>
            <a:r>
              <a:rPr lang="ru-RU" dirty="0" err="1">
                <a:latin typeface="Arial" panose="020B0604020202020204" pitchFamily="34" charset="0"/>
                <a:cs typeface="Arial" panose="020B0604020202020204" pitchFamily="34" charset="0"/>
              </a:rPr>
              <a:t>флавинадениндинуклеотида</a:t>
            </a:r>
            <a:r>
              <a:rPr lang="ru-RU" dirty="0">
                <a:latin typeface="Arial" panose="020B0604020202020204" pitchFamily="34" charset="0"/>
                <a:cs typeface="Arial" panose="020B0604020202020204" pitchFamily="34" charset="0"/>
              </a:rPr>
              <a:t> окисленного (ФАД), </a:t>
            </a:r>
            <a:r>
              <a:rPr lang="ru-RU" dirty="0" err="1">
                <a:latin typeface="Arial" panose="020B0604020202020204" pitchFamily="34" charset="0"/>
                <a:cs typeface="Arial" panose="020B0604020202020204" pitchFamily="34" charset="0"/>
              </a:rPr>
              <a:t>никотинамидадениндинуклеотид</a:t>
            </a: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окисленного </a:t>
            </a:r>
            <a:r>
              <a:rPr lang="ru-RU" dirty="0">
                <a:latin typeface="Arial" panose="020B0604020202020204" pitchFamily="34" charset="0"/>
                <a:cs typeface="Arial" panose="020B0604020202020204" pitchFamily="34" charset="0"/>
              </a:rPr>
              <a:t>(НАД+), ацетил-</a:t>
            </a:r>
            <a:r>
              <a:rPr lang="ru-RU" dirty="0" err="1">
                <a:latin typeface="Arial" panose="020B0604020202020204" pitchFamily="34" charset="0"/>
                <a:cs typeface="Arial" panose="020B0604020202020204" pitchFamily="34" charset="0"/>
              </a:rPr>
              <a:t>КоА</a:t>
            </a:r>
            <a:r>
              <a:rPr lang="ru-RU" dirty="0">
                <a:latin typeface="Arial" panose="020B0604020202020204" pitchFamily="34" charset="0"/>
                <a:cs typeface="Arial" panose="020B0604020202020204" pitchFamily="34" charset="0"/>
              </a:rPr>
              <a:t> и </a:t>
            </a:r>
            <a:r>
              <a:rPr lang="ru-RU" dirty="0" err="1">
                <a:latin typeface="Arial" panose="020B0604020202020204" pitchFamily="34" charset="0"/>
                <a:cs typeface="Arial" panose="020B0604020202020204" pitchFamily="34" charset="0"/>
              </a:rPr>
              <a:t>липоата</a:t>
            </a:r>
            <a:r>
              <a:rPr lang="ru-RU" dirty="0">
                <a:latin typeface="Arial" panose="020B0604020202020204" pitchFamily="34" charset="0"/>
                <a:cs typeface="Arial" panose="020B0604020202020204" pitchFamily="34" charset="0"/>
              </a:rPr>
              <a:t>.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endParaRPr lang="ru-RU" dirty="0"/>
          </a:p>
        </p:txBody>
      </p:sp>
    </p:spTree>
    <p:extLst>
      <p:ext uri="{BB962C8B-B14F-4D97-AF65-F5344CB8AC3E}">
        <p14:creationId xmlns:p14="http://schemas.microsoft.com/office/powerpoint/2010/main" val="124848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ru-RU" altLang="ru-RU" smtClean="0"/>
          </a:p>
        </p:txBody>
      </p:sp>
      <p:sp>
        <p:nvSpPr>
          <p:cNvPr id="4099" name="Text Box 5"/>
          <p:cNvSpPr txBox="1">
            <a:spLocks noChangeArrowheads="1"/>
          </p:cNvSpPr>
          <p:nvPr/>
        </p:nvSpPr>
        <p:spPr bwMode="auto">
          <a:xfrm>
            <a:off x="900113" y="1700213"/>
            <a:ext cx="7920037"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t>Цикл Кребса – общий конечный путь окисления ацетильных групп (в виде ацетил-КоА), в которые превращается в процессе катаболизма большая часть органических молекул, играющих роль «клеточного топлива»: углеводов, жирных кислот и аминокислот.</a:t>
            </a:r>
          </a:p>
          <a:p>
            <a:pPr eaLnBrk="1" hangingPunct="1">
              <a:spcBef>
                <a:spcPct val="0"/>
              </a:spcBef>
              <a:buFontTx/>
              <a:buNone/>
            </a:pPr>
            <a:endParaRPr lang="ru-RU" altLang="ru-RU" sz="2400" b="1"/>
          </a:p>
        </p:txBody>
      </p:sp>
    </p:spTree>
    <p:extLst>
      <p:ext uri="{BB962C8B-B14F-4D97-AF65-F5344CB8AC3E}">
        <p14:creationId xmlns:p14="http://schemas.microsoft.com/office/powerpoint/2010/main" val="912322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Rot="1" noChangeArrowheads="1"/>
          </p:cNvSpPr>
          <p:nvPr>
            <p:ph type="title"/>
          </p:nvPr>
        </p:nvSpPr>
        <p:spPr>
          <a:xfrm>
            <a:off x="395288" y="0"/>
            <a:ext cx="8385175" cy="1431925"/>
          </a:xfrm>
          <a:noFill/>
        </p:spPr>
        <p:txBody>
          <a:bodyPr/>
          <a:lstStyle/>
          <a:p>
            <a:pPr eaLnBrk="1" hangingPunct="1"/>
            <a:r>
              <a:rPr lang="ru-RU" altLang="ru-RU" smtClean="0"/>
              <a:t>Цитратный цикл Кребса.</a:t>
            </a:r>
          </a:p>
        </p:txBody>
      </p:sp>
      <p:sp>
        <p:nvSpPr>
          <p:cNvPr id="5123" name="Rectangle 5"/>
          <p:cNvSpPr>
            <a:spLocks noGrp="1" noRot="1" noChangeArrowheads="1"/>
          </p:cNvSpPr>
          <p:nvPr>
            <p:ph type="body" idx="1"/>
          </p:nvPr>
        </p:nvSpPr>
        <p:spPr>
          <a:xfrm>
            <a:off x="684213" y="1628775"/>
            <a:ext cx="8007350" cy="4191000"/>
          </a:xfrm>
          <a:noFill/>
        </p:spPr>
        <p:txBody>
          <a:bodyPr/>
          <a:lstStyle/>
          <a:p>
            <a:pPr eaLnBrk="1" hangingPunct="1">
              <a:lnSpc>
                <a:spcPct val="80000"/>
              </a:lnSpc>
            </a:pPr>
            <a:r>
              <a:rPr lang="ru-RU" altLang="ru-RU" sz="2800" smtClean="0"/>
              <a:t>Ферменты цикла, так же как и связанные с ними ферменты клеточного окисления, локализованы в митохондриях. Ферменты цикла в матриксе митохондрий, а ферменты тканевого дыхания – во внутренней мембране митохондрий. </a:t>
            </a:r>
            <a:endParaRPr lang="en-US" altLang="ru-RU" sz="2800" smtClean="0"/>
          </a:p>
          <a:p>
            <a:pPr eaLnBrk="1" hangingPunct="1">
              <a:lnSpc>
                <a:spcPct val="80000"/>
              </a:lnSpc>
            </a:pPr>
            <a:r>
              <a:rPr lang="ru-RU" altLang="ru-RU" sz="2800" smtClean="0"/>
              <a:t>Центральное место этого цикла обусловлено тем, что ацетильные остатки ацетил-КоА образуются в процессах катаболизма углеводов, жирных кислот и некоторых аминокислот. </a:t>
            </a:r>
          </a:p>
        </p:txBody>
      </p:sp>
    </p:spTree>
    <p:extLst>
      <p:ext uri="{BB962C8B-B14F-4D97-AF65-F5344CB8AC3E}">
        <p14:creationId xmlns:p14="http://schemas.microsoft.com/office/powerpoint/2010/main" val="4241519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685800"/>
          </a:xfrm>
        </p:spPr>
        <p:txBody>
          <a:bodyPr/>
          <a:lstStyle/>
          <a:p>
            <a:r>
              <a:rPr lang="ru-RU" altLang="ru-RU" sz="4000" b="1"/>
              <a:t>Мышечная система</a:t>
            </a:r>
          </a:p>
        </p:txBody>
      </p:sp>
      <p:sp>
        <p:nvSpPr>
          <p:cNvPr id="15363" name="Rectangle 3"/>
          <p:cNvSpPr>
            <a:spLocks noGrp="1" noChangeArrowheads="1"/>
          </p:cNvSpPr>
          <p:nvPr>
            <p:ph type="body" sz="half" idx="1"/>
          </p:nvPr>
        </p:nvSpPr>
        <p:spPr>
          <a:xfrm>
            <a:off x="304800" y="1143000"/>
            <a:ext cx="4800600" cy="5486400"/>
          </a:xfrm>
        </p:spPr>
        <p:txBody>
          <a:bodyPr/>
          <a:lstStyle/>
          <a:p>
            <a:pPr>
              <a:lnSpc>
                <a:spcPct val="80000"/>
              </a:lnSpc>
            </a:pPr>
            <a:r>
              <a:rPr lang="ru-RU" altLang="ru-RU" sz="2400"/>
              <a:t>У многоклеточных организмов генерацию движения за счет энергии АТФ осуществляют высокоспециализированные органы – </a:t>
            </a:r>
            <a:r>
              <a:rPr lang="ru-RU" altLang="ru-RU" sz="2400" b="1"/>
              <a:t>мышцы</a:t>
            </a:r>
            <a:r>
              <a:rPr lang="ru-RU" altLang="ru-RU" sz="2400"/>
              <a:t>. </a:t>
            </a:r>
          </a:p>
          <a:p>
            <a:pPr>
              <a:lnSpc>
                <a:spcPct val="80000"/>
              </a:lnSpc>
            </a:pPr>
            <a:r>
              <a:rPr lang="ru-RU" altLang="ru-RU" sz="2400"/>
              <a:t>Мышечная ткань занимает 1 место по объему среди других тканей человека:                                    25% - у новорожденных </a:t>
            </a:r>
          </a:p>
          <a:p>
            <a:pPr>
              <a:lnSpc>
                <a:spcPct val="80000"/>
              </a:lnSpc>
              <a:buFontTx/>
              <a:buNone/>
            </a:pPr>
            <a:r>
              <a:rPr lang="ru-RU" altLang="ru-RU" sz="2400"/>
              <a:t>    40% - у людей среднего возраста  </a:t>
            </a:r>
          </a:p>
          <a:p>
            <a:pPr>
              <a:lnSpc>
                <a:spcPct val="80000"/>
              </a:lnSpc>
              <a:buFontTx/>
              <a:buNone/>
            </a:pPr>
            <a:r>
              <a:rPr lang="ru-RU" altLang="ru-RU" sz="2400"/>
              <a:t>    30% - у пожилых.</a:t>
            </a:r>
          </a:p>
          <a:p>
            <a:pPr>
              <a:lnSpc>
                <a:spcPct val="80000"/>
              </a:lnSpc>
            </a:pPr>
            <a:r>
              <a:rPr lang="ru-RU" altLang="ru-RU" sz="2400"/>
              <a:t>В теле человека около 640 мышц</a:t>
            </a:r>
            <a:endParaRPr lang="ru-RU" altLang="ru-RU" sz="2400" b="1"/>
          </a:p>
          <a:p>
            <a:pPr>
              <a:lnSpc>
                <a:spcPct val="80000"/>
              </a:lnSpc>
            </a:pPr>
            <a:endParaRPr lang="ru-RU" altLang="ru-RU" sz="2400"/>
          </a:p>
        </p:txBody>
      </p:sp>
      <p:pic>
        <p:nvPicPr>
          <p:cNvPr id="15369" name="Picture 9" descr="44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86200"/>
            <a:ext cx="3733800" cy="2654300"/>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43000"/>
            <a:ext cx="3581400" cy="271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95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ru-RU" altLang="ru-RU" smtClean="0"/>
          </a:p>
        </p:txBody>
      </p:sp>
      <p:sp>
        <p:nvSpPr>
          <p:cNvPr id="6147" name="Rectangle 4"/>
          <p:cNvSpPr>
            <a:spLocks noGrp="1" noChangeArrowheads="1"/>
          </p:cNvSpPr>
          <p:nvPr>
            <p:ph type="body" idx="1"/>
          </p:nvPr>
        </p:nvSpPr>
        <p:spPr>
          <a:noFill/>
        </p:spPr>
        <p:txBody>
          <a:bodyPr/>
          <a:lstStyle/>
          <a:p>
            <a:pPr eaLnBrk="1" hangingPunct="1">
              <a:lnSpc>
                <a:spcPct val="90000"/>
              </a:lnSpc>
              <a:spcBef>
                <a:spcPct val="0"/>
              </a:spcBef>
              <a:buFontTx/>
              <a:buNone/>
            </a:pPr>
            <a:r>
              <a:rPr lang="ru-RU" altLang="ru-RU" smtClean="0"/>
              <a:t>   Образовавшийся в результате окислительного декарбоксилирования пирувата в митохондриях ацетил-КоА вступает в цикл Кребса. Данный цикл происходит в матриксе митохондрий и состоит из восьми последовательных реакций. Начинается цикл с присоединения ацетил-КоА к оксалоацетату и образования лимонной кислоты (цитрата). </a:t>
            </a:r>
          </a:p>
        </p:txBody>
      </p:sp>
    </p:spTree>
    <p:extLst>
      <p:ext uri="{BB962C8B-B14F-4D97-AF65-F5344CB8AC3E}">
        <p14:creationId xmlns:p14="http://schemas.microsoft.com/office/powerpoint/2010/main" val="951998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ru-RU" altLang="ru-RU" smtClean="0"/>
          </a:p>
        </p:txBody>
      </p:sp>
      <p:sp>
        <p:nvSpPr>
          <p:cNvPr id="7171" name="Rectangle 4"/>
          <p:cNvSpPr>
            <a:spLocks noGrp="1" noChangeArrowheads="1"/>
          </p:cNvSpPr>
          <p:nvPr>
            <p:ph type="body" idx="1"/>
          </p:nvPr>
        </p:nvSpPr>
        <p:spPr>
          <a:noFill/>
        </p:spPr>
        <p:txBody>
          <a:bodyPr/>
          <a:lstStyle/>
          <a:p>
            <a:pPr eaLnBrk="1" hangingPunct="1">
              <a:spcBef>
                <a:spcPct val="0"/>
              </a:spcBef>
              <a:buFontTx/>
              <a:buNone/>
            </a:pPr>
            <a:r>
              <a:rPr lang="ru-RU" altLang="ru-RU" sz="2800" smtClean="0"/>
              <a:t>Затем лимонная кислота (шестиуглеродное соединение) путем ряда дегидрирований (отнятие водорода) и двух декарбоксилирований (отщепление СО</a:t>
            </a:r>
            <a:r>
              <a:rPr lang="ru-RU" altLang="ru-RU" sz="2800" baseline="-25000" smtClean="0"/>
              <a:t>2</a:t>
            </a:r>
            <a:r>
              <a:rPr lang="ru-RU" altLang="ru-RU" sz="2800" smtClean="0"/>
              <a:t>) теряет два углеродных атома и снова в цикле Кребса превращается в оксалоацетат (четырехуглеродное соединение), т.е. в результате полного оборота цикла одна молекула ацетил-КоА сгорает до СО</a:t>
            </a:r>
            <a:r>
              <a:rPr lang="ru-RU" altLang="ru-RU" sz="2800" baseline="-25000" smtClean="0"/>
              <a:t>2</a:t>
            </a:r>
            <a:r>
              <a:rPr lang="ru-RU" altLang="ru-RU" sz="2800" smtClean="0"/>
              <a:t> и Н</a:t>
            </a:r>
            <a:r>
              <a:rPr lang="ru-RU" altLang="ru-RU" sz="2800" baseline="-25000" smtClean="0"/>
              <a:t>2</a:t>
            </a:r>
            <a:r>
              <a:rPr lang="ru-RU" altLang="ru-RU" sz="2800" smtClean="0"/>
              <a:t>О, а молекула оксалоацетата регенерируется.</a:t>
            </a:r>
          </a:p>
        </p:txBody>
      </p:sp>
    </p:spTree>
    <p:extLst>
      <p:ext uri="{BB962C8B-B14F-4D97-AF65-F5344CB8AC3E}">
        <p14:creationId xmlns:p14="http://schemas.microsoft.com/office/powerpoint/2010/main" val="3277513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323850" y="-242888"/>
            <a:ext cx="8229600" cy="1143001"/>
          </a:xfrm>
        </p:spPr>
        <p:txBody>
          <a:bodyPr/>
          <a:lstStyle/>
          <a:p>
            <a:pPr eaLnBrk="1" hangingPunct="1"/>
            <a:r>
              <a:rPr lang="ru-RU" altLang="ru-RU" smtClean="0"/>
              <a:t>1</a:t>
            </a:r>
          </a:p>
        </p:txBody>
      </p:sp>
      <p:graphicFrame>
        <p:nvGraphicFramePr>
          <p:cNvPr id="8195" name="Object 8"/>
          <p:cNvGraphicFramePr>
            <a:graphicFrameLocks noGrp="1" noChangeAspect="1"/>
          </p:cNvGraphicFramePr>
          <p:nvPr>
            <p:ph idx="1"/>
          </p:nvPr>
        </p:nvGraphicFramePr>
        <p:xfrm>
          <a:off x="266700" y="2841625"/>
          <a:ext cx="8588375" cy="3810000"/>
        </p:xfrm>
        <a:graphic>
          <a:graphicData uri="http://schemas.openxmlformats.org/presentationml/2006/ole">
            <mc:AlternateContent xmlns:mc="http://schemas.openxmlformats.org/markup-compatibility/2006">
              <mc:Choice xmlns:v="urn:schemas-microsoft-com:vml" Requires="v">
                <p:oleObj spid="_x0000_s8202" name="CS ChemDraw Drawing" r:id="rId3" imgW="5825490" imgH="2584323" progId="ChemDraw.Document.6.0">
                  <p:embed/>
                </p:oleObj>
              </mc:Choice>
              <mc:Fallback>
                <p:oleObj name="CS ChemDraw Drawing" r:id="rId3" imgW="5825490" imgH="2584323" progId="ChemDraw.Document.6.0">
                  <p:embed/>
                  <p:pic>
                    <p:nvPicPr>
                      <p:cNvPr id="8195"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2841625"/>
                        <a:ext cx="85883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Text Box 12"/>
          <p:cNvSpPr txBox="1">
            <a:spLocks noChangeArrowheads="1"/>
          </p:cNvSpPr>
          <p:nvPr/>
        </p:nvSpPr>
        <p:spPr bwMode="auto">
          <a:xfrm>
            <a:off x="477838" y="3200400"/>
            <a:ext cx="303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8197" name="Text Box 13"/>
          <p:cNvSpPr txBox="1">
            <a:spLocks noChangeArrowheads="1"/>
          </p:cNvSpPr>
          <p:nvPr/>
        </p:nvSpPr>
        <p:spPr bwMode="auto">
          <a:xfrm>
            <a:off x="909638" y="3200400"/>
            <a:ext cx="303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8198" name="Text Box 14"/>
          <p:cNvSpPr txBox="1">
            <a:spLocks noChangeArrowheads="1"/>
          </p:cNvSpPr>
          <p:nvPr/>
        </p:nvSpPr>
        <p:spPr bwMode="auto">
          <a:xfrm>
            <a:off x="6742113" y="2767013"/>
            <a:ext cx="303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8199" name="Text Box 15"/>
          <p:cNvSpPr txBox="1">
            <a:spLocks noChangeArrowheads="1"/>
          </p:cNvSpPr>
          <p:nvPr/>
        </p:nvSpPr>
        <p:spPr bwMode="auto">
          <a:xfrm>
            <a:off x="6742113" y="3200400"/>
            <a:ext cx="303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8200" name="Text Box 17"/>
          <p:cNvSpPr txBox="1">
            <a:spLocks noChangeArrowheads="1"/>
          </p:cNvSpPr>
          <p:nvPr/>
        </p:nvSpPr>
        <p:spPr bwMode="auto">
          <a:xfrm>
            <a:off x="406400" y="4495800"/>
            <a:ext cx="1417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solidFill>
                  <a:schemeClr val="accent2"/>
                </a:solidFill>
                <a:latin typeface="Times New Roman" panose="02020603050405020304" pitchFamily="18" charset="0"/>
              </a:rPr>
              <a:t>Ацетил-КоА</a:t>
            </a:r>
          </a:p>
        </p:txBody>
      </p:sp>
      <p:sp>
        <p:nvSpPr>
          <p:cNvPr id="8201" name="Text Box 18"/>
          <p:cNvSpPr txBox="1">
            <a:spLocks noChangeArrowheads="1"/>
          </p:cNvSpPr>
          <p:nvPr/>
        </p:nvSpPr>
        <p:spPr bwMode="auto">
          <a:xfrm>
            <a:off x="2781300" y="4856163"/>
            <a:ext cx="1519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Оксалоацетат</a:t>
            </a:r>
          </a:p>
          <a:p>
            <a:pPr algn="ctr" eaLnBrk="1" hangingPunct="1">
              <a:spcBef>
                <a:spcPct val="0"/>
              </a:spcBef>
              <a:buFontTx/>
              <a:buNone/>
            </a:pPr>
            <a:r>
              <a:rPr lang="ru-RU" altLang="ru-RU" sz="1800">
                <a:solidFill>
                  <a:schemeClr val="accent2"/>
                </a:solidFill>
                <a:latin typeface="Times New Roman" panose="02020603050405020304" pitchFamily="18" charset="0"/>
              </a:rPr>
              <a:t>(ЩУК)</a:t>
            </a:r>
          </a:p>
        </p:txBody>
      </p:sp>
      <p:sp>
        <p:nvSpPr>
          <p:cNvPr id="8202" name="Text Box 19"/>
          <p:cNvSpPr txBox="1">
            <a:spLocks noChangeArrowheads="1"/>
          </p:cNvSpPr>
          <p:nvPr/>
        </p:nvSpPr>
        <p:spPr bwMode="auto">
          <a:xfrm>
            <a:off x="6670675" y="5072063"/>
            <a:ext cx="2105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Цитрат</a:t>
            </a:r>
          </a:p>
          <a:p>
            <a:pPr algn="ctr" eaLnBrk="1" hangingPunct="1">
              <a:spcBef>
                <a:spcPct val="0"/>
              </a:spcBef>
              <a:buFontTx/>
              <a:buNone/>
            </a:pPr>
            <a:r>
              <a:rPr lang="ru-RU" altLang="ru-RU" sz="1800">
                <a:solidFill>
                  <a:schemeClr val="accent2"/>
                </a:solidFill>
                <a:latin typeface="Times New Roman" panose="02020603050405020304" pitchFamily="18" charset="0"/>
              </a:rPr>
              <a:t>(лимонная кислота)</a:t>
            </a:r>
          </a:p>
        </p:txBody>
      </p:sp>
      <p:sp>
        <p:nvSpPr>
          <p:cNvPr id="8203" name="Text Box 20"/>
          <p:cNvSpPr txBox="1">
            <a:spLocks noChangeArrowheads="1"/>
          </p:cNvSpPr>
          <p:nvPr/>
        </p:nvSpPr>
        <p:spPr bwMode="auto">
          <a:xfrm>
            <a:off x="4365625" y="305593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solidFill>
                  <a:schemeClr val="accent2"/>
                </a:solidFill>
                <a:latin typeface="Times New Roman" panose="02020603050405020304" pitchFamily="18" charset="0"/>
              </a:rPr>
              <a:t>Цитратсинтетаза</a:t>
            </a:r>
          </a:p>
        </p:txBody>
      </p:sp>
      <p:sp>
        <p:nvSpPr>
          <p:cNvPr id="8204" name="Rectangle 21"/>
          <p:cNvSpPr>
            <a:spLocks noChangeArrowheads="1"/>
          </p:cNvSpPr>
          <p:nvPr/>
        </p:nvSpPr>
        <p:spPr bwMode="auto">
          <a:xfrm>
            <a:off x="0" y="620713"/>
            <a:ext cx="89646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3000">
                <a:solidFill>
                  <a:srgbClr val="00CC00"/>
                </a:solidFill>
              </a:rPr>
              <a:t>Первая реакция</a:t>
            </a:r>
            <a:r>
              <a:rPr lang="ru-RU" altLang="ru-RU" sz="3000"/>
              <a:t> катализируется ферментом цитратсинтазой, при этом ацетильная группа ацетил-КоА конденсируется с оксалоацетатом, в результате чего образуется лимонная кислота:</a:t>
            </a:r>
          </a:p>
        </p:txBody>
      </p:sp>
    </p:spTree>
    <p:extLst>
      <p:ext uri="{BB962C8B-B14F-4D97-AF65-F5344CB8AC3E}">
        <p14:creationId xmlns:p14="http://schemas.microsoft.com/office/powerpoint/2010/main" val="3014976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algn="ctr"/>
            <a:r>
              <a:rPr lang="ru-RU" altLang="ru-RU" sz="2800" b="1" dirty="0" smtClean="0">
                <a:solidFill>
                  <a:srgbClr val="FF0000"/>
                </a:solidFill>
              </a:rPr>
              <a:t>ЦИТРАТСИНТАЗА</a:t>
            </a:r>
          </a:p>
        </p:txBody>
      </p:sp>
      <p:pic>
        <p:nvPicPr>
          <p:cNvPr id="10243" name="Picture 2" descr="https://upload.wikimedia.org/wikipedia/commons/thumb/4/4c/Citrate_Synthase_%28open_form%29.png/240px-Citrate_Synthase_%28open_form%2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76600" y="1387475"/>
            <a:ext cx="2879725" cy="1944688"/>
          </a:xfrm>
          <a:noFill/>
          <a:extLst>
            <a:ext uri="{909E8E84-426E-40DD-AFC4-6F175D3DCCD1}">
              <a14:hiddenFill xmlns:a14="http://schemas.microsoft.com/office/drawing/2010/main">
                <a:solidFill>
                  <a:srgbClr val="FFFFFF"/>
                </a:solidFill>
              </a14:hiddenFill>
            </a:ext>
          </a:extLst>
        </p:spPr>
      </p:pic>
      <p:sp>
        <p:nvSpPr>
          <p:cNvPr id="10244" name="Прямоугольник 3"/>
          <p:cNvSpPr>
            <a:spLocks noChangeArrowheads="1"/>
          </p:cNvSpPr>
          <p:nvPr/>
        </p:nvSpPr>
        <p:spPr bwMode="auto">
          <a:xfrm>
            <a:off x="2987675" y="3500438"/>
            <a:ext cx="3676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a:solidFill>
                  <a:srgbClr val="202122"/>
                </a:solidFill>
              </a:rPr>
              <a:t>Открытая форма цитратсинтазы</a:t>
            </a:r>
            <a:endParaRPr lang="ru-RU" altLang="ru-RU"/>
          </a:p>
        </p:txBody>
      </p:sp>
      <p:pic>
        <p:nvPicPr>
          <p:cNvPr id="10245"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906838"/>
            <a:ext cx="2879725"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Прямоугольник 5"/>
          <p:cNvSpPr>
            <a:spLocks noChangeArrowheads="1"/>
          </p:cNvSpPr>
          <p:nvPr/>
        </p:nvSpPr>
        <p:spPr bwMode="auto">
          <a:xfrm>
            <a:off x="3132138" y="5938838"/>
            <a:ext cx="3659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a:solidFill>
                  <a:srgbClr val="202122"/>
                </a:solidFill>
              </a:rPr>
              <a:t>Закрытая форма цитратсинтазы</a:t>
            </a:r>
            <a:endParaRPr lang="ru-RU" altLang="ru-RU"/>
          </a:p>
        </p:txBody>
      </p:sp>
    </p:spTree>
    <p:extLst>
      <p:ext uri="{BB962C8B-B14F-4D97-AF65-F5344CB8AC3E}">
        <p14:creationId xmlns:p14="http://schemas.microsoft.com/office/powerpoint/2010/main" val="2158380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468313" y="0"/>
            <a:ext cx="8064500" cy="692150"/>
          </a:xfrm>
        </p:spPr>
        <p:txBody>
          <a:bodyPr/>
          <a:lstStyle/>
          <a:p>
            <a:pPr eaLnBrk="1" hangingPunct="1"/>
            <a:r>
              <a:rPr lang="ru-RU" altLang="ru-RU" sz="3600" smtClean="0"/>
              <a:t>2</a:t>
            </a:r>
          </a:p>
        </p:txBody>
      </p:sp>
      <p:graphicFrame>
        <p:nvGraphicFramePr>
          <p:cNvPr id="11267" name="Object 4"/>
          <p:cNvGraphicFramePr>
            <a:graphicFrameLocks noGrp="1" noChangeAspect="1"/>
          </p:cNvGraphicFramePr>
          <p:nvPr>
            <p:ph idx="1"/>
          </p:nvPr>
        </p:nvGraphicFramePr>
        <p:xfrm>
          <a:off x="261938" y="3343275"/>
          <a:ext cx="8537575" cy="2503488"/>
        </p:xfrm>
        <a:graphic>
          <a:graphicData uri="http://schemas.openxmlformats.org/presentationml/2006/ole">
            <mc:AlternateContent xmlns:mc="http://schemas.openxmlformats.org/markup-compatibility/2006">
              <mc:Choice xmlns:v="urn:schemas-microsoft-com:vml" Requires="v">
                <p:oleObj spid="_x0000_s9226" name="CS ChemDraw Drawing" r:id="rId3" imgW="5269611" imgH="1544574" progId="ChemDraw.Document.6.0">
                  <p:embed/>
                </p:oleObj>
              </mc:Choice>
              <mc:Fallback>
                <p:oleObj name="CS ChemDraw Drawing" r:id="rId3" imgW="5269611" imgH="1544574" progId="ChemDraw.Document.6.0">
                  <p:embed/>
                  <p:pic>
                    <p:nvPicPr>
                      <p:cNvPr id="1126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3343275"/>
                        <a:ext cx="8537575" cy="250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7"/>
          <p:cNvSpPr txBox="1">
            <a:spLocks noChangeArrowheads="1"/>
          </p:cNvSpPr>
          <p:nvPr/>
        </p:nvSpPr>
        <p:spPr bwMode="auto">
          <a:xfrm>
            <a:off x="838200" y="3198813"/>
            <a:ext cx="30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1269" name="Text Box 8"/>
          <p:cNvSpPr txBox="1">
            <a:spLocks noChangeArrowheads="1"/>
          </p:cNvSpPr>
          <p:nvPr/>
        </p:nvSpPr>
        <p:spPr bwMode="auto">
          <a:xfrm>
            <a:off x="982663" y="3775075"/>
            <a:ext cx="303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1270" name="Text Box 9"/>
          <p:cNvSpPr txBox="1">
            <a:spLocks noChangeArrowheads="1"/>
          </p:cNvSpPr>
          <p:nvPr/>
        </p:nvSpPr>
        <p:spPr bwMode="auto">
          <a:xfrm>
            <a:off x="3862388" y="3198813"/>
            <a:ext cx="303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1271" name="Text Box 10"/>
          <p:cNvSpPr txBox="1">
            <a:spLocks noChangeArrowheads="1"/>
          </p:cNvSpPr>
          <p:nvPr/>
        </p:nvSpPr>
        <p:spPr bwMode="auto">
          <a:xfrm>
            <a:off x="4078288" y="3846513"/>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1272" name="Text Box 11"/>
          <p:cNvSpPr txBox="1">
            <a:spLocks noChangeArrowheads="1"/>
          </p:cNvSpPr>
          <p:nvPr/>
        </p:nvSpPr>
        <p:spPr bwMode="auto">
          <a:xfrm>
            <a:off x="7462838" y="3127375"/>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1273" name="Text Box 12"/>
          <p:cNvSpPr txBox="1">
            <a:spLocks noChangeArrowheads="1"/>
          </p:cNvSpPr>
          <p:nvPr/>
        </p:nvSpPr>
        <p:spPr bwMode="auto">
          <a:xfrm>
            <a:off x="7678738" y="3703638"/>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1274" name="Text Box 13"/>
          <p:cNvSpPr txBox="1">
            <a:spLocks noChangeArrowheads="1"/>
          </p:cNvSpPr>
          <p:nvPr/>
        </p:nvSpPr>
        <p:spPr bwMode="auto">
          <a:xfrm>
            <a:off x="550863" y="6223000"/>
            <a:ext cx="887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Цитрат</a:t>
            </a:r>
          </a:p>
        </p:txBody>
      </p:sp>
      <p:sp>
        <p:nvSpPr>
          <p:cNvPr id="11275" name="Text Box 14"/>
          <p:cNvSpPr txBox="1">
            <a:spLocks noChangeArrowheads="1"/>
          </p:cNvSpPr>
          <p:nvPr/>
        </p:nvSpPr>
        <p:spPr bwMode="auto">
          <a:xfrm>
            <a:off x="3376613" y="6296025"/>
            <a:ext cx="157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i="1">
                <a:solidFill>
                  <a:schemeClr val="accent2"/>
                </a:solidFill>
                <a:latin typeface="Times New Roman" panose="02020603050405020304" pitchFamily="18" charset="0"/>
              </a:rPr>
              <a:t>Цис</a:t>
            </a:r>
            <a:r>
              <a:rPr lang="ru-RU" altLang="ru-RU" sz="1800">
                <a:solidFill>
                  <a:schemeClr val="accent2"/>
                </a:solidFill>
                <a:latin typeface="Times New Roman" panose="02020603050405020304" pitchFamily="18" charset="0"/>
              </a:rPr>
              <a:t>-Аконитат</a:t>
            </a:r>
          </a:p>
        </p:txBody>
      </p:sp>
      <p:sp>
        <p:nvSpPr>
          <p:cNvPr id="11276" name="Text Box 15"/>
          <p:cNvSpPr txBox="1">
            <a:spLocks noChangeArrowheads="1"/>
          </p:cNvSpPr>
          <p:nvPr/>
        </p:nvSpPr>
        <p:spPr bwMode="auto">
          <a:xfrm>
            <a:off x="7229475" y="6223000"/>
            <a:ext cx="1214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Изоцитрат</a:t>
            </a:r>
          </a:p>
        </p:txBody>
      </p:sp>
      <p:sp>
        <p:nvSpPr>
          <p:cNvPr id="11277" name="Text Box 16"/>
          <p:cNvSpPr txBox="1">
            <a:spLocks noChangeArrowheads="1"/>
          </p:cNvSpPr>
          <p:nvPr/>
        </p:nvSpPr>
        <p:spPr bwMode="auto">
          <a:xfrm>
            <a:off x="2244725" y="3846513"/>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Аконитаза</a:t>
            </a:r>
          </a:p>
        </p:txBody>
      </p:sp>
      <p:sp>
        <p:nvSpPr>
          <p:cNvPr id="11278" name="Text Box 17"/>
          <p:cNvSpPr txBox="1">
            <a:spLocks noChangeArrowheads="1"/>
          </p:cNvSpPr>
          <p:nvPr/>
        </p:nvSpPr>
        <p:spPr bwMode="auto">
          <a:xfrm>
            <a:off x="5951538" y="3919538"/>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Аконитаза</a:t>
            </a:r>
          </a:p>
        </p:txBody>
      </p:sp>
      <p:sp>
        <p:nvSpPr>
          <p:cNvPr id="11279" name="Rectangle 18"/>
          <p:cNvSpPr>
            <a:spLocks noChangeArrowheads="1"/>
          </p:cNvSpPr>
          <p:nvPr/>
        </p:nvSpPr>
        <p:spPr bwMode="auto">
          <a:xfrm>
            <a:off x="0" y="620713"/>
            <a:ext cx="9144000"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a:solidFill>
                  <a:srgbClr val="00CC00"/>
                </a:solidFill>
              </a:rPr>
              <a:t>Во второй реакции</a:t>
            </a:r>
            <a:r>
              <a:rPr lang="ru-RU" altLang="ru-RU"/>
              <a:t> </a:t>
            </a:r>
            <a:r>
              <a:rPr lang="ru-RU" altLang="ru-RU" sz="2000" b="1"/>
              <a:t>образовавшаяся лимонная кислота под действием аконитазы переходит в изолимонную кислоту через промежуточный субстрат цис-аконитат. Последний не выявляется в свободном виде, оставаясь в связанной форме с ферментом.</a:t>
            </a:r>
          </a:p>
        </p:txBody>
      </p:sp>
    </p:spTree>
    <p:extLst>
      <p:ext uri="{BB962C8B-B14F-4D97-AF65-F5344CB8AC3E}">
        <p14:creationId xmlns:p14="http://schemas.microsoft.com/office/powerpoint/2010/main" val="3221732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1187450" y="0"/>
            <a:ext cx="6551613" cy="360363"/>
          </a:xfrm>
        </p:spPr>
        <p:txBody>
          <a:bodyPr>
            <a:normAutofit fontScale="90000"/>
          </a:bodyPr>
          <a:lstStyle/>
          <a:p>
            <a:pPr eaLnBrk="1" hangingPunct="1"/>
            <a:r>
              <a:rPr lang="ru-RU" altLang="ru-RU" sz="2400" smtClean="0"/>
              <a:t>3</a:t>
            </a:r>
          </a:p>
        </p:txBody>
      </p:sp>
      <p:graphicFrame>
        <p:nvGraphicFramePr>
          <p:cNvPr id="12291" name="Object 4"/>
          <p:cNvGraphicFramePr>
            <a:graphicFrameLocks noGrp="1" noChangeAspect="1"/>
          </p:cNvGraphicFramePr>
          <p:nvPr>
            <p:ph idx="1"/>
          </p:nvPr>
        </p:nvGraphicFramePr>
        <p:xfrm>
          <a:off x="550863" y="3198813"/>
          <a:ext cx="7848600" cy="2501900"/>
        </p:xfrm>
        <a:graphic>
          <a:graphicData uri="http://schemas.openxmlformats.org/presentationml/2006/ole">
            <mc:AlternateContent xmlns:mc="http://schemas.openxmlformats.org/markup-compatibility/2006">
              <mc:Choice xmlns:v="urn:schemas-microsoft-com:vml" Requires="v">
                <p:oleObj spid="_x0000_s10250" name="CS ChemDraw Drawing" r:id="rId3" imgW="4823841" imgH="1538859" progId="ChemDraw.Document.6.0">
                  <p:embed/>
                </p:oleObj>
              </mc:Choice>
              <mc:Fallback>
                <p:oleObj name="CS ChemDraw Drawing" r:id="rId3" imgW="4823841" imgH="1538859" progId="ChemDraw.Document.6.0">
                  <p:embed/>
                  <p:pic>
                    <p:nvPicPr>
                      <p:cNvPr id="1229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3198813"/>
                        <a:ext cx="78486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Text Box 7"/>
          <p:cNvSpPr txBox="1">
            <a:spLocks noChangeArrowheads="1"/>
          </p:cNvSpPr>
          <p:nvPr/>
        </p:nvSpPr>
        <p:spPr bwMode="auto">
          <a:xfrm>
            <a:off x="900113" y="6021388"/>
            <a:ext cx="1214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Изоцитрат</a:t>
            </a:r>
          </a:p>
        </p:txBody>
      </p:sp>
      <p:sp>
        <p:nvSpPr>
          <p:cNvPr id="12293" name="Text Box 8"/>
          <p:cNvSpPr txBox="1">
            <a:spLocks noChangeArrowheads="1"/>
          </p:cNvSpPr>
          <p:nvPr/>
        </p:nvSpPr>
        <p:spPr bwMode="auto">
          <a:xfrm>
            <a:off x="6659563" y="5949950"/>
            <a:ext cx="1787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Оксалосукцинат</a:t>
            </a:r>
          </a:p>
        </p:txBody>
      </p:sp>
      <p:sp>
        <p:nvSpPr>
          <p:cNvPr id="12294" name="Text Box 9"/>
          <p:cNvSpPr txBox="1">
            <a:spLocks noChangeArrowheads="1"/>
          </p:cNvSpPr>
          <p:nvPr/>
        </p:nvSpPr>
        <p:spPr bwMode="auto">
          <a:xfrm>
            <a:off x="1127125" y="3054350"/>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2295" name="Text Box 10"/>
          <p:cNvSpPr txBox="1">
            <a:spLocks noChangeArrowheads="1"/>
          </p:cNvSpPr>
          <p:nvPr/>
        </p:nvSpPr>
        <p:spPr bwMode="auto">
          <a:xfrm>
            <a:off x="1270000" y="3702050"/>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2296" name="Text Box 11"/>
          <p:cNvSpPr txBox="1">
            <a:spLocks noChangeArrowheads="1"/>
          </p:cNvSpPr>
          <p:nvPr/>
        </p:nvSpPr>
        <p:spPr bwMode="auto">
          <a:xfrm>
            <a:off x="7031038" y="2909888"/>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2297" name="Text Box 12"/>
          <p:cNvSpPr txBox="1">
            <a:spLocks noChangeArrowheads="1"/>
          </p:cNvSpPr>
          <p:nvPr/>
        </p:nvSpPr>
        <p:spPr bwMode="auto">
          <a:xfrm>
            <a:off x="7246938" y="3559175"/>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2298" name="Text Box 13"/>
          <p:cNvSpPr txBox="1">
            <a:spLocks noChangeArrowheads="1"/>
          </p:cNvSpPr>
          <p:nvPr/>
        </p:nvSpPr>
        <p:spPr bwMode="auto">
          <a:xfrm>
            <a:off x="3287713" y="3702050"/>
            <a:ext cx="15732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Изоцитрат-</a:t>
            </a:r>
          </a:p>
          <a:p>
            <a:pPr algn="ctr" eaLnBrk="1" hangingPunct="1">
              <a:spcBef>
                <a:spcPct val="0"/>
              </a:spcBef>
              <a:buFontTx/>
              <a:buNone/>
            </a:pPr>
            <a:r>
              <a:rPr lang="ru-RU" altLang="ru-RU" sz="1800">
                <a:solidFill>
                  <a:schemeClr val="accent2"/>
                </a:solidFill>
                <a:latin typeface="Times New Roman" panose="02020603050405020304" pitchFamily="18" charset="0"/>
              </a:rPr>
              <a:t>дегидрогеназа</a:t>
            </a:r>
          </a:p>
        </p:txBody>
      </p:sp>
      <p:sp>
        <p:nvSpPr>
          <p:cNvPr id="12299" name="Rectangle 14"/>
          <p:cNvSpPr>
            <a:spLocks noChangeArrowheads="1"/>
          </p:cNvSpPr>
          <p:nvPr/>
        </p:nvSpPr>
        <p:spPr bwMode="auto">
          <a:xfrm>
            <a:off x="0" y="0"/>
            <a:ext cx="9144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a:solidFill>
                  <a:srgbClr val="00CC00"/>
                </a:solidFill>
              </a:rPr>
              <a:t>Третья реакция</a:t>
            </a:r>
            <a:r>
              <a:rPr lang="ru-RU" altLang="ru-RU" sz="2400"/>
              <a:t> лимитирует скорость цикла Кребса. Изоцитрат дегидрируется в присутствии НАД-зависимой изоцитратдегидрогеназы. В ходе изоцитрат-дегидрогеназной реакции изоцитрат одновременно декарбоксилируется. НАД-зависимая изоцитратдегидрогеназа является аллостерическим ферментом, которому в качестве специфического активатора необходим АДФ. Фермент для проявления своей активности нуждается в ионах Mg</a:t>
            </a:r>
            <a:r>
              <a:rPr lang="ru-RU" altLang="ru-RU" sz="2400" baseline="30000"/>
              <a:t>2+</a:t>
            </a:r>
            <a:r>
              <a:rPr lang="ru-RU" altLang="ru-RU" sz="2400"/>
              <a:t>или Мn</a:t>
            </a:r>
            <a:r>
              <a:rPr lang="ru-RU" altLang="ru-RU" sz="2400" baseline="30000"/>
              <a:t>2+</a:t>
            </a:r>
            <a:r>
              <a:rPr lang="ru-RU" altLang="ru-RU" sz="2400"/>
              <a:t>.</a:t>
            </a:r>
          </a:p>
        </p:txBody>
      </p:sp>
    </p:spTree>
    <p:extLst>
      <p:ext uri="{BB962C8B-B14F-4D97-AF65-F5344CB8AC3E}">
        <p14:creationId xmlns:p14="http://schemas.microsoft.com/office/powerpoint/2010/main" val="2994360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pPr eaLnBrk="1" hangingPunct="1"/>
            <a:r>
              <a:rPr lang="ru-RU" altLang="ru-RU" smtClean="0"/>
              <a:t>3</a:t>
            </a:r>
          </a:p>
        </p:txBody>
      </p:sp>
      <p:graphicFrame>
        <p:nvGraphicFramePr>
          <p:cNvPr id="13315" name="Object 4"/>
          <p:cNvGraphicFramePr>
            <a:graphicFrameLocks noGrp="1" noChangeAspect="1"/>
          </p:cNvGraphicFramePr>
          <p:nvPr>
            <p:ph idx="1"/>
          </p:nvPr>
        </p:nvGraphicFramePr>
        <p:xfrm>
          <a:off x="1481138" y="2133600"/>
          <a:ext cx="6192837" cy="2906713"/>
        </p:xfrm>
        <a:graphic>
          <a:graphicData uri="http://schemas.openxmlformats.org/presentationml/2006/ole">
            <mc:AlternateContent xmlns:mc="http://schemas.openxmlformats.org/markup-compatibility/2006">
              <mc:Choice xmlns:v="urn:schemas-microsoft-com:vml" Requires="v">
                <p:oleObj spid="_x0000_s11274" name="CS ChemDraw Drawing" r:id="rId3" imgW="3500628" imgH="1642491" progId="ChemDraw.Document.6.0">
                  <p:embed/>
                </p:oleObj>
              </mc:Choice>
              <mc:Fallback>
                <p:oleObj name="CS ChemDraw Drawing" r:id="rId3" imgW="3500628" imgH="1642491" progId="ChemDraw.Document.6.0">
                  <p:embed/>
                  <p:pic>
                    <p:nvPicPr>
                      <p:cNvPr id="1331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138" y="2133600"/>
                        <a:ext cx="6192837" cy="290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Text Box 7"/>
          <p:cNvSpPr txBox="1">
            <a:spLocks noChangeArrowheads="1"/>
          </p:cNvSpPr>
          <p:nvPr/>
        </p:nvSpPr>
        <p:spPr bwMode="auto">
          <a:xfrm>
            <a:off x="1692275" y="1844675"/>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3317" name="Text Box 8"/>
          <p:cNvSpPr txBox="1">
            <a:spLocks noChangeArrowheads="1"/>
          </p:cNvSpPr>
          <p:nvPr/>
        </p:nvSpPr>
        <p:spPr bwMode="auto">
          <a:xfrm>
            <a:off x="1979613" y="2636838"/>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3318" name="Text Box 9"/>
          <p:cNvSpPr txBox="1">
            <a:spLocks noChangeArrowheads="1"/>
          </p:cNvSpPr>
          <p:nvPr/>
        </p:nvSpPr>
        <p:spPr bwMode="auto">
          <a:xfrm>
            <a:off x="6300788" y="1844675"/>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3319" name="Text Box 10"/>
          <p:cNvSpPr txBox="1">
            <a:spLocks noChangeArrowheads="1"/>
          </p:cNvSpPr>
          <p:nvPr/>
        </p:nvSpPr>
        <p:spPr bwMode="auto">
          <a:xfrm>
            <a:off x="6588125" y="2492375"/>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3320" name="Text Box 11"/>
          <p:cNvSpPr txBox="1">
            <a:spLocks noChangeArrowheads="1"/>
          </p:cNvSpPr>
          <p:nvPr/>
        </p:nvSpPr>
        <p:spPr bwMode="auto">
          <a:xfrm>
            <a:off x="3635375" y="2565400"/>
            <a:ext cx="1573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Изоцитрат-</a:t>
            </a:r>
          </a:p>
          <a:p>
            <a:pPr algn="ctr" eaLnBrk="1" hangingPunct="1">
              <a:spcBef>
                <a:spcPct val="0"/>
              </a:spcBef>
              <a:buFontTx/>
              <a:buNone/>
            </a:pPr>
            <a:r>
              <a:rPr lang="ru-RU" altLang="ru-RU" sz="1800">
                <a:solidFill>
                  <a:schemeClr val="accent2"/>
                </a:solidFill>
                <a:latin typeface="Times New Roman" panose="02020603050405020304" pitchFamily="18" charset="0"/>
              </a:rPr>
              <a:t>дегидрогеназа</a:t>
            </a:r>
          </a:p>
        </p:txBody>
      </p:sp>
      <p:sp>
        <p:nvSpPr>
          <p:cNvPr id="13321" name="Text Box 12"/>
          <p:cNvSpPr txBox="1">
            <a:spLocks noChangeArrowheads="1"/>
          </p:cNvSpPr>
          <p:nvPr/>
        </p:nvSpPr>
        <p:spPr bwMode="auto">
          <a:xfrm>
            <a:off x="1476375" y="5013325"/>
            <a:ext cx="1787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Оксалосукцинат</a:t>
            </a:r>
          </a:p>
        </p:txBody>
      </p:sp>
      <p:sp>
        <p:nvSpPr>
          <p:cNvPr id="13322" name="Text Box 13"/>
          <p:cNvSpPr txBox="1">
            <a:spLocks noChangeArrowheads="1"/>
          </p:cNvSpPr>
          <p:nvPr/>
        </p:nvSpPr>
        <p:spPr bwMode="auto">
          <a:xfrm>
            <a:off x="5992813" y="4941888"/>
            <a:ext cx="1687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l-GR" altLang="ru-RU" sz="1800">
                <a:solidFill>
                  <a:schemeClr val="accent2"/>
                </a:solidFill>
                <a:latin typeface="Times New Roman" panose="02020603050405020304" pitchFamily="18" charset="0"/>
                <a:cs typeface="Times New Roman" panose="02020603050405020304" pitchFamily="18" charset="0"/>
              </a:rPr>
              <a:t>α</a:t>
            </a:r>
            <a:r>
              <a:rPr lang="ru-RU" altLang="ru-RU" sz="1800">
                <a:solidFill>
                  <a:schemeClr val="accent2"/>
                </a:solidFill>
                <a:latin typeface="Times New Roman" panose="02020603050405020304" pitchFamily="18" charset="0"/>
                <a:cs typeface="Times New Roman" panose="02020603050405020304" pitchFamily="18" charset="0"/>
              </a:rPr>
              <a:t>-Кетоглутарат</a:t>
            </a:r>
            <a:endParaRPr lang="el-GR" altLang="ru-RU" sz="180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705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endParaRPr lang="ru-RU" altLang="ru-RU" smtClean="0"/>
          </a:p>
        </p:txBody>
      </p:sp>
      <p:pic>
        <p:nvPicPr>
          <p:cNvPr id="14339"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863850"/>
            <a:ext cx="8229600" cy="1998663"/>
          </a:xfrm>
        </p:spPr>
      </p:pic>
    </p:spTree>
    <p:extLst>
      <p:ext uri="{BB962C8B-B14F-4D97-AF65-F5344CB8AC3E}">
        <p14:creationId xmlns:p14="http://schemas.microsoft.com/office/powerpoint/2010/main" val="307275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ru-RU" altLang="ru-RU" sz="2400" b="1" smtClean="0">
                <a:solidFill>
                  <a:srgbClr val="FF0000"/>
                </a:solidFill>
              </a:rPr>
              <a:t>ГДФ-специфичная сукцинил-КоА-синтетаза</a:t>
            </a:r>
          </a:p>
        </p:txBody>
      </p:sp>
      <p:pic>
        <p:nvPicPr>
          <p:cNvPr id="17411"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8175" y="1628775"/>
            <a:ext cx="5629275" cy="4525963"/>
          </a:xfrm>
        </p:spPr>
      </p:pic>
    </p:spTree>
    <p:extLst>
      <p:ext uri="{BB962C8B-B14F-4D97-AF65-F5344CB8AC3E}">
        <p14:creationId xmlns:p14="http://schemas.microsoft.com/office/powerpoint/2010/main" val="3787203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2627313" y="0"/>
            <a:ext cx="3529012" cy="431800"/>
          </a:xfrm>
        </p:spPr>
        <p:txBody>
          <a:bodyPr/>
          <a:lstStyle/>
          <a:p>
            <a:pPr eaLnBrk="1" hangingPunct="1"/>
            <a:r>
              <a:rPr lang="ru-RU" altLang="ru-RU" sz="2400" smtClean="0"/>
              <a:t>6</a:t>
            </a:r>
          </a:p>
        </p:txBody>
      </p:sp>
      <p:graphicFrame>
        <p:nvGraphicFramePr>
          <p:cNvPr id="18435" name="Object 4"/>
          <p:cNvGraphicFramePr>
            <a:graphicFrameLocks noGrp="1" noChangeAspect="1"/>
          </p:cNvGraphicFramePr>
          <p:nvPr>
            <p:ph idx="1"/>
          </p:nvPr>
        </p:nvGraphicFramePr>
        <p:xfrm>
          <a:off x="846138" y="3778250"/>
          <a:ext cx="7472362" cy="2655888"/>
        </p:xfrm>
        <a:graphic>
          <a:graphicData uri="http://schemas.openxmlformats.org/presentationml/2006/ole">
            <mc:AlternateContent xmlns:mc="http://schemas.openxmlformats.org/markup-compatibility/2006">
              <mc:Choice xmlns:v="urn:schemas-microsoft-com:vml" Requires="v">
                <p:oleObj spid="_x0000_s12298" name="CS ChemDraw Drawing" r:id="rId3" imgW="3832479" imgH="1361313" progId="ChemDraw.Document.6.0">
                  <p:embed/>
                </p:oleObj>
              </mc:Choice>
              <mc:Fallback>
                <p:oleObj name="CS ChemDraw Drawing" r:id="rId3" imgW="3832479" imgH="1361313" progId="ChemDraw.Document.6.0">
                  <p:embed/>
                  <p:pic>
                    <p:nvPicPr>
                      <p:cNvPr id="1843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3778250"/>
                        <a:ext cx="7472362"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Text Box 7"/>
          <p:cNvSpPr txBox="1">
            <a:spLocks noChangeArrowheads="1"/>
          </p:cNvSpPr>
          <p:nvPr/>
        </p:nvSpPr>
        <p:spPr bwMode="auto">
          <a:xfrm>
            <a:off x="1125538" y="6294438"/>
            <a:ext cx="1130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Сукцинат</a:t>
            </a:r>
          </a:p>
        </p:txBody>
      </p:sp>
      <p:sp>
        <p:nvSpPr>
          <p:cNvPr id="18437" name="Text Box 8"/>
          <p:cNvSpPr txBox="1">
            <a:spLocks noChangeArrowheads="1"/>
          </p:cNvSpPr>
          <p:nvPr/>
        </p:nvSpPr>
        <p:spPr bwMode="auto">
          <a:xfrm>
            <a:off x="6786563" y="6294438"/>
            <a:ext cx="104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Фумарат</a:t>
            </a:r>
          </a:p>
        </p:txBody>
      </p:sp>
      <p:sp>
        <p:nvSpPr>
          <p:cNvPr id="18438" name="Text Box 9"/>
          <p:cNvSpPr txBox="1">
            <a:spLocks noChangeArrowheads="1"/>
          </p:cNvSpPr>
          <p:nvPr/>
        </p:nvSpPr>
        <p:spPr bwMode="auto">
          <a:xfrm>
            <a:off x="2981325" y="5286375"/>
            <a:ext cx="2519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cs typeface="Times New Roman" panose="02020603050405020304" pitchFamily="18" charset="0"/>
              </a:rPr>
              <a:t>Сукцинатдегидрогеназа</a:t>
            </a:r>
            <a:endParaRPr lang="el-GR" altLang="ru-RU" sz="1800">
              <a:solidFill>
                <a:schemeClr val="accent2"/>
              </a:solidFill>
              <a:latin typeface="Times New Roman" panose="02020603050405020304" pitchFamily="18" charset="0"/>
              <a:cs typeface="Times New Roman" panose="02020603050405020304" pitchFamily="18" charset="0"/>
            </a:endParaRPr>
          </a:p>
        </p:txBody>
      </p:sp>
      <p:sp>
        <p:nvSpPr>
          <p:cNvPr id="18439" name="Text Box 10"/>
          <p:cNvSpPr txBox="1">
            <a:spLocks noChangeArrowheads="1"/>
          </p:cNvSpPr>
          <p:nvPr/>
        </p:nvSpPr>
        <p:spPr bwMode="auto">
          <a:xfrm>
            <a:off x="1198563" y="3486150"/>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8440" name="Text Box 11"/>
          <p:cNvSpPr txBox="1">
            <a:spLocks noChangeArrowheads="1"/>
          </p:cNvSpPr>
          <p:nvPr/>
        </p:nvSpPr>
        <p:spPr bwMode="auto">
          <a:xfrm>
            <a:off x="1341438" y="4278313"/>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8441" name="Text Box 12"/>
          <p:cNvSpPr txBox="1">
            <a:spLocks noChangeArrowheads="1"/>
          </p:cNvSpPr>
          <p:nvPr/>
        </p:nvSpPr>
        <p:spPr bwMode="auto">
          <a:xfrm>
            <a:off x="7031038" y="3486150"/>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8442" name="Text Box 13"/>
          <p:cNvSpPr txBox="1">
            <a:spLocks noChangeArrowheads="1"/>
          </p:cNvSpPr>
          <p:nvPr/>
        </p:nvSpPr>
        <p:spPr bwMode="auto">
          <a:xfrm>
            <a:off x="7173913" y="4278313"/>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18443" name="Rectangle 14"/>
          <p:cNvSpPr>
            <a:spLocks noChangeArrowheads="1"/>
          </p:cNvSpPr>
          <p:nvPr/>
        </p:nvSpPr>
        <p:spPr bwMode="auto">
          <a:xfrm>
            <a:off x="0" y="333375"/>
            <a:ext cx="91440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800"/>
              <a:t>В результате </a:t>
            </a:r>
            <a:r>
              <a:rPr lang="ru-RU" altLang="ru-RU" sz="2800">
                <a:solidFill>
                  <a:srgbClr val="00CC00"/>
                </a:solidFill>
              </a:rPr>
              <a:t>шестой реакции</a:t>
            </a:r>
            <a:r>
              <a:rPr lang="ru-RU" altLang="ru-RU" sz="2800"/>
              <a:t> сукцинат дегидрируется в фумаровую кислоту. Окисление сукцината катализируется сукцинатдегидрогеназой, в молекуле которой с белком ковалентно связан кофермент ФАД. В свою очередь сукцинатдегидрогеназа прочно связана с внутренней митохондриальной мембраной:</a:t>
            </a:r>
          </a:p>
        </p:txBody>
      </p:sp>
    </p:spTree>
    <p:extLst>
      <p:ext uri="{BB962C8B-B14F-4D97-AF65-F5344CB8AC3E}">
        <p14:creationId xmlns:p14="http://schemas.microsoft.com/office/powerpoint/2010/main" val="173340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44" name="Rectangle 32"/>
          <p:cNvSpPr>
            <a:spLocks noGrp="1" noChangeArrowheads="1"/>
          </p:cNvSpPr>
          <p:nvPr>
            <p:ph type="title"/>
          </p:nvPr>
        </p:nvSpPr>
        <p:spPr>
          <a:xfrm>
            <a:off x="457200" y="152400"/>
            <a:ext cx="8153400" cy="487363"/>
          </a:xfrm>
          <a:noFill/>
          <a:ln/>
        </p:spPr>
        <p:txBody>
          <a:bodyPr>
            <a:normAutofit fontScale="90000"/>
          </a:bodyPr>
          <a:lstStyle/>
          <a:p>
            <a:r>
              <a:rPr lang="ru-RU" altLang="ru-RU" b="1">
                <a:solidFill>
                  <a:schemeClr val="accent2"/>
                </a:solidFill>
              </a:rPr>
              <a:t>Мышечное волокно</a:t>
            </a:r>
          </a:p>
        </p:txBody>
      </p:sp>
      <p:sp>
        <p:nvSpPr>
          <p:cNvPr id="90143" name="Rectangle 31"/>
          <p:cNvSpPr>
            <a:spLocks noGrp="1" noChangeArrowheads="1"/>
          </p:cNvSpPr>
          <p:nvPr>
            <p:ph type="body" sz="half" idx="1"/>
          </p:nvPr>
        </p:nvSpPr>
        <p:spPr>
          <a:xfrm>
            <a:off x="5181600" y="990600"/>
            <a:ext cx="3810000" cy="3352800"/>
          </a:xfrm>
          <a:noFill/>
          <a:ln/>
        </p:spPr>
        <p:txBody>
          <a:bodyPr/>
          <a:lstStyle/>
          <a:p>
            <a:pPr>
              <a:lnSpc>
                <a:spcPct val="80000"/>
              </a:lnSpc>
            </a:pPr>
            <a:r>
              <a:rPr lang="ru-RU" altLang="ru-RU" sz="2000"/>
              <a:t>Функциональной единицей мышечной ткани является </a:t>
            </a:r>
            <a:r>
              <a:rPr lang="ru-RU" altLang="ru-RU" sz="2000" b="1" i="1">
                <a:solidFill>
                  <a:srgbClr val="800000"/>
                </a:solidFill>
              </a:rPr>
              <a:t>мышечное волокно</a:t>
            </a:r>
            <a:r>
              <a:rPr lang="ru-RU" altLang="ru-RU" sz="2000">
                <a:solidFill>
                  <a:srgbClr val="800000"/>
                </a:solidFill>
              </a:rPr>
              <a:t> </a:t>
            </a:r>
            <a:endParaRPr lang="en-US" altLang="ru-RU" sz="2000">
              <a:solidFill>
                <a:srgbClr val="800000"/>
              </a:solidFill>
            </a:endParaRPr>
          </a:p>
          <a:p>
            <a:pPr>
              <a:lnSpc>
                <a:spcPct val="80000"/>
              </a:lnSpc>
            </a:pPr>
            <a:r>
              <a:rPr lang="ru-RU" altLang="ru-RU" sz="2000"/>
              <a:t>Мышечное волокно</a:t>
            </a:r>
            <a:r>
              <a:rPr lang="ru-RU" altLang="ru-RU" sz="2000" b="1" i="1"/>
              <a:t> </a:t>
            </a:r>
            <a:r>
              <a:rPr lang="ru-RU" altLang="ru-RU" sz="2000"/>
              <a:t>поперечнополосатой мышцы</a:t>
            </a:r>
            <a:r>
              <a:rPr lang="en-US" altLang="ru-RU" sz="2000"/>
              <a:t>-</a:t>
            </a:r>
            <a:r>
              <a:rPr lang="ru-RU" altLang="ru-RU" sz="2000"/>
              <a:t> это многоядерная клетка. </a:t>
            </a:r>
            <a:endParaRPr lang="en-US" altLang="ru-RU" sz="2000"/>
          </a:p>
          <a:p>
            <a:pPr>
              <a:lnSpc>
                <a:spcPct val="80000"/>
              </a:lnSpc>
            </a:pPr>
            <a:r>
              <a:rPr lang="ru-RU" altLang="ru-RU" sz="2000"/>
              <a:t>По форме</a:t>
            </a:r>
            <a:r>
              <a:rPr lang="en-US" altLang="ru-RU" sz="2000"/>
              <a:t> </a:t>
            </a:r>
            <a:r>
              <a:rPr lang="ru-RU" altLang="ru-RU" sz="2000"/>
              <a:t>напоминает веретено, которое может быть вытянуто на всю длину мышцы. </a:t>
            </a:r>
            <a:endParaRPr lang="ru-RU" altLang="ru-RU" sz="2100" b="1"/>
          </a:p>
        </p:txBody>
      </p:sp>
      <p:sp>
        <p:nvSpPr>
          <p:cNvPr id="90145" name="Rectangle 33"/>
          <p:cNvSpPr>
            <a:spLocks noGrp="1" noChangeArrowheads="1"/>
          </p:cNvSpPr>
          <p:nvPr>
            <p:ph type="body" sz="half" idx="2"/>
          </p:nvPr>
        </p:nvSpPr>
        <p:spPr>
          <a:xfrm>
            <a:off x="228600" y="4495800"/>
            <a:ext cx="8686800" cy="2163763"/>
          </a:xfrm>
        </p:spPr>
        <p:txBody>
          <a:bodyPr/>
          <a:lstStyle/>
          <a:p>
            <a:pPr>
              <a:lnSpc>
                <a:spcPct val="80000"/>
              </a:lnSpc>
            </a:pPr>
            <a:r>
              <a:rPr lang="ru-RU" altLang="ru-RU" sz="2000"/>
              <a:t>Снаружи мышечное волокно</a:t>
            </a:r>
            <a:r>
              <a:rPr lang="en-US" altLang="ru-RU" sz="2000"/>
              <a:t> </a:t>
            </a:r>
            <a:r>
              <a:rPr lang="ru-RU" altLang="ru-RU" sz="2000"/>
              <a:t> окружено электровозбудимой мембраной – </a:t>
            </a:r>
            <a:r>
              <a:rPr lang="ru-RU" altLang="ru-RU" sz="2000" b="1"/>
              <a:t>сарколеммой</a:t>
            </a:r>
            <a:r>
              <a:rPr lang="en-US" altLang="ru-RU" sz="2000" b="1"/>
              <a:t> </a:t>
            </a:r>
          </a:p>
          <a:p>
            <a:pPr>
              <a:lnSpc>
                <a:spcPct val="80000"/>
              </a:lnSpc>
            </a:pPr>
            <a:r>
              <a:rPr lang="ru-RU" altLang="ru-RU" sz="2000"/>
              <a:t>Внутри находиться внутриклеточная жидкость -  </a:t>
            </a:r>
            <a:r>
              <a:rPr lang="ru-RU" altLang="ru-RU" sz="2000" b="1" i="1"/>
              <a:t>саркоплазма</a:t>
            </a:r>
            <a:r>
              <a:rPr lang="ru-RU" altLang="ru-RU" sz="2000"/>
              <a:t>. </a:t>
            </a:r>
            <a:endParaRPr lang="en-US" altLang="ru-RU" sz="2000"/>
          </a:p>
          <a:p>
            <a:pPr>
              <a:lnSpc>
                <a:spcPct val="80000"/>
              </a:lnSpc>
            </a:pPr>
            <a:r>
              <a:rPr lang="ru-RU" altLang="ru-RU" sz="2000"/>
              <a:t>Центральная часть саркоплазмы заполнена </a:t>
            </a:r>
            <a:r>
              <a:rPr lang="ru-RU" altLang="ru-RU" sz="2000" b="1" i="1"/>
              <a:t>миофибриллами</a:t>
            </a:r>
            <a:r>
              <a:rPr lang="ru-RU" altLang="ru-RU" sz="2000"/>
              <a:t> </a:t>
            </a:r>
            <a:endParaRPr lang="en-US" altLang="ru-RU" sz="2000"/>
          </a:p>
          <a:p>
            <a:pPr>
              <a:lnSpc>
                <a:spcPct val="80000"/>
              </a:lnSpc>
            </a:pPr>
            <a:r>
              <a:rPr lang="ru-RU" altLang="ru-RU" sz="2000"/>
              <a:t>На периферии, вдоль сарколеммы</a:t>
            </a:r>
            <a:r>
              <a:rPr lang="en-US" altLang="ru-RU" sz="2000"/>
              <a:t> - </a:t>
            </a:r>
            <a:r>
              <a:rPr lang="ru-RU" altLang="ru-RU" sz="2000"/>
              <a:t>ядра и митохондрии.</a:t>
            </a:r>
            <a:endParaRPr lang="ru-RU" altLang="ru-RU" sz="2000" b="1"/>
          </a:p>
          <a:p>
            <a:pPr>
              <a:lnSpc>
                <a:spcPct val="80000"/>
              </a:lnSpc>
            </a:pPr>
            <a:endParaRPr lang="ru-RU" altLang="ru-RU" sz="2100" b="1"/>
          </a:p>
          <a:p>
            <a:pPr>
              <a:lnSpc>
                <a:spcPct val="80000"/>
              </a:lnSpc>
            </a:pPr>
            <a:endParaRPr lang="ru-RU" altLang="ru-RU" sz="2000"/>
          </a:p>
        </p:txBody>
      </p:sp>
      <p:graphicFrame>
        <p:nvGraphicFramePr>
          <p:cNvPr id="90130" name="Object 18"/>
          <p:cNvGraphicFramePr>
            <a:graphicFrameLocks noGrp="1" noChangeAspect="1"/>
          </p:cNvGraphicFramePr>
          <p:nvPr>
            <p:ph sz="half" idx="4294967295"/>
          </p:nvPr>
        </p:nvGraphicFramePr>
        <p:xfrm>
          <a:off x="0" y="1066800"/>
          <a:ext cx="5181600" cy="3300413"/>
        </p:xfrm>
        <a:graphic>
          <a:graphicData uri="http://schemas.openxmlformats.org/presentationml/2006/ole">
            <mc:AlternateContent xmlns:mc="http://schemas.openxmlformats.org/markup-compatibility/2006">
              <mc:Choice xmlns:v="urn:schemas-microsoft-com:vml" Requires="v">
                <p:oleObj spid="_x0000_s1048" name="Bitmap Image" r:id="rId3" imgW="5458587" imgH="3476190" progId="Paint.Picture">
                  <p:embed/>
                </p:oleObj>
              </mc:Choice>
              <mc:Fallback>
                <p:oleObj name="Bitmap Image" r:id="rId3" imgW="5458587" imgH="3476190" progId="Paint.Picture">
                  <p:embed/>
                  <p:pic>
                    <p:nvPicPr>
                      <p:cNvPr id="9013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5181600" cy="330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33" name="Line 21"/>
          <p:cNvSpPr>
            <a:spLocks noChangeShapeType="1"/>
          </p:cNvSpPr>
          <p:nvPr/>
        </p:nvSpPr>
        <p:spPr bwMode="auto">
          <a:xfrm>
            <a:off x="1066800" y="1676400"/>
            <a:ext cx="53340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0136" name="Line 24"/>
          <p:cNvSpPr>
            <a:spLocks noChangeShapeType="1"/>
          </p:cNvSpPr>
          <p:nvPr/>
        </p:nvSpPr>
        <p:spPr bwMode="auto">
          <a:xfrm flipH="1">
            <a:off x="2286000" y="1600200"/>
            <a:ext cx="45720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0137" name="Line 25"/>
          <p:cNvSpPr>
            <a:spLocks noChangeShapeType="1"/>
          </p:cNvSpPr>
          <p:nvPr/>
        </p:nvSpPr>
        <p:spPr bwMode="auto">
          <a:xfrm>
            <a:off x="2971800" y="1676400"/>
            <a:ext cx="45720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0138" name="Line 26"/>
          <p:cNvSpPr>
            <a:spLocks noChangeShapeType="1"/>
          </p:cNvSpPr>
          <p:nvPr/>
        </p:nvSpPr>
        <p:spPr bwMode="auto">
          <a:xfrm flipV="1">
            <a:off x="838200" y="2819400"/>
            <a:ext cx="152400" cy="533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0139" name="Line 27"/>
          <p:cNvSpPr>
            <a:spLocks noChangeShapeType="1"/>
          </p:cNvSpPr>
          <p:nvPr/>
        </p:nvSpPr>
        <p:spPr bwMode="auto">
          <a:xfrm flipH="1" flipV="1">
            <a:off x="2438400" y="2895600"/>
            <a:ext cx="76200" cy="990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0140" name="Line 28"/>
          <p:cNvSpPr>
            <a:spLocks noChangeShapeType="1"/>
          </p:cNvSpPr>
          <p:nvPr/>
        </p:nvSpPr>
        <p:spPr bwMode="auto">
          <a:xfrm flipH="1" flipV="1">
            <a:off x="3505200" y="2590800"/>
            <a:ext cx="457200" cy="762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335104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endParaRPr lang="ru-RU" altLang="ru-RU" smtClean="0"/>
          </a:p>
        </p:txBody>
      </p:sp>
      <p:pic>
        <p:nvPicPr>
          <p:cNvPr id="19459"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62100" y="1600200"/>
            <a:ext cx="6019800" cy="4525963"/>
          </a:xfrm>
        </p:spPr>
      </p:pic>
    </p:spTree>
    <p:extLst>
      <p:ext uri="{BB962C8B-B14F-4D97-AF65-F5344CB8AC3E}">
        <p14:creationId xmlns:p14="http://schemas.microsoft.com/office/powerpoint/2010/main" val="1611997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Grp="1" noChangeArrowheads="1"/>
          </p:cNvSpPr>
          <p:nvPr>
            <p:ph type="title"/>
          </p:nvPr>
        </p:nvSpPr>
        <p:spPr>
          <a:xfrm>
            <a:off x="2771775" y="0"/>
            <a:ext cx="3455988" cy="439738"/>
          </a:xfrm>
        </p:spPr>
        <p:txBody>
          <a:bodyPr/>
          <a:lstStyle/>
          <a:p>
            <a:pPr eaLnBrk="1" hangingPunct="1"/>
            <a:r>
              <a:rPr lang="ru-RU" altLang="ru-RU" sz="2400" smtClean="0"/>
              <a:t>7</a:t>
            </a:r>
          </a:p>
        </p:txBody>
      </p:sp>
      <p:sp>
        <p:nvSpPr>
          <p:cNvPr id="20483" name="Text Box 3"/>
          <p:cNvSpPr txBox="1">
            <a:spLocks noChangeArrowheads="1"/>
          </p:cNvSpPr>
          <p:nvPr/>
        </p:nvSpPr>
        <p:spPr bwMode="auto">
          <a:xfrm>
            <a:off x="1414463" y="2832100"/>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20484" name="Text Box 4"/>
          <p:cNvSpPr txBox="1">
            <a:spLocks noChangeArrowheads="1"/>
          </p:cNvSpPr>
          <p:nvPr/>
        </p:nvSpPr>
        <p:spPr bwMode="auto">
          <a:xfrm>
            <a:off x="1703388" y="3695700"/>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20485" name="Text Box 5"/>
          <p:cNvSpPr txBox="1">
            <a:spLocks noChangeArrowheads="1"/>
          </p:cNvSpPr>
          <p:nvPr/>
        </p:nvSpPr>
        <p:spPr bwMode="auto">
          <a:xfrm>
            <a:off x="6743700" y="2687638"/>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20486" name="Text Box 6"/>
          <p:cNvSpPr txBox="1">
            <a:spLocks noChangeArrowheads="1"/>
          </p:cNvSpPr>
          <p:nvPr/>
        </p:nvSpPr>
        <p:spPr bwMode="auto">
          <a:xfrm>
            <a:off x="7104063" y="3695700"/>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20487" name="Text Box 7"/>
          <p:cNvSpPr txBox="1">
            <a:spLocks noChangeArrowheads="1"/>
          </p:cNvSpPr>
          <p:nvPr/>
        </p:nvSpPr>
        <p:spPr bwMode="auto">
          <a:xfrm>
            <a:off x="1630363" y="6143625"/>
            <a:ext cx="104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Фумарат</a:t>
            </a:r>
          </a:p>
        </p:txBody>
      </p:sp>
      <p:sp>
        <p:nvSpPr>
          <p:cNvPr id="20488" name="Text Box 8"/>
          <p:cNvSpPr txBox="1">
            <a:spLocks noChangeArrowheads="1"/>
          </p:cNvSpPr>
          <p:nvPr/>
        </p:nvSpPr>
        <p:spPr bwMode="auto">
          <a:xfrm>
            <a:off x="6443663" y="5949950"/>
            <a:ext cx="1722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1800">
                <a:solidFill>
                  <a:schemeClr val="accent2"/>
                </a:solidFill>
                <a:latin typeface="Times New Roman" panose="02020603050405020304" pitchFamily="18" charset="0"/>
              </a:rPr>
              <a:t>L-</a:t>
            </a:r>
            <a:r>
              <a:rPr lang="ru-RU" altLang="ru-RU" sz="1800">
                <a:solidFill>
                  <a:schemeClr val="accent2"/>
                </a:solidFill>
                <a:latin typeface="Times New Roman" panose="02020603050405020304" pitchFamily="18" charset="0"/>
              </a:rPr>
              <a:t>Малат</a:t>
            </a:r>
          </a:p>
          <a:p>
            <a:pPr algn="ctr" eaLnBrk="1" hangingPunct="1">
              <a:spcBef>
                <a:spcPct val="0"/>
              </a:spcBef>
              <a:buFontTx/>
              <a:buNone/>
            </a:pPr>
            <a:r>
              <a:rPr lang="ru-RU" altLang="ru-RU" sz="1800">
                <a:solidFill>
                  <a:schemeClr val="accent2"/>
                </a:solidFill>
                <a:latin typeface="Times New Roman" panose="02020603050405020304" pitchFamily="18" charset="0"/>
              </a:rPr>
              <a:t>(Яблочная к-та)</a:t>
            </a:r>
          </a:p>
        </p:txBody>
      </p:sp>
      <p:graphicFrame>
        <p:nvGraphicFramePr>
          <p:cNvPr id="20489" name="Object 9"/>
          <p:cNvGraphicFramePr>
            <a:graphicFrameLocks noGrp="1" noChangeAspect="1"/>
          </p:cNvGraphicFramePr>
          <p:nvPr>
            <p:ph idx="1"/>
          </p:nvPr>
        </p:nvGraphicFramePr>
        <p:xfrm>
          <a:off x="1198563" y="3048000"/>
          <a:ext cx="6767512" cy="2635250"/>
        </p:xfrm>
        <a:graphic>
          <a:graphicData uri="http://schemas.openxmlformats.org/presentationml/2006/ole">
            <mc:AlternateContent xmlns:mc="http://schemas.openxmlformats.org/markup-compatibility/2006">
              <mc:Choice xmlns:v="urn:schemas-microsoft-com:vml" Requires="v">
                <p:oleObj spid="_x0000_s13322" name="CS ChemDraw Drawing" r:id="rId3" imgW="3021330" imgH="1176147" progId="ChemDraw.Document.6.0">
                  <p:embed/>
                </p:oleObj>
              </mc:Choice>
              <mc:Fallback>
                <p:oleObj name="CS ChemDraw Drawing" r:id="rId3" imgW="3021330" imgH="1176147" progId="ChemDraw.Document.6.0">
                  <p:embed/>
                  <p:pic>
                    <p:nvPicPr>
                      <p:cNvPr id="20489"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563" y="3048000"/>
                        <a:ext cx="6767512"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0" name="Text Box 12"/>
          <p:cNvSpPr txBox="1">
            <a:spLocks noChangeArrowheads="1"/>
          </p:cNvSpPr>
          <p:nvPr/>
        </p:nvSpPr>
        <p:spPr bwMode="auto">
          <a:xfrm>
            <a:off x="3543300" y="4559300"/>
            <a:ext cx="19827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cs typeface="Times New Roman" panose="02020603050405020304" pitchFamily="18" charset="0"/>
              </a:rPr>
              <a:t>Фумаратгидратаза</a:t>
            </a:r>
          </a:p>
          <a:p>
            <a:pPr algn="ctr" eaLnBrk="1" hangingPunct="1">
              <a:spcBef>
                <a:spcPct val="0"/>
              </a:spcBef>
              <a:buFontTx/>
              <a:buNone/>
            </a:pPr>
            <a:r>
              <a:rPr lang="ru-RU" altLang="ru-RU" sz="1800">
                <a:solidFill>
                  <a:schemeClr val="accent2"/>
                </a:solidFill>
                <a:latin typeface="Times New Roman" panose="02020603050405020304" pitchFamily="18" charset="0"/>
                <a:cs typeface="Times New Roman" panose="02020603050405020304" pitchFamily="18" charset="0"/>
              </a:rPr>
              <a:t>(Фумараза)</a:t>
            </a:r>
            <a:endParaRPr lang="el-GR" altLang="ru-RU" sz="1800">
              <a:solidFill>
                <a:schemeClr val="accent2"/>
              </a:solidFill>
              <a:latin typeface="Times New Roman" panose="02020603050405020304" pitchFamily="18" charset="0"/>
              <a:cs typeface="Times New Roman" panose="02020603050405020304" pitchFamily="18" charset="0"/>
            </a:endParaRPr>
          </a:p>
        </p:txBody>
      </p:sp>
      <p:sp>
        <p:nvSpPr>
          <p:cNvPr id="20491" name="Rectangle 13"/>
          <p:cNvSpPr>
            <a:spLocks noChangeArrowheads="1"/>
          </p:cNvSpPr>
          <p:nvPr/>
        </p:nvSpPr>
        <p:spPr bwMode="auto">
          <a:xfrm>
            <a:off x="0" y="404813"/>
            <a:ext cx="9144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00CC00"/>
                </a:solidFill>
              </a:rPr>
              <a:t>Седьмая реакция</a:t>
            </a:r>
            <a:r>
              <a:rPr lang="ru-RU" altLang="ru-RU" sz="2400"/>
              <a:t> осуществляется под влиянием фермента фумаратгидратазы (фумаразы). Фумаровая кислота гидратируется, продуктом реакции является яблочная кислота (малат). Фумаратгидратаза обладает стереоспецифичностью – в ходе реакции образуется L-яблочная кислота:</a:t>
            </a:r>
          </a:p>
        </p:txBody>
      </p:sp>
    </p:spTree>
    <p:extLst>
      <p:ext uri="{BB962C8B-B14F-4D97-AF65-F5344CB8AC3E}">
        <p14:creationId xmlns:p14="http://schemas.microsoft.com/office/powerpoint/2010/main" val="904195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3059113" y="0"/>
            <a:ext cx="2808287" cy="511175"/>
          </a:xfrm>
        </p:spPr>
        <p:txBody>
          <a:bodyPr/>
          <a:lstStyle/>
          <a:p>
            <a:pPr eaLnBrk="1" hangingPunct="1"/>
            <a:r>
              <a:rPr lang="ru-RU" altLang="ru-RU" sz="2400" smtClean="0"/>
              <a:t>8</a:t>
            </a:r>
          </a:p>
        </p:txBody>
      </p:sp>
      <p:graphicFrame>
        <p:nvGraphicFramePr>
          <p:cNvPr id="21507" name="Object 3"/>
          <p:cNvGraphicFramePr>
            <a:graphicFrameLocks noGrp="1" noChangeAspect="1"/>
          </p:cNvGraphicFramePr>
          <p:nvPr>
            <p:ph idx="1"/>
          </p:nvPr>
        </p:nvGraphicFramePr>
        <p:xfrm>
          <a:off x="1196975" y="3478213"/>
          <a:ext cx="6575425" cy="2949575"/>
        </p:xfrm>
        <a:graphic>
          <a:graphicData uri="http://schemas.openxmlformats.org/presentationml/2006/ole">
            <mc:AlternateContent xmlns:mc="http://schemas.openxmlformats.org/markup-compatibility/2006">
              <mc:Choice xmlns:v="urn:schemas-microsoft-com:vml" Requires="v">
                <p:oleObj spid="_x0000_s14346" name="CS ChemDraw Drawing" r:id="rId3" imgW="3167634" imgH="1421130" progId="ChemDraw.Document.6.0">
                  <p:embed/>
                </p:oleObj>
              </mc:Choice>
              <mc:Fallback>
                <p:oleObj name="CS ChemDraw Drawing" r:id="rId3" imgW="3167634" imgH="1421130" progId="ChemDraw.Document.6.0">
                  <p:embed/>
                  <p:pic>
                    <p:nvPicPr>
                      <p:cNvPr id="215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975" y="3478213"/>
                        <a:ext cx="6575425"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Text Box 6"/>
          <p:cNvSpPr txBox="1">
            <a:spLocks noChangeArrowheads="1"/>
          </p:cNvSpPr>
          <p:nvPr/>
        </p:nvSpPr>
        <p:spPr bwMode="auto">
          <a:xfrm>
            <a:off x="3432175" y="4703763"/>
            <a:ext cx="219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cs typeface="Times New Roman" panose="02020603050405020304" pitchFamily="18" charset="0"/>
              </a:rPr>
              <a:t>Малатдегидрогеназа</a:t>
            </a:r>
            <a:endParaRPr lang="el-GR" altLang="ru-RU" sz="1800">
              <a:solidFill>
                <a:schemeClr val="accent2"/>
              </a:solidFill>
              <a:latin typeface="Times New Roman" panose="02020603050405020304" pitchFamily="18" charset="0"/>
              <a:cs typeface="Times New Roman" panose="02020603050405020304" pitchFamily="18" charset="0"/>
            </a:endParaRPr>
          </a:p>
        </p:txBody>
      </p:sp>
      <p:sp>
        <p:nvSpPr>
          <p:cNvPr id="21509" name="Text Box 7"/>
          <p:cNvSpPr txBox="1">
            <a:spLocks noChangeArrowheads="1"/>
          </p:cNvSpPr>
          <p:nvPr/>
        </p:nvSpPr>
        <p:spPr bwMode="auto">
          <a:xfrm>
            <a:off x="1487488" y="3192463"/>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21510" name="Text Box 8"/>
          <p:cNvSpPr txBox="1">
            <a:spLocks noChangeArrowheads="1"/>
          </p:cNvSpPr>
          <p:nvPr/>
        </p:nvSpPr>
        <p:spPr bwMode="auto">
          <a:xfrm>
            <a:off x="1703388" y="4127500"/>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21511" name="Text Box 9"/>
          <p:cNvSpPr txBox="1">
            <a:spLocks noChangeArrowheads="1"/>
          </p:cNvSpPr>
          <p:nvPr/>
        </p:nvSpPr>
        <p:spPr bwMode="auto">
          <a:xfrm>
            <a:off x="6096000" y="3336925"/>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21512" name="Text Box 10"/>
          <p:cNvSpPr txBox="1">
            <a:spLocks noChangeArrowheads="1"/>
          </p:cNvSpPr>
          <p:nvPr/>
        </p:nvSpPr>
        <p:spPr bwMode="auto">
          <a:xfrm>
            <a:off x="6383338" y="4271963"/>
            <a:ext cx="288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b="1">
                <a:solidFill>
                  <a:srgbClr val="FF0000"/>
                </a:solidFill>
              </a:rPr>
              <a:t>*</a:t>
            </a:r>
          </a:p>
        </p:txBody>
      </p:sp>
      <p:sp>
        <p:nvSpPr>
          <p:cNvPr id="21513" name="Text Box 11"/>
          <p:cNvSpPr txBox="1">
            <a:spLocks noChangeArrowheads="1"/>
          </p:cNvSpPr>
          <p:nvPr/>
        </p:nvSpPr>
        <p:spPr bwMode="auto">
          <a:xfrm>
            <a:off x="6670675" y="4822825"/>
            <a:ext cx="4016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200" b="1">
                <a:latin typeface="Times New Roman" panose="02020603050405020304" pitchFamily="18" charset="0"/>
              </a:rPr>
              <a:t>О</a:t>
            </a:r>
          </a:p>
        </p:txBody>
      </p:sp>
      <p:sp>
        <p:nvSpPr>
          <p:cNvPr id="21514" name="Text Box 12"/>
          <p:cNvSpPr txBox="1">
            <a:spLocks noChangeArrowheads="1"/>
          </p:cNvSpPr>
          <p:nvPr/>
        </p:nvSpPr>
        <p:spPr bwMode="auto">
          <a:xfrm>
            <a:off x="1404938" y="6288088"/>
            <a:ext cx="10207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ru-RU" sz="1800">
                <a:solidFill>
                  <a:schemeClr val="accent2"/>
                </a:solidFill>
                <a:latin typeface="Times New Roman" panose="02020603050405020304" pitchFamily="18" charset="0"/>
              </a:rPr>
              <a:t>L-</a:t>
            </a:r>
            <a:r>
              <a:rPr lang="ru-RU" altLang="ru-RU" sz="1800">
                <a:solidFill>
                  <a:schemeClr val="accent2"/>
                </a:solidFill>
                <a:latin typeface="Times New Roman" panose="02020603050405020304" pitchFamily="18" charset="0"/>
              </a:rPr>
              <a:t>Малат</a:t>
            </a:r>
          </a:p>
        </p:txBody>
      </p:sp>
      <p:sp>
        <p:nvSpPr>
          <p:cNvPr id="21515" name="Text Box 13"/>
          <p:cNvSpPr txBox="1">
            <a:spLocks noChangeArrowheads="1"/>
          </p:cNvSpPr>
          <p:nvPr/>
        </p:nvSpPr>
        <p:spPr bwMode="auto">
          <a:xfrm>
            <a:off x="5807075" y="6216650"/>
            <a:ext cx="1519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solidFill>
                  <a:schemeClr val="accent2"/>
                </a:solidFill>
                <a:latin typeface="Times New Roman" panose="02020603050405020304" pitchFamily="18" charset="0"/>
              </a:rPr>
              <a:t>Оксалоацетат</a:t>
            </a:r>
          </a:p>
          <a:p>
            <a:pPr algn="ctr" eaLnBrk="1" hangingPunct="1">
              <a:spcBef>
                <a:spcPct val="0"/>
              </a:spcBef>
              <a:buFontTx/>
              <a:buNone/>
            </a:pPr>
            <a:r>
              <a:rPr lang="ru-RU" altLang="ru-RU" sz="1800">
                <a:solidFill>
                  <a:schemeClr val="accent2"/>
                </a:solidFill>
                <a:latin typeface="Times New Roman" panose="02020603050405020304" pitchFamily="18" charset="0"/>
              </a:rPr>
              <a:t>(ЩУК)</a:t>
            </a:r>
          </a:p>
        </p:txBody>
      </p:sp>
      <p:sp>
        <p:nvSpPr>
          <p:cNvPr id="21516" name="Rectangle 14"/>
          <p:cNvSpPr>
            <a:spLocks noChangeArrowheads="1"/>
          </p:cNvSpPr>
          <p:nvPr/>
        </p:nvSpPr>
        <p:spPr bwMode="auto">
          <a:xfrm>
            <a:off x="0" y="549275"/>
            <a:ext cx="9144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a:t>В ходе </a:t>
            </a:r>
            <a:r>
              <a:rPr lang="ru-RU" altLang="ru-RU" sz="2000">
                <a:solidFill>
                  <a:srgbClr val="00CC00"/>
                </a:solidFill>
              </a:rPr>
              <a:t>восьмой реакции</a:t>
            </a:r>
            <a:r>
              <a:rPr lang="ru-RU" altLang="ru-RU" sz="2000"/>
              <a:t> ЦТК под влиянием митохондриальной НАД-зависимой малатдегидрогеназы происходит окисление L-малата в оксалоацетат:</a:t>
            </a:r>
          </a:p>
          <a:p>
            <a:pPr eaLnBrk="1" hangingPunct="1">
              <a:spcBef>
                <a:spcPct val="0"/>
              </a:spcBef>
              <a:buFontTx/>
              <a:buNone/>
            </a:pPr>
            <a:r>
              <a:rPr lang="ru-RU" altLang="ru-RU" sz="2000">
                <a:solidFill>
                  <a:srgbClr val="00CC00"/>
                </a:solidFill>
              </a:rPr>
              <a:t>за один оборот цикла, состоящего из восьми ферментативных реакций, происходит полное окисление («сгорание») одной молекулы ацетил-КоА. Для непрерывной работы цикла необходимо постоянное поступление в систему ацетил-КоА, а коферменты (НАД</a:t>
            </a:r>
            <a:r>
              <a:rPr lang="ru-RU" altLang="ru-RU" sz="2000" baseline="30000">
                <a:solidFill>
                  <a:srgbClr val="00CC00"/>
                </a:solidFill>
              </a:rPr>
              <a:t>+</a:t>
            </a:r>
            <a:r>
              <a:rPr lang="ru-RU" altLang="ru-RU" sz="2000">
                <a:solidFill>
                  <a:srgbClr val="00CC00"/>
                </a:solidFill>
              </a:rPr>
              <a:t> и ФАД), перешедшие в восстановленное состояние, должны снова и снова окисляться.</a:t>
            </a:r>
          </a:p>
        </p:txBody>
      </p:sp>
    </p:spTree>
    <p:extLst>
      <p:ext uri="{BB962C8B-B14F-4D97-AF65-F5344CB8AC3E}">
        <p14:creationId xmlns:p14="http://schemas.microsoft.com/office/powerpoint/2010/main" val="2278815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04813"/>
            <a:ext cx="5715000" cy="603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475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92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202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588" y="44450"/>
            <a:ext cx="8094662" cy="720725"/>
          </a:xfrm>
        </p:spPr>
        <p:txBody>
          <a:bodyPr/>
          <a:lstStyle/>
          <a:p>
            <a:pPr eaLnBrk="1" hangingPunct="1">
              <a:defRPr/>
            </a:pPr>
            <a:r>
              <a:rPr lang="ru-RU" sz="2400" b="1" dirty="0" smtClean="0">
                <a:solidFill>
                  <a:schemeClr val="accent6"/>
                </a:solidFill>
              </a:rPr>
              <a:t>АНАБОЛИЧЕСКИЕ ФУНКЦИИ ЦТК</a:t>
            </a:r>
          </a:p>
        </p:txBody>
      </p:sp>
      <p:sp>
        <p:nvSpPr>
          <p:cNvPr id="24579" name="Объект 2"/>
          <p:cNvSpPr>
            <a:spLocks noGrp="1"/>
          </p:cNvSpPr>
          <p:nvPr>
            <p:ph idx="1"/>
          </p:nvPr>
        </p:nvSpPr>
        <p:spPr>
          <a:xfrm>
            <a:off x="971550" y="4894263"/>
            <a:ext cx="7786688" cy="965200"/>
          </a:xfrm>
        </p:spPr>
        <p:txBody>
          <a:bodyPr>
            <a:normAutofit fontScale="77500" lnSpcReduction="20000"/>
          </a:bodyPr>
          <a:lstStyle/>
          <a:p>
            <a:pPr eaLnBrk="1" hangingPunct="1"/>
            <a:r>
              <a:rPr lang="ru-RU" altLang="ru-RU" sz="1600" b="1" smtClean="0">
                <a:solidFill>
                  <a:srgbClr val="C00000"/>
                </a:solidFill>
              </a:rPr>
              <a:t>1, 2, 3 – синтез заменимых аминокислот</a:t>
            </a:r>
          </a:p>
          <a:p>
            <a:pPr eaLnBrk="1" hangingPunct="1"/>
            <a:r>
              <a:rPr lang="ru-RU" altLang="ru-RU" sz="1600" b="1" smtClean="0">
                <a:solidFill>
                  <a:srgbClr val="C00000"/>
                </a:solidFill>
              </a:rPr>
              <a:t>4, 5, 6  - синтез глюкозы</a:t>
            </a:r>
          </a:p>
          <a:p>
            <a:pPr eaLnBrk="1" hangingPunct="1"/>
            <a:r>
              <a:rPr lang="ru-RU" altLang="ru-RU" sz="1600" b="1" smtClean="0">
                <a:solidFill>
                  <a:srgbClr val="C00000"/>
                </a:solidFill>
              </a:rPr>
              <a:t>7          - синтез ЖК</a:t>
            </a:r>
          </a:p>
          <a:p>
            <a:pPr eaLnBrk="1" hangingPunct="1"/>
            <a:r>
              <a:rPr lang="ru-RU" altLang="ru-RU" sz="1600" b="1" smtClean="0">
                <a:solidFill>
                  <a:srgbClr val="C00000"/>
                </a:solidFill>
              </a:rPr>
              <a:t>8          - синтез гема</a:t>
            </a: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20713"/>
            <a:ext cx="7159625"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246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ru-RU" altLang="ru-RU" smtClean="0"/>
          </a:p>
        </p:txBody>
      </p:sp>
      <p:graphicFrame>
        <p:nvGraphicFramePr>
          <p:cNvPr id="35843" name="Object 3"/>
          <p:cNvGraphicFramePr>
            <a:graphicFrameLocks noGrp="1" noChangeAspect="1"/>
          </p:cNvGraphicFramePr>
          <p:nvPr>
            <p:ph idx="1"/>
          </p:nvPr>
        </p:nvGraphicFramePr>
        <p:xfrm>
          <a:off x="684213" y="476250"/>
          <a:ext cx="7704137" cy="5157788"/>
        </p:xfrm>
        <a:graphic>
          <a:graphicData uri="http://schemas.openxmlformats.org/presentationml/2006/ole">
            <mc:AlternateContent xmlns:mc="http://schemas.openxmlformats.org/markup-compatibility/2006">
              <mc:Choice xmlns:v="urn:schemas-microsoft-com:vml" Requires="v">
                <p:oleObj spid="_x0000_s15370" name="Документ" r:id="rId3" imgW="6305498" imgH="4221086" progId="Word.Document.8">
                  <p:embed/>
                </p:oleObj>
              </mc:Choice>
              <mc:Fallback>
                <p:oleObj name="Документ" r:id="rId3" imgW="6305498" imgH="4221086" progId="Word.Document.8">
                  <p:embed/>
                  <p:pic>
                    <p:nvPicPr>
                      <p:cNvPr id="3584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76250"/>
                        <a:ext cx="7704137" cy="5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4" name="Text Box 4"/>
          <p:cNvSpPr txBox="1">
            <a:spLocks noChangeArrowheads="1"/>
          </p:cNvSpPr>
          <p:nvPr/>
        </p:nvSpPr>
        <p:spPr bwMode="auto">
          <a:xfrm>
            <a:off x="1258888" y="5661025"/>
            <a:ext cx="75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b="1">
                <a:solidFill>
                  <a:srgbClr val="FF0000"/>
                </a:solidFill>
              </a:rPr>
              <a:t>Итог</a:t>
            </a:r>
          </a:p>
        </p:txBody>
      </p:sp>
      <p:sp>
        <p:nvSpPr>
          <p:cNvPr id="35845" name="Text Box 5"/>
          <p:cNvSpPr txBox="1">
            <a:spLocks noChangeArrowheads="1"/>
          </p:cNvSpPr>
          <p:nvPr/>
        </p:nvSpPr>
        <p:spPr bwMode="auto">
          <a:xfrm>
            <a:off x="7308850" y="5516563"/>
            <a:ext cx="614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b="1">
                <a:solidFill>
                  <a:srgbClr val="FF0000"/>
                </a:solidFill>
              </a:rPr>
              <a:t>+32</a:t>
            </a:r>
          </a:p>
        </p:txBody>
      </p:sp>
    </p:spTree>
    <p:extLst>
      <p:ext uri="{BB962C8B-B14F-4D97-AF65-F5344CB8AC3E}">
        <p14:creationId xmlns:p14="http://schemas.microsoft.com/office/powerpoint/2010/main" val="2942188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ru-RU" altLang="ru-RU" smtClean="0"/>
          </a:p>
        </p:txBody>
      </p:sp>
      <p:sp>
        <p:nvSpPr>
          <p:cNvPr id="36867"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6868"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6869" name="Rectangle 6"/>
          <p:cNvSpPr>
            <a:spLocks noChangeArrowheads="1"/>
          </p:cNvSpPr>
          <p:nvPr/>
        </p:nvSpPr>
        <p:spPr bwMode="auto">
          <a:xfrm>
            <a:off x="685800" y="6096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3600" b="1">
                <a:solidFill>
                  <a:schemeClr val="tx2"/>
                </a:solidFill>
                <a:latin typeface="Times New Roman" panose="02020603050405020304" pitchFamily="18" charset="0"/>
              </a:rPr>
              <a:t>Регуляция ЦТК</a:t>
            </a:r>
            <a:endParaRPr lang="en-US" altLang="ru-RU" sz="3600" b="1">
              <a:solidFill>
                <a:schemeClr val="tx2"/>
              </a:solidFill>
              <a:latin typeface="Times New Roman" panose="02020603050405020304" pitchFamily="18" charset="0"/>
            </a:endParaRPr>
          </a:p>
        </p:txBody>
      </p:sp>
      <p:sp>
        <p:nvSpPr>
          <p:cNvPr id="13319" name="Rectangle 7"/>
          <p:cNvSpPr>
            <a:spLocks noGrp="1" noChangeArrowheads="1"/>
          </p:cNvSpPr>
          <p:nvPr>
            <p:ph type="body" idx="1"/>
          </p:nvPr>
        </p:nvSpPr>
        <p:spPr>
          <a:xfrm>
            <a:off x="457200" y="1371600"/>
            <a:ext cx="8458200" cy="5029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ru-RU" altLang="ru-RU" i="1" smtClean="0">
                <a:solidFill>
                  <a:schemeClr val="accent2"/>
                </a:solidFill>
                <a:latin typeface="Times New Roman" panose="02020603050405020304" pitchFamily="18" charset="0"/>
              </a:rPr>
              <a:t>3 реакции ЦТК, регулируемые:</a:t>
            </a:r>
            <a:r>
              <a:rPr lang="en-US" altLang="ru-RU" smtClean="0"/>
              <a:t> </a:t>
            </a:r>
          </a:p>
          <a:p>
            <a:pPr eaLnBrk="1" hangingPunct="1"/>
            <a:r>
              <a:rPr lang="ru-RU" altLang="ru-RU" sz="2800" smtClean="0">
                <a:solidFill>
                  <a:srgbClr val="993300"/>
                </a:solidFill>
                <a:latin typeface="Times New Roman" panose="02020603050405020304" pitchFamily="18" charset="0"/>
              </a:rPr>
              <a:t>Цитратсинтетаза</a:t>
            </a:r>
            <a:r>
              <a:rPr lang="en-US" altLang="ru-RU" sz="2800" smtClean="0">
                <a:solidFill>
                  <a:srgbClr val="993300"/>
                </a:solidFill>
                <a:latin typeface="Times New Roman" panose="02020603050405020304" pitchFamily="18" charset="0"/>
              </a:rPr>
              <a:t> – </a:t>
            </a:r>
            <a:r>
              <a:rPr lang="ru-RU" altLang="ru-RU" sz="2800" smtClean="0">
                <a:solidFill>
                  <a:srgbClr val="993300"/>
                </a:solidFill>
                <a:latin typeface="Times New Roman" panose="02020603050405020304" pitchFamily="18" charset="0"/>
              </a:rPr>
              <a:t>АТФ, НАД Н и Сукцинил-КоА ингибируют фермент</a:t>
            </a:r>
            <a:r>
              <a:rPr lang="en-US" altLang="ru-RU" sz="2800" smtClean="0">
                <a:solidFill>
                  <a:srgbClr val="993300"/>
                </a:solidFill>
                <a:latin typeface="Times New Roman" panose="02020603050405020304" pitchFamily="18" charset="0"/>
              </a:rPr>
              <a:t> </a:t>
            </a:r>
          </a:p>
          <a:p>
            <a:pPr eaLnBrk="1" hangingPunct="1"/>
            <a:r>
              <a:rPr lang="ru-RU" altLang="ru-RU" sz="2800" smtClean="0">
                <a:latin typeface="Times New Roman" panose="02020603050405020304" pitchFamily="18" charset="0"/>
              </a:rPr>
              <a:t>Изоцитратдегидрогеназа</a:t>
            </a:r>
            <a:r>
              <a:rPr lang="en-US" altLang="ru-RU" sz="2800" smtClean="0">
                <a:latin typeface="Times New Roman" panose="02020603050405020304" pitchFamily="18" charset="0"/>
              </a:rPr>
              <a:t> – </a:t>
            </a:r>
            <a:r>
              <a:rPr lang="ru-RU" altLang="ru-RU" sz="2800" smtClean="0">
                <a:solidFill>
                  <a:srgbClr val="993300"/>
                </a:solidFill>
                <a:latin typeface="Times New Roman" panose="02020603050405020304" pitchFamily="18" charset="0"/>
              </a:rPr>
              <a:t>АТФ ингибирует</a:t>
            </a:r>
            <a:r>
              <a:rPr lang="en-US" altLang="ru-RU" sz="2800" smtClean="0">
                <a:latin typeface="Times New Roman" panose="02020603050405020304" pitchFamily="18" charset="0"/>
              </a:rPr>
              <a:t>, </a:t>
            </a:r>
            <a:r>
              <a:rPr lang="ru-RU" altLang="ru-RU" sz="2800" smtClean="0">
                <a:solidFill>
                  <a:srgbClr val="FF0000"/>
                </a:solidFill>
                <a:latin typeface="Times New Roman" panose="02020603050405020304" pitchFamily="18" charset="0"/>
              </a:rPr>
              <a:t>АДФ и НАД активируют</a:t>
            </a:r>
            <a:r>
              <a:rPr lang="en-US" altLang="ru-RU" sz="2800" smtClean="0">
                <a:solidFill>
                  <a:srgbClr val="FF0000"/>
                </a:solidFill>
                <a:latin typeface="Times New Roman" panose="02020603050405020304" pitchFamily="18" charset="0"/>
              </a:rPr>
              <a:t> </a:t>
            </a:r>
          </a:p>
          <a:p>
            <a:pPr eaLnBrk="1" hangingPunct="1"/>
            <a:r>
              <a:rPr lang="el-GR" altLang="ru-RU" sz="2800" smtClean="0">
                <a:latin typeface="Times New Roman" panose="02020603050405020304" pitchFamily="18" charset="0"/>
                <a:cs typeface="Times New Roman" panose="02020603050405020304" pitchFamily="18" charset="0"/>
              </a:rPr>
              <a:t>α</a:t>
            </a:r>
            <a:r>
              <a:rPr lang="en-US" altLang="ru-RU" sz="2800" smtClean="0">
                <a:latin typeface="Times New Roman" panose="02020603050405020304" pitchFamily="18" charset="0"/>
              </a:rPr>
              <a:t> -</a:t>
            </a:r>
            <a:r>
              <a:rPr lang="ru-RU" altLang="ru-RU" sz="2800" smtClean="0">
                <a:latin typeface="Times New Roman" panose="02020603050405020304" pitchFamily="18" charset="0"/>
              </a:rPr>
              <a:t>Кетоглутаратдегидрогеназа</a:t>
            </a:r>
            <a:r>
              <a:rPr lang="en-US" altLang="ru-RU" sz="2800" smtClean="0">
                <a:latin typeface="Times New Roman" panose="02020603050405020304" pitchFamily="18" charset="0"/>
              </a:rPr>
              <a:t> – </a:t>
            </a:r>
            <a:r>
              <a:rPr lang="ru-RU" altLang="ru-RU" sz="2800" smtClean="0">
                <a:solidFill>
                  <a:srgbClr val="993300"/>
                </a:solidFill>
                <a:latin typeface="Times New Roman" panose="02020603050405020304" pitchFamily="18" charset="0"/>
              </a:rPr>
              <a:t>НАД Н и Сукцинил-КоА ингибируют</a:t>
            </a:r>
            <a:r>
              <a:rPr lang="en-US" altLang="ru-RU" sz="2800" smtClean="0">
                <a:latin typeface="Times New Roman" panose="02020603050405020304" pitchFamily="18" charset="0"/>
              </a:rPr>
              <a:t>, </a:t>
            </a:r>
            <a:r>
              <a:rPr lang="ru-RU" altLang="ru-RU" sz="2800" smtClean="0">
                <a:solidFill>
                  <a:srgbClr val="FF0000"/>
                </a:solidFill>
                <a:latin typeface="Times New Roman" panose="02020603050405020304" pitchFamily="18" charset="0"/>
              </a:rPr>
              <a:t>АМФ активирует</a:t>
            </a:r>
            <a:r>
              <a:rPr lang="en-US" altLang="ru-RU" sz="2800" smtClean="0">
                <a:latin typeface="Times New Roman" panose="02020603050405020304" pitchFamily="18" charset="0"/>
              </a:rPr>
              <a:t> </a:t>
            </a:r>
          </a:p>
          <a:p>
            <a:pPr eaLnBrk="1" hangingPunct="1">
              <a:buFontTx/>
              <a:buNone/>
            </a:pPr>
            <a:r>
              <a:rPr lang="ru-RU" altLang="ru-RU" sz="2800" smtClean="0">
                <a:latin typeface="Times New Roman" panose="02020603050405020304" pitchFamily="18" charset="0"/>
              </a:rPr>
              <a:t> </a:t>
            </a:r>
          </a:p>
          <a:p>
            <a:pPr algn="ctr" eaLnBrk="1" hangingPunct="1">
              <a:buFontTx/>
              <a:buNone/>
            </a:pPr>
            <a:r>
              <a:rPr lang="ru-RU" altLang="ru-RU" sz="2800" smtClean="0">
                <a:latin typeface="Times New Roman" panose="02020603050405020304" pitchFamily="18" charset="0"/>
              </a:rPr>
              <a:t>А также!!! ПДК</a:t>
            </a:r>
            <a:r>
              <a:rPr lang="en-US" altLang="ru-RU" sz="2800" smtClean="0">
                <a:latin typeface="Times New Roman" panose="02020603050405020304" pitchFamily="18" charset="0"/>
              </a:rPr>
              <a:t>: </a:t>
            </a:r>
            <a:r>
              <a:rPr lang="ru-RU" altLang="ru-RU" sz="2800" smtClean="0">
                <a:solidFill>
                  <a:srgbClr val="993300"/>
                </a:solidFill>
                <a:latin typeface="Times New Roman" panose="02020603050405020304" pitchFamily="18" charset="0"/>
              </a:rPr>
              <a:t>АТФ, НАД Н, Ацетил-КоА - ингибируют</a:t>
            </a:r>
            <a:r>
              <a:rPr lang="en-US" altLang="ru-RU" sz="2800" smtClean="0">
                <a:latin typeface="Times New Roman" panose="02020603050405020304" pitchFamily="18" charset="0"/>
              </a:rPr>
              <a:t>, </a:t>
            </a:r>
            <a:r>
              <a:rPr lang="ru-RU" altLang="ru-RU" sz="2800" smtClean="0">
                <a:solidFill>
                  <a:srgbClr val="FF0000"/>
                </a:solidFill>
                <a:latin typeface="Times New Roman" panose="02020603050405020304" pitchFamily="18" charset="0"/>
              </a:rPr>
              <a:t>НАД, КоА - активируют</a:t>
            </a:r>
            <a:r>
              <a:rPr lang="en-US" altLang="ru-RU" sz="2800" smtClean="0">
                <a:latin typeface="Times New Roman" panose="02020603050405020304" pitchFamily="18" charset="0"/>
              </a:rPr>
              <a:t> </a:t>
            </a:r>
          </a:p>
        </p:txBody>
      </p:sp>
    </p:spTree>
    <p:extLst>
      <p:ext uri="{BB962C8B-B14F-4D97-AF65-F5344CB8AC3E}">
        <p14:creationId xmlns:p14="http://schemas.microsoft.com/office/powerpoint/2010/main" val="1193487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9">
                                            <p:txEl>
                                              <p:pRg st="0" end="0"/>
                                            </p:txEl>
                                          </p:spTgt>
                                        </p:tgtEl>
                                        <p:attrNameLst>
                                          <p:attrName>style.visibility</p:attrName>
                                        </p:attrNameLst>
                                      </p:cBhvr>
                                      <p:to>
                                        <p:strVal val="visible"/>
                                      </p:to>
                                    </p:set>
                                    <p:animEffect transition="in" filter="box(out)">
                                      <p:cBhvr>
                                        <p:cTn id="7" dur="500"/>
                                        <p:tgtEl>
                                          <p:spTgt spid="133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319">
                                            <p:txEl>
                                              <p:pRg st="1" end="1"/>
                                            </p:txEl>
                                          </p:spTgt>
                                        </p:tgtEl>
                                        <p:attrNameLst>
                                          <p:attrName>style.visibility</p:attrName>
                                        </p:attrNameLst>
                                      </p:cBhvr>
                                      <p:to>
                                        <p:strVal val="visible"/>
                                      </p:to>
                                    </p:set>
                                    <p:animEffect transition="in" filter="box(out)">
                                      <p:cBhvr>
                                        <p:cTn id="12" dur="500"/>
                                        <p:tgtEl>
                                          <p:spTgt spid="133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319">
                                            <p:txEl>
                                              <p:pRg st="2" end="2"/>
                                            </p:txEl>
                                          </p:spTgt>
                                        </p:tgtEl>
                                        <p:attrNameLst>
                                          <p:attrName>style.visibility</p:attrName>
                                        </p:attrNameLst>
                                      </p:cBhvr>
                                      <p:to>
                                        <p:strVal val="visible"/>
                                      </p:to>
                                    </p:set>
                                    <p:animEffect transition="in" filter="box(out)">
                                      <p:cBhvr>
                                        <p:cTn id="17" dur="500"/>
                                        <p:tgtEl>
                                          <p:spTgt spid="133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319">
                                            <p:txEl>
                                              <p:pRg st="3" end="3"/>
                                            </p:txEl>
                                          </p:spTgt>
                                        </p:tgtEl>
                                        <p:attrNameLst>
                                          <p:attrName>style.visibility</p:attrName>
                                        </p:attrNameLst>
                                      </p:cBhvr>
                                      <p:to>
                                        <p:strVal val="visible"/>
                                      </p:to>
                                    </p:set>
                                    <p:animEffect transition="in" filter="box(out)">
                                      <p:cBhvr>
                                        <p:cTn id="22" dur="500"/>
                                        <p:tgtEl>
                                          <p:spTgt spid="133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319">
                                            <p:txEl>
                                              <p:pRg st="4" end="4"/>
                                            </p:txEl>
                                          </p:spTgt>
                                        </p:tgtEl>
                                        <p:attrNameLst>
                                          <p:attrName>style.visibility</p:attrName>
                                        </p:attrNameLst>
                                      </p:cBhvr>
                                      <p:to>
                                        <p:strVal val="visible"/>
                                      </p:to>
                                    </p:set>
                                    <p:animEffect transition="in" filter="box(out)">
                                      <p:cBhvr>
                                        <p:cTn id="27" dur="500"/>
                                        <p:tgtEl>
                                          <p:spTgt spid="133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3319">
                                            <p:txEl>
                                              <p:pRg st="5" end="5"/>
                                            </p:txEl>
                                          </p:spTgt>
                                        </p:tgtEl>
                                        <p:attrNameLst>
                                          <p:attrName>style.visibility</p:attrName>
                                        </p:attrNameLst>
                                      </p:cBhvr>
                                      <p:to>
                                        <p:strVal val="visible"/>
                                      </p:to>
                                    </p:set>
                                    <p:animEffect transition="in" filter="box(out)">
                                      <p:cBhvr>
                                        <p:cTn id="32" dur="500"/>
                                        <p:tgtEl>
                                          <p:spTgt spid="133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48ABEB-FEE7-17BB-4AFA-2DDE75C59295}"/>
              </a:ext>
            </a:extLst>
          </p:cNvPr>
          <p:cNvSpPr>
            <a:spLocks noGrp="1"/>
          </p:cNvSpPr>
          <p:nvPr>
            <p:ph type="title"/>
          </p:nvPr>
        </p:nvSpPr>
        <p:spPr>
          <a:xfrm>
            <a:off x="628650" y="1700808"/>
            <a:ext cx="7886700" cy="1325563"/>
          </a:xfrm>
        </p:spPr>
        <p:txBody>
          <a:bodyPr>
            <a:normAutofit fontScale="90000"/>
          </a:bodyPr>
          <a:lstStyle/>
          <a:p>
            <a:pPr>
              <a:lnSpc>
                <a:spcPct val="150000"/>
              </a:lnSpc>
            </a:pPr>
            <a:r>
              <a:rPr lang="ru-RU" sz="1800" dirty="0" err="1">
                <a:effectLst/>
                <a:latin typeface="Newton"/>
              </a:rPr>
              <a:t>Основнои</a:t>
            </a:r>
            <a:r>
              <a:rPr lang="ru-RU" sz="1800" dirty="0">
                <a:effectLst/>
                <a:latin typeface="Newton"/>
              </a:rPr>
              <a:t>̆ </a:t>
            </a:r>
            <a:r>
              <a:rPr lang="ru-RU" sz="1800" dirty="0" smtClean="0">
                <a:effectLst/>
                <a:latin typeface="Newton"/>
              </a:rPr>
              <a:t>функцией </a:t>
            </a:r>
            <a:r>
              <a:rPr lang="ru-RU" sz="1800" dirty="0">
                <a:effectLst/>
                <a:latin typeface="Newton"/>
              </a:rPr>
              <a:t>ЦТК является образование водородных </a:t>
            </a:r>
            <a:r>
              <a:rPr lang="ru-RU" sz="1800" dirty="0" smtClean="0">
                <a:effectLst/>
                <a:latin typeface="Newton"/>
              </a:rPr>
              <a:t>эквивалентов</a:t>
            </a:r>
            <a:r>
              <a:rPr lang="ru-RU" sz="1800" dirty="0">
                <a:effectLst/>
                <a:latin typeface="Newton"/>
              </a:rPr>
              <a:t>, которые в цепи окислительного фосфорилирования обеспечивают синтез макроэргических соединений. ЦТК </a:t>
            </a:r>
            <a:r>
              <a:rPr lang="ru-RU" sz="1800" dirty="0" smtClean="0">
                <a:effectLst/>
                <a:latin typeface="Newton"/>
              </a:rPr>
              <a:t>интегрирует </a:t>
            </a:r>
            <a:r>
              <a:rPr lang="ru-RU" sz="1800" dirty="0">
                <a:effectLst/>
                <a:latin typeface="Newton"/>
              </a:rPr>
              <a:t>все виды обмена веществ, выполняет ведущую роль в </a:t>
            </a:r>
            <a:r>
              <a:rPr lang="ru-RU" sz="1800" dirty="0" smtClean="0">
                <a:effectLst/>
                <a:latin typeface="Newton"/>
              </a:rPr>
              <a:t>процессах </a:t>
            </a:r>
            <a:r>
              <a:rPr lang="ru-RU" sz="1800" dirty="0">
                <a:effectLst/>
                <a:latin typeface="Newton"/>
              </a:rPr>
              <a:t>глюконеогенеза, </a:t>
            </a:r>
            <a:r>
              <a:rPr lang="ru-RU" sz="1800" dirty="0" err="1">
                <a:effectLst/>
                <a:latin typeface="Newton"/>
              </a:rPr>
              <a:t>переаминирования</a:t>
            </a:r>
            <a:r>
              <a:rPr lang="ru-RU" sz="1800" dirty="0">
                <a:effectLst/>
                <a:latin typeface="Newton"/>
              </a:rPr>
              <a:t>, </a:t>
            </a:r>
            <a:r>
              <a:rPr lang="ru-RU" sz="1800" dirty="0" err="1">
                <a:effectLst/>
                <a:latin typeface="Newton"/>
              </a:rPr>
              <a:t>дезаминирования</a:t>
            </a:r>
            <a:r>
              <a:rPr lang="ru-RU" sz="1800" dirty="0">
                <a:effectLst/>
                <a:latin typeface="Newton"/>
              </a:rPr>
              <a:t> </a:t>
            </a:r>
            <a:r>
              <a:rPr lang="ru-RU" sz="1800" dirty="0" smtClean="0">
                <a:effectLst/>
                <a:latin typeface="Newton"/>
              </a:rPr>
              <a:t>аминокислот</a:t>
            </a:r>
            <a:r>
              <a:rPr lang="ru-RU" sz="1800" dirty="0">
                <a:effectLst/>
                <a:latin typeface="Newton"/>
              </a:rPr>
              <a:t>, </a:t>
            </a:r>
            <a:r>
              <a:rPr lang="ru-RU" sz="1800" dirty="0" err="1">
                <a:effectLst/>
                <a:latin typeface="Newton"/>
              </a:rPr>
              <a:t>липогенеза</a:t>
            </a:r>
            <a:r>
              <a:rPr lang="ru-RU" sz="1800" dirty="0">
                <a:effectLst/>
                <a:latin typeface="Newton"/>
              </a:rPr>
              <a:t> и синтеза </a:t>
            </a:r>
            <a:r>
              <a:rPr lang="ru-RU" sz="1800" dirty="0" err="1">
                <a:effectLst/>
                <a:latin typeface="Newton"/>
              </a:rPr>
              <a:t>гема</a:t>
            </a:r>
            <a:r>
              <a:rPr lang="ru-RU" sz="1800" dirty="0">
                <a:effectLst/>
                <a:latin typeface="Newton"/>
              </a:rPr>
              <a:t>. </a:t>
            </a:r>
            <a:r>
              <a:rPr lang="ru-RU" dirty="0"/>
              <a:t/>
            </a:r>
            <a:br>
              <a:rPr lang="ru-RU" dirty="0"/>
            </a:br>
            <a:endParaRPr lang="ru-RU" dirty="0"/>
          </a:p>
        </p:txBody>
      </p:sp>
      <p:sp>
        <p:nvSpPr>
          <p:cNvPr id="5" name="Номер слайда 4">
            <a:extLst>
              <a:ext uri="{FF2B5EF4-FFF2-40B4-BE49-F238E27FC236}">
                <a16:creationId xmlns:a16="http://schemas.microsoft.com/office/drawing/2014/main" id="{CCE45B74-1ABD-A054-6196-64F249F8DB55}"/>
              </a:ext>
            </a:extLst>
          </p:cNvPr>
          <p:cNvSpPr>
            <a:spLocks noGrp="1"/>
          </p:cNvSpPr>
          <p:nvPr>
            <p:ph type="sldNum" sz="quarter" idx="12"/>
          </p:nvPr>
        </p:nvSpPr>
        <p:spPr/>
        <p:txBody>
          <a:bodyPr/>
          <a:lstStyle/>
          <a:p>
            <a:fld id="{E538C0C7-26A1-B640-9864-425D5A7A67BD}" type="slidenum">
              <a:rPr lang="ru-RU" altLang="ru-RU" smtClean="0"/>
              <a:pPr/>
              <a:t>38</a:t>
            </a:fld>
            <a:endParaRPr lang="ru-RU" altLang="ru-RU"/>
          </a:p>
        </p:txBody>
      </p:sp>
    </p:spTree>
    <p:extLst>
      <p:ext uri="{BB962C8B-B14F-4D97-AF65-F5344CB8AC3E}">
        <p14:creationId xmlns:p14="http://schemas.microsoft.com/office/powerpoint/2010/main" val="647987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550481-5BB7-02AB-6339-5350F93971E3}"/>
              </a:ext>
            </a:extLst>
          </p:cNvPr>
          <p:cNvSpPr>
            <a:spLocks noGrp="1"/>
          </p:cNvSpPr>
          <p:nvPr>
            <p:ph type="title"/>
          </p:nvPr>
        </p:nvSpPr>
        <p:spPr>
          <a:xfrm>
            <a:off x="539552" y="2276872"/>
            <a:ext cx="8246740" cy="1325563"/>
          </a:xfrm>
        </p:spPr>
        <p:txBody>
          <a:bodyPr>
            <a:normAutofit fontScale="90000"/>
          </a:bodyPr>
          <a:lstStyle/>
          <a:p>
            <a:pPr>
              <a:lnSpc>
                <a:spcPct val="150000"/>
              </a:lnSpc>
            </a:pPr>
            <a:r>
              <a:rPr lang="ru-RU" sz="1800" dirty="0">
                <a:effectLst/>
                <a:latin typeface="Arial" panose="020B0604020202020204" pitchFamily="34" charset="0"/>
                <a:cs typeface="Arial" panose="020B0604020202020204" pitchFamily="34" charset="0"/>
              </a:rPr>
              <a:t>Вещества, блокирующие перенос электронов, называются </a:t>
            </a:r>
            <a:r>
              <a:rPr lang="ru-RU" sz="1800" dirty="0" smtClean="0">
                <a:effectLst/>
                <a:latin typeface="Arial" panose="020B0604020202020204" pitchFamily="34" charset="0"/>
                <a:cs typeface="Arial" panose="020B0604020202020204" pitchFamily="34" charset="0"/>
              </a:rPr>
              <a:t>ингибиторами</a:t>
            </a:r>
            <a:r>
              <a:rPr lang="ru-RU" sz="1800" dirty="0">
                <a:effectLst/>
                <a:latin typeface="Arial" panose="020B0604020202020204" pitchFamily="34" charset="0"/>
                <a:cs typeface="Arial" panose="020B0604020202020204" pitchFamily="34" charset="0"/>
              </a:rPr>
              <a:t>. Участок (НАДН+Н+/</a:t>
            </a:r>
            <a:r>
              <a:rPr lang="ru-RU" sz="1800" dirty="0" err="1">
                <a:effectLst/>
                <a:latin typeface="Arial" panose="020B0604020202020204" pitchFamily="34" charset="0"/>
                <a:cs typeface="Arial" panose="020B0604020202020204" pitchFamily="34" charset="0"/>
              </a:rPr>
              <a:t>флавинмононуклеотид</a:t>
            </a:r>
            <a:r>
              <a:rPr lang="ru-RU" sz="1800" dirty="0">
                <a:effectLst/>
                <a:latin typeface="Arial" panose="020B0604020202020204" pitchFamily="34" charset="0"/>
                <a:cs typeface="Arial" panose="020B0604020202020204" pitchFamily="34" charset="0"/>
              </a:rPr>
              <a:t> (ФМН)) является наиболее чувствительным к </a:t>
            </a:r>
            <a:r>
              <a:rPr lang="ru-RU" sz="1800" dirty="0" err="1">
                <a:effectLst/>
                <a:latin typeface="Arial" panose="020B0604020202020204" pitchFamily="34" charset="0"/>
                <a:cs typeface="Arial" panose="020B0604020202020204" pitchFamily="34" charset="0"/>
              </a:rPr>
              <a:t>действию</a:t>
            </a:r>
            <a:r>
              <a:rPr lang="ru-RU" sz="1800" dirty="0">
                <a:effectLst/>
                <a:latin typeface="Arial" panose="020B0604020202020204" pitchFamily="34" charset="0"/>
                <a:cs typeface="Arial" panose="020B0604020202020204" pitchFamily="34" charset="0"/>
              </a:rPr>
              <a:t> гипоксии и </a:t>
            </a:r>
            <a:r>
              <a:rPr lang="ru-RU" sz="1800" dirty="0" smtClean="0">
                <a:effectLst/>
                <a:latin typeface="Arial" panose="020B0604020202020204" pitchFamily="34" charset="0"/>
                <a:cs typeface="Arial" panose="020B0604020202020204" pitchFamily="34" charset="0"/>
              </a:rPr>
              <a:t>ингибиторов </a:t>
            </a:r>
            <a:r>
              <a:rPr lang="ru-RU" sz="1800" dirty="0">
                <a:effectLst/>
                <a:latin typeface="Arial" panose="020B0604020202020204" pitchFamily="34" charset="0"/>
                <a:cs typeface="Arial" panose="020B0604020202020204" pitchFamily="34" charset="0"/>
              </a:rPr>
              <a:t>(барбитуратов, прогестерона). </a:t>
            </a:r>
            <a:r>
              <a:rPr lang="ru-RU" sz="1800" dirty="0" smtClean="0">
                <a:effectLst/>
                <a:latin typeface="Arial" panose="020B0604020202020204" pitchFamily="34" charset="0"/>
                <a:cs typeface="Arial" panose="020B0604020202020204" pitchFamily="34" charset="0"/>
              </a:rPr>
              <a:t/>
            </a:r>
            <a:br>
              <a:rPr lang="ru-RU" sz="1800" dirty="0" smtClean="0">
                <a:effectLst/>
                <a:latin typeface="Arial" panose="020B0604020202020204" pitchFamily="34" charset="0"/>
                <a:cs typeface="Arial" panose="020B0604020202020204" pitchFamily="34" charset="0"/>
              </a:rPr>
            </a:br>
            <a:r>
              <a:rPr lang="ru-RU" sz="1800" dirty="0" smtClean="0">
                <a:effectLst/>
                <a:latin typeface="Arial" panose="020B0604020202020204" pitchFamily="34" charset="0"/>
                <a:cs typeface="Arial" panose="020B0604020202020204" pitchFamily="34" charset="0"/>
              </a:rPr>
              <a:t>Поэтому </a:t>
            </a:r>
            <a:r>
              <a:rPr lang="ru-RU" sz="1800" dirty="0">
                <a:effectLst/>
                <a:latin typeface="Arial" panose="020B0604020202020204" pitchFamily="34" charset="0"/>
                <a:cs typeface="Arial" panose="020B0604020202020204" pitchFamily="34" charset="0"/>
              </a:rPr>
              <a:t>в </a:t>
            </a:r>
            <a:r>
              <a:rPr lang="ru-RU" sz="1800" dirty="0" err="1">
                <a:effectLst/>
                <a:latin typeface="Arial" panose="020B0604020202020204" pitchFamily="34" charset="0"/>
                <a:cs typeface="Arial" panose="020B0604020202020204" pitchFamily="34" charset="0"/>
              </a:rPr>
              <a:t>кардиомиоцитах</a:t>
            </a:r>
            <a:r>
              <a:rPr lang="ru-RU" sz="1800" dirty="0">
                <a:effectLst/>
                <a:latin typeface="Arial" panose="020B0604020202020204" pitchFamily="34" charset="0"/>
                <a:cs typeface="Arial" panose="020B0604020202020204" pitchFamily="34" charset="0"/>
              </a:rPr>
              <a:t> самая высокая активность фермента СДГ (ЦТК) и самая высокая концентрация цитохрома С в сравнении с другими тканями</a:t>
            </a:r>
            <a:r>
              <a:rPr lang="ru-RU" sz="1800" dirty="0" smtClean="0">
                <a:effectLst/>
                <a:latin typeface="Arial" panose="020B0604020202020204" pitchFamily="34" charset="0"/>
                <a:cs typeface="Arial" panose="020B0604020202020204" pitchFamily="34" charset="0"/>
              </a:rPr>
              <a:t>, это </a:t>
            </a:r>
            <a:r>
              <a:rPr lang="ru-RU" sz="1800" dirty="0">
                <a:effectLst/>
                <a:latin typeface="Arial" panose="020B0604020202020204" pitchFamily="34" charset="0"/>
                <a:cs typeface="Arial" panose="020B0604020202020204" pitchFamily="34" charset="0"/>
              </a:rPr>
              <a:t>обеспечивает перенос электронов на этом участке цепи без участия </a:t>
            </a:r>
            <a:r>
              <a:rPr lang="en" sz="1800" dirty="0">
                <a:effectLst/>
                <a:latin typeface="Arial" panose="020B0604020202020204" pitchFamily="34" charset="0"/>
                <a:cs typeface="Arial" panose="020B0604020202020204" pitchFamily="34" charset="0"/>
              </a:rPr>
              <a:t>I </a:t>
            </a:r>
            <a:r>
              <a:rPr lang="ru-RU" sz="1800" dirty="0">
                <a:effectLst/>
                <a:latin typeface="Arial" panose="020B0604020202020204" pitchFamily="34" charset="0"/>
                <a:cs typeface="Arial" panose="020B0604020202020204" pitchFamily="34" charset="0"/>
              </a:rPr>
              <a:t>комплекса. </a:t>
            </a: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r>
              <a:rPr lang="ru-RU" sz="1800" dirty="0">
                <a:effectLst/>
                <a:latin typeface="Arial" panose="020B0604020202020204" pitchFamily="34" charset="0"/>
                <a:cs typeface="Arial" panose="020B0604020202020204" pitchFamily="34" charset="0"/>
              </a:rPr>
              <a:t>Препараты на основе </a:t>
            </a:r>
            <a:r>
              <a:rPr lang="ru-RU" sz="1800" dirty="0" smtClean="0">
                <a:effectLst/>
                <a:latin typeface="Arial" panose="020B0604020202020204" pitchFamily="34" charset="0"/>
                <a:cs typeface="Arial" panose="020B0604020202020204" pitchFamily="34" charset="0"/>
              </a:rPr>
              <a:t>янтарной </a:t>
            </a:r>
            <a:r>
              <a:rPr lang="ru-RU" sz="1800" dirty="0">
                <a:effectLst/>
                <a:latin typeface="Arial" panose="020B0604020202020204" pitchFamily="34" charset="0"/>
                <a:cs typeface="Arial" panose="020B0604020202020204" pitchFamily="34" charset="0"/>
              </a:rPr>
              <a:t>кислоты и цитохрома С нашли применение в клинике. Если в присутствии посторонних веществ перенос протонов из межмембранного пространства происходит не через АТФ-</a:t>
            </a:r>
            <a:r>
              <a:rPr lang="ru-RU" sz="1800" dirty="0" err="1">
                <a:effectLst/>
                <a:latin typeface="Arial" panose="020B0604020202020204" pitchFamily="34" charset="0"/>
                <a:cs typeface="Arial" panose="020B0604020202020204" pitchFamily="34" charset="0"/>
              </a:rPr>
              <a:t>синтазу</a:t>
            </a:r>
            <a:r>
              <a:rPr lang="ru-RU" sz="1800" dirty="0">
                <a:effectLst/>
                <a:latin typeface="Arial" panose="020B0604020202020204" pitchFamily="34" charset="0"/>
                <a:cs typeface="Arial" panose="020B0604020202020204" pitchFamily="34" charset="0"/>
              </a:rPr>
              <a:t>, а в любом другом месте, то перенос электронов не сопровождается синтезом АТФ, возникает процесс </a:t>
            </a:r>
            <a:r>
              <a:rPr lang="ru-RU" sz="1800" i="1" dirty="0">
                <a:effectLst/>
                <a:latin typeface="Arial" panose="020B0604020202020204" pitchFamily="34" charset="0"/>
                <a:cs typeface="Arial" panose="020B0604020202020204" pitchFamily="34" charset="0"/>
              </a:rPr>
              <a:t>разобщения</a:t>
            </a:r>
            <a:r>
              <a:rPr lang="ru-RU" sz="1800" dirty="0">
                <a:effectLst/>
                <a:latin typeface="Arial" panose="020B0604020202020204" pitchFamily="34" charset="0"/>
                <a:cs typeface="Arial" panose="020B0604020202020204" pitchFamily="34" charset="0"/>
              </a:rPr>
              <a:t>. Эндогенными разобщителями являются </a:t>
            </a:r>
            <a:r>
              <a:rPr lang="ru-RU" sz="1800" dirty="0" smtClean="0">
                <a:effectLst/>
                <a:latin typeface="Arial" panose="020B0604020202020204" pitchFamily="34" charset="0"/>
                <a:cs typeface="Arial" panose="020B0604020202020204" pitchFamily="34" charset="0"/>
              </a:rPr>
              <a:t>адреналин</a:t>
            </a:r>
            <a:r>
              <a:rPr lang="ru-RU" sz="1800" dirty="0">
                <a:effectLst/>
                <a:latin typeface="Arial" panose="020B0604020202020204" pitchFamily="34" charset="0"/>
                <a:cs typeface="Arial" panose="020B0604020202020204" pitchFamily="34" charset="0"/>
              </a:rPr>
              <a:t>, тиреоидные гормоны, билирубин, </a:t>
            </a:r>
            <a:r>
              <a:rPr lang="ru-RU" sz="1800" dirty="0" err="1">
                <a:effectLst/>
                <a:latin typeface="Arial" panose="020B0604020202020204" pitchFamily="34" charset="0"/>
                <a:cs typeface="Arial" panose="020B0604020202020204" pitchFamily="34" charset="0"/>
              </a:rPr>
              <a:t>термогенин</a:t>
            </a:r>
            <a:r>
              <a:rPr lang="ru-RU" sz="1800" dirty="0">
                <a:effectLst/>
                <a:latin typeface="Arial" panose="020B0604020202020204" pitchFamily="34" charset="0"/>
                <a:cs typeface="Arial" panose="020B0604020202020204" pitchFamily="34" charset="0"/>
              </a:rPr>
              <a:t> — белок </a:t>
            </a:r>
            <a:r>
              <a:rPr lang="ru-RU" sz="1800" dirty="0" smtClean="0">
                <a:effectLst/>
                <a:latin typeface="Arial" panose="020B0604020202020204" pitchFamily="34" charset="0"/>
                <a:cs typeface="Arial" panose="020B0604020202020204" pitchFamily="34" charset="0"/>
              </a:rPr>
              <a:t>бурой </a:t>
            </a:r>
            <a:r>
              <a:rPr lang="ru-RU" sz="1800" dirty="0" err="1">
                <a:effectLst/>
                <a:latin typeface="Arial" panose="020B0604020202020204" pitchFamily="34" charset="0"/>
                <a:cs typeface="Arial" panose="020B0604020202020204" pitchFamily="34" charset="0"/>
              </a:rPr>
              <a:t>жировои</a:t>
            </a:r>
            <a:r>
              <a:rPr lang="ru-RU" sz="1800" dirty="0">
                <a:effectLst/>
                <a:latin typeface="Arial" panose="020B0604020202020204" pitchFamily="34" charset="0"/>
                <a:cs typeface="Arial" panose="020B0604020202020204" pitchFamily="34" charset="0"/>
              </a:rPr>
              <a:t>̆ ткани. </a:t>
            </a: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2B61D7EC-A04C-0A1B-C7A1-3801FAAC5414}"/>
              </a:ext>
            </a:extLst>
          </p:cNvPr>
          <p:cNvSpPr>
            <a:spLocks noGrp="1"/>
          </p:cNvSpPr>
          <p:nvPr>
            <p:ph type="sldNum" sz="quarter" idx="12"/>
          </p:nvPr>
        </p:nvSpPr>
        <p:spPr/>
        <p:txBody>
          <a:bodyPr/>
          <a:lstStyle/>
          <a:p>
            <a:fld id="{E538C0C7-26A1-B640-9864-425D5A7A67BD}" type="slidenum">
              <a:rPr lang="ru-RU" altLang="ru-RU" smtClean="0"/>
              <a:pPr/>
              <a:t>39</a:t>
            </a:fld>
            <a:endParaRPr lang="ru-RU" altLang="ru-RU"/>
          </a:p>
        </p:txBody>
      </p:sp>
    </p:spTree>
    <p:extLst>
      <p:ext uri="{BB962C8B-B14F-4D97-AF65-F5344CB8AC3E}">
        <p14:creationId xmlns:p14="http://schemas.microsoft.com/office/powerpoint/2010/main" val="3210891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381000" y="304800"/>
            <a:ext cx="8305800" cy="1371600"/>
          </a:xfrm>
        </p:spPr>
        <p:txBody>
          <a:bodyPr/>
          <a:lstStyle/>
          <a:p>
            <a:pPr>
              <a:lnSpc>
                <a:spcPct val="80000"/>
              </a:lnSpc>
            </a:pPr>
            <a:r>
              <a:rPr lang="ru-RU" altLang="ru-RU" sz="2600" b="1" i="1">
                <a:solidFill>
                  <a:schemeClr val="accent2"/>
                </a:solidFill>
              </a:rPr>
              <a:t>Двигательная единица</a:t>
            </a:r>
            <a:r>
              <a:rPr lang="ru-RU" altLang="ru-RU" sz="2600"/>
              <a:t> – это совокупность образований – нейрон и все мышечные волокна (обычно 10-1000), которые этот нейрон через свои аксоны иннервирует.</a:t>
            </a:r>
          </a:p>
          <a:p>
            <a:pPr>
              <a:lnSpc>
                <a:spcPct val="80000"/>
              </a:lnSpc>
            </a:pPr>
            <a:endParaRPr lang="ru-RU" altLang="ru-RU" sz="2400"/>
          </a:p>
          <a:p>
            <a:pPr>
              <a:lnSpc>
                <a:spcPct val="80000"/>
              </a:lnSpc>
            </a:pPr>
            <a:endParaRPr lang="ru-RU" altLang="ru-RU" sz="2400"/>
          </a:p>
        </p:txBody>
      </p:sp>
      <p:pic>
        <p:nvPicPr>
          <p:cNvPr id="115716" name="Picture 4" descr="liss-1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3276600" cy="2633663"/>
          </a:xfrm>
          <a:prstGeom prst="rect">
            <a:avLst/>
          </a:prstGeom>
          <a:noFill/>
          <a:extLst>
            <a:ext uri="{909E8E84-426E-40DD-AFC4-6F175D3DCCD1}">
              <a14:hiddenFill xmlns:a14="http://schemas.microsoft.com/office/drawing/2010/main">
                <a:solidFill>
                  <a:srgbClr val="FFFFFF"/>
                </a:solidFill>
              </a14:hiddenFill>
            </a:ext>
          </a:extLst>
        </p:spPr>
      </p:pic>
      <p:pic>
        <p:nvPicPr>
          <p:cNvPr id="115717" name="Picture 5" descr="23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343400"/>
            <a:ext cx="3048000" cy="2178050"/>
          </a:xfrm>
          <a:prstGeom prst="rect">
            <a:avLst/>
          </a:prstGeom>
          <a:noFill/>
          <a:extLst>
            <a:ext uri="{909E8E84-426E-40DD-AFC4-6F175D3DCCD1}">
              <a14:hiddenFill xmlns:a14="http://schemas.microsoft.com/office/drawing/2010/main">
                <a:solidFill>
                  <a:srgbClr val="FFFFFF"/>
                </a:solidFill>
              </a14:hiddenFill>
            </a:ext>
          </a:extLst>
        </p:spPr>
      </p:pic>
      <p:pic>
        <p:nvPicPr>
          <p:cNvPr id="115718" name="Picture 6" descr="image0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00200"/>
            <a:ext cx="3557588"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057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7C5A1E-D874-CBE7-2A5A-79638CB450AF}"/>
              </a:ext>
            </a:extLst>
          </p:cNvPr>
          <p:cNvSpPr>
            <a:spLocks noGrp="1"/>
          </p:cNvSpPr>
          <p:nvPr>
            <p:ph type="title"/>
          </p:nvPr>
        </p:nvSpPr>
        <p:spPr/>
        <p:txBody>
          <a:bodyPr/>
          <a:lstStyle/>
          <a:p>
            <a:pPr algn="ctr"/>
            <a:r>
              <a:rPr lang="ru-RU" sz="1800" b="1" dirty="0">
                <a:effectLst/>
                <a:latin typeface="MyriadPro"/>
              </a:rPr>
              <a:t>МЕТАБОЛИЗМ ВЫСШИХ КАРБОНОВЫХ КИСЛОТ </a:t>
            </a:r>
            <a:r>
              <a:rPr lang="ru-RU" dirty="0"/>
              <a:t/>
            </a:r>
            <a:br>
              <a:rPr lang="ru-RU" dirty="0"/>
            </a:br>
            <a:endParaRPr lang="ru-RU" dirty="0"/>
          </a:p>
        </p:txBody>
      </p:sp>
      <p:sp>
        <p:nvSpPr>
          <p:cNvPr id="3" name="Объект 2">
            <a:extLst>
              <a:ext uri="{FF2B5EF4-FFF2-40B4-BE49-F238E27FC236}">
                <a16:creationId xmlns:a16="http://schemas.microsoft.com/office/drawing/2014/main" id="{74CF2AA4-0BE1-1588-4624-5CB03E45D7DB}"/>
              </a:ext>
            </a:extLst>
          </p:cNvPr>
          <p:cNvSpPr>
            <a:spLocks noGrp="1"/>
          </p:cNvSpPr>
          <p:nvPr>
            <p:ph sz="half" idx="1"/>
          </p:nvPr>
        </p:nvSpPr>
        <p:spPr>
          <a:xfrm>
            <a:off x="755576" y="1124744"/>
            <a:ext cx="7831782" cy="4351338"/>
          </a:xfrm>
        </p:spPr>
        <p:txBody>
          <a:bodyPr>
            <a:normAutofit/>
          </a:bodyPr>
          <a:lstStyle/>
          <a:p>
            <a:r>
              <a:rPr lang="ru-RU" sz="1800" dirty="0">
                <a:effectLst/>
                <a:latin typeface="Newton"/>
              </a:rPr>
              <a:t>Диапазон концентрации свободных жирных кислот (СЖК) в сыворотке крови колеблется от 100 </a:t>
            </a:r>
            <a:r>
              <a:rPr lang="ru-RU" sz="1800" dirty="0" err="1">
                <a:effectLst/>
                <a:latin typeface="Newton"/>
              </a:rPr>
              <a:t>мкМ</a:t>
            </a:r>
            <a:r>
              <a:rPr lang="ru-RU" sz="1800" dirty="0">
                <a:effectLst/>
                <a:latin typeface="Newton"/>
              </a:rPr>
              <a:t> до 1 </a:t>
            </a:r>
            <a:r>
              <a:rPr lang="ru-RU" sz="1800" dirty="0" err="1">
                <a:effectLst/>
                <a:latin typeface="Newton"/>
              </a:rPr>
              <a:t>мМ</a:t>
            </a:r>
            <a:r>
              <a:rPr lang="ru-RU" sz="1800" dirty="0">
                <a:effectLst/>
                <a:latin typeface="Newton"/>
              </a:rPr>
              <a:t>, возрастая в </a:t>
            </a:r>
            <a:r>
              <a:rPr lang="ru-RU" sz="1800" dirty="0" smtClean="0">
                <a:effectLst/>
                <a:latin typeface="Newton"/>
              </a:rPr>
              <a:t>ночное </a:t>
            </a:r>
            <a:r>
              <a:rPr lang="ru-RU" sz="1800" dirty="0">
                <a:effectLst/>
                <a:latin typeface="Newton"/>
              </a:rPr>
              <a:t>время, когда они используются почти всеми органами и </a:t>
            </a:r>
            <a:r>
              <a:rPr lang="ru-RU" sz="1800" dirty="0" smtClean="0">
                <a:effectLst/>
                <a:latin typeface="Newton"/>
              </a:rPr>
              <a:t>тканями</a:t>
            </a:r>
            <a:r>
              <a:rPr lang="ru-RU" sz="1800" dirty="0">
                <a:effectLst/>
                <a:latin typeface="Newton"/>
              </a:rPr>
              <a:t>. </a:t>
            </a:r>
            <a:endParaRPr lang="ru-RU" sz="1800" dirty="0" smtClean="0">
              <a:effectLst/>
              <a:latin typeface="Newton"/>
            </a:endParaRPr>
          </a:p>
          <a:p>
            <a:r>
              <a:rPr lang="ru-RU" sz="1800" dirty="0" smtClean="0">
                <a:effectLst/>
                <a:latin typeface="Newton"/>
              </a:rPr>
              <a:t>Единственная </a:t>
            </a:r>
            <a:r>
              <a:rPr lang="ru-RU" sz="1800" dirty="0">
                <a:effectLst/>
                <a:latin typeface="Newton"/>
              </a:rPr>
              <a:t>ткань, нуждающаяся в ЖК постоянно, — </a:t>
            </a:r>
            <a:r>
              <a:rPr lang="ru-RU" sz="1800" dirty="0" smtClean="0">
                <a:effectLst/>
                <a:latin typeface="Newton"/>
              </a:rPr>
              <a:t>миокард</a:t>
            </a:r>
            <a:r>
              <a:rPr lang="ru-RU" sz="1800" dirty="0">
                <a:effectLst/>
                <a:latin typeface="Newton"/>
              </a:rPr>
              <a:t>. </a:t>
            </a:r>
            <a:endParaRPr lang="ru-RU" sz="1800" dirty="0" smtClean="0">
              <a:effectLst/>
              <a:latin typeface="Newton"/>
            </a:endParaRPr>
          </a:p>
          <a:p>
            <a:r>
              <a:rPr lang="ru-RU" sz="1800" dirty="0" smtClean="0">
                <a:effectLst/>
                <a:latin typeface="Newton"/>
              </a:rPr>
              <a:t>При </a:t>
            </a:r>
            <a:r>
              <a:rPr lang="ru-RU" sz="1800" dirty="0" err="1">
                <a:effectLst/>
                <a:latin typeface="Newton"/>
              </a:rPr>
              <a:t>физическои</a:t>
            </a:r>
            <a:r>
              <a:rPr lang="ru-RU" sz="1800" dirty="0">
                <a:effectLst/>
                <a:latin typeface="Newton"/>
              </a:rPr>
              <a:t>̆ нагрузке метаболизм СЖК возрастает, в то время как при гипоксии или ишемии доля метаболизма ЖК снижается. </a:t>
            </a:r>
            <a:endParaRPr lang="ru-RU" sz="1800" dirty="0" smtClean="0">
              <a:effectLst/>
              <a:latin typeface="Newton"/>
            </a:endParaRPr>
          </a:p>
          <a:p>
            <a:r>
              <a:rPr lang="ru-RU" sz="1800" dirty="0" smtClean="0">
                <a:effectLst/>
                <a:latin typeface="Newton"/>
              </a:rPr>
              <a:t>Основным </a:t>
            </a:r>
            <a:r>
              <a:rPr lang="ru-RU" sz="1800" dirty="0">
                <a:effectLst/>
                <a:latin typeface="Newton"/>
              </a:rPr>
              <a:t>субстратом служит либо глюкоза, </a:t>
            </a:r>
            <a:r>
              <a:rPr lang="ru-RU" sz="1800" dirty="0" smtClean="0">
                <a:effectLst/>
                <a:latin typeface="Newton"/>
              </a:rPr>
              <a:t>поступающая </a:t>
            </a:r>
            <a:r>
              <a:rPr lang="ru-RU" sz="1800" dirty="0">
                <a:effectLst/>
                <a:latin typeface="Newton"/>
              </a:rPr>
              <a:t>в клетки извне, либо </a:t>
            </a:r>
            <a:r>
              <a:rPr lang="ru-RU" sz="1800" dirty="0" err="1">
                <a:effectLst/>
                <a:latin typeface="Newton"/>
              </a:rPr>
              <a:t>внутриклеточныи</a:t>
            </a:r>
            <a:r>
              <a:rPr lang="ru-RU" sz="1800" dirty="0">
                <a:effectLst/>
                <a:latin typeface="Newton"/>
              </a:rPr>
              <a:t>̆ гликоген. </a:t>
            </a:r>
            <a:endParaRPr lang="ru-RU" sz="1800" dirty="0" smtClean="0">
              <a:effectLst/>
              <a:latin typeface="Newton"/>
            </a:endParaRPr>
          </a:p>
          <a:p>
            <a:r>
              <a:rPr lang="ru-RU" sz="1800" dirty="0" smtClean="0">
                <a:effectLst/>
                <a:latin typeface="Newton"/>
              </a:rPr>
              <a:t>Участие </a:t>
            </a:r>
            <a:r>
              <a:rPr lang="ru-RU" sz="1800" dirty="0">
                <a:effectLst/>
                <a:latin typeface="Newton"/>
              </a:rPr>
              <a:t>липидов в энергетическом обмене возможно только в аэробном биологическом окислении при наличии кислорода </a:t>
            </a:r>
            <a:endParaRPr lang="ru-RU" dirty="0"/>
          </a:p>
          <a:p>
            <a:endParaRPr lang="ru-RU" dirty="0"/>
          </a:p>
        </p:txBody>
      </p:sp>
      <p:sp>
        <p:nvSpPr>
          <p:cNvPr id="5" name="Номер слайда 4">
            <a:extLst>
              <a:ext uri="{FF2B5EF4-FFF2-40B4-BE49-F238E27FC236}">
                <a16:creationId xmlns:a16="http://schemas.microsoft.com/office/drawing/2014/main" id="{1ED9A8AC-3A66-06DF-C06B-66FCB03231DA}"/>
              </a:ext>
            </a:extLst>
          </p:cNvPr>
          <p:cNvSpPr>
            <a:spLocks noGrp="1"/>
          </p:cNvSpPr>
          <p:nvPr>
            <p:ph type="sldNum" sz="quarter" idx="12"/>
          </p:nvPr>
        </p:nvSpPr>
        <p:spPr/>
        <p:txBody>
          <a:bodyPr/>
          <a:lstStyle/>
          <a:p>
            <a:fld id="{E538C0C7-26A1-B640-9864-425D5A7A67BD}" type="slidenum">
              <a:rPr lang="ru-RU" altLang="ru-RU" smtClean="0"/>
              <a:pPr/>
              <a:t>40</a:t>
            </a:fld>
            <a:endParaRPr lang="ru-RU" altLang="ru-RU"/>
          </a:p>
        </p:txBody>
      </p:sp>
    </p:spTree>
    <p:extLst>
      <p:ext uri="{BB962C8B-B14F-4D97-AF65-F5344CB8AC3E}">
        <p14:creationId xmlns:p14="http://schemas.microsoft.com/office/powerpoint/2010/main" val="2837474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8D53900-5D35-70FA-38C8-4CF5B078669D}"/>
              </a:ext>
            </a:extLst>
          </p:cNvPr>
          <p:cNvSpPr>
            <a:spLocks noGrp="1"/>
          </p:cNvSpPr>
          <p:nvPr>
            <p:ph sz="half" idx="1"/>
          </p:nvPr>
        </p:nvSpPr>
        <p:spPr>
          <a:xfrm>
            <a:off x="685800" y="620688"/>
            <a:ext cx="7990656" cy="4351338"/>
          </a:xfrm>
        </p:spPr>
        <p:txBody>
          <a:bodyPr/>
          <a:lstStyle/>
          <a:p>
            <a:endParaRPr lang="ru-RU" sz="1800" b="1" dirty="0" smtClean="0">
              <a:effectLst/>
              <a:latin typeface="Newton"/>
            </a:endParaRPr>
          </a:p>
          <a:p>
            <a:pPr marL="0" indent="0" algn="ctr">
              <a:buNone/>
            </a:pPr>
            <a:r>
              <a:rPr lang="ru-RU" sz="1800" b="1" dirty="0" smtClean="0">
                <a:effectLst/>
                <a:latin typeface="Newton"/>
              </a:rPr>
              <a:t>Доставка </a:t>
            </a:r>
            <a:r>
              <a:rPr lang="ru-RU" sz="1800" b="1" dirty="0">
                <a:effectLst/>
                <a:latin typeface="Newton"/>
              </a:rPr>
              <a:t>к </a:t>
            </a:r>
            <a:r>
              <a:rPr lang="ru-RU" sz="1800" b="1" dirty="0" smtClean="0">
                <a:effectLst/>
                <a:latin typeface="Newton"/>
              </a:rPr>
              <a:t>миокарду</a:t>
            </a:r>
          </a:p>
          <a:p>
            <a:r>
              <a:rPr lang="ru-RU" sz="1800" dirty="0" smtClean="0">
                <a:effectLst/>
                <a:latin typeface="Newton"/>
              </a:rPr>
              <a:t>СЖК </a:t>
            </a:r>
            <a:r>
              <a:rPr lang="ru-RU" sz="1800" dirty="0">
                <a:effectLst/>
                <a:latin typeface="Newton"/>
              </a:rPr>
              <a:t>транспортируются кровью либо в </a:t>
            </a:r>
            <a:r>
              <a:rPr lang="ru-RU" sz="1800" dirty="0" smtClean="0">
                <a:effectLst/>
                <a:latin typeface="Newton"/>
              </a:rPr>
              <a:t>соединении </a:t>
            </a:r>
            <a:r>
              <a:rPr lang="ru-RU" sz="1800" dirty="0">
                <a:effectLst/>
                <a:latin typeface="Newton"/>
              </a:rPr>
              <a:t>с альбумином, если извлекаются из жировых запасов </a:t>
            </a:r>
            <a:r>
              <a:rPr lang="ru-RU" sz="1800" dirty="0" err="1">
                <a:effectLst/>
                <a:latin typeface="Newton"/>
              </a:rPr>
              <a:t>адипоцитов</a:t>
            </a:r>
            <a:r>
              <a:rPr lang="ru-RU" sz="1800" dirty="0">
                <a:effectLst/>
                <a:latin typeface="Newton"/>
              </a:rPr>
              <a:t>. </a:t>
            </a:r>
            <a:endParaRPr lang="ru-RU" sz="1800" dirty="0" smtClean="0">
              <a:effectLst/>
              <a:latin typeface="Newton"/>
            </a:endParaRPr>
          </a:p>
          <a:p>
            <a:r>
              <a:rPr lang="ru-RU" sz="1800" dirty="0" smtClean="0">
                <a:effectLst/>
                <a:latin typeface="Newton"/>
              </a:rPr>
              <a:t>В </a:t>
            </a:r>
            <a:r>
              <a:rPr lang="ru-RU" sz="1800" dirty="0" err="1">
                <a:effectLst/>
                <a:latin typeface="Newton"/>
              </a:rPr>
              <a:t>абсорбтивныи</a:t>
            </a:r>
            <a:r>
              <a:rPr lang="ru-RU" sz="1800" dirty="0">
                <a:effectLst/>
                <a:latin typeface="Newton"/>
              </a:rPr>
              <a:t>̆ период они доставляются к миокарду </a:t>
            </a:r>
            <a:r>
              <a:rPr lang="ru-RU" sz="1800" dirty="0" err="1">
                <a:effectLst/>
                <a:latin typeface="Newton"/>
              </a:rPr>
              <a:t>хиломикронами</a:t>
            </a:r>
            <a:r>
              <a:rPr lang="ru-RU" sz="1800" dirty="0">
                <a:effectLst/>
                <a:latin typeface="Newton"/>
              </a:rPr>
              <a:t> в составе триглицеридов; в начале </a:t>
            </a:r>
            <a:r>
              <a:rPr lang="ru-RU" sz="1800" dirty="0" err="1" smtClean="0">
                <a:effectLst/>
                <a:latin typeface="Newton"/>
              </a:rPr>
              <a:t>постабсорбтивного</a:t>
            </a:r>
            <a:r>
              <a:rPr lang="ru-RU" sz="1800" dirty="0" smtClean="0">
                <a:effectLst/>
                <a:latin typeface="Newton"/>
              </a:rPr>
              <a:t> </a:t>
            </a:r>
            <a:r>
              <a:rPr lang="ru-RU" sz="1800" dirty="0">
                <a:effectLst/>
                <a:latin typeface="Newton"/>
              </a:rPr>
              <a:t>периода содержатся в составе триглицеридов в </a:t>
            </a:r>
            <a:r>
              <a:rPr lang="ru-RU" sz="1800" dirty="0" smtClean="0">
                <a:effectLst/>
                <a:latin typeface="Newton"/>
              </a:rPr>
              <a:t>липопротеидной </a:t>
            </a:r>
            <a:r>
              <a:rPr lang="ru-RU" sz="1800" dirty="0">
                <a:effectLst/>
                <a:latin typeface="Newton"/>
              </a:rPr>
              <a:t>фракции липопротеинов очень </a:t>
            </a:r>
            <a:r>
              <a:rPr lang="ru-RU" sz="1800" dirty="0" smtClean="0">
                <a:effectLst/>
                <a:latin typeface="Newton"/>
              </a:rPr>
              <a:t>низкой </a:t>
            </a:r>
            <a:r>
              <a:rPr lang="ru-RU" sz="1800" dirty="0">
                <a:effectLst/>
                <a:latin typeface="Newton"/>
              </a:rPr>
              <a:t>плотности (ЛПОНП). </a:t>
            </a:r>
            <a:endParaRPr lang="ru-RU" dirty="0"/>
          </a:p>
          <a:p>
            <a:endParaRPr lang="ru-RU" dirty="0"/>
          </a:p>
        </p:txBody>
      </p:sp>
      <p:sp>
        <p:nvSpPr>
          <p:cNvPr id="5" name="Номер слайда 4">
            <a:extLst>
              <a:ext uri="{FF2B5EF4-FFF2-40B4-BE49-F238E27FC236}">
                <a16:creationId xmlns:a16="http://schemas.microsoft.com/office/drawing/2014/main" id="{106CC50F-2B20-7B9D-0268-D3CB132F3791}"/>
              </a:ext>
            </a:extLst>
          </p:cNvPr>
          <p:cNvSpPr>
            <a:spLocks noGrp="1"/>
          </p:cNvSpPr>
          <p:nvPr>
            <p:ph type="sldNum" sz="quarter" idx="12"/>
          </p:nvPr>
        </p:nvSpPr>
        <p:spPr/>
        <p:txBody>
          <a:bodyPr/>
          <a:lstStyle/>
          <a:p>
            <a:fld id="{E538C0C7-26A1-B640-9864-425D5A7A67BD}" type="slidenum">
              <a:rPr lang="ru-RU" altLang="ru-RU" smtClean="0"/>
              <a:pPr/>
              <a:t>41</a:t>
            </a:fld>
            <a:endParaRPr lang="ru-RU" altLang="ru-RU"/>
          </a:p>
        </p:txBody>
      </p:sp>
    </p:spTree>
    <p:extLst>
      <p:ext uri="{BB962C8B-B14F-4D97-AF65-F5344CB8AC3E}">
        <p14:creationId xmlns:p14="http://schemas.microsoft.com/office/powerpoint/2010/main" val="932573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1D270B2-9D33-B2CD-22C7-A16FE456AF02}"/>
              </a:ext>
            </a:extLst>
          </p:cNvPr>
          <p:cNvSpPr>
            <a:spLocks noGrp="1"/>
          </p:cNvSpPr>
          <p:nvPr>
            <p:ph sz="half" idx="1"/>
          </p:nvPr>
        </p:nvSpPr>
        <p:spPr>
          <a:xfrm>
            <a:off x="628650" y="476672"/>
            <a:ext cx="8119814" cy="4824536"/>
          </a:xfrm>
        </p:spPr>
        <p:txBody>
          <a:bodyPr>
            <a:noAutofit/>
          </a:bodyPr>
          <a:lstStyle/>
          <a:p>
            <a:pPr>
              <a:lnSpc>
                <a:spcPct val="110000"/>
              </a:lnSpc>
            </a:pPr>
            <a:r>
              <a:rPr lang="ru-RU" sz="1600" dirty="0" err="1">
                <a:effectLst/>
                <a:latin typeface="Arial" panose="020B0604020202020204" pitchFamily="34" charset="0"/>
                <a:cs typeface="Arial" panose="020B0604020202020204" pitchFamily="34" charset="0"/>
              </a:rPr>
              <a:t>Хиломикроны</a:t>
            </a:r>
            <a:r>
              <a:rPr lang="ru-RU" sz="1600" dirty="0">
                <a:effectLst/>
                <a:latin typeface="Arial" panose="020B0604020202020204" pitchFamily="34" charset="0"/>
                <a:cs typeface="Arial" panose="020B0604020202020204" pitchFamily="34" charset="0"/>
              </a:rPr>
              <a:t> — это представители липопротеинов крови, </a:t>
            </a:r>
            <a:r>
              <a:rPr lang="ru-RU" sz="1600" dirty="0" smtClean="0">
                <a:effectLst/>
                <a:latin typeface="Arial" panose="020B0604020202020204" pitchFamily="34" charset="0"/>
                <a:cs typeface="Arial" panose="020B0604020202020204" pitchFamily="34" charset="0"/>
              </a:rPr>
              <a:t>особые </a:t>
            </a:r>
            <a:r>
              <a:rPr lang="ru-RU" sz="1600" dirty="0">
                <a:effectLst/>
                <a:latin typeface="Arial" panose="020B0604020202020204" pitchFamily="34" charset="0"/>
                <a:cs typeface="Arial" panose="020B0604020202020204" pitchFamily="34" charset="0"/>
              </a:rPr>
              <a:t>структурные образования, которые </a:t>
            </a:r>
            <a:r>
              <a:rPr lang="ru-RU" sz="1600" dirty="0" smtClean="0">
                <a:effectLst/>
                <a:latin typeface="Arial" panose="020B0604020202020204" pitchFamily="34" charset="0"/>
                <a:cs typeface="Arial" panose="020B0604020202020204" pitchFamily="34" charset="0"/>
              </a:rPr>
              <a:t>образуются </a:t>
            </a:r>
            <a:r>
              <a:rPr lang="ru-RU" sz="1600" dirty="0">
                <a:effectLst/>
                <a:latin typeface="Arial" panose="020B0604020202020204" pitchFamily="34" charset="0"/>
                <a:cs typeface="Arial" panose="020B0604020202020204" pitchFamily="34" charset="0"/>
              </a:rPr>
              <a:t>в </a:t>
            </a:r>
            <a:r>
              <a:rPr lang="ru-RU" sz="1600" dirty="0" err="1" smtClean="0">
                <a:effectLst/>
                <a:latin typeface="Arial" panose="020B0604020202020204" pitchFamily="34" charset="0"/>
                <a:cs typeface="Arial" panose="020B0604020202020204" pitchFamily="34" charset="0"/>
              </a:rPr>
              <a:t>энтероцитах</a:t>
            </a:r>
            <a:r>
              <a:rPr lang="ru-RU" sz="1600" dirty="0" smtClean="0">
                <a:effectLst/>
                <a:latin typeface="Arial" panose="020B0604020202020204" pitchFamily="34" charset="0"/>
                <a:cs typeface="Arial" panose="020B0604020202020204" pitchFamily="34" charset="0"/>
              </a:rPr>
              <a:t> </a:t>
            </a:r>
            <a:r>
              <a:rPr lang="ru-RU" sz="1600" dirty="0">
                <a:effectLst/>
                <a:latin typeface="Arial" panose="020B0604020202020204" pitchFamily="34" charset="0"/>
                <a:cs typeface="Arial" panose="020B0604020202020204" pitchFamily="34" charset="0"/>
              </a:rPr>
              <a:t>из продуктов переваривания липидов пищи. </a:t>
            </a:r>
            <a:r>
              <a:rPr lang="ru-RU" sz="1600" dirty="0" err="1">
                <a:effectLst/>
                <a:latin typeface="Arial" panose="020B0604020202020204" pitchFamily="34" charset="0"/>
                <a:cs typeface="Arial" panose="020B0604020202020204" pitchFamily="34" charset="0"/>
              </a:rPr>
              <a:t>Хиломикроны</a:t>
            </a:r>
            <a:r>
              <a:rPr lang="ru-RU" sz="1600" dirty="0">
                <a:effectLst/>
                <a:latin typeface="Arial" panose="020B0604020202020204" pitchFamily="34" charset="0"/>
                <a:cs typeface="Arial" panose="020B0604020202020204" pitchFamily="34" charset="0"/>
              </a:rPr>
              <a:t> на 73–93 % состоят из триглицеридов и эфиров холестерина, </a:t>
            </a:r>
            <a:r>
              <a:rPr lang="ru-RU" sz="1600" dirty="0" smtClean="0">
                <a:effectLst/>
                <a:latin typeface="Arial" panose="020B0604020202020204" pitchFamily="34" charset="0"/>
                <a:cs typeface="Arial" panose="020B0604020202020204" pitchFamily="34" charset="0"/>
              </a:rPr>
              <a:t>содержат </a:t>
            </a:r>
            <a:r>
              <a:rPr lang="ru-RU" sz="1600" dirty="0">
                <a:effectLst/>
                <a:latin typeface="Arial" panose="020B0604020202020204" pitchFamily="34" charset="0"/>
                <a:cs typeface="Arial" panose="020B0604020202020204" pitchFamily="34" charset="0"/>
              </a:rPr>
              <a:t>2 % белка; </a:t>
            </a:r>
            <a:r>
              <a:rPr lang="ru-RU" sz="1600" dirty="0" smtClean="0">
                <a:effectLst/>
                <a:latin typeface="Arial" panose="020B0604020202020204" pitchFamily="34" charset="0"/>
                <a:cs typeface="Arial" panose="020B0604020202020204" pitchFamily="34" charset="0"/>
              </a:rPr>
              <a:t>маркирующий </a:t>
            </a:r>
            <a:r>
              <a:rPr lang="ru-RU" sz="1600" dirty="0">
                <a:effectLst/>
                <a:latin typeface="Arial" panose="020B0604020202020204" pitchFamily="34" charset="0"/>
                <a:cs typeface="Arial" panose="020B0604020202020204" pitchFamily="34" charset="0"/>
              </a:rPr>
              <a:t>их белок обозначают </a:t>
            </a:r>
            <a:r>
              <a:rPr lang="ru-RU" sz="1600" dirty="0" smtClean="0">
                <a:effectLst/>
                <a:latin typeface="Arial" panose="020B0604020202020204" pitchFamily="34" charset="0"/>
                <a:cs typeface="Arial" panose="020B0604020202020204" pitchFamily="34" charset="0"/>
              </a:rPr>
              <a:t>В48. </a:t>
            </a:r>
            <a:r>
              <a:rPr lang="ru-RU" sz="1600" dirty="0">
                <a:effectLst/>
                <a:latin typeface="Arial" panose="020B0604020202020204" pitchFamily="34" charset="0"/>
                <a:cs typeface="Arial" panose="020B0604020202020204" pitchFamily="34" charset="0"/>
              </a:rPr>
              <a:t>Из </a:t>
            </a:r>
            <a:r>
              <a:rPr lang="ru-RU" sz="1600" dirty="0" err="1">
                <a:effectLst/>
                <a:latin typeface="Arial" panose="020B0604020202020204" pitchFamily="34" charset="0"/>
                <a:cs typeface="Arial" panose="020B0604020202020204" pitchFamily="34" charset="0"/>
              </a:rPr>
              <a:t>энтероцитов</a:t>
            </a:r>
            <a:r>
              <a:rPr lang="ru-RU" sz="1600" dirty="0">
                <a:effectLst/>
                <a:latin typeface="Arial" panose="020B0604020202020204" pitchFamily="34" charset="0"/>
                <a:cs typeface="Arial" panose="020B0604020202020204" pitchFamily="34" charset="0"/>
              </a:rPr>
              <a:t> </a:t>
            </a:r>
            <a:r>
              <a:rPr lang="ru-RU" sz="1600" dirty="0" err="1">
                <a:effectLst/>
                <a:latin typeface="Arial" panose="020B0604020202020204" pitchFamily="34" charset="0"/>
                <a:cs typeface="Arial" panose="020B0604020202020204" pitchFamily="34" charset="0"/>
              </a:rPr>
              <a:t>хиломикроны</a:t>
            </a:r>
            <a:r>
              <a:rPr lang="ru-RU" sz="1600" dirty="0">
                <a:effectLst/>
                <a:latin typeface="Arial" panose="020B0604020202020204" pitchFamily="34" charset="0"/>
                <a:cs typeface="Arial" panose="020B0604020202020204" pitchFamily="34" charset="0"/>
              </a:rPr>
              <a:t> выделяются в лимфатические </a:t>
            </a:r>
            <a:r>
              <a:rPr lang="ru-RU" sz="1600" dirty="0" smtClean="0">
                <a:effectLst/>
                <a:latin typeface="Arial" panose="020B0604020202020204" pitchFamily="34" charset="0"/>
                <a:cs typeface="Arial" panose="020B0604020202020204" pitchFamily="34" charset="0"/>
              </a:rPr>
              <a:t>сосуды</a:t>
            </a:r>
            <a:r>
              <a:rPr lang="ru-RU" sz="1600" dirty="0">
                <a:effectLst/>
                <a:latin typeface="Arial" panose="020B0604020202020204" pitchFamily="34" charset="0"/>
                <a:cs typeface="Arial" panose="020B0604020202020204" pitchFamily="34" charset="0"/>
              </a:rPr>
              <a:t>, затем попадают в кровь на уровне грудного протока. </a:t>
            </a:r>
            <a:r>
              <a:rPr lang="ru-RU" sz="1600" dirty="0" smtClean="0">
                <a:effectLst/>
                <a:latin typeface="Arial" panose="020B0604020202020204" pitchFamily="34" charset="0"/>
                <a:cs typeface="Arial" panose="020B0604020202020204" pitchFamily="34" charset="0"/>
              </a:rPr>
              <a:t>Незрелые </a:t>
            </a:r>
            <a:r>
              <a:rPr lang="ru-RU" sz="1600" dirty="0" err="1">
                <a:effectLst/>
                <a:latin typeface="Arial" panose="020B0604020202020204" pitchFamily="34" charset="0"/>
                <a:cs typeface="Arial" panose="020B0604020202020204" pitchFamily="34" charset="0"/>
              </a:rPr>
              <a:t>хиломикроны</a:t>
            </a:r>
            <a:r>
              <a:rPr lang="ru-RU" sz="1600" dirty="0">
                <a:effectLst/>
                <a:latin typeface="Arial" panose="020B0604020202020204" pitchFamily="34" charset="0"/>
                <a:cs typeface="Arial" panose="020B0604020202020204" pitchFamily="34" charset="0"/>
              </a:rPr>
              <a:t> в плазме крови получают от липопротеинов </a:t>
            </a:r>
            <a:r>
              <a:rPr lang="ru-RU" sz="1600" dirty="0" err="1" smtClean="0">
                <a:effectLst/>
                <a:latin typeface="Arial" panose="020B0604020202020204" pitchFamily="34" charset="0"/>
                <a:cs typeface="Arial" panose="020B0604020202020204" pitchFamily="34" charset="0"/>
              </a:rPr>
              <a:t>высокои</a:t>
            </a:r>
            <a:r>
              <a:rPr lang="ru-RU" sz="1600" dirty="0">
                <a:effectLst/>
                <a:latin typeface="Arial" panose="020B0604020202020204" pitchFamily="34" charset="0"/>
                <a:cs typeface="Arial" panose="020B0604020202020204" pitchFamily="34" charset="0"/>
              </a:rPr>
              <a:t>̆ плотности (ЛПВП) белки-</a:t>
            </a:r>
            <a:r>
              <a:rPr lang="ru-RU" sz="1600" dirty="0" err="1">
                <a:effectLst/>
                <a:latin typeface="Arial" panose="020B0604020202020204" pitchFamily="34" charset="0"/>
                <a:cs typeface="Arial" panose="020B0604020202020204" pitchFamily="34" charset="0"/>
              </a:rPr>
              <a:t>апопротеины</a:t>
            </a:r>
            <a:r>
              <a:rPr lang="ru-RU" sz="1600" dirty="0">
                <a:effectLst/>
                <a:latin typeface="Arial" panose="020B0604020202020204" pitchFamily="34" charset="0"/>
                <a:cs typeface="Arial" panose="020B0604020202020204" pitchFamily="34" charset="0"/>
              </a:rPr>
              <a:t> Е, С-</a:t>
            </a:r>
            <a:r>
              <a:rPr lang="en" sz="1600" dirty="0">
                <a:effectLst/>
                <a:latin typeface="Arial" panose="020B0604020202020204" pitchFamily="34" charset="0"/>
                <a:cs typeface="Arial" panose="020B0604020202020204" pitchFamily="34" charset="0"/>
              </a:rPr>
              <a:t>II, </a:t>
            </a:r>
            <a:r>
              <a:rPr lang="ru-RU" sz="1600" dirty="0">
                <a:effectLst/>
                <a:latin typeface="Arial" panose="020B0604020202020204" pitchFamily="34" charset="0"/>
                <a:cs typeface="Arial" panose="020B0604020202020204" pitchFamily="34" charset="0"/>
              </a:rPr>
              <a:t>становятся зрелыми и могут усваиваться тканями. Рецепторы и фермент </a:t>
            </a:r>
            <a:r>
              <a:rPr lang="ru-RU" sz="1600" dirty="0" err="1" smtClean="0">
                <a:effectLst/>
                <a:latin typeface="Arial" panose="020B0604020202020204" pitchFamily="34" charset="0"/>
                <a:cs typeface="Arial" panose="020B0604020202020204" pitchFamily="34" charset="0"/>
              </a:rPr>
              <a:t>липопротеинлипаза</a:t>
            </a:r>
            <a:r>
              <a:rPr lang="ru-RU" sz="1600" dirty="0">
                <a:effectLst/>
                <a:latin typeface="Arial" panose="020B0604020202020204" pitchFamily="34" charset="0"/>
                <a:cs typeface="Arial" panose="020B0604020202020204" pitchFamily="34" charset="0"/>
              </a:rPr>
              <a:t>, находящиеся на эндотелии, узнают </a:t>
            </a:r>
            <a:r>
              <a:rPr lang="ru-RU" sz="1600" dirty="0" err="1" smtClean="0">
                <a:effectLst/>
                <a:latin typeface="Arial" panose="020B0604020202020204" pitchFamily="34" charset="0"/>
                <a:cs typeface="Arial" panose="020B0604020202020204" pitchFamily="34" charset="0"/>
              </a:rPr>
              <a:t>хиломикроны</a:t>
            </a:r>
            <a:r>
              <a:rPr lang="ru-RU" sz="1600" dirty="0" smtClean="0">
                <a:effectLst/>
                <a:latin typeface="Arial" panose="020B0604020202020204" pitchFamily="34" charset="0"/>
                <a:cs typeface="Arial" panose="020B0604020202020204" pitchFamily="34" charset="0"/>
              </a:rPr>
              <a:t> </a:t>
            </a:r>
            <a:r>
              <a:rPr lang="ru-RU" sz="1600" dirty="0">
                <a:effectLst/>
                <a:latin typeface="Arial" panose="020B0604020202020204" pitchFamily="34" charset="0"/>
                <a:cs typeface="Arial" panose="020B0604020202020204" pitchFamily="34" charset="0"/>
              </a:rPr>
              <a:t>по </a:t>
            </a:r>
            <a:r>
              <a:rPr lang="ru-RU" sz="1600" dirty="0" err="1">
                <a:effectLst/>
                <a:latin typeface="Arial" panose="020B0604020202020204" pitchFamily="34" charset="0"/>
                <a:cs typeface="Arial" panose="020B0604020202020204" pitchFamily="34" charset="0"/>
              </a:rPr>
              <a:t>апопротеину</a:t>
            </a:r>
            <a:r>
              <a:rPr lang="ru-RU" sz="1600" dirty="0">
                <a:effectLst/>
                <a:latin typeface="Arial" panose="020B0604020202020204" pitchFamily="34" charset="0"/>
                <a:cs typeface="Arial" panose="020B0604020202020204" pitchFamily="34" charset="0"/>
              </a:rPr>
              <a:t> С-</a:t>
            </a:r>
            <a:r>
              <a:rPr lang="en" sz="1600" dirty="0">
                <a:effectLst/>
                <a:latin typeface="Arial" panose="020B0604020202020204" pitchFamily="34" charset="0"/>
                <a:cs typeface="Arial" panose="020B0604020202020204" pitchFamily="34" charset="0"/>
              </a:rPr>
              <a:t>II, </a:t>
            </a:r>
            <a:r>
              <a:rPr lang="ru-RU" sz="1600" dirty="0">
                <a:effectLst/>
                <a:latin typeface="Arial" panose="020B0604020202020204" pitchFamily="34" charset="0"/>
                <a:cs typeface="Arial" panose="020B0604020202020204" pitchFamily="34" charset="0"/>
              </a:rPr>
              <a:t>гидролизуют триглицериды в составе </a:t>
            </a:r>
            <a:r>
              <a:rPr lang="ru-RU" sz="1600" dirty="0" err="1" smtClean="0">
                <a:effectLst/>
                <a:latin typeface="Arial" panose="020B0604020202020204" pitchFamily="34" charset="0"/>
                <a:cs typeface="Arial" panose="020B0604020202020204" pitchFamily="34" charset="0"/>
              </a:rPr>
              <a:t>хиломикрона</a:t>
            </a:r>
            <a:r>
              <a:rPr lang="ru-RU" sz="1600" dirty="0" smtClean="0">
                <a:effectLst/>
                <a:latin typeface="Arial" panose="020B0604020202020204" pitchFamily="34" charset="0"/>
                <a:cs typeface="Arial" panose="020B0604020202020204" pitchFamily="34" charset="0"/>
              </a:rPr>
              <a:t> </a:t>
            </a:r>
            <a:r>
              <a:rPr lang="ru-RU" sz="1600" dirty="0">
                <a:effectLst/>
                <a:latin typeface="Arial" panose="020B0604020202020204" pitchFamily="34" charset="0"/>
                <a:cs typeface="Arial" panose="020B0604020202020204" pitchFamily="34" charset="0"/>
              </a:rPr>
              <a:t>до </a:t>
            </a:r>
            <a:r>
              <a:rPr lang="ru-RU" sz="1600" dirty="0" err="1">
                <a:effectLst/>
                <a:latin typeface="Arial" panose="020B0604020202020204" pitchFamily="34" charset="0"/>
                <a:cs typeface="Arial" panose="020B0604020202020204" pitchFamily="34" charset="0"/>
              </a:rPr>
              <a:t>глицерола</a:t>
            </a:r>
            <a:r>
              <a:rPr lang="ru-RU" sz="1600" dirty="0">
                <a:effectLst/>
                <a:latin typeface="Arial" panose="020B0604020202020204" pitchFamily="34" charset="0"/>
                <a:cs typeface="Arial" panose="020B0604020202020204" pitchFamily="34" charset="0"/>
              </a:rPr>
              <a:t> и СЖК. </a:t>
            </a:r>
            <a:r>
              <a:rPr lang="ru-RU" sz="1600" dirty="0" err="1">
                <a:effectLst/>
                <a:latin typeface="Arial" panose="020B0604020202020204" pitchFamily="34" charset="0"/>
                <a:cs typeface="Arial" panose="020B0604020202020204" pitchFamily="34" charset="0"/>
              </a:rPr>
              <a:t>Глицерол</a:t>
            </a:r>
            <a:r>
              <a:rPr lang="ru-RU" sz="1600" dirty="0">
                <a:effectLst/>
                <a:latin typeface="Arial" panose="020B0604020202020204" pitchFamily="34" charset="0"/>
                <a:cs typeface="Arial" panose="020B0604020202020204" pitchFamily="34" charset="0"/>
              </a:rPr>
              <a:t> переносится в печень, а ЖК идут на окисление в ткани, в том числе в </a:t>
            </a:r>
            <a:r>
              <a:rPr lang="ru-RU" sz="1600" dirty="0" err="1">
                <a:effectLst/>
                <a:latin typeface="Arial" panose="020B0604020202020204" pitchFamily="34" charset="0"/>
                <a:cs typeface="Arial" panose="020B0604020202020204" pitchFamily="34" charset="0"/>
              </a:rPr>
              <a:t>кардиомиоциты</a:t>
            </a:r>
            <a:r>
              <a:rPr lang="ru-RU" sz="1600" dirty="0">
                <a:effectLst/>
                <a:latin typeface="Arial" panose="020B0604020202020204" pitchFamily="34" charset="0"/>
                <a:cs typeface="Arial" panose="020B0604020202020204" pitchFamily="34" charset="0"/>
              </a:rPr>
              <a:t>, для </a:t>
            </a:r>
            <a:r>
              <a:rPr lang="ru-RU" sz="1600" dirty="0" err="1">
                <a:effectLst/>
                <a:latin typeface="Arial" panose="020B0604020202020204" pitchFamily="34" charset="0"/>
                <a:cs typeface="Arial" panose="020B0604020202020204" pitchFamily="34" charset="0"/>
              </a:rPr>
              <a:t>энергообразования</a:t>
            </a:r>
            <a:r>
              <a:rPr lang="ru-RU" sz="1600" dirty="0">
                <a:effectLst/>
                <a:latin typeface="Arial" panose="020B0604020202020204" pitchFamily="34" charset="0"/>
                <a:cs typeface="Arial" panose="020B0604020202020204" pitchFamily="34" charset="0"/>
              </a:rPr>
              <a:t>. После удаления </a:t>
            </a:r>
            <a:r>
              <a:rPr lang="ru-RU" sz="1600" dirty="0" smtClean="0">
                <a:effectLst/>
                <a:latin typeface="Arial" panose="020B0604020202020204" pitchFamily="34" charset="0"/>
                <a:cs typeface="Arial" panose="020B0604020202020204" pitchFamily="34" charset="0"/>
              </a:rPr>
              <a:t>основной части триглицеридов </a:t>
            </a:r>
            <a:r>
              <a:rPr lang="ru-RU" sz="1600" dirty="0">
                <a:effectLst/>
                <a:latin typeface="Arial" panose="020B0604020202020204" pitchFamily="34" charset="0"/>
                <a:cs typeface="Arial" panose="020B0604020202020204" pitchFamily="34" charset="0"/>
              </a:rPr>
              <a:t>(ТГ) фракция </a:t>
            </a:r>
            <a:r>
              <a:rPr lang="ru-RU" sz="1600" dirty="0" err="1">
                <a:effectLst/>
                <a:latin typeface="Arial" panose="020B0604020202020204" pitchFamily="34" charset="0"/>
                <a:cs typeface="Arial" panose="020B0604020202020204" pitchFamily="34" charset="0"/>
              </a:rPr>
              <a:t>хиломикронов</a:t>
            </a:r>
            <a:r>
              <a:rPr lang="ru-RU" sz="1600" dirty="0">
                <a:effectLst/>
                <a:latin typeface="Arial" panose="020B0604020202020204" pitchFamily="34" charset="0"/>
                <a:cs typeface="Arial" panose="020B0604020202020204" pitchFamily="34" charset="0"/>
              </a:rPr>
              <a:t> становится «</a:t>
            </a:r>
            <a:r>
              <a:rPr lang="ru-RU" sz="1600" dirty="0" smtClean="0">
                <a:effectLst/>
                <a:latin typeface="Arial" panose="020B0604020202020204" pitchFamily="34" charset="0"/>
                <a:cs typeface="Arial" panose="020B0604020202020204" pitchFamily="34" charset="0"/>
              </a:rPr>
              <a:t>остаточной», </a:t>
            </a:r>
            <a:r>
              <a:rPr lang="ru-RU" sz="1600" dirty="0">
                <a:effectLst/>
                <a:latin typeface="Arial" panose="020B0604020202020204" pitchFamily="34" charset="0"/>
                <a:cs typeface="Arial" panose="020B0604020202020204" pitchFamily="34" charset="0"/>
              </a:rPr>
              <a:t>образуются </a:t>
            </a:r>
            <a:r>
              <a:rPr lang="ru-RU" sz="1600" dirty="0" err="1">
                <a:effectLst/>
                <a:latin typeface="Arial" panose="020B0604020202020204" pitchFamily="34" charset="0"/>
                <a:cs typeface="Arial" panose="020B0604020202020204" pitchFamily="34" charset="0"/>
              </a:rPr>
              <a:t>ремнантные</a:t>
            </a:r>
            <a:r>
              <a:rPr lang="ru-RU" sz="1600" dirty="0">
                <a:effectLst/>
                <a:latin typeface="Arial" panose="020B0604020202020204" pitchFamily="34" charset="0"/>
                <a:cs typeface="Arial" panose="020B0604020202020204" pitchFamily="34" charset="0"/>
              </a:rPr>
              <a:t> </a:t>
            </a:r>
            <a:r>
              <a:rPr lang="ru-RU" sz="1600" dirty="0" err="1">
                <a:effectLst/>
                <a:latin typeface="Arial" panose="020B0604020202020204" pitchFamily="34" charset="0"/>
                <a:cs typeface="Arial" panose="020B0604020202020204" pitchFamily="34" charset="0"/>
              </a:rPr>
              <a:t>хиломикроны</a:t>
            </a:r>
            <a:r>
              <a:rPr lang="ru-RU" sz="1600" dirty="0">
                <a:effectLst/>
                <a:latin typeface="Arial" panose="020B0604020202020204" pitchFamily="34" charset="0"/>
                <a:cs typeface="Arial" panose="020B0604020202020204" pitchFamily="34" charset="0"/>
              </a:rPr>
              <a:t>, которые через рецепторы на печени к </a:t>
            </a:r>
            <a:r>
              <a:rPr lang="ru-RU" sz="1600" dirty="0" err="1">
                <a:effectLst/>
                <a:latin typeface="Arial" panose="020B0604020202020204" pitchFamily="34" charset="0"/>
                <a:cs typeface="Arial" panose="020B0604020202020204" pitchFamily="34" charset="0"/>
              </a:rPr>
              <a:t>аполипопротеин</a:t>
            </a:r>
            <a:r>
              <a:rPr lang="ru-RU" sz="1600" dirty="0">
                <a:effectLst/>
                <a:latin typeface="Arial" panose="020B0604020202020204" pitchFamily="34" charset="0"/>
                <a:cs typeface="Arial" panose="020B0604020202020204" pitchFamily="34" charset="0"/>
              </a:rPr>
              <a:t> Е </a:t>
            </a:r>
            <a:r>
              <a:rPr lang="ru-RU" sz="1600" dirty="0" smtClean="0">
                <a:effectLst/>
                <a:latin typeface="Arial" panose="020B0604020202020204" pitchFamily="34" charset="0"/>
                <a:cs typeface="Arial" panose="020B0604020202020204" pitchFamily="34" charset="0"/>
              </a:rPr>
              <a:t>поглощаются. </a:t>
            </a:r>
            <a:r>
              <a:rPr lang="ru-RU" sz="1600" dirty="0">
                <a:effectLst/>
                <a:latin typeface="Arial" panose="020B0604020202020204" pitchFamily="34" charset="0"/>
                <a:cs typeface="Arial" panose="020B0604020202020204" pitchFamily="34" charset="0"/>
              </a:rPr>
              <a:t>ЛПОНП </a:t>
            </a:r>
            <a:r>
              <a:rPr lang="ru-RU" sz="1600" dirty="0" smtClean="0">
                <a:effectLst/>
                <a:latin typeface="Arial" panose="020B0604020202020204" pitchFamily="34" charset="0"/>
                <a:cs typeface="Arial" panose="020B0604020202020204" pitchFamily="34" charset="0"/>
              </a:rPr>
              <a:t>образуются </a:t>
            </a:r>
            <a:r>
              <a:rPr lang="ru-RU" sz="1600" dirty="0">
                <a:effectLst/>
                <a:latin typeface="Arial" panose="020B0604020202020204" pitchFamily="34" charset="0"/>
                <a:cs typeface="Arial" panose="020B0604020202020204" pitchFamily="34" charset="0"/>
              </a:rPr>
              <a:t>в печени из состава остаточных </a:t>
            </a:r>
            <a:r>
              <a:rPr lang="ru-RU" sz="1600" dirty="0" err="1">
                <a:effectLst/>
                <a:latin typeface="Arial" panose="020B0604020202020204" pitchFamily="34" charset="0"/>
                <a:cs typeface="Arial" panose="020B0604020202020204" pitchFamily="34" charset="0"/>
              </a:rPr>
              <a:t>хиломикронов</a:t>
            </a:r>
            <a:r>
              <a:rPr lang="ru-RU" sz="1600" dirty="0">
                <a:effectLst/>
                <a:latin typeface="Arial" panose="020B0604020202020204" pitchFamily="34" charset="0"/>
                <a:cs typeface="Arial" panose="020B0604020202020204" pitchFamily="34" charset="0"/>
              </a:rPr>
              <a:t> и в </a:t>
            </a:r>
            <a:r>
              <a:rPr lang="ru-RU" sz="1600" dirty="0" smtClean="0">
                <a:effectLst/>
                <a:latin typeface="Arial" panose="020B0604020202020204" pitchFamily="34" charset="0"/>
                <a:cs typeface="Arial" panose="020B0604020202020204" pitchFamily="34" charset="0"/>
              </a:rPr>
              <a:t>результате </a:t>
            </a:r>
            <a:r>
              <a:rPr lang="ru-RU" sz="1600" dirty="0">
                <a:effectLst/>
                <a:latin typeface="Arial" panose="020B0604020202020204" pitchFamily="34" charset="0"/>
                <a:cs typeface="Arial" panose="020B0604020202020204" pitchFamily="34" charset="0"/>
              </a:rPr>
              <a:t>собственного </a:t>
            </a:r>
            <a:r>
              <a:rPr lang="ru-RU" sz="1600" dirty="0" err="1">
                <a:effectLst/>
                <a:latin typeface="Arial" panose="020B0604020202020204" pitchFamily="34" charset="0"/>
                <a:cs typeface="Arial" panose="020B0604020202020204" pitchFamily="34" charset="0"/>
              </a:rPr>
              <a:t>липогенеза</a:t>
            </a:r>
            <a:r>
              <a:rPr lang="ru-RU" sz="1600" dirty="0">
                <a:effectLst/>
                <a:latin typeface="Arial" panose="020B0604020202020204" pitchFamily="34" charset="0"/>
                <a:cs typeface="Arial" panose="020B0604020202020204" pitchFamily="34" charset="0"/>
              </a:rPr>
              <a:t> на фоне инсулина. </a:t>
            </a:r>
            <a:endParaRPr lang="ru-RU" sz="1600" dirty="0">
              <a:latin typeface="Arial" panose="020B0604020202020204" pitchFamily="34" charset="0"/>
              <a:cs typeface="Arial" panose="020B0604020202020204" pitchFamily="34" charset="0"/>
            </a:endParaRPr>
          </a:p>
          <a:p>
            <a:pPr>
              <a:lnSpc>
                <a:spcPct val="110000"/>
              </a:lnSpc>
            </a:pPr>
            <a:endParaRPr lang="ru-RU" sz="1600" dirty="0">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317A1096-6844-8446-F055-F4409306C15F}"/>
              </a:ext>
            </a:extLst>
          </p:cNvPr>
          <p:cNvSpPr>
            <a:spLocks noGrp="1"/>
          </p:cNvSpPr>
          <p:nvPr>
            <p:ph type="sldNum" sz="quarter" idx="12"/>
          </p:nvPr>
        </p:nvSpPr>
        <p:spPr/>
        <p:txBody>
          <a:bodyPr/>
          <a:lstStyle/>
          <a:p>
            <a:fld id="{E538C0C7-26A1-B640-9864-425D5A7A67BD}" type="slidenum">
              <a:rPr lang="ru-RU" altLang="ru-RU" smtClean="0"/>
              <a:pPr/>
              <a:t>42</a:t>
            </a:fld>
            <a:endParaRPr lang="ru-RU" altLang="ru-RU"/>
          </a:p>
        </p:txBody>
      </p:sp>
    </p:spTree>
    <p:extLst>
      <p:ext uri="{BB962C8B-B14F-4D97-AF65-F5344CB8AC3E}">
        <p14:creationId xmlns:p14="http://schemas.microsoft.com/office/powerpoint/2010/main" val="3286254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7DBE6D-6411-B937-60A0-9610DCAA8329}"/>
              </a:ext>
            </a:extLst>
          </p:cNvPr>
          <p:cNvSpPr>
            <a:spLocks noGrp="1"/>
          </p:cNvSpPr>
          <p:nvPr>
            <p:ph type="title"/>
          </p:nvPr>
        </p:nvSpPr>
        <p:spPr>
          <a:xfrm>
            <a:off x="636686" y="-387424"/>
            <a:ext cx="8407846" cy="1325563"/>
          </a:xfrm>
        </p:spPr>
        <p:txBody>
          <a:bodyPr>
            <a:normAutofit/>
          </a:bodyPr>
          <a:lstStyle/>
          <a:p>
            <a:pPr algn="ctr"/>
            <a:r>
              <a:rPr lang="ru-RU" sz="2400" b="1" dirty="0">
                <a:solidFill>
                  <a:schemeClr val="accent5">
                    <a:lumMod val="50000"/>
                  </a:schemeClr>
                </a:solidFill>
                <a:effectLst/>
                <a:latin typeface="Arial" panose="020B0604020202020204" pitchFamily="34" charset="0"/>
                <a:cs typeface="Arial" panose="020B0604020202020204" pitchFamily="34" charset="0"/>
              </a:rPr>
              <a:t>Белок, </a:t>
            </a:r>
            <a:r>
              <a:rPr lang="ru-RU" sz="2400" b="1" dirty="0" err="1">
                <a:solidFill>
                  <a:schemeClr val="accent5">
                    <a:lumMod val="50000"/>
                  </a:schemeClr>
                </a:solidFill>
                <a:effectLst/>
                <a:latin typeface="Arial" panose="020B0604020202020204" pitchFamily="34" charset="0"/>
                <a:cs typeface="Arial" panose="020B0604020202020204" pitchFamily="34" charset="0"/>
              </a:rPr>
              <a:t>связывающии</a:t>
            </a:r>
            <a:r>
              <a:rPr lang="ru-RU" sz="2400" b="1" dirty="0">
                <a:solidFill>
                  <a:schemeClr val="accent5">
                    <a:lumMod val="50000"/>
                  </a:schemeClr>
                </a:solidFill>
                <a:effectLst/>
                <a:latin typeface="Arial" panose="020B0604020202020204" pitchFamily="34" charset="0"/>
                <a:cs typeface="Arial" panose="020B0604020202020204" pitchFamily="34" charset="0"/>
              </a:rPr>
              <a:t>̆ жирные </a:t>
            </a:r>
            <a:r>
              <a:rPr lang="ru-RU" sz="2400" b="1" dirty="0" smtClean="0">
                <a:solidFill>
                  <a:schemeClr val="accent5">
                    <a:lumMod val="50000"/>
                  </a:schemeClr>
                </a:solidFill>
                <a:effectLst/>
                <a:latin typeface="Arial" panose="020B0604020202020204" pitchFamily="34" charset="0"/>
                <a:cs typeface="Arial" panose="020B0604020202020204" pitchFamily="34" charset="0"/>
              </a:rPr>
              <a:t>кислоты</a:t>
            </a:r>
            <a:endParaRPr lang="ru-RU" sz="2400" b="1" dirty="0">
              <a:solidFill>
                <a:schemeClr val="accent5">
                  <a:lumMod val="50000"/>
                </a:schemeClr>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B252E71A-1024-17D1-ED07-F0FF787DE2FD}"/>
              </a:ext>
            </a:extLst>
          </p:cNvPr>
          <p:cNvSpPr>
            <a:spLocks noGrp="1"/>
          </p:cNvSpPr>
          <p:nvPr>
            <p:ph idx="1"/>
          </p:nvPr>
        </p:nvSpPr>
        <p:spPr>
          <a:xfrm>
            <a:off x="275729" y="404664"/>
            <a:ext cx="8592541" cy="5167311"/>
          </a:xfrm>
        </p:spPr>
        <p:txBody>
          <a:bodyPr>
            <a:noAutofit/>
          </a:bodyPr>
          <a:lstStyle/>
          <a:p>
            <a:pPr>
              <a:lnSpc>
                <a:spcPct val="120000"/>
              </a:lnSpc>
            </a:pPr>
            <a:r>
              <a:rPr lang="ru-RU" sz="1500" dirty="0">
                <a:effectLst/>
                <a:latin typeface="Arial" panose="020B0604020202020204" pitchFamily="34" charset="0"/>
                <a:cs typeface="Arial" panose="020B0604020202020204" pitchFamily="34" charset="0"/>
              </a:rPr>
              <a:t>Белок, </a:t>
            </a:r>
            <a:r>
              <a:rPr lang="ru-RU" sz="1500" dirty="0" err="1">
                <a:effectLst/>
                <a:latin typeface="Arial" panose="020B0604020202020204" pitchFamily="34" charset="0"/>
                <a:cs typeface="Arial" panose="020B0604020202020204" pitchFamily="34" charset="0"/>
              </a:rPr>
              <a:t>связывающии</a:t>
            </a:r>
            <a:r>
              <a:rPr lang="ru-RU" sz="1500" dirty="0">
                <a:effectLst/>
                <a:latin typeface="Arial" panose="020B0604020202020204" pitchFamily="34" charset="0"/>
                <a:cs typeface="Arial" panose="020B0604020202020204" pitchFamily="34" charset="0"/>
              </a:rPr>
              <a:t>̆ жирные кислоты (БСЖК), — </a:t>
            </a:r>
            <a:r>
              <a:rPr lang="ru-RU" sz="1500" dirty="0" err="1" smtClean="0">
                <a:effectLst/>
                <a:latin typeface="Arial" panose="020B0604020202020204" pitchFamily="34" charset="0"/>
                <a:cs typeface="Arial" panose="020B0604020202020204" pitchFamily="34" charset="0"/>
              </a:rPr>
              <a:t>низкомолекулярныи</a:t>
            </a:r>
            <a:r>
              <a:rPr lang="ru-RU" sz="1500" dirty="0">
                <a:effectLst/>
                <a:latin typeface="Arial" panose="020B0604020202020204" pitchFamily="34" charset="0"/>
                <a:cs typeface="Arial" panose="020B0604020202020204" pitchFamily="34" charset="0"/>
              </a:rPr>
              <a:t>̆ белок (14–15 </a:t>
            </a:r>
            <a:r>
              <a:rPr lang="ru-RU" sz="1500" dirty="0" err="1">
                <a:effectLst/>
                <a:latin typeface="Arial" panose="020B0604020202020204" pitchFamily="34" charset="0"/>
                <a:cs typeface="Arial" panose="020B0604020202020204" pitchFamily="34" charset="0"/>
              </a:rPr>
              <a:t>кДа</a:t>
            </a:r>
            <a:r>
              <a:rPr lang="ru-RU" sz="1500" dirty="0">
                <a:effectLst/>
                <a:latin typeface="Arial" panose="020B0604020202020204" pitchFamily="34" charset="0"/>
                <a:cs typeface="Arial" panose="020B0604020202020204" pitchFamily="34" charset="0"/>
              </a:rPr>
              <a:t>), состоит из 126–137 аминокислот. </a:t>
            </a:r>
            <a:r>
              <a:rPr lang="ru-RU" sz="1500" dirty="0" err="1">
                <a:effectLst/>
                <a:latin typeface="Arial" panose="020B0604020202020204" pitchFamily="34" charset="0"/>
                <a:cs typeface="Arial" panose="020B0604020202020204" pitchFamily="34" charset="0"/>
              </a:rPr>
              <a:t>Сердечныи</a:t>
            </a:r>
            <a:r>
              <a:rPr lang="ru-RU" sz="1500" dirty="0">
                <a:effectLst/>
                <a:latin typeface="Arial" panose="020B0604020202020204" pitchFamily="34" charset="0"/>
                <a:cs typeface="Arial" panose="020B0604020202020204" pitchFamily="34" charset="0"/>
              </a:rPr>
              <a:t>̆ белок, </a:t>
            </a:r>
            <a:r>
              <a:rPr lang="ru-RU" sz="1500" dirty="0" err="1">
                <a:effectLst/>
                <a:latin typeface="Arial" panose="020B0604020202020204" pitchFamily="34" charset="0"/>
                <a:cs typeface="Arial" panose="020B0604020202020204" pitchFamily="34" charset="0"/>
              </a:rPr>
              <a:t>связывающии</a:t>
            </a:r>
            <a:r>
              <a:rPr lang="ru-RU" sz="1500" dirty="0">
                <a:effectLst/>
                <a:latin typeface="Arial" panose="020B0604020202020204" pitchFamily="34" charset="0"/>
                <a:cs typeface="Arial" panose="020B0604020202020204" pitchFamily="34" charset="0"/>
              </a:rPr>
              <a:t>̆ жирные кислоты (</a:t>
            </a:r>
            <a:r>
              <a:rPr lang="ru-RU" sz="1500" dirty="0" err="1">
                <a:effectLst/>
                <a:latin typeface="Arial" panose="020B0604020202020204" pitchFamily="34" charset="0"/>
                <a:cs typeface="Arial" panose="020B0604020202020204" pitchFamily="34" charset="0"/>
              </a:rPr>
              <a:t>сБСЖК</a:t>
            </a:r>
            <a:r>
              <a:rPr lang="ru-RU" sz="1500" dirty="0">
                <a:effectLst/>
                <a:latin typeface="Arial" panose="020B0604020202020204" pitchFamily="34" charset="0"/>
                <a:cs typeface="Arial" panose="020B0604020202020204" pitchFamily="34" charset="0"/>
              </a:rPr>
              <a:t>), открыт в 1988 году. </a:t>
            </a:r>
            <a:r>
              <a:rPr lang="ru-RU" sz="1500" dirty="0" err="1">
                <a:effectLst/>
                <a:latin typeface="Arial" panose="020B0604020202020204" pitchFamily="34" charset="0"/>
                <a:cs typeface="Arial" panose="020B0604020202020204" pitchFamily="34" charset="0"/>
              </a:rPr>
              <a:t>сБСЖК</a:t>
            </a:r>
            <a:r>
              <a:rPr lang="ru-RU" sz="1500" dirty="0">
                <a:effectLst/>
                <a:latin typeface="Arial" panose="020B0604020202020204" pitchFamily="34" charset="0"/>
                <a:cs typeface="Arial" panose="020B0604020202020204" pitchFamily="34" charset="0"/>
              </a:rPr>
              <a:t> свободно расположен в цитоплазме клеток, максимальное количество </a:t>
            </a:r>
            <a:r>
              <a:rPr lang="ru-RU" sz="1500" dirty="0" err="1">
                <a:effectLst/>
                <a:latin typeface="Arial" panose="020B0604020202020204" pitchFamily="34" charset="0"/>
                <a:cs typeface="Arial" panose="020B0604020202020204" pitchFamily="34" charset="0"/>
              </a:rPr>
              <a:t>сБСЖК</a:t>
            </a:r>
            <a:r>
              <a:rPr lang="ru-RU" sz="1500" dirty="0">
                <a:effectLst/>
                <a:latin typeface="Arial" panose="020B0604020202020204" pitchFamily="34" charset="0"/>
                <a:cs typeface="Arial" panose="020B0604020202020204" pitchFamily="34" charset="0"/>
              </a:rPr>
              <a:t> находится в миокарде — 0,5 мг/г ткани. В крови у женщин уровень </a:t>
            </a:r>
            <a:r>
              <a:rPr lang="ru-RU" sz="1500" dirty="0" err="1">
                <a:effectLst/>
                <a:latin typeface="Arial" panose="020B0604020202020204" pitchFamily="34" charset="0"/>
                <a:cs typeface="Arial" panose="020B0604020202020204" pitchFamily="34" charset="0"/>
              </a:rPr>
              <a:t>сБСЖК</a:t>
            </a:r>
            <a:r>
              <a:rPr lang="ru-RU" sz="1500" dirty="0">
                <a:effectLst/>
                <a:latin typeface="Arial" panose="020B0604020202020204" pitchFamily="34" charset="0"/>
                <a:cs typeface="Arial" panose="020B0604020202020204" pitchFamily="34" charset="0"/>
              </a:rPr>
              <a:t> статистически </a:t>
            </a:r>
            <a:r>
              <a:rPr lang="ru-RU" sz="1500" dirty="0" smtClean="0">
                <a:effectLst/>
                <a:latin typeface="Arial" panose="020B0604020202020204" pitchFamily="34" charset="0"/>
                <a:cs typeface="Arial" panose="020B0604020202020204" pitchFamily="34" charset="0"/>
              </a:rPr>
              <a:t>значимо </a:t>
            </a:r>
            <a:r>
              <a:rPr lang="ru-RU" sz="1500" dirty="0">
                <a:effectLst/>
                <a:latin typeface="Arial" panose="020B0604020202020204" pitchFamily="34" charset="0"/>
                <a:cs typeface="Arial" panose="020B0604020202020204" pitchFamily="34" charset="0"/>
              </a:rPr>
              <a:t>ниже, чем у мужчин (0,7 мкг/л против 1,2 мкг/л; </a:t>
            </a:r>
            <a:r>
              <a:rPr lang="en" sz="1500" dirty="0">
                <a:effectLst/>
                <a:latin typeface="Arial" panose="020B0604020202020204" pitchFamily="34" charset="0"/>
                <a:cs typeface="Arial" panose="020B0604020202020204" pitchFamily="34" charset="0"/>
              </a:rPr>
              <a:t>p &lt; </a:t>
            </a:r>
            <a:r>
              <a:rPr lang="en" sz="1500" dirty="0" smtClean="0">
                <a:effectLst/>
                <a:latin typeface="Arial" panose="020B0604020202020204" pitchFamily="34" charset="0"/>
                <a:cs typeface="Arial" panose="020B0604020202020204" pitchFamily="34" charset="0"/>
              </a:rPr>
              <a:t>0,005)</a:t>
            </a:r>
            <a:r>
              <a:rPr lang="ru-RU" sz="1500" dirty="0" smtClean="0">
                <a:effectLst/>
                <a:latin typeface="Arial" panose="020B0604020202020204" pitchFamily="34" charset="0"/>
                <a:cs typeface="Arial" panose="020B0604020202020204" pitchFamily="34" charset="0"/>
              </a:rPr>
              <a:t>.</a:t>
            </a:r>
          </a:p>
          <a:p>
            <a:pPr>
              <a:lnSpc>
                <a:spcPct val="120000"/>
              </a:lnSpc>
            </a:pPr>
            <a:r>
              <a:rPr lang="ru-RU" sz="1500" dirty="0" smtClean="0">
                <a:effectLst/>
                <a:latin typeface="Arial" panose="020B0604020202020204" pitchFamily="34" charset="0"/>
                <a:cs typeface="Arial" panose="020B0604020202020204" pitchFamily="34" charset="0"/>
              </a:rPr>
              <a:t>Существует </a:t>
            </a:r>
            <a:r>
              <a:rPr lang="ru-RU" sz="1500" dirty="0">
                <a:effectLst/>
                <a:latin typeface="Arial" panose="020B0604020202020204" pitchFamily="34" charset="0"/>
                <a:cs typeface="Arial" panose="020B0604020202020204" pitchFamily="34" charset="0"/>
              </a:rPr>
              <a:t>9 различных типов БСЖК (</a:t>
            </a:r>
            <a:r>
              <a:rPr lang="ru-RU" sz="1500" dirty="0" err="1">
                <a:effectLst/>
                <a:latin typeface="Arial" panose="020B0604020202020204" pitchFamily="34" charset="0"/>
                <a:cs typeface="Arial" panose="020B0604020202020204" pitchFamily="34" charset="0"/>
              </a:rPr>
              <a:t>печеночныи</a:t>
            </a:r>
            <a:r>
              <a:rPr lang="ru-RU" sz="1500" dirty="0">
                <a:effectLst/>
                <a:latin typeface="Arial" panose="020B0604020202020204" pitchFamily="34" charset="0"/>
                <a:cs typeface="Arial" panose="020B0604020202020204" pitchFamily="34" charset="0"/>
              </a:rPr>
              <a:t>̆, </a:t>
            </a:r>
            <a:r>
              <a:rPr lang="ru-RU" sz="1500" dirty="0" smtClean="0">
                <a:effectLst/>
                <a:latin typeface="Arial" panose="020B0604020202020204" pitchFamily="34" charset="0"/>
                <a:cs typeface="Arial" panose="020B0604020202020204" pitchFamily="34" charset="0"/>
              </a:rPr>
              <a:t>тонкокишечный, </a:t>
            </a:r>
            <a:r>
              <a:rPr lang="ru-RU" sz="1500" dirty="0" err="1">
                <a:effectLst/>
                <a:latin typeface="Arial" panose="020B0604020202020204" pitchFamily="34" charset="0"/>
                <a:cs typeface="Arial" panose="020B0604020202020204" pitchFamily="34" charset="0"/>
              </a:rPr>
              <a:t>миокардиальныи</a:t>
            </a:r>
            <a:r>
              <a:rPr lang="ru-RU" sz="1500" dirty="0">
                <a:effectLst/>
                <a:latin typeface="Arial" panose="020B0604020202020204" pitchFamily="34" charset="0"/>
                <a:cs typeface="Arial" panose="020B0604020202020204" pitchFamily="34" charset="0"/>
              </a:rPr>
              <a:t>̆, </a:t>
            </a:r>
            <a:r>
              <a:rPr lang="ru-RU" sz="1500" dirty="0" err="1">
                <a:effectLst/>
                <a:latin typeface="Arial" panose="020B0604020202020204" pitchFamily="34" charset="0"/>
                <a:cs typeface="Arial" panose="020B0604020202020204" pitchFamily="34" charset="0"/>
              </a:rPr>
              <a:t>мышечныи</a:t>
            </a:r>
            <a:r>
              <a:rPr lang="ru-RU" sz="1500" dirty="0">
                <a:effectLst/>
                <a:latin typeface="Arial" panose="020B0604020202020204" pitchFamily="34" charset="0"/>
                <a:cs typeface="Arial" panose="020B0604020202020204" pitchFamily="34" charset="0"/>
              </a:rPr>
              <a:t>̆, </a:t>
            </a:r>
            <a:r>
              <a:rPr lang="ru-RU" sz="1500" dirty="0" err="1">
                <a:effectLst/>
                <a:latin typeface="Arial" panose="020B0604020202020204" pitchFamily="34" charset="0"/>
                <a:cs typeface="Arial" panose="020B0604020202020204" pitchFamily="34" charset="0"/>
              </a:rPr>
              <a:t>адипоцитарныи</a:t>
            </a:r>
            <a:r>
              <a:rPr lang="ru-RU" sz="1500" dirty="0">
                <a:effectLst/>
                <a:latin typeface="Arial" panose="020B0604020202020204" pitchFamily="34" charset="0"/>
                <a:cs typeface="Arial" panose="020B0604020202020204" pitchFamily="34" charset="0"/>
              </a:rPr>
              <a:t>̆, </a:t>
            </a:r>
            <a:r>
              <a:rPr lang="ru-RU" sz="1500" dirty="0" err="1" smtClean="0">
                <a:effectLst/>
                <a:latin typeface="Arial" panose="020B0604020202020204" pitchFamily="34" charset="0"/>
                <a:cs typeface="Arial" panose="020B0604020202020204" pitchFamily="34" charset="0"/>
              </a:rPr>
              <a:t>эпидермальныи</a:t>
            </a:r>
            <a:r>
              <a:rPr lang="ru-RU" sz="1500" dirty="0">
                <a:effectLst/>
                <a:latin typeface="Arial" panose="020B0604020202020204" pitchFamily="34" charset="0"/>
                <a:cs typeface="Arial" panose="020B0604020202020204" pitchFamily="34" charset="0"/>
              </a:rPr>
              <a:t>̆, </a:t>
            </a:r>
            <a:r>
              <a:rPr lang="ru-RU" sz="1500" dirty="0" smtClean="0">
                <a:effectLst/>
                <a:latin typeface="Arial" panose="020B0604020202020204" pitchFamily="34" charset="0"/>
                <a:cs typeface="Arial" panose="020B0604020202020204" pitchFamily="34" charset="0"/>
              </a:rPr>
              <a:t>толстокишечный, </a:t>
            </a:r>
            <a:r>
              <a:rPr lang="ru-RU" sz="1500" dirty="0" err="1" smtClean="0">
                <a:effectLst/>
                <a:latin typeface="Arial" panose="020B0604020202020204" pitchFamily="34" charset="0"/>
                <a:cs typeface="Arial" panose="020B0604020202020204" pitchFamily="34" charset="0"/>
              </a:rPr>
              <a:t>тестикулярный</a:t>
            </a:r>
            <a:r>
              <a:rPr lang="ru-RU" sz="1500" dirty="0" smtClean="0">
                <a:effectLst/>
                <a:latin typeface="Arial" panose="020B0604020202020204" pitchFamily="34" charset="0"/>
                <a:cs typeface="Arial" panose="020B0604020202020204" pitchFamily="34" charset="0"/>
              </a:rPr>
              <a:t>, мозговой). Основная </a:t>
            </a:r>
            <a:r>
              <a:rPr lang="ru-RU" sz="1500" dirty="0">
                <a:effectLst/>
                <a:latin typeface="Arial" panose="020B0604020202020204" pitchFamily="34" charset="0"/>
                <a:cs typeface="Arial" panose="020B0604020202020204" pitchFamily="34" charset="0"/>
              </a:rPr>
              <a:t>биологическая функция БСЖК заключается в связывании и обеспечении </a:t>
            </a:r>
            <a:r>
              <a:rPr lang="ru-RU" sz="1500" dirty="0" err="1" smtClean="0">
                <a:effectLst/>
                <a:latin typeface="Arial" panose="020B0604020202020204" pitchFamily="34" charset="0"/>
                <a:cs typeface="Arial" panose="020B0604020202020204" pitchFamily="34" charset="0"/>
              </a:rPr>
              <a:t>интрацеллюлярного</a:t>
            </a:r>
            <a:r>
              <a:rPr lang="ru-RU" sz="1500" dirty="0" smtClean="0">
                <a:effectLst/>
                <a:latin typeface="Arial" panose="020B0604020202020204" pitchFamily="34" charset="0"/>
                <a:cs typeface="Arial" panose="020B0604020202020204" pitchFamily="34" charset="0"/>
              </a:rPr>
              <a:t> </a:t>
            </a:r>
            <a:r>
              <a:rPr lang="ru-RU" sz="1500" dirty="0">
                <a:effectLst/>
                <a:latin typeface="Arial" panose="020B0604020202020204" pitchFamily="34" charset="0"/>
                <a:cs typeface="Arial" panose="020B0604020202020204" pitchFamily="34" charset="0"/>
              </a:rPr>
              <a:t>транспорта гидрофобных ДЦ ЖК через клеточную </a:t>
            </a:r>
            <a:r>
              <a:rPr lang="ru-RU" sz="1500" dirty="0" smtClean="0">
                <a:effectLst/>
                <a:latin typeface="Arial" panose="020B0604020202020204" pitchFamily="34" charset="0"/>
                <a:cs typeface="Arial" panose="020B0604020202020204" pitchFamily="34" charset="0"/>
              </a:rPr>
              <a:t>мембрану </a:t>
            </a:r>
            <a:r>
              <a:rPr lang="ru-RU" sz="1500" dirty="0">
                <a:effectLst/>
                <a:latin typeface="Arial" panose="020B0604020202020204" pitchFamily="34" charset="0"/>
                <a:cs typeface="Arial" panose="020B0604020202020204" pitchFamily="34" charset="0"/>
              </a:rPr>
              <a:t>внутрь клетки к митохондриям. Участвуя в транспортировке ЖК, </a:t>
            </a:r>
            <a:r>
              <a:rPr lang="ru-RU" sz="1500" dirty="0" err="1">
                <a:effectLst/>
                <a:latin typeface="Arial" panose="020B0604020202020204" pitchFamily="34" charset="0"/>
                <a:cs typeface="Arial" panose="020B0604020202020204" pitchFamily="34" charset="0"/>
              </a:rPr>
              <a:t>сБСЖК</a:t>
            </a:r>
            <a:r>
              <a:rPr lang="ru-RU" sz="1500" dirty="0">
                <a:effectLst/>
                <a:latin typeface="Arial" panose="020B0604020202020204" pitchFamily="34" charset="0"/>
                <a:cs typeface="Arial" panose="020B0604020202020204" pitchFamily="34" charset="0"/>
              </a:rPr>
              <a:t> связывает ЖК и выполняет важную функцию </a:t>
            </a:r>
            <a:r>
              <a:rPr lang="ru-RU" sz="1500" dirty="0" smtClean="0">
                <a:effectLst/>
                <a:latin typeface="Arial" panose="020B0604020202020204" pitchFamily="34" charset="0"/>
                <a:cs typeface="Arial" panose="020B0604020202020204" pitchFamily="34" charset="0"/>
              </a:rPr>
              <a:t>защиты </a:t>
            </a:r>
            <a:r>
              <a:rPr lang="ru-RU" sz="1500" dirty="0" err="1">
                <a:effectLst/>
                <a:latin typeface="Arial" panose="020B0604020202020204" pitchFamily="34" charset="0"/>
                <a:cs typeface="Arial" panose="020B0604020202020204" pitchFamily="34" charset="0"/>
              </a:rPr>
              <a:t>кардиомиоцитов</a:t>
            </a:r>
            <a:r>
              <a:rPr lang="ru-RU" sz="1500" dirty="0">
                <a:effectLst/>
                <a:latin typeface="Arial" panose="020B0604020202020204" pitchFamily="34" charset="0"/>
                <a:cs typeface="Arial" panose="020B0604020202020204" pitchFamily="34" charset="0"/>
              </a:rPr>
              <a:t> от повреждающего </a:t>
            </a:r>
            <a:r>
              <a:rPr lang="ru-RU" sz="1500" dirty="0" err="1">
                <a:effectLst/>
                <a:latin typeface="Arial" panose="020B0604020202020204" pitchFamily="34" charset="0"/>
                <a:cs typeface="Arial" panose="020B0604020202020204" pitchFamily="34" charset="0"/>
              </a:rPr>
              <a:t>действия</a:t>
            </a:r>
            <a:r>
              <a:rPr lang="ru-RU" sz="1500" dirty="0">
                <a:effectLst/>
                <a:latin typeface="Arial" panose="020B0604020202020204" pitchFamily="34" charset="0"/>
                <a:cs typeface="Arial" panose="020B0604020202020204" pitchFamily="34" charset="0"/>
              </a:rPr>
              <a:t> высоких </a:t>
            </a:r>
            <a:r>
              <a:rPr lang="ru-RU" sz="1500" dirty="0" smtClean="0">
                <a:effectLst/>
                <a:latin typeface="Arial" panose="020B0604020202020204" pitchFamily="34" charset="0"/>
                <a:cs typeface="Arial" panose="020B0604020202020204" pitchFamily="34" charset="0"/>
              </a:rPr>
              <a:t>концентраций </a:t>
            </a:r>
            <a:r>
              <a:rPr lang="ru-RU" sz="1500" dirty="0">
                <a:effectLst/>
                <a:latin typeface="Arial" panose="020B0604020202020204" pitchFamily="34" charset="0"/>
                <a:cs typeface="Arial" panose="020B0604020202020204" pitchFamily="34" charset="0"/>
              </a:rPr>
              <a:t>данных кислот. При ишемии миокарда, когда </a:t>
            </a:r>
            <a:r>
              <a:rPr lang="ru-RU" sz="1500" dirty="0" err="1">
                <a:effectLst/>
                <a:latin typeface="Arial" panose="020B0604020202020204" pitchFamily="34" charset="0"/>
                <a:cs typeface="Arial" panose="020B0604020202020204" pitchFamily="34" charset="0"/>
              </a:rPr>
              <a:t>аэробныи</a:t>
            </a:r>
            <a:r>
              <a:rPr lang="ru-RU" sz="1500" dirty="0">
                <a:effectLst/>
                <a:latin typeface="Arial" panose="020B0604020202020204" pitchFamily="34" charset="0"/>
                <a:cs typeface="Arial" panose="020B0604020202020204" pitchFamily="34" charset="0"/>
              </a:rPr>
              <a:t>̆ путь обмена нарушен, СЖК концентрируются в цитоплазме </a:t>
            </a:r>
            <a:r>
              <a:rPr lang="ru-RU" sz="1500" dirty="0" smtClean="0">
                <a:effectLst/>
                <a:latin typeface="Arial" panose="020B0604020202020204" pitchFamily="34" charset="0"/>
                <a:cs typeface="Arial" panose="020B0604020202020204" pitchFamily="34" charset="0"/>
              </a:rPr>
              <a:t>миокарда</a:t>
            </a:r>
            <a:r>
              <a:rPr lang="ru-RU" sz="1500" dirty="0">
                <a:effectLst/>
                <a:latin typeface="Arial" panose="020B0604020202020204" pitchFamily="34" charset="0"/>
                <a:cs typeface="Arial" panose="020B0604020202020204" pitchFamily="34" charset="0"/>
              </a:rPr>
              <a:t>, превращаясь в неиспользуемые ТГ, вызывая наполнение клеток миокарда липидными каплями. Избыточное содержание СЖК приводит к изменениям </a:t>
            </a:r>
            <a:r>
              <a:rPr lang="ru-RU" sz="1500" dirty="0" smtClean="0">
                <a:effectLst/>
                <a:latin typeface="Arial" panose="020B0604020202020204" pitchFamily="34" charset="0"/>
                <a:cs typeface="Arial" panose="020B0604020202020204" pitchFamily="34" charset="0"/>
              </a:rPr>
              <a:t>фосфолипидной </a:t>
            </a:r>
            <a:r>
              <a:rPr lang="ru-RU" sz="1500" dirty="0">
                <a:effectLst/>
                <a:latin typeface="Arial" panose="020B0604020202020204" pitchFamily="34" charset="0"/>
                <a:cs typeface="Arial" panose="020B0604020202020204" pitchFamily="34" charset="0"/>
              </a:rPr>
              <a:t>структуры мембран </a:t>
            </a:r>
            <a:r>
              <a:rPr lang="ru-RU" sz="1500" dirty="0" err="1">
                <a:effectLst/>
                <a:latin typeface="Arial" panose="020B0604020202020204" pitchFamily="34" charset="0"/>
                <a:cs typeface="Arial" panose="020B0604020202020204" pitchFamily="34" charset="0"/>
              </a:rPr>
              <a:t>кардиомиоцитов</a:t>
            </a:r>
            <a:r>
              <a:rPr lang="ru-RU" sz="1500" dirty="0">
                <a:effectLst/>
                <a:latin typeface="Arial" panose="020B0604020202020204" pitchFamily="34" charset="0"/>
                <a:cs typeface="Arial" panose="020B0604020202020204" pitchFamily="34" charset="0"/>
              </a:rPr>
              <a:t>, нарушению их проницаемости для ионов и </a:t>
            </a:r>
            <a:r>
              <a:rPr lang="ru-RU" sz="1500" dirty="0" smtClean="0">
                <a:effectLst/>
                <a:latin typeface="Arial" panose="020B0604020202020204" pitchFamily="34" charset="0"/>
                <a:cs typeface="Arial" panose="020B0604020202020204" pitchFamily="34" charset="0"/>
              </a:rPr>
              <a:t>других </a:t>
            </a:r>
            <a:r>
              <a:rPr lang="ru-RU" sz="1500" dirty="0">
                <a:effectLst/>
                <a:latin typeface="Arial" panose="020B0604020202020204" pitchFamily="34" charset="0"/>
                <a:cs typeface="Arial" panose="020B0604020202020204" pitchFamily="34" charset="0"/>
              </a:rPr>
              <a:t>веществ, что проявляется снижением сократимости </a:t>
            </a:r>
            <a:r>
              <a:rPr lang="ru-RU" sz="1500" dirty="0" smtClean="0">
                <a:effectLst/>
                <a:latin typeface="Arial" panose="020B0604020202020204" pitchFamily="34" charset="0"/>
                <a:cs typeface="Arial" panose="020B0604020202020204" pitchFamily="34" charset="0"/>
              </a:rPr>
              <a:t>миокарда</a:t>
            </a:r>
            <a:r>
              <a:rPr lang="ru-RU" sz="1500" dirty="0">
                <a:effectLst/>
                <a:latin typeface="Arial" panose="020B0604020202020204" pitchFamily="34" charset="0"/>
                <a:cs typeface="Arial" panose="020B0604020202020204" pitchFamily="34" charset="0"/>
              </a:rPr>
              <a:t>, аритмиями. В случае повреждения </a:t>
            </a:r>
            <a:r>
              <a:rPr lang="ru-RU" sz="1500" dirty="0" err="1">
                <a:effectLst/>
                <a:latin typeface="Arial" panose="020B0604020202020204" pitchFamily="34" charset="0"/>
                <a:cs typeface="Arial" panose="020B0604020202020204" pitchFamily="34" charset="0"/>
              </a:rPr>
              <a:t>клеточнои</a:t>
            </a:r>
            <a:r>
              <a:rPr lang="ru-RU" sz="1500" dirty="0">
                <a:effectLst/>
                <a:latin typeface="Arial" panose="020B0604020202020204" pitchFamily="34" charset="0"/>
                <a:cs typeface="Arial" panose="020B0604020202020204" pitchFamily="34" charset="0"/>
              </a:rPr>
              <a:t>̆ мембраны </a:t>
            </a:r>
            <a:r>
              <a:rPr lang="ru-RU" sz="1500" dirty="0" err="1" smtClean="0">
                <a:effectLst/>
                <a:latin typeface="Arial" panose="020B0604020202020204" pitchFamily="34" charset="0"/>
                <a:cs typeface="Arial" panose="020B0604020202020204" pitchFamily="34" charset="0"/>
              </a:rPr>
              <a:t>кардиомиоцита</a:t>
            </a:r>
            <a:r>
              <a:rPr lang="ru-RU" sz="1500" dirty="0" smtClean="0">
                <a:effectLst/>
                <a:latin typeface="Arial" panose="020B0604020202020204" pitchFamily="34" charset="0"/>
                <a:cs typeface="Arial" panose="020B0604020202020204" pitchFamily="34" charset="0"/>
              </a:rPr>
              <a:t> </a:t>
            </a:r>
            <a:r>
              <a:rPr lang="ru-RU" sz="1500" dirty="0" err="1">
                <a:effectLst/>
                <a:latin typeface="Arial" panose="020B0604020202020204" pitchFamily="34" charset="0"/>
                <a:cs typeface="Arial" panose="020B0604020202020204" pitchFamily="34" charset="0"/>
              </a:rPr>
              <a:t>сБСЖК</a:t>
            </a:r>
            <a:r>
              <a:rPr lang="ru-RU" sz="1500" dirty="0">
                <a:effectLst/>
                <a:latin typeface="Arial" panose="020B0604020202020204" pitchFamily="34" charset="0"/>
                <a:cs typeface="Arial" panose="020B0604020202020204" pitchFamily="34" charset="0"/>
              </a:rPr>
              <a:t> быстро попадает в кровоток, чем объясняется его более раннее появление в сыворотке крови больных ИМ (при- мерно через 2–3 часа после начала </a:t>
            </a:r>
            <a:r>
              <a:rPr lang="ru-RU" sz="1500" dirty="0" smtClean="0">
                <a:effectLst/>
                <a:latin typeface="Arial" panose="020B0604020202020204" pitchFamily="34" charset="0"/>
                <a:cs typeface="Arial" panose="020B0604020202020204" pitchFamily="34" charset="0"/>
              </a:rPr>
              <a:t>болей). </a:t>
            </a:r>
            <a:r>
              <a:rPr lang="ru-RU" sz="1500" dirty="0">
                <a:effectLst/>
                <a:latin typeface="Arial" panose="020B0604020202020204" pitchFamily="34" charset="0"/>
                <a:cs typeface="Arial" panose="020B0604020202020204" pitchFamily="34" charset="0"/>
              </a:rPr>
              <a:t>Это позволяет </a:t>
            </a:r>
            <a:r>
              <a:rPr lang="ru-RU" sz="1500" dirty="0" smtClean="0">
                <a:effectLst/>
                <a:latin typeface="Arial" panose="020B0604020202020204" pitchFamily="34" charset="0"/>
                <a:cs typeface="Arial" panose="020B0604020202020204" pitchFamily="34" charset="0"/>
              </a:rPr>
              <a:t>рассматривать </a:t>
            </a:r>
            <a:r>
              <a:rPr lang="ru-RU" sz="1500" dirty="0" err="1">
                <a:effectLst/>
                <a:latin typeface="Arial" panose="020B0604020202020204" pitchFamily="34" charset="0"/>
                <a:cs typeface="Arial" panose="020B0604020202020204" pitchFamily="34" charset="0"/>
              </a:rPr>
              <a:t>сБСЖК</a:t>
            </a:r>
            <a:r>
              <a:rPr lang="ru-RU" sz="1500" dirty="0">
                <a:effectLst/>
                <a:latin typeface="Arial" panose="020B0604020202020204" pitchFamily="34" charset="0"/>
                <a:cs typeface="Arial" panose="020B0604020202020204" pitchFamily="34" charset="0"/>
              </a:rPr>
              <a:t> в качестве раннего маркера некроза миокарда. </a:t>
            </a:r>
            <a:endParaRPr lang="ru-RU" sz="1500" dirty="0">
              <a:latin typeface="Arial" panose="020B0604020202020204" pitchFamily="34" charset="0"/>
              <a:cs typeface="Arial" panose="020B0604020202020204" pitchFamily="34" charset="0"/>
            </a:endParaRPr>
          </a:p>
          <a:p>
            <a:pPr marL="0" indent="0">
              <a:lnSpc>
                <a:spcPct val="120000"/>
              </a:lnSpc>
              <a:buNone/>
            </a:pPr>
            <a:endParaRPr lang="ru-RU" sz="1500" dirty="0">
              <a:latin typeface="Arial" panose="020B0604020202020204" pitchFamily="34" charset="0"/>
              <a:cs typeface="Arial" panose="020B0604020202020204" pitchFamily="34" charset="0"/>
            </a:endParaRPr>
          </a:p>
          <a:p>
            <a:pPr>
              <a:lnSpc>
                <a:spcPct val="120000"/>
              </a:lnSpc>
            </a:pPr>
            <a:endParaRPr lang="ru-RU" sz="1500" dirty="0">
              <a:latin typeface="Arial" panose="020B0604020202020204" pitchFamily="34" charset="0"/>
              <a:cs typeface="Arial" panose="020B0604020202020204" pitchFamily="34" charset="0"/>
            </a:endParaRPr>
          </a:p>
        </p:txBody>
      </p:sp>
      <p:sp>
        <p:nvSpPr>
          <p:cNvPr id="4" name="Номер слайда 3">
            <a:extLst>
              <a:ext uri="{FF2B5EF4-FFF2-40B4-BE49-F238E27FC236}">
                <a16:creationId xmlns:a16="http://schemas.microsoft.com/office/drawing/2014/main" id="{C44A6525-18D2-EB38-8091-673491498B06}"/>
              </a:ext>
            </a:extLst>
          </p:cNvPr>
          <p:cNvSpPr>
            <a:spLocks noGrp="1"/>
          </p:cNvSpPr>
          <p:nvPr>
            <p:ph type="sldNum" sz="quarter" idx="12"/>
          </p:nvPr>
        </p:nvSpPr>
        <p:spPr/>
        <p:txBody>
          <a:bodyPr/>
          <a:lstStyle/>
          <a:p>
            <a:fld id="{6E86E7CA-A58B-8745-BB67-8E90FCA9B57C}" type="slidenum">
              <a:rPr lang="ru-RU" altLang="ru-RU" smtClean="0"/>
              <a:pPr/>
              <a:t>43</a:t>
            </a:fld>
            <a:endParaRPr lang="ru-RU" altLang="ru-RU"/>
          </a:p>
        </p:txBody>
      </p:sp>
    </p:spTree>
    <p:extLst>
      <p:ext uri="{BB962C8B-B14F-4D97-AF65-F5344CB8AC3E}">
        <p14:creationId xmlns:p14="http://schemas.microsoft.com/office/powerpoint/2010/main" val="2932395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62100A06-ABEA-07B1-1C72-0736B607DB54}"/>
              </a:ext>
            </a:extLst>
          </p:cNvPr>
          <p:cNvSpPr>
            <a:spLocks noGrp="1"/>
          </p:cNvSpPr>
          <p:nvPr>
            <p:ph type="sldNum" sz="quarter" idx="12"/>
          </p:nvPr>
        </p:nvSpPr>
        <p:spPr/>
        <p:txBody>
          <a:bodyPr/>
          <a:lstStyle/>
          <a:p>
            <a:fld id="{E538C0C7-26A1-B640-9864-425D5A7A67BD}" type="slidenum">
              <a:rPr lang="ru-RU" altLang="ru-RU" smtClean="0"/>
              <a:pPr/>
              <a:t>44</a:t>
            </a:fld>
            <a:endParaRPr lang="ru-RU" altLang="ru-RU"/>
          </a:p>
        </p:txBody>
      </p:sp>
      <p:pic>
        <p:nvPicPr>
          <p:cNvPr id="345089" name="Picture 1" descr="page38image33390800">
            <a:extLst>
              <a:ext uri="{FF2B5EF4-FFF2-40B4-BE49-F238E27FC236}">
                <a16:creationId xmlns:a16="http://schemas.microsoft.com/office/drawing/2014/main" id="{ED2DB80C-BE43-30ED-0B10-C2E119F921A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3568" y="753166"/>
            <a:ext cx="7541716" cy="474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49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F69F68-4D44-5D3B-520D-E57D7261EAF1}"/>
              </a:ext>
            </a:extLst>
          </p:cNvPr>
          <p:cNvSpPr>
            <a:spLocks noGrp="1"/>
          </p:cNvSpPr>
          <p:nvPr>
            <p:ph type="title"/>
          </p:nvPr>
        </p:nvSpPr>
        <p:spPr/>
        <p:txBody>
          <a:bodyPr/>
          <a:lstStyle/>
          <a:p>
            <a:endParaRPr lang="ru-RU" dirty="0"/>
          </a:p>
        </p:txBody>
      </p:sp>
      <p:sp>
        <p:nvSpPr>
          <p:cNvPr id="5" name="Номер слайда 4">
            <a:extLst>
              <a:ext uri="{FF2B5EF4-FFF2-40B4-BE49-F238E27FC236}">
                <a16:creationId xmlns:a16="http://schemas.microsoft.com/office/drawing/2014/main" id="{4B751FFD-50DC-BC80-12D3-1983299FEEF4}"/>
              </a:ext>
            </a:extLst>
          </p:cNvPr>
          <p:cNvSpPr>
            <a:spLocks noGrp="1"/>
          </p:cNvSpPr>
          <p:nvPr>
            <p:ph type="sldNum" sz="quarter" idx="12"/>
          </p:nvPr>
        </p:nvSpPr>
        <p:spPr/>
        <p:txBody>
          <a:bodyPr/>
          <a:lstStyle/>
          <a:p>
            <a:fld id="{E538C0C7-26A1-B640-9864-425D5A7A67BD}" type="slidenum">
              <a:rPr lang="ru-RU" altLang="ru-RU" smtClean="0"/>
              <a:pPr/>
              <a:t>45</a:t>
            </a:fld>
            <a:endParaRPr lang="ru-RU" altLang="ru-RU"/>
          </a:p>
        </p:txBody>
      </p:sp>
      <p:pic>
        <p:nvPicPr>
          <p:cNvPr id="346113" name="Picture 1" descr="page39image33535808">
            <a:extLst>
              <a:ext uri="{FF2B5EF4-FFF2-40B4-BE49-F238E27FC236}">
                <a16:creationId xmlns:a16="http://schemas.microsoft.com/office/drawing/2014/main" id="{E3574964-9182-0378-0467-5B20A8FF1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92300"/>
            <a:ext cx="5054600" cy="1536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C7434CA-1380-C2FD-9687-45BCF315E4E2}"/>
              </a:ext>
            </a:extLst>
          </p:cNvPr>
          <p:cNvSpPr txBox="1"/>
          <p:nvPr/>
        </p:nvSpPr>
        <p:spPr>
          <a:xfrm>
            <a:off x="1403648" y="3630611"/>
            <a:ext cx="7111702" cy="1508105"/>
          </a:xfrm>
          <a:prstGeom prst="rect">
            <a:avLst/>
          </a:prstGeom>
          <a:noFill/>
        </p:spPr>
        <p:txBody>
          <a:bodyPr wrap="square">
            <a:spAutoFit/>
          </a:bodyPr>
          <a:lstStyle/>
          <a:p>
            <a:r>
              <a:rPr lang="ru-RU" sz="2000" dirty="0">
                <a:effectLst/>
                <a:latin typeface="Newton"/>
              </a:rPr>
              <a:t>Механизмы транспорта ЖК в </a:t>
            </a:r>
            <a:r>
              <a:rPr lang="ru-RU" sz="2000" dirty="0" err="1">
                <a:effectLst/>
                <a:latin typeface="Newton"/>
              </a:rPr>
              <a:t>кардиомиоциты</a:t>
            </a:r>
            <a:r>
              <a:rPr lang="ru-RU" sz="2000" dirty="0">
                <a:effectLst/>
                <a:latin typeface="Newton"/>
              </a:rPr>
              <a:t>: </a:t>
            </a:r>
            <a:endParaRPr lang="ru-RU" dirty="0"/>
          </a:p>
          <a:p>
            <a:r>
              <a:rPr lang="ru-RU" sz="1800" dirty="0">
                <a:effectLst/>
                <a:latin typeface="Newton"/>
              </a:rPr>
              <a:t>1 — транспорт ДЦ ЖК с помощью переносчика (</a:t>
            </a:r>
            <a:r>
              <a:rPr lang="en" sz="1800" dirty="0">
                <a:effectLst/>
                <a:latin typeface="Newton"/>
              </a:rPr>
              <a:t>CD36, FATP, </a:t>
            </a:r>
            <a:r>
              <a:rPr lang="en" sz="1800" dirty="0" err="1">
                <a:effectLst/>
                <a:latin typeface="Newton"/>
              </a:rPr>
              <a:t>FABPpm</a:t>
            </a:r>
            <a:r>
              <a:rPr lang="en" sz="1800" dirty="0">
                <a:effectLst/>
                <a:latin typeface="Newton"/>
              </a:rPr>
              <a:t>);</a:t>
            </a:r>
            <a:br>
              <a:rPr lang="en" sz="1800" dirty="0">
                <a:effectLst/>
                <a:latin typeface="Newton"/>
              </a:rPr>
            </a:br>
            <a:r>
              <a:rPr lang="en" sz="1800" dirty="0">
                <a:effectLst/>
                <a:latin typeface="Newton"/>
              </a:rPr>
              <a:t>2 — </a:t>
            </a:r>
            <a:r>
              <a:rPr lang="ru-RU" sz="1800" dirty="0">
                <a:effectLst/>
                <a:latin typeface="Newton"/>
              </a:rPr>
              <a:t>транспорт по </a:t>
            </a:r>
            <a:r>
              <a:rPr lang="ru-RU" sz="1800" dirty="0" err="1">
                <a:effectLst/>
                <a:latin typeface="Newton"/>
              </a:rPr>
              <a:t>воднои</a:t>
            </a:r>
            <a:r>
              <a:rPr lang="ru-RU" sz="1800" dirty="0">
                <a:effectLst/>
                <a:latin typeface="Newton"/>
              </a:rPr>
              <a:t>̆ поре короткоцепочечных ЖК; 3 — диффузия </a:t>
            </a:r>
            <a:r>
              <a:rPr lang="ru-RU" sz="1800" dirty="0" err="1">
                <a:effectLst/>
                <a:latin typeface="Newton"/>
              </a:rPr>
              <a:t>жирора</a:t>
            </a:r>
            <a:r>
              <a:rPr lang="ru-RU" sz="1800" dirty="0">
                <a:effectLst/>
                <a:latin typeface="Newton"/>
              </a:rPr>
              <a:t>- </a:t>
            </a:r>
            <a:r>
              <a:rPr lang="ru-RU" sz="1800" dirty="0" err="1">
                <a:effectLst/>
                <a:latin typeface="Newton"/>
              </a:rPr>
              <a:t>створимых</a:t>
            </a:r>
            <a:r>
              <a:rPr lang="ru-RU" sz="1800" dirty="0">
                <a:effectLst/>
                <a:latin typeface="Newton"/>
              </a:rPr>
              <a:t> ДЦ ЖК; 4 — эндоцитоз комплекса «альбумин — ДЦ ЖК»</a:t>
            </a:r>
            <a:r>
              <a:rPr lang="ru-RU" sz="800" dirty="0">
                <a:effectLst/>
                <a:latin typeface="Newton"/>
              </a:rPr>
              <a:t>1 </a:t>
            </a:r>
            <a:endParaRPr lang="ru-RU" dirty="0"/>
          </a:p>
        </p:txBody>
      </p:sp>
    </p:spTree>
    <p:extLst>
      <p:ext uri="{BB962C8B-B14F-4D97-AF65-F5344CB8AC3E}">
        <p14:creationId xmlns:p14="http://schemas.microsoft.com/office/powerpoint/2010/main" val="3304159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5FD47F-8C19-1C17-B632-7D244B49C74D}"/>
              </a:ext>
            </a:extLst>
          </p:cNvPr>
          <p:cNvSpPr>
            <a:spLocks noGrp="1"/>
          </p:cNvSpPr>
          <p:nvPr>
            <p:ph type="title"/>
          </p:nvPr>
        </p:nvSpPr>
        <p:spPr>
          <a:xfrm>
            <a:off x="628650" y="2204864"/>
            <a:ext cx="7886700" cy="1325563"/>
          </a:xfrm>
        </p:spPr>
        <p:txBody>
          <a:bodyPr>
            <a:normAutofit fontScale="90000"/>
          </a:bodyPr>
          <a:lstStyle/>
          <a:p>
            <a:pPr>
              <a:lnSpc>
                <a:spcPct val="100000"/>
              </a:lnSpc>
            </a:pPr>
            <a:r>
              <a:rPr lang="ru-RU" sz="1800" dirty="0">
                <a:effectLst/>
                <a:latin typeface="Newton"/>
              </a:rPr>
              <a:t>В цитоплазме </a:t>
            </a:r>
            <a:r>
              <a:rPr lang="ru-RU" sz="1800" dirty="0" err="1">
                <a:effectLst/>
                <a:latin typeface="Newton"/>
              </a:rPr>
              <a:t>кардиомиоцитов</a:t>
            </a:r>
            <a:r>
              <a:rPr lang="ru-RU" sz="1800" dirty="0">
                <a:effectLst/>
                <a:latin typeface="Newton"/>
              </a:rPr>
              <a:t> нерастворимые в воде СЖК «</a:t>
            </a:r>
            <a:r>
              <a:rPr lang="ru-RU" sz="1800" dirty="0" smtClean="0">
                <a:effectLst/>
                <a:latin typeface="Newton"/>
              </a:rPr>
              <a:t>активируются</a:t>
            </a:r>
            <a:r>
              <a:rPr lang="ru-RU" sz="1800" dirty="0">
                <a:effectLst/>
                <a:latin typeface="Newton"/>
              </a:rPr>
              <a:t>», то есть </a:t>
            </a:r>
            <a:r>
              <a:rPr lang="ru-RU" sz="1800" dirty="0" err="1">
                <a:effectLst/>
                <a:latin typeface="Newton"/>
              </a:rPr>
              <a:t>ферментативно</a:t>
            </a:r>
            <a:r>
              <a:rPr lang="ru-RU" sz="1800" dirty="0">
                <a:effectLst/>
                <a:latin typeface="Newton"/>
              </a:rPr>
              <a:t> с участием АТФ образуется </a:t>
            </a:r>
            <a:r>
              <a:rPr lang="ru-RU" sz="1800" dirty="0" smtClean="0">
                <a:effectLst/>
                <a:latin typeface="Newton"/>
              </a:rPr>
              <a:t>водорастворимый </a:t>
            </a:r>
            <a:r>
              <a:rPr lang="ru-RU" sz="1800" dirty="0">
                <a:effectLst/>
                <a:latin typeface="Newton"/>
              </a:rPr>
              <a:t>комплекс </a:t>
            </a:r>
            <a:r>
              <a:rPr lang="ru-RU" sz="1800" dirty="0" err="1">
                <a:effectLst/>
                <a:latin typeface="Newton"/>
              </a:rPr>
              <a:t>ацилкоэнзим</a:t>
            </a:r>
            <a:r>
              <a:rPr lang="ru-RU" sz="1800" dirty="0">
                <a:effectLst/>
                <a:latin typeface="Newton"/>
              </a:rPr>
              <a:t> А (</a:t>
            </a:r>
            <a:r>
              <a:rPr lang="ru-RU" sz="1800" dirty="0" err="1">
                <a:effectLst/>
                <a:latin typeface="Newton"/>
              </a:rPr>
              <a:t>ацил-КоА</a:t>
            </a:r>
            <a:r>
              <a:rPr lang="ru-RU" sz="1800" dirty="0">
                <a:effectLst/>
                <a:latin typeface="Newton"/>
              </a:rPr>
              <a:t>). </a:t>
            </a:r>
            <a:r>
              <a:rPr lang="ru-RU" dirty="0"/>
              <a:t/>
            </a:r>
            <a:br>
              <a:rPr lang="ru-RU" dirty="0"/>
            </a:br>
            <a:r>
              <a:rPr lang="ru-RU" sz="1800" dirty="0">
                <a:effectLst/>
                <a:latin typeface="Newton"/>
              </a:rPr>
              <a:t>ЖК с цепями из 12 и менее атомов углерода попадают в </a:t>
            </a:r>
            <a:r>
              <a:rPr lang="ru-RU" sz="1800" dirty="0" smtClean="0">
                <a:effectLst/>
                <a:latin typeface="Newton"/>
              </a:rPr>
              <a:t>митохондрии </a:t>
            </a:r>
            <a:r>
              <a:rPr lang="ru-RU" sz="1800" dirty="0">
                <a:effectLst/>
                <a:latin typeface="Newton"/>
              </a:rPr>
              <a:t>без помощи мембранных переносчиков. ЖК из 14 и более атомов углерода — это большинство СЖК, получаемых с </a:t>
            </a:r>
            <a:r>
              <a:rPr lang="ru-RU" sz="1800" dirty="0" err="1">
                <a:effectLst/>
                <a:latin typeface="Newton"/>
              </a:rPr>
              <a:t>пищеи</a:t>
            </a:r>
            <a:r>
              <a:rPr lang="ru-RU" sz="1800" dirty="0">
                <a:effectLst/>
                <a:latin typeface="Newton"/>
              </a:rPr>
              <a:t>̆, они не способны проникнуть через внутреннюю мембрану </a:t>
            </a:r>
            <a:r>
              <a:rPr lang="ru-RU" sz="1800" dirty="0" smtClean="0">
                <a:effectLst/>
                <a:latin typeface="Newton"/>
              </a:rPr>
              <a:t>митохондрии</a:t>
            </a:r>
            <a:r>
              <a:rPr lang="ru-RU" sz="1800" dirty="0">
                <a:effectLst/>
                <a:latin typeface="Newton"/>
              </a:rPr>
              <a:t>̆. Их перенос осуществляется с помощью </a:t>
            </a:r>
            <a:r>
              <a:rPr lang="ru-RU" sz="1800" dirty="0" err="1">
                <a:effectLst/>
                <a:latin typeface="Newton"/>
              </a:rPr>
              <a:t>карнитинового</a:t>
            </a:r>
            <a:r>
              <a:rPr lang="ru-RU" sz="1800" dirty="0">
                <a:effectLst/>
                <a:latin typeface="Newton"/>
              </a:rPr>
              <a:t> челнока. Работа </a:t>
            </a:r>
            <a:r>
              <a:rPr lang="ru-RU" sz="1800" dirty="0" err="1">
                <a:effectLst/>
                <a:latin typeface="Newton"/>
              </a:rPr>
              <a:t>карнитинового</a:t>
            </a:r>
            <a:r>
              <a:rPr lang="ru-RU" sz="1800" dirty="0">
                <a:effectLst/>
                <a:latin typeface="Newton"/>
              </a:rPr>
              <a:t> челнока сводится к следующему: под влиянием фермента карнитин-пальмитоилтрансферазы-1, </a:t>
            </a:r>
            <a:r>
              <a:rPr lang="ru-RU" sz="1800" dirty="0" smtClean="0">
                <a:effectLst/>
                <a:latin typeface="Newton"/>
              </a:rPr>
              <a:t>локализованного </a:t>
            </a:r>
            <a:r>
              <a:rPr lang="ru-RU" sz="1800" dirty="0">
                <a:effectLst/>
                <a:latin typeface="Newton"/>
              </a:rPr>
              <a:t>на </a:t>
            </a:r>
            <a:r>
              <a:rPr lang="ru-RU" sz="1800" dirty="0" err="1">
                <a:effectLst/>
                <a:latin typeface="Newton"/>
              </a:rPr>
              <a:t>наружнои</a:t>
            </a:r>
            <a:r>
              <a:rPr lang="ru-RU" sz="1800" dirty="0">
                <a:effectLst/>
                <a:latin typeface="Newton"/>
              </a:rPr>
              <a:t>̆ мембране митохондрий, происходит перенос длинноцепочечного </a:t>
            </a:r>
            <a:r>
              <a:rPr lang="ru-RU" sz="1800" dirty="0" err="1">
                <a:effectLst/>
                <a:latin typeface="Newton"/>
              </a:rPr>
              <a:t>ацила</a:t>
            </a:r>
            <a:r>
              <a:rPr lang="ru-RU" sz="1800" dirty="0">
                <a:effectLst/>
                <a:latin typeface="Newton"/>
              </a:rPr>
              <a:t> с </a:t>
            </a:r>
            <a:r>
              <a:rPr lang="ru-RU" sz="1800" dirty="0" err="1">
                <a:effectLst/>
                <a:latin typeface="Newton"/>
              </a:rPr>
              <a:t>КоА</a:t>
            </a:r>
            <a:r>
              <a:rPr lang="ru-RU" sz="1800" dirty="0">
                <a:effectLst/>
                <a:latin typeface="Newton"/>
              </a:rPr>
              <a:t> на карнитин, в </a:t>
            </a:r>
            <a:r>
              <a:rPr lang="ru-RU" sz="1800" dirty="0" smtClean="0">
                <a:effectLst/>
                <a:latin typeface="Newton"/>
              </a:rPr>
              <a:t>результате </a:t>
            </a:r>
            <a:r>
              <a:rPr lang="ru-RU" sz="1800" dirty="0">
                <a:effectLst/>
                <a:latin typeface="Newton"/>
              </a:rPr>
              <a:t>образуется комплекс длинноцепочечного </a:t>
            </a:r>
            <a:r>
              <a:rPr lang="ru-RU" sz="1800" dirty="0" err="1">
                <a:effectLst/>
                <a:latin typeface="Newton"/>
              </a:rPr>
              <a:t>ацил</a:t>
            </a:r>
            <a:r>
              <a:rPr lang="ru-RU" sz="1800" dirty="0">
                <a:effectLst/>
                <a:latin typeface="Newton"/>
              </a:rPr>
              <a:t>-карнитина. Этот комплекс транспортируется переносчиком — </a:t>
            </a:r>
            <a:r>
              <a:rPr lang="ru-RU" sz="1800" dirty="0" err="1" smtClean="0">
                <a:effectLst/>
                <a:latin typeface="Newton"/>
              </a:rPr>
              <a:t>ацилкарни</a:t>
            </a:r>
            <a:r>
              <a:rPr lang="ru-RU" sz="1800" dirty="0" smtClean="0">
                <a:effectLst/>
                <a:latin typeface="Newton"/>
              </a:rPr>
              <a:t>- </a:t>
            </a:r>
            <a:r>
              <a:rPr lang="ru-RU" sz="1800" dirty="0">
                <a:effectLst/>
                <a:latin typeface="Newton"/>
              </a:rPr>
              <a:t>тин-карнитин </a:t>
            </a:r>
            <a:r>
              <a:rPr lang="ru-RU" sz="1800" dirty="0" err="1">
                <a:effectLst/>
                <a:latin typeface="Newton"/>
              </a:rPr>
              <a:t>транслоказои</a:t>
            </a:r>
            <a:r>
              <a:rPr lang="ru-RU" sz="1800" dirty="0">
                <a:effectLst/>
                <a:latin typeface="Newton"/>
              </a:rPr>
              <a:t>̆ — через внутреннюю мембрану </a:t>
            </a:r>
            <a:r>
              <a:rPr lang="ru-RU" sz="1800" dirty="0" err="1">
                <a:effectLst/>
                <a:latin typeface="Newton"/>
              </a:rPr>
              <a:t>мито</a:t>
            </a:r>
            <a:r>
              <a:rPr lang="ru-RU" sz="1800" dirty="0">
                <a:effectLst/>
                <a:latin typeface="Newton"/>
              </a:rPr>
              <a:t>- </a:t>
            </a:r>
            <a:r>
              <a:rPr lang="ru-RU" sz="1800" dirty="0" err="1">
                <a:effectLst/>
                <a:latin typeface="Newton"/>
              </a:rPr>
              <a:t>хондрии</a:t>
            </a:r>
            <a:r>
              <a:rPr lang="ru-RU" sz="1800" dirty="0">
                <a:effectLst/>
                <a:latin typeface="Newton"/>
              </a:rPr>
              <a:t>̆ в обмен на карнитин, </a:t>
            </a:r>
            <a:r>
              <a:rPr lang="ru-RU" sz="1800" dirty="0" err="1">
                <a:effectLst/>
                <a:latin typeface="Newton"/>
              </a:rPr>
              <a:t>которыи</a:t>
            </a:r>
            <a:r>
              <a:rPr lang="ru-RU" sz="1800" dirty="0">
                <a:effectLst/>
                <a:latin typeface="Newton"/>
              </a:rPr>
              <a:t>̆ находится в митохондриях. Стехиометрия такого обмена составляет 1:1. Внутри митохондрий </a:t>
            </a:r>
            <a:r>
              <a:rPr lang="ru-RU" sz="1800" dirty="0" err="1">
                <a:effectLst/>
                <a:latin typeface="Newton"/>
              </a:rPr>
              <a:t>длинноцепочечныи</a:t>
            </a:r>
            <a:r>
              <a:rPr lang="ru-RU" sz="1800" dirty="0">
                <a:effectLst/>
                <a:latin typeface="Newton"/>
              </a:rPr>
              <a:t>̆ </a:t>
            </a:r>
            <a:r>
              <a:rPr lang="ru-RU" sz="1800" dirty="0" err="1" smtClean="0">
                <a:effectLst/>
                <a:latin typeface="Newton"/>
              </a:rPr>
              <a:t>ацильный</a:t>
            </a:r>
            <a:r>
              <a:rPr lang="ru-RU" sz="1800" dirty="0" smtClean="0">
                <a:effectLst/>
                <a:latin typeface="Newton"/>
              </a:rPr>
              <a:t> </a:t>
            </a:r>
            <a:r>
              <a:rPr lang="ru-RU" sz="1800" dirty="0">
                <a:effectLst/>
                <a:latin typeface="Newton"/>
              </a:rPr>
              <a:t>остаток с помощью фермента </a:t>
            </a:r>
            <a:r>
              <a:rPr lang="ru-RU" sz="1800" dirty="0" smtClean="0">
                <a:effectLst/>
                <a:latin typeface="Newton"/>
              </a:rPr>
              <a:t>карнитин-пальмитоилтрансферазы-2 </a:t>
            </a:r>
            <a:r>
              <a:rPr lang="ru-RU" sz="1800" dirty="0">
                <a:effectLst/>
                <a:latin typeface="Newton"/>
              </a:rPr>
              <a:t>переносится с </a:t>
            </a:r>
            <a:r>
              <a:rPr lang="ru-RU" sz="1800" dirty="0" smtClean="0">
                <a:effectLst/>
                <a:latin typeface="Newton"/>
              </a:rPr>
              <a:t>длинноцепочечного </a:t>
            </a:r>
            <a:r>
              <a:rPr lang="ru-RU" sz="1800" dirty="0" err="1" smtClean="0">
                <a:effectLst/>
                <a:latin typeface="Newton"/>
              </a:rPr>
              <a:t>ацил</a:t>
            </a:r>
            <a:r>
              <a:rPr lang="ru-RU" sz="1800" dirty="0">
                <a:latin typeface="Newton"/>
              </a:rPr>
              <a:t>-</a:t>
            </a:r>
            <a:r>
              <a:rPr lang="ru-RU" sz="1800" dirty="0" smtClean="0">
                <a:effectLst/>
                <a:latin typeface="Newton"/>
              </a:rPr>
              <a:t>карнитина </a:t>
            </a:r>
            <a:r>
              <a:rPr lang="ru-RU" sz="1800" dirty="0">
                <a:effectLst/>
                <a:latin typeface="Newton"/>
              </a:rPr>
              <a:t>на </a:t>
            </a:r>
            <a:r>
              <a:rPr lang="ru-RU" sz="1800" dirty="0" err="1">
                <a:effectLst/>
                <a:latin typeface="Newton"/>
              </a:rPr>
              <a:t>КоА</a:t>
            </a:r>
            <a:r>
              <a:rPr lang="ru-RU" sz="1800" dirty="0">
                <a:effectLst/>
                <a:latin typeface="Newton"/>
              </a:rPr>
              <a:t> митохондрий </a:t>
            </a:r>
            <a:r>
              <a:rPr lang="ru-RU" dirty="0"/>
              <a:t/>
            </a:r>
            <a:br>
              <a:rPr lang="ru-RU" dirty="0"/>
            </a:br>
            <a:endParaRPr lang="ru-RU" dirty="0"/>
          </a:p>
        </p:txBody>
      </p:sp>
      <p:sp>
        <p:nvSpPr>
          <p:cNvPr id="5" name="Номер слайда 4">
            <a:extLst>
              <a:ext uri="{FF2B5EF4-FFF2-40B4-BE49-F238E27FC236}">
                <a16:creationId xmlns:a16="http://schemas.microsoft.com/office/drawing/2014/main" id="{48D97469-8363-8164-559C-A15C572B5DDA}"/>
              </a:ext>
            </a:extLst>
          </p:cNvPr>
          <p:cNvSpPr>
            <a:spLocks noGrp="1"/>
          </p:cNvSpPr>
          <p:nvPr>
            <p:ph type="sldNum" sz="quarter" idx="12"/>
          </p:nvPr>
        </p:nvSpPr>
        <p:spPr/>
        <p:txBody>
          <a:bodyPr/>
          <a:lstStyle/>
          <a:p>
            <a:fld id="{E538C0C7-26A1-B640-9864-425D5A7A67BD}" type="slidenum">
              <a:rPr lang="ru-RU" altLang="ru-RU" smtClean="0"/>
              <a:pPr/>
              <a:t>46</a:t>
            </a:fld>
            <a:endParaRPr lang="ru-RU" altLang="ru-RU"/>
          </a:p>
        </p:txBody>
      </p:sp>
    </p:spTree>
    <p:extLst>
      <p:ext uri="{BB962C8B-B14F-4D97-AF65-F5344CB8AC3E}">
        <p14:creationId xmlns:p14="http://schemas.microsoft.com/office/powerpoint/2010/main" val="2388686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250825" y="0"/>
            <a:ext cx="8353425" cy="1741488"/>
          </a:xfrm>
          <a:noFill/>
        </p:spPr>
        <p:txBody>
          <a:bodyPr>
            <a:normAutofit fontScale="90000"/>
          </a:bodyPr>
          <a:lstStyle/>
          <a:p>
            <a:pPr algn="just" eaLnBrk="1" hangingPunct="1">
              <a:lnSpc>
                <a:spcPct val="102000"/>
              </a:lnSpc>
            </a:pPr>
            <a:r>
              <a:rPr lang="ru-RU" altLang="ru-RU" sz="2400" dirty="0" smtClean="0"/>
              <a:t/>
            </a:r>
            <a:br>
              <a:rPr lang="ru-RU" altLang="ru-RU" sz="2400" dirty="0" smtClean="0"/>
            </a:br>
            <a:r>
              <a:rPr lang="ru-RU" altLang="ru-RU" sz="1800" b="1" dirty="0" smtClean="0">
                <a:solidFill>
                  <a:srgbClr val="C00000"/>
                </a:solidFill>
                <a:latin typeface="Arial" panose="020B0604020202020204" pitchFamily="34" charset="0"/>
                <a:cs typeface="Arial" panose="020B0604020202020204" pitchFamily="34" charset="0"/>
              </a:rPr>
              <a:t>Окисление жирных кислот протекает после подготовки, на которую необходимо затратить энергию. Энергия поставляется за счет АТФ, но при подготовке одной молекулы жирной кислоты расходуется сразу две макроэргические фосфатные связи АТФ, которая превращается в АМФ</a:t>
            </a:r>
            <a:r>
              <a:rPr lang="ru-RU" altLang="ru-RU" sz="2000" b="1" dirty="0" smtClean="0">
                <a:solidFill>
                  <a:srgbClr val="C00000"/>
                </a:solidFill>
                <a:latin typeface="Arial" panose="020B0604020202020204" pitchFamily="34" charset="0"/>
                <a:cs typeface="Arial" panose="020B0604020202020204" pitchFamily="34" charset="0"/>
              </a:rPr>
              <a:t>.</a:t>
            </a:r>
            <a:r>
              <a:rPr lang="ru-RU" altLang="ru-RU" b="1" dirty="0" smtClean="0">
                <a:solidFill>
                  <a:srgbClr val="C00000"/>
                </a:solidFill>
                <a:latin typeface="Arial" panose="020B0604020202020204" pitchFamily="34" charset="0"/>
                <a:cs typeface="Arial" panose="020B0604020202020204" pitchFamily="34" charset="0"/>
              </a:rPr>
              <a:t> </a:t>
            </a:r>
          </a:p>
        </p:txBody>
      </p:sp>
      <p:sp>
        <p:nvSpPr>
          <p:cNvPr id="29699" name="Rectangle 5"/>
          <p:cNvSpPr>
            <a:spLocks noGrp="1" noChangeArrowheads="1"/>
          </p:cNvSpPr>
          <p:nvPr>
            <p:ph type="body" idx="1"/>
          </p:nvPr>
        </p:nvSpPr>
        <p:spPr>
          <a:xfrm>
            <a:off x="323850" y="2249488"/>
            <a:ext cx="8229600" cy="4608512"/>
          </a:xfrm>
          <a:noFill/>
        </p:spPr>
        <p:txBody>
          <a:bodyPr/>
          <a:lstStyle/>
          <a:p>
            <a:pPr eaLnBrk="1" hangingPunct="1"/>
            <a:r>
              <a:rPr lang="ru-RU" altLang="ru-RU" sz="2000" smtClean="0"/>
              <a:t>Энергия от АТФ к жирной кислоте переходит не за счет фосфорилирования молекулы субстрата, а путем образования продукта взаимодействия жирной кислоты с коэнзимом А. Этот процесс катализирует фермент ацил-КоА-синтетаза. </a:t>
            </a:r>
          </a:p>
          <a:p>
            <a:pPr eaLnBrk="1" hangingPunct="1"/>
            <a:endParaRPr lang="ru-RU" altLang="ru-RU" sz="2000" smtClean="0"/>
          </a:p>
          <a:p>
            <a:pPr eaLnBrk="1" hangingPunct="1"/>
            <a:r>
              <a:rPr lang="ru-RU" altLang="ru-RU" sz="2000" smtClean="0"/>
              <a:t>Жирные кислоты с длинной цепью от 12 до 20 атомов углерода активируются на внешней мембране митохондрий, а с короткой и средней длиной от 4 до 12 атомов углерода – в матриксе митохондрий, куда они проникают путем диффузии. Транспорт ацил-КоА жирных кислот с длинной цепью происходит путем взаимодействия с карнитином и с помощью двух ферментов (карнитин-ацил-трансфераз).</a:t>
            </a:r>
          </a:p>
        </p:txBody>
      </p:sp>
    </p:spTree>
    <p:extLst>
      <p:ext uri="{BB962C8B-B14F-4D97-AF65-F5344CB8AC3E}">
        <p14:creationId xmlns:p14="http://schemas.microsoft.com/office/powerpoint/2010/main" val="3481252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23850" y="476250"/>
            <a:ext cx="8229600" cy="576263"/>
          </a:xfrm>
        </p:spPr>
        <p:txBody>
          <a:bodyPr>
            <a:normAutofit fontScale="90000"/>
          </a:bodyPr>
          <a:lstStyle/>
          <a:p>
            <a:pPr eaLnBrk="1" hangingPunct="1"/>
            <a:r>
              <a:rPr lang="el-GR" altLang="ru-RU" sz="4000" smtClean="0">
                <a:latin typeface="Times New Roman" panose="02020603050405020304" pitchFamily="18" charset="0"/>
                <a:cs typeface="Times New Roman" panose="02020603050405020304" pitchFamily="18" charset="0"/>
              </a:rPr>
              <a:t>β</a:t>
            </a:r>
            <a:r>
              <a:rPr lang="ru-RU" altLang="ru-RU" sz="4000" smtClean="0">
                <a:latin typeface="Times New Roman" panose="02020603050405020304" pitchFamily="18" charset="0"/>
                <a:cs typeface="Times New Roman" panose="02020603050405020304" pitchFamily="18" charset="0"/>
              </a:rPr>
              <a:t>-окисление жирных кислот</a:t>
            </a:r>
            <a:endParaRPr lang="el-GR" altLang="ru-RU" sz="4000" smtClean="0">
              <a:latin typeface="Times New Roman" panose="02020603050405020304" pitchFamily="18" charset="0"/>
              <a:cs typeface="Times New Roman" panose="02020603050405020304" pitchFamily="18" charset="0"/>
            </a:endParaRPr>
          </a:p>
        </p:txBody>
      </p:sp>
      <p:sp>
        <p:nvSpPr>
          <p:cNvPr id="30723" name="Rectangle 7"/>
          <p:cNvSpPr>
            <a:spLocks noGrp="1" noChangeArrowheads="1"/>
          </p:cNvSpPr>
          <p:nvPr>
            <p:ph type="body" idx="1"/>
          </p:nvPr>
        </p:nvSpPr>
        <p:spPr>
          <a:xfrm>
            <a:off x="539750" y="1773238"/>
            <a:ext cx="8229600" cy="3170237"/>
          </a:xfrm>
          <a:noFill/>
        </p:spPr>
        <p:txBody>
          <a:bodyPr/>
          <a:lstStyle/>
          <a:p>
            <a:pPr algn="ctr" eaLnBrk="1" hangingPunct="1">
              <a:buFontTx/>
              <a:buNone/>
            </a:pPr>
            <a:r>
              <a:rPr lang="ru-RU" altLang="ru-RU" sz="2000" b="1" smtClean="0"/>
              <a:t>1. Активация жирных кислот </a:t>
            </a:r>
          </a:p>
          <a:p>
            <a:pPr eaLnBrk="1" hangingPunct="1">
              <a:buFontTx/>
              <a:buNone/>
            </a:pPr>
            <a:r>
              <a:rPr lang="ru-RU" altLang="ru-RU" sz="2000" smtClean="0"/>
              <a:t>					</a:t>
            </a:r>
          </a:p>
          <a:p>
            <a:pPr eaLnBrk="1" hangingPunct="1">
              <a:buFontTx/>
              <a:buNone/>
            </a:pPr>
            <a:r>
              <a:rPr lang="en-US" altLang="ru-RU" sz="2400" b="1" smtClean="0">
                <a:solidFill>
                  <a:srgbClr val="CC0000"/>
                </a:solidFill>
              </a:rPr>
              <a:t>R</a:t>
            </a:r>
            <a:r>
              <a:rPr lang="ru-RU" altLang="ru-RU" sz="2400" b="1" smtClean="0">
                <a:solidFill>
                  <a:srgbClr val="CC0000"/>
                </a:solidFill>
              </a:rPr>
              <a:t>-</a:t>
            </a:r>
            <a:r>
              <a:rPr lang="en-US" altLang="ru-RU" sz="2400" b="1" smtClean="0">
                <a:solidFill>
                  <a:srgbClr val="CC0000"/>
                </a:solidFill>
              </a:rPr>
              <a:t>CH</a:t>
            </a:r>
            <a:r>
              <a:rPr lang="en-US" altLang="ru-RU" sz="2400" b="1" baseline="-25000" smtClean="0">
                <a:solidFill>
                  <a:srgbClr val="CC0000"/>
                </a:solidFill>
              </a:rPr>
              <a:t>2</a:t>
            </a:r>
            <a:r>
              <a:rPr lang="en-US" altLang="ru-RU" sz="2400" b="1" smtClean="0">
                <a:solidFill>
                  <a:srgbClr val="CC0000"/>
                </a:solidFill>
              </a:rPr>
              <a:t>–CH</a:t>
            </a:r>
            <a:r>
              <a:rPr lang="en-US" altLang="ru-RU" sz="2400" b="1" baseline="-25000" smtClean="0">
                <a:solidFill>
                  <a:srgbClr val="CC0000"/>
                </a:solidFill>
              </a:rPr>
              <a:t>2</a:t>
            </a:r>
            <a:r>
              <a:rPr lang="en-US" altLang="ru-RU" sz="2400" b="1" smtClean="0">
                <a:solidFill>
                  <a:srgbClr val="CC0000"/>
                </a:solidFill>
              </a:rPr>
              <a:t> –COOH</a:t>
            </a:r>
            <a:r>
              <a:rPr lang="en-US" altLang="ru-RU" sz="2400" b="1" smtClean="0"/>
              <a:t> + HS~KoA + </a:t>
            </a:r>
            <a:r>
              <a:rPr lang="ru-RU" altLang="ru-RU" sz="2400" b="1" smtClean="0"/>
              <a:t>АТФ        </a:t>
            </a:r>
          </a:p>
          <a:p>
            <a:pPr eaLnBrk="1" hangingPunct="1">
              <a:buFontTx/>
              <a:buNone/>
            </a:pPr>
            <a:endParaRPr lang="en-US" altLang="ru-RU" sz="2400" b="1" smtClean="0"/>
          </a:p>
          <a:p>
            <a:pPr eaLnBrk="1" hangingPunct="1">
              <a:buFontTx/>
              <a:buNone/>
            </a:pPr>
            <a:r>
              <a:rPr lang="en-US" altLang="ru-RU" sz="2400" b="1" smtClean="0">
                <a:solidFill>
                  <a:srgbClr val="CC0000"/>
                </a:solidFill>
              </a:rPr>
              <a:t>R-CH</a:t>
            </a:r>
            <a:r>
              <a:rPr lang="en-US" altLang="ru-RU" sz="2400" b="1" baseline="-25000" smtClean="0">
                <a:solidFill>
                  <a:srgbClr val="CC0000"/>
                </a:solidFill>
              </a:rPr>
              <a:t>2</a:t>
            </a:r>
            <a:r>
              <a:rPr lang="en-US" altLang="ru-RU" sz="2400" b="1" smtClean="0">
                <a:solidFill>
                  <a:srgbClr val="CC0000"/>
                </a:solidFill>
              </a:rPr>
              <a:t>-CH</a:t>
            </a:r>
            <a:r>
              <a:rPr lang="en-US" altLang="ru-RU" sz="2400" b="1" baseline="-25000" smtClean="0">
                <a:solidFill>
                  <a:srgbClr val="CC0000"/>
                </a:solidFill>
              </a:rPr>
              <a:t>2</a:t>
            </a:r>
            <a:r>
              <a:rPr lang="en-US" altLang="ru-RU" sz="2400" b="1" smtClean="0">
                <a:solidFill>
                  <a:srgbClr val="CC0000"/>
                </a:solidFill>
              </a:rPr>
              <a:t>-CO</a:t>
            </a:r>
            <a:r>
              <a:rPr lang="en-US" altLang="ru-RU" sz="2400" b="1" smtClean="0"/>
              <a:t>~S-KoA + </a:t>
            </a:r>
            <a:r>
              <a:rPr lang="ru-RU" altLang="ru-RU" sz="2400" b="1" smtClean="0"/>
              <a:t>АМФ</a:t>
            </a:r>
            <a:r>
              <a:rPr lang="en-US" altLang="ru-RU" sz="2400" b="1" smtClean="0"/>
              <a:t> </a:t>
            </a:r>
            <a:r>
              <a:rPr lang="ru-RU" altLang="ru-RU" sz="2400" b="1" smtClean="0"/>
              <a:t>+</a:t>
            </a:r>
            <a:r>
              <a:rPr lang="en-US" altLang="ru-RU" sz="2400" b="1" smtClean="0"/>
              <a:t> </a:t>
            </a:r>
            <a:r>
              <a:rPr lang="ru-RU" altLang="ru-RU" sz="2400" b="1" smtClean="0"/>
              <a:t>ФФ</a:t>
            </a:r>
          </a:p>
          <a:p>
            <a:pPr eaLnBrk="1" hangingPunct="1"/>
            <a:endParaRPr lang="ru-RU" altLang="ru-RU" sz="2400" b="1" smtClean="0"/>
          </a:p>
          <a:p>
            <a:pPr eaLnBrk="1" hangingPunct="1">
              <a:buFontTx/>
              <a:buNone/>
            </a:pPr>
            <a:endParaRPr lang="ru-RU" altLang="ru-RU" sz="4400" smtClean="0"/>
          </a:p>
        </p:txBody>
      </p:sp>
      <p:sp>
        <p:nvSpPr>
          <p:cNvPr id="30724" name="Line 8"/>
          <p:cNvSpPr>
            <a:spLocks noChangeShapeType="1"/>
          </p:cNvSpPr>
          <p:nvPr/>
        </p:nvSpPr>
        <p:spPr bwMode="auto">
          <a:xfrm>
            <a:off x="6732588" y="2781300"/>
            <a:ext cx="16573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725" name="Text Box 10"/>
          <p:cNvSpPr txBox="1">
            <a:spLocks noChangeArrowheads="1"/>
          </p:cNvSpPr>
          <p:nvPr/>
        </p:nvSpPr>
        <p:spPr bwMode="auto">
          <a:xfrm>
            <a:off x="6516688" y="2133600"/>
            <a:ext cx="20304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400" b="1">
                <a:solidFill>
                  <a:schemeClr val="accent2"/>
                </a:solidFill>
              </a:rPr>
              <a:t>Ацил-КоА-синтетаза </a:t>
            </a:r>
            <a:endParaRPr lang="en-US" altLang="ru-RU" sz="1400" b="1">
              <a:solidFill>
                <a:schemeClr val="accent2"/>
              </a:solidFill>
            </a:endParaRPr>
          </a:p>
          <a:p>
            <a:pPr algn="ctr" eaLnBrk="1" hangingPunct="1">
              <a:spcBef>
                <a:spcPct val="0"/>
              </a:spcBef>
              <a:buFontTx/>
              <a:buNone/>
            </a:pPr>
            <a:r>
              <a:rPr lang="ru-RU" altLang="ru-RU" sz="1400" b="1">
                <a:solidFill>
                  <a:schemeClr val="accent2"/>
                </a:solidFill>
              </a:rPr>
              <a:t>(тиокиназа)</a:t>
            </a:r>
          </a:p>
        </p:txBody>
      </p:sp>
      <p:sp>
        <p:nvSpPr>
          <p:cNvPr id="30726" name="Text Box 11"/>
          <p:cNvSpPr txBox="1">
            <a:spLocks noChangeArrowheads="1"/>
          </p:cNvSpPr>
          <p:nvPr/>
        </p:nvSpPr>
        <p:spPr bwMode="auto">
          <a:xfrm>
            <a:off x="1403350" y="4076700"/>
            <a:ext cx="1189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600" b="1"/>
              <a:t>ацил</a:t>
            </a:r>
            <a:r>
              <a:rPr lang="en-US" altLang="ru-RU" sz="1600" b="1"/>
              <a:t>~</a:t>
            </a:r>
            <a:r>
              <a:rPr lang="ru-RU" altLang="ru-RU" sz="1600" b="1"/>
              <a:t>КоА</a:t>
            </a:r>
          </a:p>
        </p:txBody>
      </p:sp>
    </p:spTree>
    <p:extLst>
      <p:ext uri="{BB962C8B-B14F-4D97-AF65-F5344CB8AC3E}">
        <p14:creationId xmlns:p14="http://schemas.microsoft.com/office/powerpoint/2010/main" val="18710337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4"/>
          <p:cNvSpPr>
            <a:spLocks noChangeShapeType="1"/>
          </p:cNvSpPr>
          <p:nvPr/>
        </p:nvSpPr>
        <p:spPr bwMode="auto">
          <a:xfrm flipH="1">
            <a:off x="2016125" y="908050"/>
            <a:ext cx="0" cy="17287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47" name="Line 5"/>
          <p:cNvSpPr>
            <a:spLocks noChangeShapeType="1"/>
          </p:cNvSpPr>
          <p:nvPr/>
        </p:nvSpPr>
        <p:spPr bwMode="auto">
          <a:xfrm>
            <a:off x="2447925" y="908050"/>
            <a:ext cx="0" cy="17287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48" name="Line 6"/>
          <p:cNvSpPr>
            <a:spLocks noChangeShapeType="1"/>
          </p:cNvSpPr>
          <p:nvPr/>
        </p:nvSpPr>
        <p:spPr bwMode="auto">
          <a:xfrm flipH="1">
            <a:off x="2016125" y="3644900"/>
            <a:ext cx="0" cy="17287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49" name="Line 7"/>
          <p:cNvSpPr>
            <a:spLocks noChangeShapeType="1"/>
          </p:cNvSpPr>
          <p:nvPr/>
        </p:nvSpPr>
        <p:spPr bwMode="auto">
          <a:xfrm>
            <a:off x="2447925" y="3644900"/>
            <a:ext cx="0" cy="17287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50" name="Line 8"/>
          <p:cNvSpPr>
            <a:spLocks noChangeShapeType="1"/>
          </p:cNvSpPr>
          <p:nvPr/>
        </p:nvSpPr>
        <p:spPr bwMode="auto">
          <a:xfrm flipH="1">
            <a:off x="4572000" y="1052513"/>
            <a:ext cx="0" cy="28082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51" name="Line 9"/>
          <p:cNvSpPr>
            <a:spLocks noChangeShapeType="1"/>
          </p:cNvSpPr>
          <p:nvPr/>
        </p:nvSpPr>
        <p:spPr bwMode="auto">
          <a:xfrm>
            <a:off x="5291138" y="1052513"/>
            <a:ext cx="0" cy="28082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52" name="Line 10"/>
          <p:cNvSpPr>
            <a:spLocks noChangeShapeType="1"/>
          </p:cNvSpPr>
          <p:nvPr/>
        </p:nvSpPr>
        <p:spPr bwMode="auto">
          <a:xfrm flipH="1">
            <a:off x="4572000" y="3789363"/>
            <a:ext cx="0" cy="17287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53" name="Line 11"/>
          <p:cNvSpPr>
            <a:spLocks noChangeShapeType="1"/>
          </p:cNvSpPr>
          <p:nvPr/>
        </p:nvSpPr>
        <p:spPr bwMode="auto">
          <a:xfrm>
            <a:off x="5291138" y="3789363"/>
            <a:ext cx="0" cy="17287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54" name="Oval 12"/>
          <p:cNvSpPr>
            <a:spLocks noChangeArrowheads="1"/>
          </p:cNvSpPr>
          <p:nvPr/>
        </p:nvSpPr>
        <p:spPr bwMode="auto">
          <a:xfrm>
            <a:off x="2016125" y="2781300"/>
            <a:ext cx="503238" cy="719138"/>
          </a:xfrm>
          <a:prstGeom prst="ellipse">
            <a:avLst/>
          </a:prstGeom>
          <a:solidFill>
            <a:srgbClr val="008000">
              <a:alpha val="52940"/>
            </a:srgb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61453" name="Oval 13"/>
          <p:cNvSpPr>
            <a:spLocks noChangeArrowheads="1"/>
          </p:cNvSpPr>
          <p:nvPr/>
        </p:nvSpPr>
        <p:spPr bwMode="auto">
          <a:xfrm>
            <a:off x="4643438" y="1341438"/>
            <a:ext cx="431800" cy="3024187"/>
          </a:xfrm>
          <a:prstGeom prst="ellipse">
            <a:avLst/>
          </a:prstGeom>
          <a:solidFill>
            <a:srgbClr val="339966">
              <a:alpha val="81960"/>
            </a:srgbClr>
          </a:solidFill>
          <a:ln w="222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t>Транслоказа</a:t>
            </a:r>
          </a:p>
        </p:txBody>
      </p:sp>
      <p:sp>
        <p:nvSpPr>
          <p:cNvPr id="61455" name="Text Box 15"/>
          <p:cNvSpPr txBox="1">
            <a:spLocks noChangeArrowheads="1"/>
          </p:cNvSpPr>
          <p:nvPr/>
        </p:nvSpPr>
        <p:spPr bwMode="auto">
          <a:xfrm>
            <a:off x="2427288" y="2635250"/>
            <a:ext cx="13985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t>карнитинацил-</a:t>
            </a:r>
          </a:p>
          <a:p>
            <a:pPr eaLnBrk="1" hangingPunct="1">
              <a:spcBef>
                <a:spcPct val="0"/>
              </a:spcBef>
              <a:buFontTx/>
              <a:buNone/>
            </a:pPr>
            <a:r>
              <a:rPr lang="ru-RU" altLang="ru-RU" sz="1400"/>
              <a:t>трансфераза</a:t>
            </a:r>
            <a:r>
              <a:rPr lang="en-US" altLang="ru-RU" sz="1400"/>
              <a:t> I</a:t>
            </a:r>
            <a:endParaRPr lang="ru-RU" altLang="ru-RU" sz="1400"/>
          </a:p>
        </p:txBody>
      </p:sp>
      <p:graphicFrame>
        <p:nvGraphicFramePr>
          <p:cNvPr id="31757" name="Object 19"/>
          <p:cNvGraphicFramePr>
            <a:graphicFrameLocks noGrp="1" noChangeAspect="1"/>
          </p:cNvGraphicFramePr>
          <p:nvPr>
            <p:ph sz="quarter" idx="1"/>
          </p:nvPr>
        </p:nvGraphicFramePr>
        <p:xfrm>
          <a:off x="2590800" y="908050"/>
          <a:ext cx="1022350" cy="1568450"/>
        </p:xfrm>
        <a:graphic>
          <a:graphicData uri="http://schemas.openxmlformats.org/presentationml/2006/ole">
            <mc:AlternateContent xmlns:mc="http://schemas.openxmlformats.org/markup-compatibility/2006">
              <mc:Choice xmlns:v="urn:schemas-microsoft-com:vml" Requires="v">
                <p:oleObj spid="_x0000_s3165" name="CS ChemDraw Drawing" r:id="rId3" imgW="1022223" imgH="1567815" progId="ChemDraw.Document.6.0">
                  <p:embed/>
                </p:oleObj>
              </mc:Choice>
              <mc:Fallback>
                <p:oleObj name="CS ChemDraw Drawing" r:id="rId3" imgW="1022223" imgH="1567815" progId="ChemDraw.Document.6.0">
                  <p:embed/>
                  <p:pic>
                    <p:nvPicPr>
                      <p:cNvPr id="31757"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908050"/>
                        <a:ext cx="102235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61" name="Object 21"/>
          <p:cNvGraphicFramePr>
            <a:graphicFrameLocks noGrp="1" noChangeAspect="1"/>
          </p:cNvGraphicFramePr>
          <p:nvPr>
            <p:ph sz="quarter" idx="2"/>
          </p:nvPr>
        </p:nvGraphicFramePr>
        <p:xfrm>
          <a:off x="2303463" y="1989138"/>
          <a:ext cx="627062" cy="2232025"/>
        </p:xfrm>
        <a:graphic>
          <a:graphicData uri="http://schemas.openxmlformats.org/presentationml/2006/ole">
            <mc:AlternateContent xmlns:mc="http://schemas.openxmlformats.org/markup-compatibility/2006">
              <mc:Choice xmlns:v="urn:schemas-microsoft-com:vml" Requires="v">
                <p:oleObj spid="_x0000_s3166" name="CS ChemDraw Drawing" r:id="rId5" imgW="501015" imgH="1788033" progId="ChemDraw.Document.6.0">
                  <p:embed/>
                </p:oleObj>
              </mc:Choice>
              <mc:Fallback>
                <p:oleObj name="CS ChemDraw Drawing" r:id="rId5" imgW="501015" imgH="1788033" progId="ChemDraw.Document.6.0">
                  <p:embed/>
                  <p:pic>
                    <p:nvPicPr>
                      <p:cNvPr id="61461"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3463" y="1989138"/>
                        <a:ext cx="627062"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9" name="Text Box 31"/>
          <p:cNvSpPr txBox="1">
            <a:spLocks noChangeArrowheads="1"/>
          </p:cNvSpPr>
          <p:nvPr/>
        </p:nvSpPr>
        <p:spPr bwMode="auto">
          <a:xfrm>
            <a:off x="231775" y="1936750"/>
            <a:ext cx="1384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solidFill>
                  <a:srgbClr val="CC0000"/>
                </a:solidFill>
              </a:rPr>
              <a:t>R-C~S-KoA</a:t>
            </a:r>
            <a:endParaRPr lang="ru-RU" altLang="ru-RU" sz="1800">
              <a:solidFill>
                <a:srgbClr val="CC0000"/>
              </a:solidFill>
            </a:endParaRPr>
          </a:p>
        </p:txBody>
      </p:sp>
      <p:sp>
        <p:nvSpPr>
          <p:cNvPr id="31760" name="Line 32"/>
          <p:cNvSpPr>
            <a:spLocks noChangeShapeType="1"/>
          </p:cNvSpPr>
          <p:nvPr/>
        </p:nvSpPr>
        <p:spPr bwMode="auto">
          <a:xfrm>
            <a:off x="611188" y="1844675"/>
            <a:ext cx="158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61" name="Line 33"/>
          <p:cNvSpPr>
            <a:spLocks noChangeShapeType="1"/>
          </p:cNvSpPr>
          <p:nvPr/>
        </p:nvSpPr>
        <p:spPr bwMode="auto">
          <a:xfrm>
            <a:off x="684213" y="1844675"/>
            <a:ext cx="1587"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762" name="Text Box 34"/>
          <p:cNvSpPr txBox="1">
            <a:spLocks noChangeArrowheads="1"/>
          </p:cNvSpPr>
          <p:nvPr/>
        </p:nvSpPr>
        <p:spPr bwMode="auto">
          <a:xfrm>
            <a:off x="468313" y="1484313"/>
            <a:ext cx="36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solidFill>
                  <a:srgbClr val="CC0000"/>
                </a:solidFill>
              </a:rPr>
              <a:t>O</a:t>
            </a:r>
            <a:endParaRPr lang="ru-RU" altLang="ru-RU" sz="1800">
              <a:solidFill>
                <a:srgbClr val="CC0000"/>
              </a:solidFill>
            </a:endParaRPr>
          </a:p>
        </p:txBody>
      </p:sp>
      <p:sp>
        <p:nvSpPr>
          <p:cNvPr id="61475" name="Oval 35"/>
          <p:cNvSpPr>
            <a:spLocks noChangeArrowheads="1"/>
          </p:cNvSpPr>
          <p:nvPr/>
        </p:nvSpPr>
        <p:spPr bwMode="auto">
          <a:xfrm>
            <a:off x="5095875" y="2782888"/>
            <a:ext cx="503238" cy="719137"/>
          </a:xfrm>
          <a:prstGeom prst="ellipse">
            <a:avLst/>
          </a:prstGeom>
          <a:solidFill>
            <a:srgbClr val="008000">
              <a:alpha val="52940"/>
            </a:srgb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61476" name="Text Box 36"/>
          <p:cNvSpPr txBox="1">
            <a:spLocks noChangeArrowheads="1"/>
          </p:cNvSpPr>
          <p:nvPr/>
        </p:nvSpPr>
        <p:spPr bwMode="auto">
          <a:xfrm>
            <a:off x="5507038" y="2636838"/>
            <a:ext cx="14176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a:t>карнитинацил-</a:t>
            </a:r>
          </a:p>
          <a:p>
            <a:pPr eaLnBrk="1" hangingPunct="1">
              <a:spcBef>
                <a:spcPct val="0"/>
              </a:spcBef>
              <a:buFontTx/>
              <a:buNone/>
            </a:pPr>
            <a:r>
              <a:rPr lang="ru-RU" altLang="ru-RU" sz="1400"/>
              <a:t>трансфераза</a:t>
            </a:r>
            <a:r>
              <a:rPr lang="en-US" altLang="ru-RU" sz="1400"/>
              <a:t> II</a:t>
            </a:r>
            <a:endParaRPr lang="ru-RU" altLang="ru-RU" sz="1400"/>
          </a:p>
        </p:txBody>
      </p:sp>
      <p:graphicFrame>
        <p:nvGraphicFramePr>
          <p:cNvPr id="61477" name="Object 37"/>
          <p:cNvGraphicFramePr>
            <a:graphicFrameLocks noGrp="1" noChangeAspect="1"/>
          </p:cNvGraphicFramePr>
          <p:nvPr>
            <p:ph sz="quarter" idx="4"/>
          </p:nvPr>
        </p:nvGraphicFramePr>
        <p:xfrm>
          <a:off x="2663825" y="4149725"/>
          <a:ext cx="1184275" cy="1568450"/>
        </p:xfrm>
        <a:graphic>
          <a:graphicData uri="http://schemas.openxmlformats.org/presentationml/2006/ole">
            <mc:AlternateContent xmlns:mc="http://schemas.openxmlformats.org/markup-compatibility/2006">
              <mc:Choice xmlns:v="urn:schemas-microsoft-com:vml" Requires="v">
                <p:oleObj spid="_x0000_s3167" name="CS ChemDraw Drawing" r:id="rId7" imgW="1184910" imgH="1567815" progId="ChemDraw.Document.6.0">
                  <p:embed/>
                </p:oleObj>
              </mc:Choice>
              <mc:Fallback>
                <p:oleObj name="CS ChemDraw Drawing" r:id="rId7" imgW="1184910" imgH="1567815" progId="ChemDraw.Document.6.0">
                  <p:embed/>
                  <p:pic>
                    <p:nvPicPr>
                      <p:cNvPr id="61477" name="Object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3825" y="4149725"/>
                        <a:ext cx="118427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0" name="Object 40"/>
          <p:cNvGraphicFramePr>
            <a:graphicFrameLocks noChangeAspect="1"/>
          </p:cNvGraphicFramePr>
          <p:nvPr/>
        </p:nvGraphicFramePr>
        <p:xfrm>
          <a:off x="5722938" y="4076700"/>
          <a:ext cx="1184275" cy="1568450"/>
        </p:xfrm>
        <a:graphic>
          <a:graphicData uri="http://schemas.openxmlformats.org/presentationml/2006/ole">
            <mc:AlternateContent xmlns:mc="http://schemas.openxmlformats.org/markup-compatibility/2006">
              <mc:Choice xmlns:v="urn:schemas-microsoft-com:vml" Requires="v">
                <p:oleObj spid="_x0000_s3168" name="CS ChemDraw Drawing" r:id="rId9" imgW="1184910" imgH="1567815" progId="ChemDraw.Document.6.0">
                  <p:embed/>
                </p:oleObj>
              </mc:Choice>
              <mc:Fallback>
                <p:oleObj name="CS ChemDraw Drawing" r:id="rId9" imgW="1184910" imgH="1567815" progId="ChemDraw.Document.6.0">
                  <p:embed/>
                  <p:pic>
                    <p:nvPicPr>
                      <p:cNvPr id="6148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2938" y="4076700"/>
                        <a:ext cx="118427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1" name="Object 41"/>
          <p:cNvGraphicFramePr>
            <a:graphicFrameLocks noChangeAspect="1"/>
          </p:cNvGraphicFramePr>
          <p:nvPr/>
        </p:nvGraphicFramePr>
        <p:xfrm>
          <a:off x="6948488" y="2349500"/>
          <a:ext cx="1027112" cy="1854200"/>
        </p:xfrm>
        <a:graphic>
          <a:graphicData uri="http://schemas.openxmlformats.org/presentationml/2006/ole">
            <mc:AlternateContent xmlns:mc="http://schemas.openxmlformats.org/markup-compatibility/2006">
              <mc:Choice xmlns:v="urn:schemas-microsoft-com:vml" Requires="v">
                <p:oleObj spid="_x0000_s3169" name="CS ChemDraw Drawing" r:id="rId10" imgW="1026414" imgH="1854708" progId="ChemDraw.Document.6.0">
                  <p:embed/>
                </p:oleObj>
              </mc:Choice>
              <mc:Fallback>
                <p:oleObj name="CS ChemDraw Drawing" r:id="rId10" imgW="1026414" imgH="1854708" progId="ChemDraw.Document.6.0">
                  <p:embed/>
                  <p:pic>
                    <p:nvPicPr>
                      <p:cNvPr id="61481"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8488" y="2349500"/>
                        <a:ext cx="1027112"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2" name="Object 42"/>
          <p:cNvGraphicFramePr>
            <a:graphicFrameLocks noChangeAspect="1"/>
          </p:cNvGraphicFramePr>
          <p:nvPr/>
        </p:nvGraphicFramePr>
        <p:xfrm>
          <a:off x="6156325" y="692150"/>
          <a:ext cx="1022350" cy="1568450"/>
        </p:xfrm>
        <a:graphic>
          <a:graphicData uri="http://schemas.openxmlformats.org/presentationml/2006/ole">
            <mc:AlternateContent xmlns:mc="http://schemas.openxmlformats.org/markup-compatibility/2006">
              <mc:Choice xmlns:v="urn:schemas-microsoft-com:vml" Requires="v">
                <p:oleObj spid="_x0000_s3170" name="CS ChemDraw Drawing" r:id="rId12" imgW="1022223" imgH="1567815" progId="ChemDraw.Document.6.0">
                  <p:embed/>
                </p:oleObj>
              </mc:Choice>
              <mc:Fallback>
                <p:oleObj name="CS ChemDraw Drawing" r:id="rId12" imgW="1022223" imgH="1567815" progId="ChemDraw.Document.6.0">
                  <p:embed/>
                  <p:pic>
                    <p:nvPicPr>
                      <p:cNvPr id="61482"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692150"/>
                        <a:ext cx="102235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69" name="Text Box 43"/>
          <p:cNvSpPr txBox="1">
            <a:spLocks noChangeArrowheads="1"/>
          </p:cNvSpPr>
          <p:nvPr/>
        </p:nvSpPr>
        <p:spPr bwMode="auto">
          <a:xfrm>
            <a:off x="7885113" y="4149725"/>
            <a:ext cx="855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b="1"/>
              <a:t>HS-KoA</a:t>
            </a:r>
            <a:endParaRPr lang="ru-RU" altLang="ru-RU" sz="1400" b="1"/>
          </a:p>
        </p:txBody>
      </p:sp>
      <p:sp>
        <p:nvSpPr>
          <p:cNvPr id="61484" name="Text Box 44"/>
          <p:cNvSpPr txBox="1">
            <a:spLocks noChangeArrowheads="1"/>
          </p:cNvSpPr>
          <p:nvPr/>
        </p:nvSpPr>
        <p:spPr bwMode="auto">
          <a:xfrm>
            <a:off x="7759700" y="1989138"/>
            <a:ext cx="1384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solidFill>
                  <a:srgbClr val="CC0000"/>
                </a:solidFill>
              </a:rPr>
              <a:t>R-C~S-KoA</a:t>
            </a:r>
            <a:endParaRPr lang="ru-RU" altLang="ru-RU" sz="1800">
              <a:solidFill>
                <a:srgbClr val="CC0000"/>
              </a:solidFill>
            </a:endParaRPr>
          </a:p>
        </p:txBody>
      </p:sp>
      <p:sp>
        <p:nvSpPr>
          <p:cNvPr id="61485" name="Line 45"/>
          <p:cNvSpPr>
            <a:spLocks noChangeShapeType="1"/>
          </p:cNvSpPr>
          <p:nvPr/>
        </p:nvSpPr>
        <p:spPr bwMode="auto">
          <a:xfrm>
            <a:off x="8139113" y="1897063"/>
            <a:ext cx="1587"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86" name="Line 46"/>
          <p:cNvSpPr>
            <a:spLocks noChangeShapeType="1"/>
          </p:cNvSpPr>
          <p:nvPr/>
        </p:nvSpPr>
        <p:spPr bwMode="auto">
          <a:xfrm>
            <a:off x="8212138" y="1897063"/>
            <a:ext cx="1587"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87" name="Text Box 47"/>
          <p:cNvSpPr txBox="1">
            <a:spLocks noChangeArrowheads="1"/>
          </p:cNvSpPr>
          <p:nvPr/>
        </p:nvSpPr>
        <p:spPr bwMode="auto">
          <a:xfrm>
            <a:off x="7996238" y="15367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solidFill>
                  <a:srgbClr val="CC0000"/>
                </a:solidFill>
              </a:rPr>
              <a:t>O</a:t>
            </a:r>
            <a:endParaRPr lang="ru-RU" altLang="ru-RU" sz="1800">
              <a:solidFill>
                <a:srgbClr val="CC0000"/>
              </a:solidFill>
            </a:endParaRPr>
          </a:p>
        </p:txBody>
      </p:sp>
      <p:sp>
        <p:nvSpPr>
          <p:cNvPr id="31774" name="Text Box 48"/>
          <p:cNvSpPr txBox="1">
            <a:spLocks noChangeArrowheads="1"/>
          </p:cNvSpPr>
          <p:nvPr/>
        </p:nvSpPr>
        <p:spPr bwMode="auto">
          <a:xfrm>
            <a:off x="827088" y="4365625"/>
            <a:ext cx="855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400" b="1"/>
              <a:t>HS-KoA</a:t>
            </a:r>
            <a:endParaRPr lang="ru-RU" altLang="ru-RU" sz="1400" b="1"/>
          </a:p>
        </p:txBody>
      </p:sp>
      <p:sp>
        <p:nvSpPr>
          <p:cNvPr id="61489" name="Line 49"/>
          <p:cNvSpPr>
            <a:spLocks noChangeShapeType="1"/>
          </p:cNvSpPr>
          <p:nvPr/>
        </p:nvSpPr>
        <p:spPr bwMode="auto">
          <a:xfrm flipH="1">
            <a:off x="3924300" y="1196975"/>
            <a:ext cx="1943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90" name="Line 50"/>
          <p:cNvSpPr>
            <a:spLocks noChangeShapeType="1"/>
          </p:cNvSpPr>
          <p:nvPr/>
        </p:nvSpPr>
        <p:spPr bwMode="auto">
          <a:xfrm>
            <a:off x="4067175" y="4365625"/>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aphicFrame>
        <p:nvGraphicFramePr>
          <p:cNvPr id="31777" name="Object 51"/>
          <p:cNvGraphicFramePr>
            <a:graphicFrameLocks noGrp="1" noChangeAspect="1"/>
          </p:cNvGraphicFramePr>
          <p:nvPr>
            <p:ph sz="quarter" idx="3"/>
          </p:nvPr>
        </p:nvGraphicFramePr>
        <p:xfrm>
          <a:off x="1476375" y="2205038"/>
          <a:ext cx="541338" cy="2187575"/>
        </p:xfrm>
        <a:graphic>
          <a:graphicData uri="http://schemas.openxmlformats.org/presentationml/2006/ole">
            <mc:AlternateContent xmlns:mc="http://schemas.openxmlformats.org/markup-compatibility/2006">
              <mc:Choice xmlns:v="urn:schemas-microsoft-com:vml" Requires="v">
                <p:oleObj spid="_x0000_s3171" name="CS ChemDraw Drawing" r:id="rId13" imgW="496824" imgH="2007108" progId="ChemDraw.Document.6.0">
                  <p:embed/>
                </p:oleObj>
              </mc:Choice>
              <mc:Fallback>
                <p:oleObj name="CS ChemDraw Drawing" r:id="rId13" imgW="496824" imgH="2007108" progId="ChemDraw.Document.6.0">
                  <p:embed/>
                  <p:pic>
                    <p:nvPicPr>
                      <p:cNvPr id="31777" name="Object 5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76375" y="2205038"/>
                        <a:ext cx="541338" cy="218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1778" name="Rectangle 52"/>
          <p:cNvSpPr>
            <a:spLocks noChangeArrowheads="1"/>
          </p:cNvSpPr>
          <p:nvPr/>
        </p:nvSpPr>
        <p:spPr bwMode="auto">
          <a:xfrm>
            <a:off x="2051050" y="908050"/>
            <a:ext cx="360363" cy="17287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1779" name="Rectangle 53"/>
          <p:cNvSpPr>
            <a:spLocks noChangeArrowheads="1"/>
          </p:cNvSpPr>
          <p:nvPr/>
        </p:nvSpPr>
        <p:spPr bwMode="auto">
          <a:xfrm>
            <a:off x="2051050" y="3644900"/>
            <a:ext cx="360363" cy="18002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1780" name="Rectangle 54"/>
          <p:cNvSpPr>
            <a:spLocks noChangeArrowheads="1"/>
          </p:cNvSpPr>
          <p:nvPr/>
        </p:nvSpPr>
        <p:spPr bwMode="auto">
          <a:xfrm>
            <a:off x="4643438" y="1052513"/>
            <a:ext cx="576262" cy="4464050"/>
          </a:xfrm>
          <a:prstGeom prst="rect">
            <a:avLst/>
          </a:prstGeom>
          <a:solidFill>
            <a:srgbClr val="CC99FF">
              <a:alpha val="4117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1781" name="Text Box 55"/>
          <p:cNvSpPr txBox="1">
            <a:spLocks noChangeArrowheads="1"/>
          </p:cNvSpPr>
          <p:nvPr/>
        </p:nvSpPr>
        <p:spPr bwMode="auto">
          <a:xfrm>
            <a:off x="1258888" y="333375"/>
            <a:ext cx="1965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b="1"/>
              <a:t>наружная мембрана</a:t>
            </a:r>
          </a:p>
        </p:txBody>
      </p:sp>
      <p:sp>
        <p:nvSpPr>
          <p:cNvPr id="31782" name="Text Box 56"/>
          <p:cNvSpPr txBox="1">
            <a:spLocks noChangeArrowheads="1"/>
          </p:cNvSpPr>
          <p:nvPr/>
        </p:nvSpPr>
        <p:spPr bwMode="auto">
          <a:xfrm>
            <a:off x="3924300" y="476250"/>
            <a:ext cx="2149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b="1"/>
              <a:t>внутренняя мембрана</a:t>
            </a:r>
          </a:p>
        </p:txBody>
      </p:sp>
      <p:sp>
        <p:nvSpPr>
          <p:cNvPr id="31783" name="Text Box 57"/>
          <p:cNvSpPr txBox="1">
            <a:spLocks noChangeArrowheads="1"/>
          </p:cNvSpPr>
          <p:nvPr/>
        </p:nvSpPr>
        <p:spPr bwMode="auto">
          <a:xfrm>
            <a:off x="6567488" y="136525"/>
            <a:ext cx="1282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МАТРИКС</a:t>
            </a:r>
          </a:p>
        </p:txBody>
      </p:sp>
    </p:spTree>
    <p:extLst>
      <p:ext uri="{BB962C8B-B14F-4D97-AF65-F5344CB8AC3E}">
        <p14:creationId xmlns:p14="http://schemas.microsoft.com/office/powerpoint/2010/main" val="773424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55"/>
                                        </p:tgtEl>
                                        <p:attrNameLst>
                                          <p:attrName>style.visibility</p:attrName>
                                        </p:attrNameLst>
                                      </p:cBhvr>
                                      <p:to>
                                        <p:strVal val="visible"/>
                                      </p:to>
                                    </p:set>
                                    <p:animEffect transition="in" filter="wipe(down)">
                                      <p:cBhvr>
                                        <p:cTn id="7" dur="500"/>
                                        <p:tgtEl>
                                          <p:spTgt spid="614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1461"/>
                                        </p:tgtEl>
                                        <p:attrNameLst>
                                          <p:attrName>style.visibility</p:attrName>
                                        </p:attrNameLst>
                                      </p:cBhvr>
                                      <p:to>
                                        <p:strVal val="visible"/>
                                      </p:to>
                                    </p:set>
                                    <p:animEffect transition="in" filter="wipe(up)">
                                      <p:cBhvr>
                                        <p:cTn id="12" dur="500"/>
                                        <p:tgtEl>
                                          <p:spTgt spid="614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77"/>
                                        </p:tgtEl>
                                        <p:attrNameLst>
                                          <p:attrName>style.visibility</p:attrName>
                                        </p:attrNameLst>
                                      </p:cBhvr>
                                      <p:to>
                                        <p:strVal val="visible"/>
                                      </p:to>
                                    </p:set>
                                    <p:animEffect transition="in" filter="wipe(down)">
                                      <p:cBhvr>
                                        <p:cTn id="17" dur="500"/>
                                        <p:tgtEl>
                                          <p:spTgt spid="614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453"/>
                                        </p:tgtEl>
                                        <p:attrNameLst>
                                          <p:attrName>style.visibility</p:attrName>
                                        </p:attrNameLst>
                                      </p:cBhvr>
                                      <p:to>
                                        <p:strVal val="visible"/>
                                      </p:to>
                                    </p:set>
                                    <p:animEffect transition="in" filter="wipe(down)">
                                      <p:cBhvr>
                                        <p:cTn id="22" dur="500"/>
                                        <p:tgtEl>
                                          <p:spTgt spid="614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1490"/>
                                        </p:tgtEl>
                                        <p:attrNameLst>
                                          <p:attrName>style.visibility</p:attrName>
                                        </p:attrNameLst>
                                      </p:cBhvr>
                                      <p:to>
                                        <p:strVal val="visible"/>
                                      </p:to>
                                    </p:set>
                                    <p:animEffect transition="in" filter="wipe(left)">
                                      <p:cBhvr>
                                        <p:cTn id="27" dur="500"/>
                                        <p:tgtEl>
                                          <p:spTgt spid="614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1480"/>
                                        </p:tgtEl>
                                        <p:attrNameLst>
                                          <p:attrName>style.visibility</p:attrName>
                                        </p:attrNameLst>
                                      </p:cBhvr>
                                      <p:to>
                                        <p:strVal val="visible"/>
                                      </p:to>
                                    </p:set>
                                    <p:animEffect transition="in" filter="wipe(left)">
                                      <p:cBhvr>
                                        <p:cTn id="32" dur="500"/>
                                        <p:tgtEl>
                                          <p:spTgt spid="614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1475"/>
                                        </p:tgtEl>
                                        <p:attrNameLst>
                                          <p:attrName>style.visibility</p:attrName>
                                        </p:attrNameLst>
                                      </p:cBhvr>
                                      <p:to>
                                        <p:strVal val="visible"/>
                                      </p:to>
                                    </p:set>
                                    <p:animEffect transition="in" filter="wipe(down)">
                                      <p:cBhvr>
                                        <p:cTn id="37" dur="500"/>
                                        <p:tgtEl>
                                          <p:spTgt spid="6147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1476"/>
                                        </p:tgtEl>
                                        <p:attrNameLst>
                                          <p:attrName>style.visibility</p:attrName>
                                        </p:attrNameLst>
                                      </p:cBhvr>
                                      <p:to>
                                        <p:strVal val="visible"/>
                                      </p:to>
                                    </p:set>
                                    <p:animEffect transition="in" filter="wipe(down)">
                                      <p:cBhvr>
                                        <p:cTn id="40" dur="500"/>
                                        <p:tgtEl>
                                          <p:spTgt spid="6147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61481"/>
                                        </p:tgtEl>
                                        <p:attrNameLst>
                                          <p:attrName>style.visibility</p:attrName>
                                        </p:attrNameLst>
                                      </p:cBhvr>
                                      <p:to>
                                        <p:strVal val="visible"/>
                                      </p:to>
                                    </p:set>
                                    <p:animEffect transition="in" filter="wipe(down)">
                                      <p:cBhvr>
                                        <p:cTn id="45" dur="500"/>
                                        <p:tgtEl>
                                          <p:spTgt spid="6148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61484"/>
                                        </p:tgtEl>
                                        <p:attrNameLst>
                                          <p:attrName>style.visibility</p:attrName>
                                        </p:attrNameLst>
                                      </p:cBhvr>
                                      <p:to>
                                        <p:strVal val="visible"/>
                                      </p:to>
                                    </p:set>
                                    <p:animEffect transition="in" filter="wipe(down)">
                                      <p:cBhvr>
                                        <p:cTn id="48" dur="500"/>
                                        <p:tgtEl>
                                          <p:spTgt spid="6148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61487"/>
                                        </p:tgtEl>
                                        <p:attrNameLst>
                                          <p:attrName>style.visibility</p:attrName>
                                        </p:attrNameLst>
                                      </p:cBhvr>
                                      <p:to>
                                        <p:strVal val="visible"/>
                                      </p:to>
                                    </p:set>
                                    <p:animEffect transition="in" filter="wipe(down)">
                                      <p:cBhvr>
                                        <p:cTn id="51" dur="500"/>
                                        <p:tgtEl>
                                          <p:spTgt spid="61487"/>
                                        </p:tgtEl>
                                      </p:cBhvr>
                                    </p:animEffect>
                                  </p:childTnLst>
                                </p:cTn>
                              </p:par>
                              <p:par>
                                <p:cTn id="52" presetID="22" presetClass="entr" presetSubtype="4" fill="hold" nodeType="withEffect">
                                  <p:stCondLst>
                                    <p:cond delay="0"/>
                                  </p:stCondLst>
                                  <p:childTnLst>
                                    <p:set>
                                      <p:cBhvr>
                                        <p:cTn id="53" dur="1" fill="hold">
                                          <p:stCondLst>
                                            <p:cond delay="0"/>
                                          </p:stCondLst>
                                        </p:cTn>
                                        <p:tgtEl>
                                          <p:spTgt spid="61486"/>
                                        </p:tgtEl>
                                        <p:attrNameLst>
                                          <p:attrName>style.visibility</p:attrName>
                                        </p:attrNameLst>
                                      </p:cBhvr>
                                      <p:to>
                                        <p:strVal val="visible"/>
                                      </p:to>
                                    </p:set>
                                    <p:animEffect transition="in" filter="wipe(down)">
                                      <p:cBhvr>
                                        <p:cTn id="54" dur="500"/>
                                        <p:tgtEl>
                                          <p:spTgt spid="61486"/>
                                        </p:tgtEl>
                                      </p:cBhvr>
                                    </p:animEffect>
                                  </p:childTnLst>
                                </p:cTn>
                              </p:par>
                              <p:par>
                                <p:cTn id="55" presetID="22" presetClass="entr" presetSubtype="4" fill="hold" nodeType="withEffect">
                                  <p:stCondLst>
                                    <p:cond delay="0"/>
                                  </p:stCondLst>
                                  <p:childTnLst>
                                    <p:set>
                                      <p:cBhvr>
                                        <p:cTn id="56" dur="1" fill="hold">
                                          <p:stCondLst>
                                            <p:cond delay="0"/>
                                          </p:stCondLst>
                                        </p:cTn>
                                        <p:tgtEl>
                                          <p:spTgt spid="61485"/>
                                        </p:tgtEl>
                                        <p:attrNameLst>
                                          <p:attrName>style.visibility</p:attrName>
                                        </p:attrNameLst>
                                      </p:cBhvr>
                                      <p:to>
                                        <p:strVal val="visible"/>
                                      </p:to>
                                    </p:set>
                                    <p:animEffect transition="in" filter="wipe(down)">
                                      <p:cBhvr>
                                        <p:cTn id="57" dur="500"/>
                                        <p:tgtEl>
                                          <p:spTgt spid="6148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61482"/>
                                        </p:tgtEl>
                                        <p:attrNameLst>
                                          <p:attrName>style.visibility</p:attrName>
                                        </p:attrNameLst>
                                      </p:cBhvr>
                                      <p:to>
                                        <p:strVal val="visible"/>
                                      </p:to>
                                    </p:set>
                                    <p:animEffect transition="in" filter="wipe(down)">
                                      <p:cBhvr>
                                        <p:cTn id="62" dur="500"/>
                                        <p:tgtEl>
                                          <p:spTgt spid="6148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61489"/>
                                        </p:tgtEl>
                                        <p:attrNameLst>
                                          <p:attrName>style.visibility</p:attrName>
                                        </p:attrNameLst>
                                      </p:cBhvr>
                                      <p:to>
                                        <p:strVal val="visible"/>
                                      </p:to>
                                    </p:set>
                                    <p:animEffect transition="in" filter="wipe(right)">
                                      <p:cBhvr>
                                        <p:cTn id="67" dur="500"/>
                                        <p:tgtEl>
                                          <p:spTgt spid="61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3" grpId="0" animBg="1"/>
      <p:bldP spid="61455" grpId="0"/>
      <p:bldP spid="61475" grpId="0" animBg="1"/>
      <p:bldP spid="61476" grpId="0"/>
      <p:bldP spid="61484" grpId="0"/>
      <p:bldP spid="614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305800" cy="457200"/>
          </a:xfrm>
        </p:spPr>
        <p:txBody>
          <a:bodyPr/>
          <a:lstStyle/>
          <a:p>
            <a:r>
              <a:rPr lang="ru-RU" altLang="ru-RU" sz="2400" b="1" dirty="0"/>
              <a:t>ХИМИЧЕСКИЙ СОСТАВ МЫШЕЧНОЙ ТКАНИ</a:t>
            </a:r>
            <a:endParaRPr lang="ru-RU" altLang="ru-RU" sz="2400" dirty="0"/>
          </a:p>
        </p:txBody>
      </p:sp>
      <p:sp>
        <p:nvSpPr>
          <p:cNvPr id="8197" name="Rectangle 5"/>
          <p:cNvSpPr>
            <a:spLocks noChangeArrowheads="1"/>
          </p:cNvSpPr>
          <p:nvPr/>
        </p:nvSpPr>
        <p:spPr bwMode="auto">
          <a:xfrm>
            <a:off x="1600200" y="771525"/>
            <a:ext cx="6548438"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ru-RU" altLang="ru-RU" sz="2400">
                <a:solidFill>
                  <a:schemeClr val="accent2"/>
                </a:solidFill>
              </a:rPr>
              <a:t>Вода............................................72—80</a:t>
            </a:r>
          </a:p>
          <a:p>
            <a:pPr algn="just"/>
            <a:r>
              <a:rPr lang="ru-RU" altLang="ru-RU" sz="2400"/>
              <a:t>Сухой остаток …........................20—28</a:t>
            </a:r>
          </a:p>
          <a:p>
            <a:pPr algn="just"/>
            <a:r>
              <a:rPr lang="ru-RU" altLang="ru-RU" sz="2400" b="1"/>
              <a:t>В том числе: </a:t>
            </a:r>
            <a:endParaRPr lang="ru-RU" altLang="ru-RU" sz="2400"/>
          </a:p>
          <a:p>
            <a:pPr algn="just"/>
            <a:r>
              <a:rPr lang="ru-RU" altLang="ru-RU" sz="2400">
                <a:solidFill>
                  <a:srgbClr val="990000"/>
                </a:solidFill>
              </a:rPr>
              <a:t>Белки...........................................16,5—20,9</a:t>
            </a:r>
          </a:p>
          <a:p>
            <a:pPr algn="just"/>
            <a:r>
              <a:rPr lang="ru-RU" altLang="ru-RU" sz="2400">
                <a:solidFill>
                  <a:srgbClr val="009900"/>
                </a:solidFill>
              </a:rPr>
              <a:t>Гликоген......................................0,3—3,0</a:t>
            </a:r>
          </a:p>
          <a:p>
            <a:pPr algn="just"/>
            <a:r>
              <a:rPr lang="ru-RU" altLang="ru-RU" sz="2400"/>
              <a:t>Фосфатиды.................................0,4—1,0</a:t>
            </a:r>
          </a:p>
          <a:p>
            <a:pPr algn="just"/>
            <a:r>
              <a:rPr lang="ru-RU" altLang="ru-RU" sz="2400"/>
              <a:t>Холестерин.................................0,06—0,2</a:t>
            </a:r>
          </a:p>
          <a:p>
            <a:pPr algn="just"/>
            <a:r>
              <a:rPr lang="ru-RU" altLang="ru-RU" sz="2400"/>
              <a:t>Креатин + креатинфосфат........0,2—0,55</a:t>
            </a:r>
          </a:p>
          <a:p>
            <a:pPr algn="just"/>
            <a:r>
              <a:rPr lang="ru-RU" altLang="ru-RU" sz="2400"/>
              <a:t>Креатинин....................................0,003—0,005</a:t>
            </a:r>
          </a:p>
          <a:p>
            <a:pPr algn="just"/>
            <a:r>
              <a:rPr lang="ru-RU" altLang="ru-RU" sz="2400"/>
              <a:t>АТФ...............................................0,25—0,4</a:t>
            </a:r>
          </a:p>
          <a:p>
            <a:pPr algn="just"/>
            <a:r>
              <a:rPr lang="ru-RU" altLang="ru-RU" sz="2400"/>
              <a:t>Карнозин......................................0,2—0,3</a:t>
            </a:r>
          </a:p>
          <a:p>
            <a:pPr algn="just"/>
            <a:r>
              <a:rPr lang="ru-RU" altLang="ru-RU" sz="2400"/>
              <a:t>Карнитин......................................0,02—0,05</a:t>
            </a:r>
          </a:p>
          <a:p>
            <a:pPr algn="just"/>
            <a:r>
              <a:rPr lang="ru-RU" altLang="ru-RU" sz="2400"/>
              <a:t>Анзерин........................................0,09—0,15</a:t>
            </a:r>
          </a:p>
          <a:p>
            <a:pPr algn="just"/>
            <a:r>
              <a:rPr lang="ru-RU" altLang="ru-RU" sz="2400"/>
              <a:t>Свободные аминокислоты........0,1—0,7</a:t>
            </a:r>
          </a:p>
          <a:p>
            <a:pPr algn="just"/>
            <a:r>
              <a:rPr lang="ru-RU" altLang="ru-RU" sz="2400"/>
              <a:t>Молочная кислота......................0,01—0,02</a:t>
            </a:r>
          </a:p>
          <a:p>
            <a:pPr algn="just"/>
            <a:r>
              <a:rPr lang="ru-RU" altLang="ru-RU" sz="2400">
                <a:solidFill>
                  <a:srgbClr val="800000"/>
                </a:solidFill>
              </a:rPr>
              <a:t>Зола...............................................1,0—1,5</a:t>
            </a:r>
          </a:p>
        </p:txBody>
      </p:sp>
    </p:spTree>
    <p:extLst>
      <p:ext uri="{BB962C8B-B14F-4D97-AF65-F5344CB8AC3E}">
        <p14:creationId xmlns:p14="http://schemas.microsoft.com/office/powerpoint/2010/main" val="20984203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E920DAD4-2C4C-D955-C1B4-AF07C2960D3C}"/>
              </a:ext>
            </a:extLst>
          </p:cNvPr>
          <p:cNvSpPr>
            <a:spLocks noGrp="1"/>
          </p:cNvSpPr>
          <p:nvPr>
            <p:ph type="sldNum" sz="quarter" idx="12"/>
          </p:nvPr>
        </p:nvSpPr>
        <p:spPr/>
        <p:txBody>
          <a:bodyPr/>
          <a:lstStyle/>
          <a:p>
            <a:fld id="{E538C0C7-26A1-B640-9864-425D5A7A67BD}" type="slidenum">
              <a:rPr lang="ru-RU" altLang="ru-RU" smtClean="0"/>
              <a:pPr/>
              <a:t>50</a:t>
            </a:fld>
            <a:endParaRPr lang="ru-RU" altLang="ru-RU"/>
          </a:p>
        </p:txBody>
      </p:sp>
      <p:pic>
        <p:nvPicPr>
          <p:cNvPr id="347137" name="Picture 1" descr="page40image33484576">
            <a:extLst>
              <a:ext uri="{FF2B5EF4-FFF2-40B4-BE49-F238E27FC236}">
                <a16:creationId xmlns:a16="http://schemas.microsoft.com/office/drawing/2014/main" id="{54993A52-5294-7F02-8536-B8952A71B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30" y="476672"/>
            <a:ext cx="8918740"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089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3"/>
          <p:cNvSpPr txBox="1">
            <a:spLocks noChangeArrowheads="1"/>
          </p:cNvSpPr>
          <p:nvPr/>
        </p:nvSpPr>
        <p:spPr bwMode="auto">
          <a:xfrm>
            <a:off x="3997325" y="2347913"/>
            <a:ext cx="290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600" b="1">
                <a:latin typeface="Times New Roman" panose="02020603050405020304" pitchFamily="18" charset="0"/>
                <a:cs typeface="Times New Roman" panose="02020603050405020304" pitchFamily="18" charset="0"/>
              </a:rPr>
              <a:t>β</a:t>
            </a:r>
          </a:p>
        </p:txBody>
      </p:sp>
      <p:sp>
        <p:nvSpPr>
          <p:cNvPr id="32771" name="Rectangle 40"/>
          <p:cNvSpPr>
            <a:spLocks noGrp="1" noChangeArrowheads="1"/>
          </p:cNvSpPr>
          <p:nvPr>
            <p:ph type="title"/>
          </p:nvPr>
        </p:nvSpPr>
        <p:spPr>
          <a:xfrm>
            <a:off x="539750" y="0"/>
            <a:ext cx="8229600" cy="576263"/>
          </a:xfrm>
        </p:spPr>
        <p:txBody>
          <a:bodyPr/>
          <a:lstStyle/>
          <a:p>
            <a:pPr algn="ctr" eaLnBrk="1" hangingPunct="1"/>
            <a:r>
              <a:rPr lang="el-GR" altLang="ru-RU" sz="2800" dirty="0" smtClean="0">
                <a:latin typeface="Times New Roman" panose="02020603050405020304" pitchFamily="18" charset="0"/>
                <a:cs typeface="Times New Roman" panose="02020603050405020304" pitchFamily="18" charset="0"/>
              </a:rPr>
              <a:t>β</a:t>
            </a:r>
            <a:r>
              <a:rPr lang="ru-RU" altLang="ru-RU" sz="2800" dirty="0" smtClean="0">
                <a:latin typeface="Times New Roman" panose="02020603050405020304" pitchFamily="18" charset="0"/>
                <a:cs typeface="Times New Roman" panose="02020603050405020304" pitchFamily="18" charset="0"/>
              </a:rPr>
              <a:t>-окисление жирных кислот</a:t>
            </a:r>
          </a:p>
        </p:txBody>
      </p:sp>
      <p:graphicFrame>
        <p:nvGraphicFramePr>
          <p:cNvPr id="32772" name="Object 27"/>
          <p:cNvGraphicFramePr>
            <a:graphicFrameLocks noGrp="1" noChangeAspect="1"/>
          </p:cNvGraphicFramePr>
          <p:nvPr>
            <p:ph sz="half" idx="2"/>
          </p:nvPr>
        </p:nvGraphicFramePr>
        <p:xfrm>
          <a:off x="2198688" y="2709863"/>
          <a:ext cx="4289425" cy="838200"/>
        </p:xfrm>
        <a:graphic>
          <a:graphicData uri="http://schemas.openxmlformats.org/presentationml/2006/ole">
            <mc:AlternateContent xmlns:mc="http://schemas.openxmlformats.org/markup-compatibility/2006">
              <mc:Choice xmlns:v="urn:schemas-microsoft-com:vml" Requires="v">
                <p:oleObj spid="_x0000_s4137" name="CS ChemDraw Drawing" r:id="rId3" imgW="3892677" imgH="760857" progId="ChemDraw.Document.6.0">
                  <p:embed/>
                </p:oleObj>
              </mc:Choice>
              <mc:Fallback>
                <p:oleObj name="CS ChemDraw Drawing" r:id="rId3" imgW="3892677" imgH="760857" progId="ChemDraw.Document.6.0">
                  <p:embed/>
                  <p:pic>
                    <p:nvPicPr>
                      <p:cNvPr id="32772"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688" y="2709863"/>
                        <a:ext cx="428942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3" name="Line 29"/>
          <p:cNvSpPr>
            <a:spLocks noChangeShapeType="1"/>
          </p:cNvSpPr>
          <p:nvPr/>
        </p:nvSpPr>
        <p:spPr bwMode="auto">
          <a:xfrm>
            <a:off x="5149850" y="2563813"/>
            <a:ext cx="0" cy="14446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74" name="Line 30"/>
          <p:cNvSpPr>
            <a:spLocks noChangeShapeType="1"/>
          </p:cNvSpPr>
          <p:nvPr/>
        </p:nvSpPr>
        <p:spPr bwMode="auto">
          <a:xfrm>
            <a:off x="5219700" y="2565400"/>
            <a:ext cx="0" cy="144463"/>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75" name="Text Box 31"/>
          <p:cNvSpPr txBox="1">
            <a:spLocks noChangeArrowheads="1"/>
          </p:cNvSpPr>
          <p:nvPr/>
        </p:nvSpPr>
        <p:spPr bwMode="auto">
          <a:xfrm>
            <a:off x="5005388" y="220345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solidFill>
                  <a:srgbClr val="008000"/>
                </a:solidFill>
              </a:rPr>
              <a:t>O</a:t>
            </a:r>
            <a:endParaRPr lang="ru-RU" altLang="ru-RU" sz="1800">
              <a:solidFill>
                <a:srgbClr val="008000"/>
              </a:solidFill>
            </a:endParaRPr>
          </a:p>
        </p:txBody>
      </p:sp>
      <p:graphicFrame>
        <p:nvGraphicFramePr>
          <p:cNvPr id="32776" name="Object 39"/>
          <p:cNvGraphicFramePr>
            <a:graphicFrameLocks noGrp="1" noChangeAspect="1"/>
          </p:cNvGraphicFramePr>
          <p:nvPr>
            <p:ph sz="half" idx="1"/>
          </p:nvPr>
        </p:nvGraphicFramePr>
        <p:xfrm>
          <a:off x="3567113" y="3424238"/>
          <a:ext cx="2025650" cy="741362"/>
        </p:xfrm>
        <a:graphic>
          <a:graphicData uri="http://schemas.openxmlformats.org/presentationml/2006/ole">
            <mc:AlternateContent xmlns:mc="http://schemas.openxmlformats.org/markup-compatibility/2006">
              <mc:Choice xmlns:v="urn:schemas-microsoft-com:vml" Requires="v">
                <p:oleObj spid="_x0000_s4138" name="CS ChemDraw Drawing" r:id="rId5" imgW="2079117" imgH="760095" progId="ChemDraw.Document.6.0">
                  <p:embed/>
                </p:oleObj>
              </mc:Choice>
              <mc:Fallback>
                <p:oleObj name="CS ChemDraw Drawing" r:id="rId5" imgW="2079117" imgH="760095" progId="ChemDraw.Document.6.0">
                  <p:embed/>
                  <p:pic>
                    <p:nvPicPr>
                      <p:cNvPr id="32776"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7113" y="3424238"/>
                        <a:ext cx="202565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7" name="Text Box 44"/>
          <p:cNvSpPr txBox="1">
            <a:spLocks noChangeArrowheads="1"/>
          </p:cNvSpPr>
          <p:nvPr/>
        </p:nvSpPr>
        <p:spPr bwMode="auto">
          <a:xfrm>
            <a:off x="3857625" y="4584700"/>
            <a:ext cx="290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600" b="1">
                <a:latin typeface="Times New Roman" panose="02020603050405020304" pitchFamily="18" charset="0"/>
                <a:cs typeface="Times New Roman" panose="02020603050405020304" pitchFamily="18" charset="0"/>
              </a:rPr>
              <a:t>β</a:t>
            </a:r>
          </a:p>
        </p:txBody>
      </p:sp>
      <p:graphicFrame>
        <p:nvGraphicFramePr>
          <p:cNvPr id="32778" name="Object 45"/>
          <p:cNvGraphicFramePr>
            <a:graphicFrameLocks noChangeAspect="1"/>
          </p:cNvGraphicFramePr>
          <p:nvPr/>
        </p:nvGraphicFramePr>
        <p:xfrm>
          <a:off x="2195513" y="4797425"/>
          <a:ext cx="4592637" cy="1055688"/>
        </p:xfrm>
        <a:graphic>
          <a:graphicData uri="http://schemas.openxmlformats.org/presentationml/2006/ole">
            <mc:AlternateContent xmlns:mc="http://schemas.openxmlformats.org/markup-compatibility/2006">
              <mc:Choice xmlns:v="urn:schemas-microsoft-com:vml" Requires="v">
                <p:oleObj spid="_x0000_s4139" name="CS ChemDraw Drawing" r:id="rId7" imgW="4207764" imgH="967359" progId="ChemDraw.Document.6.0">
                  <p:embed/>
                </p:oleObj>
              </mc:Choice>
              <mc:Fallback>
                <p:oleObj name="CS ChemDraw Drawing" r:id="rId7" imgW="4207764" imgH="967359" progId="ChemDraw.Document.6.0">
                  <p:embed/>
                  <p:pic>
                    <p:nvPicPr>
                      <p:cNvPr id="32778" name="Object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513" y="4797425"/>
                        <a:ext cx="4592637"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9" name="Line 46"/>
          <p:cNvSpPr>
            <a:spLocks noChangeShapeType="1"/>
          </p:cNvSpPr>
          <p:nvPr/>
        </p:nvSpPr>
        <p:spPr bwMode="auto">
          <a:xfrm>
            <a:off x="5010150" y="4729163"/>
            <a:ext cx="1588" cy="14446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0" name="Line 47"/>
          <p:cNvSpPr>
            <a:spLocks noChangeShapeType="1"/>
          </p:cNvSpPr>
          <p:nvPr/>
        </p:nvSpPr>
        <p:spPr bwMode="auto">
          <a:xfrm>
            <a:off x="5081588" y="4729163"/>
            <a:ext cx="1587" cy="14446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1" name="Text Box 48"/>
          <p:cNvSpPr txBox="1">
            <a:spLocks noChangeArrowheads="1"/>
          </p:cNvSpPr>
          <p:nvPr/>
        </p:nvSpPr>
        <p:spPr bwMode="auto">
          <a:xfrm>
            <a:off x="4865688" y="43688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solidFill>
                  <a:srgbClr val="008000"/>
                </a:solidFill>
              </a:rPr>
              <a:t>O</a:t>
            </a:r>
            <a:endParaRPr lang="ru-RU" altLang="ru-RU" sz="1800">
              <a:solidFill>
                <a:srgbClr val="008000"/>
              </a:solidFill>
            </a:endParaRPr>
          </a:p>
        </p:txBody>
      </p:sp>
      <p:sp>
        <p:nvSpPr>
          <p:cNvPr id="32782" name="Text Box 49"/>
          <p:cNvSpPr txBox="1">
            <a:spLocks noChangeArrowheads="1"/>
          </p:cNvSpPr>
          <p:nvPr/>
        </p:nvSpPr>
        <p:spPr bwMode="auto">
          <a:xfrm>
            <a:off x="6856413" y="2635250"/>
            <a:ext cx="1047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b="1">
                <a:solidFill>
                  <a:schemeClr val="accent2"/>
                </a:solidFill>
              </a:rPr>
              <a:t>Ацил-КоА</a:t>
            </a:r>
          </a:p>
        </p:txBody>
      </p:sp>
      <p:sp>
        <p:nvSpPr>
          <p:cNvPr id="32783" name="Text Box 50"/>
          <p:cNvSpPr txBox="1">
            <a:spLocks noChangeArrowheads="1"/>
          </p:cNvSpPr>
          <p:nvPr/>
        </p:nvSpPr>
        <p:spPr bwMode="auto">
          <a:xfrm>
            <a:off x="4643438" y="3335338"/>
            <a:ext cx="2366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b="1">
                <a:solidFill>
                  <a:schemeClr val="accent2"/>
                </a:solidFill>
              </a:rPr>
              <a:t>ацил-КоА-дегидрогеназа</a:t>
            </a:r>
          </a:p>
        </p:txBody>
      </p:sp>
      <p:sp>
        <p:nvSpPr>
          <p:cNvPr id="32784" name="Line 51"/>
          <p:cNvSpPr>
            <a:spLocks noChangeShapeType="1"/>
          </p:cNvSpPr>
          <p:nvPr/>
        </p:nvSpPr>
        <p:spPr bwMode="auto">
          <a:xfrm>
            <a:off x="4787900" y="4005263"/>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785" name="Text Box 52"/>
          <p:cNvSpPr txBox="1">
            <a:spLocks noChangeArrowheads="1"/>
          </p:cNvSpPr>
          <p:nvPr/>
        </p:nvSpPr>
        <p:spPr bwMode="auto">
          <a:xfrm>
            <a:off x="5343525" y="3808413"/>
            <a:ext cx="1030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solidFill>
                  <a:srgbClr val="CC0000"/>
                </a:solidFill>
              </a:rPr>
              <a:t>1</a:t>
            </a:r>
            <a:r>
              <a:rPr lang="en-US" altLang="ru-RU" sz="1800">
                <a:solidFill>
                  <a:srgbClr val="CC0000"/>
                </a:solidFill>
              </a:rPr>
              <a:t>,5</a:t>
            </a:r>
            <a:r>
              <a:rPr lang="ru-RU" altLang="ru-RU" sz="1800">
                <a:solidFill>
                  <a:srgbClr val="CC0000"/>
                </a:solidFill>
              </a:rPr>
              <a:t> АТФ</a:t>
            </a:r>
          </a:p>
        </p:txBody>
      </p:sp>
      <p:sp>
        <p:nvSpPr>
          <p:cNvPr id="32786" name="Rectangle 54"/>
          <p:cNvSpPr>
            <a:spLocks noChangeArrowheads="1"/>
          </p:cNvSpPr>
          <p:nvPr/>
        </p:nvSpPr>
        <p:spPr bwMode="auto">
          <a:xfrm>
            <a:off x="179388" y="692150"/>
            <a:ext cx="8697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400">
                <a:solidFill>
                  <a:schemeClr val="tx2"/>
                </a:solidFill>
              </a:rPr>
              <a:t>Вначале происходит окисление под действием дегидрогеназы флавопротеинового ряда с образованием двойной связи между </a:t>
            </a:r>
            <a:r>
              <a:rPr lang="ru-RU" altLang="ru-RU" sz="2400">
                <a:solidFill>
                  <a:schemeClr val="tx2"/>
                </a:solidFill>
                <a:sym typeface="Symbol" panose="05050102010706020507" pitchFamily="18" charset="2"/>
              </a:rPr>
              <a:t></a:t>
            </a:r>
            <a:r>
              <a:rPr lang="ru-RU" altLang="ru-RU" sz="2400">
                <a:solidFill>
                  <a:schemeClr val="tx2"/>
                </a:solidFill>
              </a:rPr>
              <a:t>- и </a:t>
            </a:r>
            <a:r>
              <a:rPr lang="ru-RU" altLang="ru-RU" sz="2400">
                <a:solidFill>
                  <a:schemeClr val="tx2"/>
                </a:solidFill>
                <a:sym typeface="Symbol" panose="05050102010706020507" pitchFamily="18" charset="2"/>
              </a:rPr>
              <a:t></a:t>
            </a:r>
            <a:r>
              <a:rPr lang="ru-RU" altLang="ru-RU" sz="2400">
                <a:solidFill>
                  <a:schemeClr val="tx2"/>
                </a:solidFill>
              </a:rPr>
              <a:t>-атомами углерода.</a:t>
            </a:r>
          </a:p>
        </p:txBody>
      </p:sp>
      <p:sp>
        <p:nvSpPr>
          <p:cNvPr id="52279" name="Rectangle 55"/>
          <p:cNvSpPr>
            <a:spLocks noChangeArrowheads="1"/>
          </p:cNvSpPr>
          <p:nvPr/>
        </p:nvSpPr>
        <p:spPr bwMode="auto">
          <a:xfrm>
            <a:off x="3276600" y="5516563"/>
            <a:ext cx="133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20000"/>
              </a:spcBef>
              <a:buClr>
                <a:schemeClr val="hlink"/>
              </a:buClr>
              <a:buSzPct val="80000"/>
              <a:buFont typeface="Wingdings" panose="05000000000000000000" pitchFamily="2" charset="2"/>
              <a:buNone/>
              <a:defRPr/>
            </a:pPr>
            <a:r>
              <a:rPr lang="ru-RU" altLang="ru-RU">
                <a:effectLst>
                  <a:outerShdw blurRad="38100" dist="38100" dir="2700000" algn="tl">
                    <a:srgbClr val="C0C0C0"/>
                  </a:outerShdw>
                </a:effectLst>
              </a:rPr>
              <a:t>Еноил-КоА</a:t>
            </a:r>
          </a:p>
        </p:txBody>
      </p:sp>
    </p:spTree>
    <p:extLst>
      <p:ext uri="{BB962C8B-B14F-4D97-AF65-F5344CB8AC3E}">
        <p14:creationId xmlns:p14="http://schemas.microsoft.com/office/powerpoint/2010/main" val="10127120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r>
              <a:rPr lang="el-GR" altLang="ru-RU" sz="2800" smtClean="0">
                <a:latin typeface="Times New Roman" panose="02020603050405020304" pitchFamily="18" charset="0"/>
                <a:cs typeface="Times New Roman" panose="02020603050405020304" pitchFamily="18" charset="0"/>
              </a:rPr>
              <a:t>β</a:t>
            </a:r>
            <a:r>
              <a:rPr lang="ru-RU" altLang="ru-RU" sz="2800" smtClean="0">
                <a:latin typeface="Times New Roman" panose="02020603050405020304" pitchFamily="18" charset="0"/>
                <a:cs typeface="Times New Roman" panose="02020603050405020304" pitchFamily="18" charset="0"/>
              </a:rPr>
              <a:t>-окисление жирных кислот</a:t>
            </a:r>
          </a:p>
        </p:txBody>
      </p:sp>
      <p:graphicFrame>
        <p:nvGraphicFramePr>
          <p:cNvPr id="33795" name="Object 26"/>
          <p:cNvGraphicFramePr>
            <a:graphicFrameLocks noGrp="1" noChangeAspect="1"/>
          </p:cNvGraphicFramePr>
          <p:nvPr>
            <p:ph sz="half" idx="1"/>
          </p:nvPr>
        </p:nvGraphicFramePr>
        <p:xfrm>
          <a:off x="3708400" y="2565400"/>
          <a:ext cx="3240088" cy="1458913"/>
        </p:xfrm>
        <a:graphic>
          <a:graphicData uri="http://schemas.openxmlformats.org/presentationml/2006/ole">
            <mc:AlternateContent xmlns:mc="http://schemas.openxmlformats.org/markup-compatibility/2006">
              <mc:Choice xmlns:v="urn:schemas-microsoft-com:vml" Requires="v">
                <p:oleObj spid="_x0000_s5174" name="CS ChemDraw Drawing" r:id="rId3" imgW="2643378" imgH="1190625" progId="ChemDraw.Document.6.0">
                  <p:embed/>
                </p:oleObj>
              </mc:Choice>
              <mc:Fallback>
                <p:oleObj name="CS ChemDraw Drawing" r:id="rId3" imgW="2643378" imgH="1190625" progId="ChemDraw.Document.6.0">
                  <p:embed/>
                  <p:pic>
                    <p:nvPicPr>
                      <p:cNvPr id="33795"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565400"/>
                        <a:ext cx="3240088" cy="145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Text Box 28"/>
          <p:cNvSpPr txBox="1">
            <a:spLocks noChangeArrowheads="1"/>
          </p:cNvSpPr>
          <p:nvPr/>
        </p:nvSpPr>
        <p:spPr bwMode="auto">
          <a:xfrm>
            <a:off x="4067175" y="4581525"/>
            <a:ext cx="290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600" b="1">
                <a:latin typeface="Times New Roman" panose="02020603050405020304" pitchFamily="18" charset="0"/>
                <a:cs typeface="Times New Roman" panose="02020603050405020304" pitchFamily="18" charset="0"/>
              </a:rPr>
              <a:t>β</a:t>
            </a:r>
          </a:p>
        </p:txBody>
      </p:sp>
      <p:graphicFrame>
        <p:nvGraphicFramePr>
          <p:cNvPr id="33797" name="Object 29"/>
          <p:cNvGraphicFramePr>
            <a:graphicFrameLocks noChangeAspect="1"/>
          </p:cNvGraphicFramePr>
          <p:nvPr/>
        </p:nvGraphicFramePr>
        <p:xfrm>
          <a:off x="2189163" y="4151313"/>
          <a:ext cx="4692650" cy="1503362"/>
        </p:xfrm>
        <a:graphic>
          <a:graphicData uri="http://schemas.openxmlformats.org/presentationml/2006/ole">
            <mc:AlternateContent xmlns:mc="http://schemas.openxmlformats.org/markup-compatibility/2006">
              <mc:Choice xmlns:v="urn:schemas-microsoft-com:vml" Requires="v">
                <p:oleObj spid="_x0000_s5175" name="CS ChemDraw Drawing" r:id="rId5" imgW="4215765" imgH="1351407" progId="ChemDraw.Document.6.0">
                  <p:embed/>
                </p:oleObj>
              </mc:Choice>
              <mc:Fallback>
                <p:oleObj name="CS ChemDraw Drawing" r:id="rId5" imgW="4215765" imgH="1351407" progId="ChemDraw.Document.6.0">
                  <p:embed/>
                  <p:pic>
                    <p:nvPicPr>
                      <p:cNvPr id="33797"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9163" y="4151313"/>
                        <a:ext cx="4692650" cy="150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8" name="Line 30"/>
          <p:cNvSpPr>
            <a:spLocks noChangeShapeType="1"/>
          </p:cNvSpPr>
          <p:nvPr/>
        </p:nvSpPr>
        <p:spPr bwMode="auto">
          <a:xfrm>
            <a:off x="5076825" y="4076700"/>
            <a:ext cx="1588" cy="144463"/>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3799" name="Line 31"/>
          <p:cNvSpPr>
            <a:spLocks noChangeShapeType="1"/>
          </p:cNvSpPr>
          <p:nvPr/>
        </p:nvSpPr>
        <p:spPr bwMode="auto">
          <a:xfrm>
            <a:off x="5153025" y="4081463"/>
            <a:ext cx="1588" cy="14446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3800" name="Text Box 32"/>
          <p:cNvSpPr txBox="1">
            <a:spLocks noChangeArrowheads="1"/>
          </p:cNvSpPr>
          <p:nvPr/>
        </p:nvSpPr>
        <p:spPr bwMode="auto">
          <a:xfrm>
            <a:off x="4937125" y="37211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solidFill>
                  <a:srgbClr val="008000"/>
                </a:solidFill>
              </a:rPr>
              <a:t>O</a:t>
            </a:r>
            <a:endParaRPr lang="ru-RU" altLang="ru-RU" sz="1800">
              <a:solidFill>
                <a:srgbClr val="008000"/>
              </a:solidFill>
            </a:endParaRPr>
          </a:p>
        </p:txBody>
      </p:sp>
      <p:sp>
        <p:nvSpPr>
          <p:cNvPr id="33801" name="Line 33"/>
          <p:cNvSpPr>
            <a:spLocks noChangeShapeType="1"/>
          </p:cNvSpPr>
          <p:nvPr/>
        </p:nvSpPr>
        <p:spPr bwMode="auto">
          <a:xfrm>
            <a:off x="4140200" y="40052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3802" name="Text Box 34"/>
          <p:cNvSpPr txBox="1">
            <a:spLocks noChangeArrowheads="1"/>
          </p:cNvSpPr>
          <p:nvPr/>
        </p:nvSpPr>
        <p:spPr bwMode="auto">
          <a:xfrm>
            <a:off x="3995738" y="3716338"/>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600"/>
              <a:t>ОН</a:t>
            </a:r>
          </a:p>
        </p:txBody>
      </p:sp>
      <p:sp>
        <p:nvSpPr>
          <p:cNvPr id="33803" name="Text Box 35"/>
          <p:cNvSpPr txBox="1">
            <a:spLocks noChangeArrowheads="1"/>
          </p:cNvSpPr>
          <p:nvPr/>
        </p:nvSpPr>
        <p:spPr bwMode="auto">
          <a:xfrm>
            <a:off x="3635375" y="1484313"/>
            <a:ext cx="290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600" b="1">
                <a:latin typeface="Times New Roman" panose="02020603050405020304" pitchFamily="18" charset="0"/>
                <a:cs typeface="Times New Roman" panose="02020603050405020304" pitchFamily="18" charset="0"/>
              </a:rPr>
              <a:t>β</a:t>
            </a:r>
          </a:p>
        </p:txBody>
      </p:sp>
      <p:graphicFrame>
        <p:nvGraphicFramePr>
          <p:cNvPr id="33804" name="Object 36"/>
          <p:cNvGraphicFramePr>
            <a:graphicFrameLocks noChangeAspect="1"/>
          </p:cNvGraphicFramePr>
          <p:nvPr/>
        </p:nvGraphicFramePr>
        <p:xfrm>
          <a:off x="1763713" y="1785938"/>
          <a:ext cx="4594225" cy="1055687"/>
        </p:xfrm>
        <a:graphic>
          <a:graphicData uri="http://schemas.openxmlformats.org/presentationml/2006/ole">
            <mc:AlternateContent xmlns:mc="http://schemas.openxmlformats.org/markup-compatibility/2006">
              <mc:Choice xmlns:v="urn:schemas-microsoft-com:vml" Requires="v">
                <p:oleObj spid="_x0000_s5176" name="CS ChemDraw Drawing" r:id="rId7" imgW="4207764" imgH="967359" progId="ChemDraw.Document.6.0">
                  <p:embed/>
                </p:oleObj>
              </mc:Choice>
              <mc:Fallback>
                <p:oleObj name="CS ChemDraw Drawing" r:id="rId7" imgW="4207764" imgH="967359" progId="ChemDraw.Document.6.0">
                  <p:embed/>
                  <p:pic>
                    <p:nvPicPr>
                      <p:cNvPr id="33804"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713" y="1785938"/>
                        <a:ext cx="459422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5" name="Line 37"/>
          <p:cNvSpPr>
            <a:spLocks noChangeShapeType="1"/>
          </p:cNvSpPr>
          <p:nvPr/>
        </p:nvSpPr>
        <p:spPr bwMode="auto">
          <a:xfrm>
            <a:off x="4578350" y="1704975"/>
            <a:ext cx="1588" cy="144463"/>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3806" name="Line 38"/>
          <p:cNvSpPr>
            <a:spLocks noChangeShapeType="1"/>
          </p:cNvSpPr>
          <p:nvPr/>
        </p:nvSpPr>
        <p:spPr bwMode="auto">
          <a:xfrm>
            <a:off x="4649788" y="1704975"/>
            <a:ext cx="1587" cy="144463"/>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3807" name="Text Box 39"/>
          <p:cNvSpPr txBox="1">
            <a:spLocks noChangeArrowheads="1"/>
          </p:cNvSpPr>
          <p:nvPr/>
        </p:nvSpPr>
        <p:spPr bwMode="auto">
          <a:xfrm>
            <a:off x="4433888" y="1344613"/>
            <a:ext cx="36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solidFill>
                  <a:srgbClr val="008000"/>
                </a:solidFill>
              </a:rPr>
              <a:t>O</a:t>
            </a:r>
            <a:endParaRPr lang="ru-RU" altLang="ru-RU" sz="1800">
              <a:solidFill>
                <a:srgbClr val="008000"/>
              </a:solidFill>
            </a:endParaRPr>
          </a:p>
        </p:txBody>
      </p:sp>
      <p:graphicFrame>
        <p:nvGraphicFramePr>
          <p:cNvPr id="33808" name="Object 40"/>
          <p:cNvGraphicFramePr>
            <a:graphicFrameLocks noGrp="1" noChangeAspect="1"/>
          </p:cNvGraphicFramePr>
          <p:nvPr>
            <p:ph sz="half" idx="2"/>
          </p:nvPr>
        </p:nvGraphicFramePr>
        <p:xfrm>
          <a:off x="3203575" y="2636838"/>
          <a:ext cx="504825" cy="500062"/>
        </p:xfrm>
        <a:graphic>
          <a:graphicData uri="http://schemas.openxmlformats.org/presentationml/2006/ole">
            <mc:AlternateContent xmlns:mc="http://schemas.openxmlformats.org/markup-compatibility/2006">
              <mc:Choice xmlns:v="urn:schemas-microsoft-com:vml" Requires="v">
                <p:oleObj spid="_x0000_s5177" name="CS ChemDraw Drawing" r:id="rId9" imgW="504063" imgH="500634" progId="ChemDraw.Document.6.0">
                  <p:embed/>
                </p:oleObj>
              </mc:Choice>
              <mc:Fallback>
                <p:oleObj name="CS ChemDraw Drawing" r:id="rId9" imgW="504063" imgH="500634" progId="ChemDraw.Document.6.0">
                  <p:embed/>
                  <p:pic>
                    <p:nvPicPr>
                      <p:cNvPr id="33808" name="Object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3575" y="2636838"/>
                        <a:ext cx="50482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9" name="Text Box 42"/>
          <p:cNvSpPr txBox="1">
            <a:spLocks noChangeArrowheads="1"/>
          </p:cNvSpPr>
          <p:nvPr/>
        </p:nvSpPr>
        <p:spPr bwMode="auto">
          <a:xfrm>
            <a:off x="2679700" y="2463800"/>
            <a:ext cx="566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600"/>
              <a:t>Н</a:t>
            </a:r>
            <a:r>
              <a:rPr lang="ru-RU" altLang="ru-RU" sz="1600" baseline="-25000"/>
              <a:t>2</a:t>
            </a:r>
            <a:r>
              <a:rPr lang="ru-RU" altLang="ru-RU" sz="1600"/>
              <a:t>О</a:t>
            </a:r>
          </a:p>
        </p:txBody>
      </p:sp>
      <p:sp>
        <p:nvSpPr>
          <p:cNvPr id="33810" name="Text Box 43"/>
          <p:cNvSpPr txBox="1">
            <a:spLocks noChangeArrowheads="1"/>
          </p:cNvSpPr>
          <p:nvPr/>
        </p:nvSpPr>
        <p:spPr bwMode="auto">
          <a:xfrm>
            <a:off x="6640513" y="4098925"/>
            <a:ext cx="2239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800">
                <a:solidFill>
                  <a:srgbClr val="0000CC"/>
                </a:solidFill>
                <a:latin typeface="Times New Roman" panose="02020603050405020304" pitchFamily="18" charset="0"/>
                <a:cs typeface="Times New Roman" panose="02020603050405020304" pitchFamily="18" charset="0"/>
              </a:rPr>
              <a:t>β</a:t>
            </a:r>
            <a:r>
              <a:rPr lang="ru-RU" altLang="ru-RU" sz="1800">
                <a:solidFill>
                  <a:srgbClr val="0000CC"/>
                </a:solidFill>
                <a:latin typeface="Times New Roman" panose="02020603050405020304" pitchFamily="18" charset="0"/>
                <a:cs typeface="Times New Roman" panose="02020603050405020304" pitchFamily="18" charset="0"/>
              </a:rPr>
              <a:t>-гидроксиацил-КоА</a:t>
            </a:r>
            <a:endParaRPr lang="el-GR" altLang="ru-RU" sz="1800">
              <a:solidFill>
                <a:srgbClr val="0000CC"/>
              </a:solidFill>
              <a:latin typeface="Times New Roman" panose="02020603050405020304" pitchFamily="18" charset="0"/>
              <a:cs typeface="Times New Roman" panose="02020603050405020304" pitchFamily="18" charset="0"/>
            </a:endParaRPr>
          </a:p>
        </p:txBody>
      </p:sp>
      <p:sp>
        <p:nvSpPr>
          <p:cNvPr id="33811" name="Rectangle 44"/>
          <p:cNvSpPr>
            <a:spLocks noChangeArrowheads="1"/>
          </p:cNvSpPr>
          <p:nvPr/>
        </p:nvSpPr>
        <p:spPr bwMode="auto">
          <a:xfrm>
            <a:off x="6084888" y="1700213"/>
            <a:ext cx="1281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chemeClr val="hlink"/>
              </a:buClr>
              <a:buSzPct val="80000"/>
              <a:buFont typeface="Wingdings" panose="05000000000000000000" pitchFamily="2" charset="2"/>
              <a:buNone/>
            </a:pPr>
            <a:r>
              <a:rPr lang="ru-RU" altLang="ru-RU" sz="1600" b="1"/>
              <a:t>Еноил-КоА</a:t>
            </a:r>
          </a:p>
        </p:txBody>
      </p:sp>
    </p:spTree>
    <p:extLst>
      <p:ext uri="{BB962C8B-B14F-4D97-AF65-F5344CB8AC3E}">
        <p14:creationId xmlns:p14="http://schemas.microsoft.com/office/powerpoint/2010/main" val="1518316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l-GR" altLang="ru-RU" sz="3200" smtClean="0">
                <a:latin typeface="Times New Roman" panose="02020603050405020304" pitchFamily="18" charset="0"/>
                <a:cs typeface="Times New Roman" panose="02020603050405020304" pitchFamily="18" charset="0"/>
              </a:rPr>
              <a:t>β</a:t>
            </a:r>
            <a:r>
              <a:rPr lang="ru-RU" altLang="ru-RU" sz="3200" smtClean="0">
                <a:latin typeface="Times New Roman" panose="02020603050405020304" pitchFamily="18" charset="0"/>
                <a:cs typeface="Times New Roman" panose="02020603050405020304" pitchFamily="18" charset="0"/>
              </a:rPr>
              <a:t>-окисление жирных кислот</a:t>
            </a:r>
          </a:p>
        </p:txBody>
      </p:sp>
      <p:sp>
        <p:nvSpPr>
          <p:cNvPr id="34819" name="Text Box 24"/>
          <p:cNvSpPr txBox="1">
            <a:spLocks noChangeArrowheads="1"/>
          </p:cNvSpPr>
          <p:nvPr/>
        </p:nvSpPr>
        <p:spPr bwMode="auto">
          <a:xfrm>
            <a:off x="3130550" y="2276475"/>
            <a:ext cx="290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600" b="1">
                <a:latin typeface="Times New Roman" panose="02020603050405020304" pitchFamily="18" charset="0"/>
                <a:cs typeface="Times New Roman" panose="02020603050405020304" pitchFamily="18" charset="0"/>
              </a:rPr>
              <a:t>β</a:t>
            </a:r>
          </a:p>
        </p:txBody>
      </p:sp>
      <p:graphicFrame>
        <p:nvGraphicFramePr>
          <p:cNvPr id="34820" name="Object 25"/>
          <p:cNvGraphicFramePr>
            <a:graphicFrameLocks noChangeAspect="1"/>
          </p:cNvGraphicFramePr>
          <p:nvPr/>
        </p:nvGraphicFramePr>
        <p:xfrm>
          <a:off x="1262063" y="1839913"/>
          <a:ext cx="4692650" cy="1501775"/>
        </p:xfrm>
        <a:graphic>
          <a:graphicData uri="http://schemas.openxmlformats.org/presentationml/2006/ole">
            <mc:AlternateContent xmlns:mc="http://schemas.openxmlformats.org/markup-compatibility/2006">
              <mc:Choice xmlns:v="urn:schemas-microsoft-com:vml" Requires="v">
                <p:oleObj spid="_x0000_s6185" name="CS ChemDraw Drawing" r:id="rId3" imgW="4215765" imgH="1349883" progId="ChemDraw.Document.6.0">
                  <p:embed/>
                </p:oleObj>
              </mc:Choice>
              <mc:Fallback>
                <p:oleObj name="CS ChemDraw Drawing" r:id="rId3" imgW="4215765" imgH="1349883" progId="ChemDraw.Document.6.0">
                  <p:embed/>
                  <p:pic>
                    <p:nvPicPr>
                      <p:cNvPr id="3482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063" y="1839913"/>
                        <a:ext cx="4692650"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Line 26"/>
          <p:cNvSpPr>
            <a:spLocks noChangeShapeType="1"/>
          </p:cNvSpPr>
          <p:nvPr/>
        </p:nvSpPr>
        <p:spPr bwMode="auto">
          <a:xfrm>
            <a:off x="4140200" y="1771650"/>
            <a:ext cx="1588" cy="144463"/>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822" name="Line 27"/>
          <p:cNvSpPr>
            <a:spLocks noChangeShapeType="1"/>
          </p:cNvSpPr>
          <p:nvPr/>
        </p:nvSpPr>
        <p:spPr bwMode="auto">
          <a:xfrm>
            <a:off x="4216400" y="1776413"/>
            <a:ext cx="1588" cy="14446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823" name="Text Box 28"/>
          <p:cNvSpPr txBox="1">
            <a:spLocks noChangeArrowheads="1"/>
          </p:cNvSpPr>
          <p:nvPr/>
        </p:nvSpPr>
        <p:spPr bwMode="auto">
          <a:xfrm>
            <a:off x="4000500" y="141605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solidFill>
                  <a:srgbClr val="008000"/>
                </a:solidFill>
              </a:rPr>
              <a:t>O</a:t>
            </a:r>
            <a:endParaRPr lang="ru-RU" altLang="ru-RU" sz="1800">
              <a:solidFill>
                <a:srgbClr val="008000"/>
              </a:solidFill>
            </a:endParaRPr>
          </a:p>
        </p:txBody>
      </p:sp>
      <p:sp>
        <p:nvSpPr>
          <p:cNvPr id="34824" name="Line 29"/>
          <p:cNvSpPr>
            <a:spLocks noChangeShapeType="1"/>
          </p:cNvSpPr>
          <p:nvPr/>
        </p:nvSpPr>
        <p:spPr bwMode="auto">
          <a:xfrm>
            <a:off x="3203575" y="17002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825" name="Text Box 30"/>
          <p:cNvSpPr txBox="1">
            <a:spLocks noChangeArrowheads="1"/>
          </p:cNvSpPr>
          <p:nvPr/>
        </p:nvSpPr>
        <p:spPr bwMode="auto">
          <a:xfrm>
            <a:off x="3059113" y="1411288"/>
            <a:ext cx="48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600"/>
              <a:t>ОН</a:t>
            </a:r>
          </a:p>
        </p:txBody>
      </p:sp>
      <p:sp>
        <p:nvSpPr>
          <p:cNvPr id="34826" name="Text Box 31"/>
          <p:cNvSpPr txBox="1">
            <a:spLocks noChangeArrowheads="1"/>
          </p:cNvSpPr>
          <p:nvPr/>
        </p:nvSpPr>
        <p:spPr bwMode="auto">
          <a:xfrm>
            <a:off x="5703888" y="1793875"/>
            <a:ext cx="2239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800">
                <a:solidFill>
                  <a:srgbClr val="0000CC"/>
                </a:solidFill>
                <a:latin typeface="Times New Roman" panose="02020603050405020304" pitchFamily="18" charset="0"/>
                <a:cs typeface="Times New Roman" panose="02020603050405020304" pitchFamily="18" charset="0"/>
              </a:rPr>
              <a:t>β</a:t>
            </a:r>
            <a:r>
              <a:rPr lang="ru-RU" altLang="ru-RU" sz="1800">
                <a:solidFill>
                  <a:srgbClr val="0000CC"/>
                </a:solidFill>
                <a:latin typeface="Times New Roman" panose="02020603050405020304" pitchFamily="18" charset="0"/>
                <a:cs typeface="Times New Roman" panose="02020603050405020304" pitchFamily="18" charset="0"/>
              </a:rPr>
              <a:t>-гидроксиацил-КоА</a:t>
            </a:r>
            <a:endParaRPr lang="el-GR" altLang="ru-RU" sz="1800">
              <a:solidFill>
                <a:srgbClr val="0000CC"/>
              </a:solidFill>
              <a:latin typeface="Times New Roman" panose="02020603050405020304" pitchFamily="18" charset="0"/>
              <a:cs typeface="Times New Roman" panose="02020603050405020304" pitchFamily="18" charset="0"/>
            </a:endParaRPr>
          </a:p>
        </p:txBody>
      </p:sp>
      <p:sp>
        <p:nvSpPr>
          <p:cNvPr id="34827" name="Text Box 33"/>
          <p:cNvSpPr txBox="1">
            <a:spLocks noChangeArrowheads="1"/>
          </p:cNvSpPr>
          <p:nvPr/>
        </p:nvSpPr>
        <p:spPr bwMode="auto">
          <a:xfrm>
            <a:off x="6443663" y="2708275"/>
            <a:ext cx="20526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400" b="1">
                <a:solidFill>
                  <a:srgbClr val="0000CC"/>
                </a:solidFill>
              </a:rPr>
              <a:t>β</a:t>
            </a:r>
            <a:r>
              <a:rPr lang="ru-RU" altLang="ru-RU" sz="1400" b="1">
                <a:solidFill>
                  <a:srgbClr val="0000CC"/>
                </a:solidFill>
              </a:rPr>
              <a:t>-гидроксиацил-КоА-</a:t>
            </a:r>
          </a:p>
          <a:p>
            <a:pPr eaLnBrk="1" hangingPunct="1">
              <a:spcBef>
                <a:spcPct val="0"/>
              </a:spcBef>
              <a:buFontTx/>
              <a:buNone/>
            </a:pPr>
            <a:r>
              <a:rPr lang="ru-RU" altLang="ru-RU" sz="1400" b="1">
                <a:solidFill>
                  <a:srgbClr val="0000CC"/>
                </a:solidFill>
              </a:rPr>
              <a:t>дегидрогеназа</a:t>
            </a:r>
          </a:p>
        </p:txBody>
      </p:sp>
      <p:graphicFrame>
        <p:nvGraphicFramePr>
          <p:cNvPr id="34828" name="Object 34"/>
          <p:cNvGraphicFramePr>
            <a:graphicFrameLocks noGrp="1" noChangeAspect="1"/>
          </p:cNvGraphicFramePr>
          <p:nvPr>
            <p:ph sz="half" idx="1"/>
          </p:nvPr>
        </p:nvGraphicFramePr>
        <p:xfrm>
          <a:off x="3352800" y="2709863"/>
          <a:ext cx="1579563" cy="1177925"/>
        </p:xfrm>
        <a:graphic>
          <a:graphicData uri="http://schemas.openxmlformats.org/presentationml/2006/ole">
            <mc:AlternateContent xmlns:mc="http://schemas.openxmlformats.org/markup-compatibility/2006">
              <mc:Choice xmlns:v="urn:schemas-microsoft-com:vml" Requires="v">
                <p:oleObj spid="_x0000_s6186" name="CS ChemDraw Drawing" r:id="rId5" imgW="1368933" imgH="1021461" progId="ChemDraw.Document.6.0">
                  <p:embed/>
                </p:oleObj>
              </mc:Choice>
              <mc:Fallback>
                <p:oleObj name="CS ChemDraw Drawing" r:id="rId5" imgW="1368933" imgH="1021461" progId="ChemDraw.Document.6.0">
                  <p:embed/>
                  <p:pic>
                    <p:nvPicPr>
                      <p:cNvPr id="34828"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709863"/>
                        <a:ext cx="1579563"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9" name="Line 35"/>
          <p:cNvSpPr>
            <a:spLocks noChangeShapeType="1"/>
          </p:cNvSpPr>
          <p:nvPr/>
        </p:nvSpPr>
        <p:spPr bwMode="auto">
          <a:xfrm>
            <a:off x="4932363" y="3429000"/>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830" name="Text Box 36"/>
          <p:cNvSpPr txBox="1">
            <a:spLocks noChangeArrowheads="1"/>
          </p:cNvSpPr>
          <p:nvPr/>
        </p:nvSpPr>
        <p:spPr bwMode="auto">
          <a:xfrm>
            <a:off x="5343525" y="3282950"/>
            <a:ext cx="868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400" b="1">
                <a:solidFill>
                  <a:srgbClr val="CC0000"/>
                </a:solidFill>
              </a:rPr>
              <a:t>2,5 АТФ</a:t>
            </a:r>
          </a:p>
        </p:txBody>
      </p:sp>
      <p:graphicFrame>
        <p:nvGraphicFramePr>
          <p:cNvPr id="34831" name="Object 37"/>
          <p:cNvGraphicFramePr>
            <a:graphicFrameLocks noChangeAspect="1"/>
          </p:cNvGraphicFramePr>
          <p:nvPr/>
        </p:nvGraphicFramePr>
        <p:xfrm>
          <a:off x="1323975" y="4295775"/>
          <a:ext cx="4656138" cy="1490663"/>
        </p:xfrm>
        <a:graphic>
          <a:graphicData uri="http://schemas.openxmlformats.org/presentationml/2006/ole">
            <mc:AlternateContent xmlns:mc="http://schemas.openxmlformats.org/markup-compatibility/2006">
              <mc:Choice xmlns:v="urn:schemas-microsoft-com:vml" Requires="v">
                <p:oleObj spid="_x0000_s6187" name="CS ChemDraw Drawing" r:id="rId7" imgW="4212717" imgH="1349883" progId="ChemDraw.Document.6.0">
                  <p:embed/>
                </p:oleObj>
              </mc:Choice>
              <mc:Fallback>
                <p:oleObj name="CS ChemDraw Drawing" r:id="rId7" imgW="4212717" imgH="1349883" progId="ChemDraw.Document.6.0">
                  <p:embed/>
                  <p:pic>
                    <p:nvPicPr>
                      <p:cNvPr id="34831" name="Object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3975" y="4295775"/>
                        <a:ext cx="4656138"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32" name="Line 38"/>
          <p:cNvSpPr>
            <a:spLocks noChangeShapeType="1"/>
          </p:cNvSpPr>
          <p:nvPr/>
        </p:nvSpPr>
        <p:spPr bwMode="auto">
          <a:xfrm>
            <a:off x="4067175" y="4221163"/>
            <a:ext cx="1588" cy="14446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833" name="Line 39"/>
          <p:cNvSpPr>
            <a:spLocks noChangeShapeType="1"/>
          </p:cNvSpPr>
          <p:nvPr/>
        </p:nvSpPr>
        <p:spPr bwMode="auto">
          <a:xfrm>
            <a:off x="4140200" y="4221163"/>
            <a:ext cx="1588" cy="14446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834" name="Text Box 40"/>
          <p:cNvSpPr txBox="1">
            <a:spLocks noChangeArrowheads="1"/>
          </p:cNvSpPr>
          <p:nvPr/>
        </p:nvSpPr>
        <p:spPr bwMode="auto">
          <a:xfrm>
            <a:off x="3924300" y="38608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solidFill>
                  <a:srgbClr val="008000"/>
                </a:solidFill>
              </a:rPr>
              <a:t>O</a:t>
            </a:r>
            <a:endParaRPr lang="ru-RU" altLang="ru-RU" sz="1800">
              <a:solidFill>
                <a:srgbClr val="008000"/>
              </a:solidFill>
            </a:endParaRPr>
          </a:p>
        </p:txBody>
      </p:sp>
      <p:sp>
        <p:nvSpPr>
          <p:cNvPr id="34835" name="Line 41"/>
          <p:cNvSpPr>
            <a:spLocks noChangeShapeType="1"/>
          </p:cNvSpPr>
          <p:nvPr/>
        </p:nvSpPr>
        <p:spPr bwMode="auto">
          <a:xfrm>
            <a:off x="3276600" y="41481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836" name="Text Box 42"/>
          <p:cNvSpPr txBox="1">
            <a:spLocks noChangeArrowheads="1"/>
          </p:cNvSpPr>
          <p:nvPr/>
        </p:nvSpPr>
        <p:spPr bwMode="auto">
          <a:xfrm>
            <a:off x="3132138" y="3859213"/>
            <a:ext cx="342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600"/>
              <a:t>О</a:t>
            </a:r>
          </a:p>
        </p:txBody>
      </p:sp>
      <p:sp>
        <p:nvSpPr>
          <p:cNvPr id="34837" name="Line 43"/>
          <p:cNvSpPr>
            <a:spLocks noChangeShapeType="1"/>
          </p:cNvSpPr>
          <p:nvPr/>
        </p:nvSpPr>
        <p:spPr bwMode="auto">
          <a:xfrm>
            <a:off x="3348038" y="41497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838" name="Text Box 44"/>
          <p:cNvSpPr txBox="1">
            <a:spLocks noChangeArrowheads="1"/>
          </p:cNvSpPr>
          <p:nvPr/>
        </p:nvSpPr>
        <p:spPr bwMode="auto">
          <a:xfrm>
            <a:off x="6424613" y="4240213"/>
            <a:ext cx="18573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800">
                <a:solidFill>
                  <a:srgbClr val="0000CC"/>
                </a:solidFill>
              </a:rPr>
              <a:t>β</a:t>
            </a:r>
            <a:r>
              <a:rPr lang="ru-RU" altLang="ru-RU" sz="1800">
                <a:solidFill>
                  <a:srgbClr val="0000CC"/>
                </a:solidFill>
              </a:rPr>
              <a:t>-кетоацил-КоА</a:t>
            </a:r>
          </a:p>
          <a:p>
            <a:pPr eaLnBrk="1" hangingPunct="1">
              <a:spcBef>
                <a:spcPct val="0"/>
              </a:spcBef>
              <a:buFontTx/>
              <a:buNone/>
            </a:pPr>
            <a:endParaRPr lang="ru-RU" altLang="ru-RU" sz="1400"/>
          </a:p>
        </p:txBody>
      </p:sp>
      <p:sp>
        <p:nvSpPr>
          <p:cNvPr id="34839" name="Text Box 45"/>
          <p:cNvSpPr txBox="1">
            <a:spLocks noChangeArrowheads="1"/>
          </p:cNvSpPr>
          <p:nvPr/>
        </p:nvSpPr>
        <p:spPr bwMode="auto">
          <a:xfrm>
            <a:off x="2987675" y="3933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4840" name="Text Box 46"/>
          <p:cNvSpPr txBox="1">
            <a:spLocks noChangeArrowheads="1"/>
          </p:cNvSpPr>
          <p:nvPr/>
        </p:nvSpPr>
        <p:spPr bwMode="auto">
          <a:xfrm>
            <a:off x="2967038" y="3883025"/>
            <a:ext cx="300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800">
                <a:latin typeface="Times New Roman" panose="02020603050405020304" pitchFamily="18" charset="0"/>
                <a:cs typeface="Times New Roman" panose="02020603050405020304" pitchFamily="18" charset="0"/>
              </a:rPr>
              <a:t>β</a:t>
            </a:r>
          </a:p>
        </p:txBody>
      </p:sp>
    </p:spTree>
    <p:extLst>
      <p:ext uri="{BB962C8B-B14F-4D97-AF65-F5344CB8AC3E}">
        <p14:creationId xmlns:p14="http://schemas.microsoft.com/office/powerpoint/2010/main" val="23952560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9750" y="0"/>
            <a:ext cx="8229600" cy="287338"/>
          </a:xfrm>
        </p:spPr>
        <p:txBody>
          <a:bodyPr>
            <a:normAutofit fontScale="90000"/>
          </a:bodyPr>
          <a:lstStyle/>
          <a:p>
            <a:pPr eaLnBrk="1" hangingPunct="1"/>
            <a:r>
              <a:rPr lang="el-GR" altLang="ru-RU" sz="2800" smtClean="0">
                <a:latin typeface="Times New Roman" panose="02020603050405020304" pitchFamily="18" charset="0"/>
                <a:cs typeface="Times New Roman" panose="02020603050405020304" pitchFamily="18" charset="0"/>
              </a:rPr>
              <a:t>β</a:t>
            </a:r>
            <a:r>
              <a:rPr lang="ru-RU" altLang="ru-RU" sz="2800" smtClean="0">
                <a:latin typeface="Times New Roman" panose="02020603050405020304" pitchFamily="18" charset="0"/>
                <a:cs typeface="Times New Roman" panose="02020603050405020304" pitchFamily="18" charset="0"/>
              </a:rPr>
              <a:t>-окисление жирных кислот</a:t>
            </a:r>
          </a:p>
        </p:txBody>
      </p:sp>
      <p:graphicFrame>
        <p:nvGraphicFramePr>
          <p:cNvPr id="35843" name="Object 26"/>
          <p:cNvGraphicFramePr>
            <a:graphicFrameLocks noGrp="1" noChangeAspect="1"/>
          </p:cNvGraphicFramePr>
          <p:nvPr>
            <p:ph sz="half" idx="2"/>
          </p:nvPr>
        </p:nvGraphicFramePr>
        <p:xfrm>
          <a:off x="2771775" y="2089150"/>
          <a:ext cx="647700" cy="641350"/>
        </p:xfrm>
        <a:graphic>
          <a:graphicData uri="http://schemas.openxmlformats.org/presentationml/2006/ole">
            <mc:AlternateContent xmlns:mc="http://schemas.openxmlformats.org/markup-compatibility/2006">
              <mc:Choice xmlns:v="urn:schemas-microsoft-com:vml" Requires="v">
                <p:oleObj spid="_x0000_s7222" name="CS ChemDraw Drawing" r:id="rId3" imgW="504063" imgH="500634" progId="ChemDraw.Document.6.0">
                  <p:embed/>
                </p:oleObj>
              </mc:Choice>
              <mc:Fallback>
                <p:oleObj name="CS ChemDraw Drawing" r:id="rId3" imgW="504063" imgH="500634" progId="ChemDraw.Document.6.0">
                  <p:embed/>
                  <p:pic>
                    <p:nvPicPr>
                      <p:cNvPr id="35843"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089150"/>
                        <a:ext cx="647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15"/>
          <p:cNvGraphicFramePr>
            <a:graphicFrameLocks noChangeAspect="1"/>
          </p:cNvGraphicFramePr>
          <p:nvPr/>
        </p:nvGraphicFramePr>
        <p:xfrm>
          <a:off x="1400175" y="1292225"/>
          <a:ext cx="4691063" cy="1501775"/>
        </p:xfrm>
        <a:graphic>
          <a:graphicData uri="http://schemas.openxmlformats.org/presentationml/2006/ole">
            <mc:AlternateContent xmlns:mc="http://schemas.openxmlformats.org/markup-compatibility/2006">
              <mc:Choice xmlns:v="urn:schemas-microsoft-com:vml" Requires="v">
                <p:oleObj spid="_x0000_s7223" name="CS ChemDraw Drawing" r:id="rId5" imgW="4215765" imgH="1349883" progId="ChemDraw.Document.6.0">
                  <p:embed/>
                </p:oleObj>
              </mc:Choice>
              <mc:Fallback>
                <p:oleObj name="CS ChemDraw Drawing" r:id="rId5" imgW="4215765" imgH="1349883" progId="ChemDraw.Document.6.0">
                  <p:embed/>
                  <p:pic>
                    <p:nvPicPr>
                      <p:cNvPr id="35844"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0175" y="1292225"/>
                        <a:ext cx="4691063"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5" name="Line 16"/>
          <p:cNvSpPr>
            <a:spLocks noChangeShapeType="1"/>
          </p:cNvSpPr>
          <p:nvPr/>
        </p:nvSpPr>
        <p:spPr bwMode="auto">
          <a:xfrm>
            <a:off x="4138613" y="1223963"/>
            <a:ext cx="1587" cy="14446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846" name="Line 17"/>
          <p:cNvSpPr>
            <a:spLocks noChangeShapeType="1"/>
          </p:cNvSpPr>
          <p:nvPr/>
        </p:nvSpPr>
        <p:spPr bwMode="auto">
          <a:xfrm>
            <a:off x="4211638" y="1223963"/>
            <a:ext cx="1587" cy="14446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847" name="Text Box 18"/>
          <p:cNvSpPr txBox="1">
            <a:spLocks noChangeArrowheads="1"/>
          </p:cNvSpPr>
          <p:nvPr/>
        </p:nvSpPr>
        <p:spPr bwMode="auto">
          <a:xfrm>
            <a:off x="3995738" y="865188"/>
            <a:ext cx="36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solidFill>
                  <a:srgbClr val="008000"/>
                </a:solidFill>
              </a:rPr>
              <a:t>O</a:t>
            </a:r>
            <a:endParaRPr lang="ru-RU" altLang="ru-RU" sz="1800">
              <a:solidFill>
                <a:srgbClr val="008000"/>
              </a:solidFill>
            </a:endParaRPr>
          </a:p>
        </p:txBody>
      </p:sp>
      <p:sp>
        <p:nvSpPr>
          <p:cNvPr id="35848" name="Line 19"/>
          <p:cNvSpPr>
            <a:spLocks noChangeShapeType="1"/>
          </p:cNvSpPr>
          <p:nvPr/>
        </p:nvSpPr>
        <p:spPr bwMode="auto">
          <a:xfrm>
            <a:off x="3348038" y="115093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849" name="Text Box 20"/>
          <p:cNvSpPr txBox="1">
            <a:spLocks noChangeArrowheads="1"/>
          </p:cNvSpPr>
          <p:nvPr/>
        </p:nvSpPr>
        <p:spPr bwMode="auto">
          <a:xfrm>
            <a:off x="3203575" y="862013"/>
            <a:ext cx="342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600"/>
              <a:t>О</a:t>
            </a:r>
          </a:p>
        </p:txBody>
      </p:sp>
      <p:sp>
        <p:nvSpPr>
          <p:cNvPr id="35850" name="Line 21"/>
          <p:cNvSpPr>
            <a:spLocks noChangeShapeType="1"/>
          </p:cNvSpPr>
          <p:nvPr/>
        </p:nvSpPr>
        <p:spPr bwMode="auto">
          <a:xfrm>
            <a:off x="3419475" y="11525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851" name="Text Box 22"/>
          <p:cNvSpPr txBox="1">
            <a:spLocks noChangeArrowheads="1"/>
          </p:cNvSpPr>
          <p:nvPr/>
        </p:nvSpPr>
        <p:spPr bwMode="auto">
          <a:xfrm>
            <a:off x="6496050" y="1243013"/>
            <a:ext cx="18573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800">
                <a:solidFill>
                  <a:srgbClr val="0000CC"/>
                </a:solidFill>
              </a:rPr>
              <a:t>β</a:t>
            </a:r>
            <a:r>
              <a:rPr lang="ru-RU" altLang="ru-RU" sz="1800">
                <a:solidFill>
                  <a:srgbClr val="0000CC"/>
                </a:solidFill>
              </a:rPr>
              <a:t>-кетоацил-КоА</a:t>
            </a:r>
          </a:p>
          <a:p>
            <a:pPr eaLnBrk="1" hangingPunct="1">
              <a:spcBef>
                <a:spcPct val="0"/>
              </a:spcBef>
              <a:buFontTx/>
              <a:buNone/>
            </a:pPr>
            <a:endParaRPr lang="ru-RU" altLang="ru-RU" sz="1400"/>
          </a:p>
        </p:txBody>
      </p:sp>
      <p:sp>
        <p:nvSpPr>
          <p:cNvPr id="35852" name="Text Box 23"/>
          <p:cNvSpPr txBox="1">
            <a:spLocks noChangeArrowheads="1"/>
          </p:cNvSpPr>
          <p:nvPr/>
        </p:nvSpPr>
        <p:spPr bwMode="auto">
          <a:xfrm>
            <a:off x="3059113" y="9366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5853" name="Text Box 24"/>
          <p:cNvSpPr txBox="1">
            <a:spLocks noChangeArrowheads="1"/>
          </p:cNvSpPr>
          <p:nvPr/>
        </p:nvSpPr>
        <p:spPr bwMode="auto">
          <a:xfrm>
            <a:off x="3038475" y="885825"/>
            <a:ext cx="300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800">
                <a:latin typeface="Times New Roman" panose="02020603050405020304" pitchFamily="18" charset="0"/>
                <a:cs typeface="Times New Roman" panose="02020603050405020304" pitchFamily="18" charset="0"/>
              </a:rPr>
              <a:t>β</a:t>
            </a:r>
          </a:p>
        </p:txBody>
      </p:sp>
      <p:sp>
        <p:nvSpPr>
          <p:cNvPr id="35854" name="Line 27"/>
          <p:cNvSpPr>
            <a:spLocks noChangeShapeType="1"/>
          </p:cNvSpPr>
          <p:nvPr/>
        </p:nvSpPr>
        <p:spPr bwMode="auto">
          <a:xfrm>
            <a:off x="3348038" y="1873250"/>
            <a:ext cx="0" cy="1223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855" name="Text Box 28"/>
          <p:cNvSpPr txBox="1">
            <a:spLocks noChangeArrowheads="1"/>
          </p:cNvSpPr>
          <p:nvPr/>
        </p:nvSpPr>
        <p:spPr bwMode="auto">
          <a:xfrm>
            <a:off x="2032000" y="2060575"/>
            <a:ext cx="949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b="1"/>
              <a:t>HS-KoA</a:t>
            </a:r>
            <a:endParaRPr lang="ru-RU" altLang="ru-RU" sz="1600" b="1"/>
          </a:p>
        </p:txBody>
      </p:sp>
      <p:sp>
        <p:nvSpPr>
          <p:cNvPr id="35856" name="Text Box 29"/>
          <p:cNvSpPr txBox="1">
            <a:spLocks noChangeArrowheads="1"/>
          </p:cNvSpPr>
          <p:nvPr/>
        </p:nvSpPr>
        <p:spPr bwMode="auto">
          <a:xfrm>
            <a:off x="4192588" y="2252663"/>
            <a:ext cx="2784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ru-RU" sz="1800">
                <a:solidFill>
                  <a:srgbClr val="0000CC"/>
                </a:solidFill>
              </a:rPr>
              <a:t>β</a:t>
            </a:r>
            <a:r>
              <a:rPr lang="ru-RU" altLang="ru-RU" sz="1800">
                <a:solidFill>
                  <a:srgbClr val="0000CC"/>
                </a:solidFill>
              </a:rPr>
              <a:t>-кетоацил-КоА</a:t>
            </a:r>
            <a:r>
              <a:rPr lang="en-US" altLang="ru-RU" sz="1800">
                <a:solidFill>
                  <a:srgbClr val="0000CC"/>
                </a:solidFill>
              </a:rPr>
              <a:t>-</a:t>
            </a:r>
            <a:r>
              <a:rPr lang="ru-RU" altLang="ru-RU" sz="1800">
                <a:solidFill>
                  <a:srgbClr val="0000CC"/>
                </a:solidFill>
              </a:rPr>
              <a:t>тиолаза</a:t>
            </a:r>
            <a:endParaRPr lang="en-US" altLang="ru-RU" sz="1800">
              <a:solidFill>
                <a:srgbClr val="0000CC"/>
              </a:solidFill>
            </a:endParaRPr>
          </a:p>
          <a:p>
            <a:pPr eaLnBrk="1" hangingPunct="1">
              <a:spcBef>
                <a:spcPct val="0"/>
              </a:spcBef>
              <a:buFontTx/>
              <a:buNone/>
            </a:pPr>
            <a:endParaRPr lang="ru-RU" altLang="ru-RU" sz="1800">
              <a:solidFill>
                <a:srgbClr val="0000CC"/>
              </a:solidFill>
            </a:endParaRPr>
          </a:p>
        </p:txBody>
      </p:sp>
      <p:graphicFrame>
        <p:nvGraphicFramePr>
          <p:cNvPr id="35857" name="Object 30"/>
          <p:cNvGraphicFramePr>
            <a:graphicFrameLocks noChangeAspect="1"/>
          </p:cNvGraphicFramePr>
          <p:nvPr/>
        </p:nvGraphicFramePr>
        <p:xfrm>
          <a:off x="611188" y="4032250"/>
          <a:ext cx="4267200" cy="838200"/>
        </p:xfrm>
        <a:graphic>
          <a:graphicData uri="http://schemas.openxmlformats.org/presentationml/2006/ole">
            <mc:AlternateContent xmlns:mc="http://schemas.openxmlformats.org/markup-compatibility/2006">
              <mc:Choice xmlns:v="urn:schemas-microsoft-com:vml" Requires="v">
                <p:oleObj spid="_x0000_s7224" name="CS ChemDraw Drawing" r:id="rId7" imgW="3896868" imgH="765429" progId="ChemDraw.Document.6.0">
                  <p:embed/>
                </p:oleObj>
              </mc:Choice>
              <mc:Fallback>
                <p:oleObj name="CS ChemDraw Drawing" r:id="rId7" imgW="3896868" imgH="765429" progId="ChemDraw.Document.6.0">
                  <p:embed/>
                  <p:pic>
                    <p:nvPicPr>
                      <p:cNvPr id="35857"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032250"/>
                        <a:ext cx="426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58" name="Line 31"/>
          <p:cNvSpPr>
            <a:spLocks noChangeShapeType="1"/>
          </p:cNvSpPr>
          <p:nvPr/>
        </p:nvSpPr>
        <p:spPr bwMode="auto">
          <a:xfrm>
            <a:off x="2700338" y="38814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859" name="Line 32"/>
          <p:cNvSpPr>
            <a:spLocks noChangeShapeType="1"/>
          </p:cNvSpPr>
          <p:nvPr/>
        </p:nvSpPr>
        <p:spPr bwMode="auto">
          <a:xfrm>
            <a:off x="2770188" y="38830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860" name="Text Box 33"/>
          <p:cNvSpPr txBox="1">
            <a:spLocks noChangeArrowheads="1"/>
          </p:cNvSpPr>
          <p:nvPr/>
        </p:nvSpPr>
        <p:spPr bwMode="auto">
          <a:xfrm>
            <a:off x="2555875" y="3521075"/>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t>O</a:t>
            </a:r>
            <a:endParaRPr lang="ru-RU" altLang="ru-RU" sz="1800"/>
          </a:p>
        </p:txBody>
      </p:sp>
      <p:graphicFrame>
        <p:nvGraphicFramePr>
          <p:cNvPr id="35861" name="Object 42"/>
          <p:cNvGraphicFramePr>
            <a:graphicFrameLocks noChangeAspect="1"/>
          </p:cNvGraphicFramePr>
          <p:nvPr/>
        </p:nvGraphicFramePr>
        <p:xfrm>
          <a:off x="4572000" y="4032250"/>
          <a:ext cx="1795463" cy="1209675"/>
        </p:xfrm>
        <a:graphic>
          <a:graphicData uri="http://schemas.openxmlformats.org/presentationml/2006/ole">
            <mc:AlternateContent xmlns:mc="http://schemas.openxmlformats.org/markup-compatibility/2006">
              <mc:Choice xmlns:v="urn:schemas-microsoft-com:vml" Requires="v">
                <p:oleObj spid="_x0000_s7225" name="CS ChemDraw Drawing" r:id="rId9" imgW="1640586" imgH="1103757" progId="ChemDraw.Document.6.0">
                  <p:embed/>
                </p:oleObj>
              </mc:Choice>
              <mc:Fallback>
                <p:oleObj name="CS ChemDraw Drawing" r:id="rId9" imgW="1640586" imgH="1103757" progId="ChemDraw.Document.6.0">
                  <p:embed/>
                  <p:pic>
                    <p:nvPicPr>
                      <p:cNvPr id="35861" name="Object 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4032250"/>
                        <a:ext cx="1795463"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62" name="Line 43"/>
          <p:cNvSpPr>
            <a:spLocks noChangeShapeType="1"/>
          </p:cNvSpPr>
          <p:nvPr/>
        </p:nvSpPr>
        <p:spPr bwMode="auto">
          <a:xfrm>
            <a:off x="5148263" y="3889375"/>
            <a:ext cx="0" cy="144463"/>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863" name="Line 44"/>
          <p:cNvSpPr>
            <a:spLocks noChangeShapeType="1"/>
          </p:cNvSpPr>
          <p:nvPr/>
        </p:nvSpPr>
        <p:spPr bwMode="auto">
          <a:xfrm>
            <a:off x="5218113" y="3890963"/>
            <a:ext cx="0" cy="144462"/>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864" name="Text Box 45"/>
          <p:cNvSpPr txBox="1">
            <a:spLocks noChangeArrowheads="1"/>
          </p:cNvSpPr>
          <p:nvPr/>
        </p:nvSpPr>
        <p:spPr bwMode="auto">
          <a:xfrm>
            <a:off x="5003800" y="3529013"/>
            <a:ext cx="36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a:solidFill>
                  <a:srgbClr val="008000"/>
                </a:solidFill>
              </a:rPr>
              <a:t>O</a:t>
            </a:r>
            <a:endParaRPr lang="ru-RU" altLang="ru-RU" sz="1800">
              <a:solidFill>
                <a:srgbClr val="008000"/>
              </a:solidFill>
            </a:endParaRPr>
          </a:p>
        </p:txBody>
      </p:sp>
      <p:sp>
        <p:nvSpPr>
          <p:cNvPr id="35865" name="Text Box 46"/>
          <p:cNvSpPr txBox="1">
            <a:spLocks noChangeArrowheads="1"/>
          </p:cNvSpPr>
          <p:nvPr/>
        </p:nvSpPr>
        <p:spPr bwMode="auto">
          <a:xfrm>
            <a:off x="1403350" y="4508500"/>
            <a:ext cx="1216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t>Ацил-КоА</a:t>
            </a:r>
          </a:p>
          <a:p>
            <a:pPr algn="ctr" eaLnBrk="1" hangingPunct="1">
              <a:spcBef>
                <a:spcPct val="0"/>
              </a:spcBef>
              <a:buFontTx/>
              <a:buNone/>
            </a:pPr>
            <a:r>
              <a:rPr lang="ru-RU" altLang="ru-RU" sz="1800">
                <a:solidFill>
                  <a:srgbClr val="CC0000"/>
                </a:solidFill>
              </a:rPr>
              <a:t>с=(</a:t>
            </a:r>
            <a:r>
              <a:rPr lang="en-US" altLang="ru-RU" sz="1800">
                <a:solidFill>
                  <a:srgbClr val="CC0000"/>
                </a:solidFill>
              </a:rPr>
              <a:t>n-2)</a:t>
            </a:r>
            <a:endParaRPr lang="ru-RU" altLang="ru-RU" sz="1800">
              <a:solidFill>
                <a:srgbClr val="CC0000"/>
              </a:solidFill>
            </a:endParaRPr>
          </a:p>
        </p:txBody>
      </p:sp>
      <p:sp>
        <p:nvSpPr>
          <p:cNvPr id="35866" name="Text Box 47"/>
          <p:cNvSpPr txBox="1">
            <a:spLocks noChangeArrowheads="1"/>
          </p:cNvSpPr>
          <p:nvPr/>
        </p:nvSpPr>
        <p:spPr bwMode="auto">
          <a:xfrm>
            <a:off x="4932363" y="4437063"/>
            <a:ext cx="23764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a:t>Ацетил-КоА</a:t>
            </a:r>
            <a:endParaRPr lang="en-US" altLang="ru-RU" sz="1800"/>
          </a:p>
          <a:p>
            <a:pPr algn="ctr" eaLnBrk="1" hangingPunct="1">
              <a:spcBef>
                <a:spcPct val="0"/>
              </a:spcBef>
              <a:buFontTx/>
              <a:buNone/>
            </a:pPr>
            <a:r>
              <a:rPr lang="en-US" altLang="ru-RU" sz="1800">
                <a:solidFill>
                  <a:srgbClr val="008000"/>
                </a:solidFill>
              </a:rPr>
              <a:t>c=2</a:t>
            </a:r>
            <a:endParaRPr lang="ru-RU" altLang="ru-RU" sz="1800">
              <a:solidFill>
                <a:srgbClr val="008000"/>
              </a:solidFill>
            </a:endParaRPr>
          </a:p>
        </p:txBody>
      </p:sp>
      <p:sp>
        <p:nvSpPr>
          <p:cNvPr id="35867" name="Line 48"/>
          <p:cNvSpPr>
            <a:spLocks noChangeShapeType="1"/>
          </p:cNvSpPr>
          <p:nvPr/>
        </p:nvSpPr>
        <p:spPr bwMode="auto">
          <a:xfrm>
            <a:off x="6443663" y="4105275"/>
            <a:ext cx="6492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868" name="Text Box 49"/>
          <p:cNvSpPr txBox="1">
            <a:spLocks noChangeArrowheads="1"/>
          </p:cNvSpPr>
          <p:nvPr/>
        </p:nvSpPr>
        <p:spPr bwMode="auto">
          <a:xfrm>
            <a:off x="7359650" y="3908425"/>
            <a:ext cx="627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1800"/>
              <a:t>ЦТК</a:t>
            </a:r>
          </a:p>
        </p:txBody>
      </p:sp>
      <p:graphicFrame>
        <p:nvGraphicFramePr>
          <p:cNvPr id="68671" name="Group 63"/>
          <p:cNvGraphicFramePr>
            <a:graphicFrameLocks noGrp="1"/>
          </p:cNvGraphicFramePr>
          <p:nvPr>
            <p:ph sz="half" idx="1"/>
          </p:nvPr>
        </p:nvGraphicFramePr>
        <p:xfrm>
          <a:off x="457200" y="5373688"/>
          <a:ext cx="8686800" cy="1484312"/>
        </p:xfrm>
        <a:graphic>
          <a:graphicData uri="http://schemas.openxmlformats.org/drawingml/2006/table">
            <a:tbl>
              <a:tblPr/>
              <a:tblGrid>
                <a:gridCol w="4344988">
                  <a:extLst>
                    <a:ext uri="{9D8B030D-6E8A-4147-A177-3AD203B41FA5}">
                      <a16:colId xmlns:a16="http://schemas.microsoft.com/office/drawing/2014/main" val="20000"/>
                    </a:ext>
                  </a:extLst>
                </a:gridCol>
                <a:gridCol w="4341812">
                  <a:extLst>
                    <a:ext uri="{9D8B030D-6E8A-4147-A177-3AD203B41FA5}">
                      <a16:colId xmlns:a16="http://schemas.microsoft.com/office/drawing/2014/main" val="20001"/>
                    </a:ext>
                  </a:extLst>
                </a:gridCol>
              </a:tblGrid>
              <a:tr h="148431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Новый ацил-КоА на 2 атома С короче исходного ацила, который окисляется далее по той же схеме </a:t>
                      </a:r>
                      <a:r>
                        <a:rPr kumimoji="0" lang="ru-RU" altLang="ru-RU"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sym typeface="Symbol" panose="05050102010706020507" pitchFamily="18" charset="2"/>
                        </a:rPr>
                        <a:t></a:t>
                      </a:r>
                      <a:r>
                        <a:rPr kumimoji="0" lang="ru-RU" altLang="ru-RU"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-окисления.</a:t>
                      </a:r>
                      <a:endParaRPr kumimoji="0" lang="ru-RU" altLang="ru-RU" sz="18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1800" b="0" i="0" u="none" strike="noStrike" cap="none" normalizeH="0" baseline="0" smtClean="0">
                          <a:ln>
                            <a:noFill/>
                          </a:ln>
                          <a:solidFill>
                            <a:schemeClr val="tx1"/>
                          </a:solidFill>
                          <a:effectLst/>
                          <a:latin typeface="Arial" panose="020B0604020202020204" pitchFamily="34" charset="0"/>
                        </a:rPr>
                        <a:t>Если ацетил-КоА поступает в цикл Кребса, то распадается до СО</a:t>
                      </a:r>
                      <a:r>
                        <a:rPr kumimoji="0" lang="ru-RU" altLang="ru-RU" sz="1800" b="0" i="0" u="none" strike="noStrike" cap="none" normalizeH="0" baseline="-25000" smtClean="0">
                          <a:ln>
                            <a:noFill/>
                          </a:ln>
                          <a:solidFill>
                            <a:schemeClr val="tx1"/>
                          </a:solidFill>
                          <a:effectLst/>
                          <a:latin typeface="Arial" panose="020B0604020202020204" pitchFamily="34" charset="0"/>
                        </a:rPr>
                        <a:t>2</a:t>
                      </a:r>
                      <a:r>
                        <a:rPr kumimoji="0" lang="ru-RU" altLang="ru-RU" sz="1800" b="0" i="0" u="none" strike="noStrike" cap="none" normalizeH="0" baseline="0" smtClean="0">
                          <a:ln>
                            <a:noFill/>
                          </a:ln>
                          <a:solidFill>
                            <a:schemeClr val="tx1"/>
                          </a:solidFill>
                          <a:effectLst/>
                          <a:latin typeface="Arial" panose="020B0604020202020204" pitchFamily="34" charset="0"/>
                        </a:rPr>
                        <a:t> и Н</a:t>
                      </a:r>
                      <a:r>
                        <a:rPr kumimoji="0" lang="ru-RU" altLang="ru-RU" sz="1800" b="0" i="0" u="none" strike="noStrike" cap="none" normalizeH="0" baseline="-25000" smtClean="0">
                          <a:ln>
                            <a:noFill/>
                          </a:ln>
                          <a:solidFill>
                            <a:schemeClr val="tx1"/>
                          </a:solidFill>
                          <a:effectLst/>
                          <a:latin typeface="Arial" panose="020B0604020202020204" pitchFamily="34" charset="0"/>
                        </a:rPr>
                        <a:t>2</a:t>
                      </a:r>
                      <a:r>
                        <a:rPr kumimoji="0" lang="ru-RU" altLang="ru-RU" sz="1800" b="0" i="0" u="none" strike="noStrike" cap="none" normalizeH="0" baseline="0" smtClean="0">
                          <a:ln>
                            <a:noFill/>
                          </a:ln>
                          <a:solidFill>
                            <a:schemeClr val="tx1"/>
                          </a:solidFill>
                          <a:effectLst/>
                          <a:latin typeface="Arial" panose="020B0604020202020204" pitchFamily="34" charset="0"/>
                        </a:rPr>
                        <a:t>О, обеспечивая синтез </a:t>
                      </a:r>
                      <a:r>
                        <a:rPr kumimoji="0" lang="en-US" altLang="ru-RU" sz="1800" b="0" i="0" u="none" strike="noStrike" cap="none" normalizeH="0" baseline="0" smtClean="0">
                          <a:ln>
                            <a:noFill/>
                          </a:ln>
                          <a:solidFill>
                            <a:schemeClr val="tx1"/>
                          </a:solidFill>
                          <a:effectLst/>
                          <a:latin typeface="Arial" panose="020B0604020202020204" pitchFamily="34" charset="0"/>
                        </a:rPr>
                        <a:t>~10 M </a:t>
                      </a:r>
                      <a:r>
                        <a:rPr kumimoji="0" lang="ru-RU" altLang="ru-RU" sz="1800" b="0" i="0" u="none" strike="noStrike" cap="none" normalizeH="0" baseline="0" smtClean="0">
                          <a:ln>
                            <a:noFill/>
                          </a:ln>
                          <a:solidFill>
                            <a:schemeClr val="tx1"/>
                          </a:solidFill>
                          <a:effectLst/>
                          <a:latin typeface="Arial" panose="020B0604020202020204" pitchFamily="34" charset="0"/>
                        </a:rPr>
                        <a:t>АТФ на 1 М ацетил-КоА.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329219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68313" y="115888"/>
            <a:ext cx="8229600" cy="504825"/>
          </a:xfrm>
        </p:spPr>
        <p:txBody>
          <a:bodyPr/>
          <a:lstStyle/>
          <a:p>
            <a:pPr eaLnBrk="1" hangingPunct="1"/>
            <a:r>
              <a:rPr lang="el-GR" altLang="ru-RU" sz="2800" smtClean="0">
                <a:latin typeface="Times New Roman" panose="02020603050405020304" pitchFamily="18" charset="0"/>
                <a:cs typeface="Times New Roman" panose="02020603050405020304" pitchFamily="18" charset="0"/>
              </a:rPr>
              <a:t>β</a:t>
            </a:r>
            <a:r>
              <a:rPr lang="ru-RU" altLang="ru-RU" sz="2800" smtClean="0">
                <a:latin typeface="Times New Roman" panose="02020603050405020304" pitchFamily="18" charset="0"/>
                <a:cs typeface="Times New Roman" panose="02020603050405020304" pitchFamily="18" charset="0"/>
              </a:rPr>
              <a:t>-окисление жирных кислот</a:t>
            </a:r>
          </a:p>
        </p:txBody>
      </p:sp>
      <p:sp>
        <p:nvSpPr>
          <p:cNvPr id="36867" name="Rectangle 13"/>
          <p:cNvSpPr>
            <a:spLocks noChangeArrowheads="1"/>
          </p:cNvSpPr>
          <p:nvPr/>
        </p:nvSpPr>
        <p:spPr bwMode="auto">
          <a:xfrm>
            <a:off x="2198688" y="2012950"/>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endParaRPr lang="ru-RU" altLang="ru-RU" sz="1800"/>
          </a:p>
        </p:txBody>
      </p:sp>
      <p:sp>
        <p:nvSpPr>
          <p:cNvPr id="36868" name="Line 4"/>
          <p:cNvSpPr>
            <a:spLocks noChangeShapeType="1"/>
          </p:cNvSpPr>
          <p:nvPr/>
        </p:nvSpPr>
        <p:spPr bwMode="auto">
          <a:xfrm>
            <a:off x="2824163" y="4359275"/>
            <a:ext cx="4000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76872" name="Group 72"/>
          <p:cNvGraphicFramePr>
            <a:graphicFrameLocks noGrp="1"/>
          </p:cNvGraphicFramePr>
          <p:nvPr/>
        </p:nvGraphicFramePr>
        <p:xfrm>
          <a:off x="1547813" y="908050"/>
          <a:ext cx="6769100" cy="5121274"/>
        </p:xfrm>
        <a:graphic>
          <a:graphicData uri="http://schemas.openxmlformats.org/drawingml/2006/table">
            <a:tbl>
              <a:tblPr/>
              <a:tblGrid>
                <a:gridCol w="4459287">
                  <a:extLst>
                    <a:ext uri="{9D8B030D-6E8A-4147-A177-3AD203B41FA5}">
                      <a16:colId xmlns:a16="http://schemas.microsoft.com/office/drawing/2014/main" val="20000"/>
                    </a:ext>
                  </a:extLst>
                </a:gridCol>
                <a:gridCol w="2309813">
                  <a:extLst>
                    <a:ext uri="{9D8B030D-6E8A-4147-A177-3AD203B41FA5}">
                      <a16:colId xmlns:a16="http://schemas.microsoft.com/office/drawing/2014/main" val="20001"/>
                    </a:ext>
                  </a:extLst>
                </a:gridCol>
              </a:tblGrid>
              <a:tr h="64015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en-US" alt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β</a:t>
                      </a:r>
                      <a:r>
                        <a:rPr kumimoji="0" lang="ru-RU" altLang="ru-RU"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r>
                        <a:rPr kumimoji="0" lang="ru-RU" altLang="ru-RU"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Окисление пальмитоил-КоА</a:t>
                      </a:r>
                      <a:endParaRPr kumimoji="0" lang="ru-RU" altLang="ru-RU" sz="18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ru-RU" altLang="ru-RU"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Количество </a:t>
                      </a:r>
                      <a:br>
                        <a:rPr kumimoji="0" lang="ru-RU" altLang="ru-RU"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br>
                      <a:r>
                        <a:rPr kumimoji="0" lang="ru-RU" altLang="ru-RU"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молекул АТФ</a:t>
                      </a:r>
                      <a:endParaRPr kumimoji="0" lang="ru-RU" altLang="ru-RU" sz="18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6322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altLang="ru-RU"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7 </a:t>
                      </a:r>
                      <a:r>
                        <a:rPr kumimoji="0" lang="en-US" altLang="ru-RU"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NADH</a:t>
                      </a:r>
                      <a:r>
                        <a:rPr kumimoji="0" lang="ru-RU" altLang="ru-RU"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(от пальмитоил-КоА до ацетил-КоА),</a:t>
                      </a:r>
                      <a:endParaRPr kumimoji="0" lang="ru-RU" alt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окисление каждой молекулы</a:t>
                      </a:r>
                      <a:endParaRPr kumimoji="0" lang="ru-RU" alt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кофермента в ЦПЭ обеспечивает</a:t>
                      </a:r>
                      <a:endParaRPr kumimoji="0" lang="ru-RU" alt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синтез </a:t>
                      </a:r>
                      <a:r>
                        <a:rPr kumimoji="0" lang="en-US" altLang="ru-RU" sz="18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a:t>
                      </a:r>
                      <a:r>
                        <a:rPr kumimoji="0" lang="ru-RU" altLang="ru-RU" sz="18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2,5</a:t>
                      </a:r>
                      <a:r>
                        <a:rPr kumimoji="0" lang="en-US" altLang="ru-RU" sz="1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r>
                        <a:rPr kumimoji="0" lang="ru-RU" altLang="ru-RU"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АТФ</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pPr>
                      <a:endParaRPr kumimoji="0" lang="ru-RU" altLang="ru-RU"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ru-RU" altLang="ru-RU"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r>
                        <a:rPr kumimoji="0" lang="ru-RU" altLang="ru-RU" sz="18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17,5</a:t>
                      </a:r>
                      <a:endParaRPr kumimoji="0" lang="ru-RU" altLang="ru-RU" sz="1800" b="1"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5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altLang="ru-RU"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7 </a:t>
                      </a:r>
                      <a:r>
                        <a:rPr kumimoji="0" lang="en-US" altLang="ru-RU"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FADH</a:t>
                      </a:r>
                      <a:r>
                        <a:rPr kumimoji="0" lang="ru-RU" altLang="ru-RU" sz="1800" b="1" i="0" u="none" strike="noStrike" cap="none" normalizeH="0" baseline="-30000" smtClean="0">
                          <a:ln>
                            <a:noFill/>
                          </a:ln>
                          <a:solidFill>
                            <a:srgbClr val="0000FF"/>
                          </a:solidFill>
                          <a:effectLst/>
                          <a:latin typeface="Times New Roman" panose="02020603050405020304" pitchFamily="18" charset="0"/>
                          <a:cs typeface="Times New Roman" panose="02020603050405020304" pitchFamily="18" charset="0"/>
                        </a:rPr>
                        <a:t>2</a:t>
                      </a:r>
                      <a:r>
                        <a:rPr kumimoji="0" lang="ru-RU" altLang="ru-RU"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окисление каждой молекулы</a:t>
                      </a:r>
                      <a:endParaRPr kumimoji="0" lang="ru-RU" alt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кофермента в ЦПЭ обеспечивает синтез</a:t>
                      </a:r>
                      <a:endParaRPr kumimoji="0" lang="ru-RU" alt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ru-RU" sz="1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ru-RU" sz="18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1</a:t>
                      </a:r>
                      <a:r>
                        <a:rPr kumimoji="0" lang="ru-RU" altLang="ru-RU" sz="18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,5</a:t>
                      </a:r>
                      <a:r>
                        <a:rPr kumimoji="0" lang="en-US" altLang="ru-RU" sz="1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r>
                        <a:rPr kumimoji="0" lang="ru-RU" altLang="ru-RU"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АТФ </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pPr>
                      <a:endParaRPr kumimoji="0" lang="ru-RU" altLang="ru-RU"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ru-RU" altLang="ru-RU" sz="18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10,5</a:t>
                      </a:r>
                      <a:endParaRPr kumimoji="0" lang="ru-RU" altLang="ru-RU" sz="1800" b="1"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5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altLang="ru-RU"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8 молекул ацетил-КоА</a:t>
                      </a:r>
                      <a:endParaRPr kumimoji="0" lang="ru-RU" alt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в ЦТК каждая молекула обеспечивает синтез </a:t>
                      </a:r>
                      <a:r>
                        <a:rPr kumimoji="0" lang="en-US" altLang="ru-RU" sz="18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~10</a:t>
                      </a:r>
                      <a:r>
                        <a:rPr kumimoji="0" lang="ru-RU" altLang="ru-RU" sz="1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a:t>
                      </a:r>
                      <a:r>
                        <a:rPr kumimoji="0" lang="en-US" altLang="ru-RU" sz="1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r>
                        <a:rPr kumimoji="0" lang="ru-RU" altLang="ru-RU"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АТФ</a:t>
                      </a:r>
                      <a:endParaRPr kumimoji="0" lang="ru-RU" altLang="ru-RU" sz="1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pPr>
                      <a:endParaRPr kumimoji="0" lang="ru-RU" altLang="ru-RU"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ru-RU" altLang="ru-RU" sz="18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80</a:t>
                      </a:r>
                      <a:endParaRPr kumimoji="0" lang="ru-RU" altLang="ru-RU" sz="1800" b="1"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8886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Суммарное количество молекул АТФ, синтезированных</a:t>
                      </a:r>
                      <a:endParaRPr kumimoji="0" lang="ru-RU" alt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altLang="ru-RU"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при окислении одной молекулы пальмитоил-КоА</a:t>
                      </a:r>
                      <a:endParaRPr kumimoji="0" lang="ru-RU" altLang="ru-RU" sz="1800" b="0"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pPr>
                      <a:endParaRPr kumimoji="0" lang="ru-RU" altLang="ru-RU" sz="1800" b="1"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pPr>
                      <a:r>
                        <a:rPr kumimoji="0" lang="ru-RU" altLang="ru-RU" sz="1800" b="1"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108</a:t>
                      </a:r>
                      <a:endParaRPr kumimoji="0" lang="ru-RU" altLang="ru-RU" sz="1800" b="1" i="0" u="none" strike="noStrike" cap="none" normalizeH="0" baseline="0" smtClean="0">
                        <a:ln>
                          <a:noFill/>
                        </a:ln>
                        <a:solidFill>
                          <a:schemeClr val="tx1"/>
                        </a:solidFill>
                        <a:effectLst/>
                        <a:latin typeface="Times New Roman" panose="02020603050405020304"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920282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3CC1878D-721D-ACD2-8917-0230D62FEEA5}"/>
              </a:ext>
            </a:extLst>
          </p:cNvPr>
          <p:cNvSpPr>
            <a:spLocks noGrp="1"/>
          </p:cNvSpPr>
          <p:nvPr>
            <p:ph type="sldNum" sz="quarter" idx="12"/>
          </p:nvPr>
        </p:nvSpPr>
        <p:spPr/>
        <p:txBody>
          <a:bodyPr/>
          <a:lstStyle/>
          <a:p>
            <a:fld id="{E538C0C7-26A1-B640-9864-425D5A7A67BD}" type="slidenum">
              <a:rPr lang="ru-RU" altLang="ru-RU" smtClean="0"/>
              <a:pPr/>
              <a:t>56</a:t>
            </a:fld>
            <a:endParaRPr lang="ru-RU" altLang="ru-RU"/>
          </a:p>
        </p:txBody>
      </p:sp>
      <p:sp>
        <p:nvSpPr>
          <p:cNvPr id="3" name="Прямоугольник 2"/>
          <p:cNvSpPr/>
          <p:nvPr/>
        </p:nvSpPr>
        <p:spPr>
          <a:xfrm>
            <a:off x="755576" y="332656"/>
            <a:ext cx="7560840" cy="646331"/>
          </a:xfrm>
          <a:prstGeom prst="rect">
            <a:avLst/>
          </a:prstGeom>
        </p:spPr>
        <p:txBody>
          <a:bodyPr wrap="square">
            <a:spAutoFit/>
          </a:bodyPr>
          <a:lstStyle/>
          <a:p>
            <a:pPr algn="ctr"/>
            <a:r>
              <a:rPr lang="ru-RU" b="1" dirty="0">
                <a:solidFill>
                  <a:srgbClr val="C00000"/>
                </a:solidFill>
                <a:latin typeface="MyriadPro"/>
              </a:rPr>
              <a:t>Соотношение углеводного и липидного обменов в миокарде при физических нагрузках </a:t>
            </a:r>
            <a:endParaRPr lang="ru-RU" b="1" dirty="0">
              <a:solidFill>
                <a:srgbClr val="C00000"/>
              </a:solidFill>
            </a:endParaRPr>
          </a:p>
        </p:txBody>
      </p:sp>
      <p:sp>
        <p:nvSpPr>
          <p:cNvPr id="6" name="Прямоугольник 5"/>
          <p:cNvSpPr/>
          <p:nvPr/>
        </p:nvSpPr>
        <p:spPr>
          <a:xfrm>
            <a:off x="620104" y="1124744"/>
            <a:ext cx="8128359" cy="3416320"/>
          </a:xfrm>
          <a:prstGeom prst="rect">
            <a:avLst/>
          </a:prstGeom>
        </p:spPr>
        <p:txBody>
          <a:bodyPr wrap="square">
            <a:spAutoFit/>
          </a:bodyPr>
          <a:lstStyle/>
          <a:p>
            <a:r>
              <a:rPr lang="ru-RU" dirty="0"/>
              <a:t/>
            </a:r>
            <a:br>
              <a:rPr lang="ru-RU" dirty="0"/>
            </a:br>
            <a:r>
              <a:rPr lang="ru-RU" dirty="0">
                <a:latin typeface="Newton"/>
              </a:rPr>
              <a:t>Доля глюкозы в энергообеспечении </a:t>
            </a:r>
            <a:r>
              <a:rPr lang="ru-RU" dirty="0" err="1">
                <a:latin typeface="Newton"/>
              </a:rPr>
              <a:t>кардиомиоцитов</a:t>
            </a:r>
            <a:r>
              <a:rPr lang="ru-RU" dirty="0">
                <a:latin typeface="Newton"/>
              </a:rPr>
              <a:t> повышается в случае увеличения ее концентрации в крови в присутствии инсулина, при увеличении содержания катехоламинов, при уменьшении содержания в крови ЖК, а также в условиях гипоксии. </a:t>
            </a:r>
            <a:br>
              <a:rPr lang="ru-RU" dirty="0">
                <a:latin typeface="Newton"/>
              </a:rPr>
            </a:br>
            <a:r>
              <a:rPr lang="ru-RU" dirty="0">
                <a:latin typeface="Newton"/>
              </a:rPr>
              <a:t/>
            </a:r>
            <a:br>
              <a:rPr lang="ru-RU" dirty="0">
                <a:latin typeface="Newton"/>
              </a:rPr>
            </a:br>
            <a:r>
              <a:rPr lang="ru-RU" dirty="0">
                <a:latin typeface="Newton"/>
              </a:rPr>
              <a:t>Скорость аэробного окисления СЖК и углеводов </a:t>
            </a:r>
            <a:r>
              <a:rPr lang="ru-RU" dirty="0" smtClean="0">
                <a:latin typeface="Newton"/>
              </a:rPr>
              <a:t>связана </a:t>
            </a:r>
            <a:r>
              <a:rPr lang="ru-RU" dirty="0">
                <a:latin typeface="Newton"/>
              </a:rPr>
              <a:t>с количеством потребляемого кислорода: имеется прямая </a:t>
            </a:r>
            <a:r>
              <a:rPr lang="ru-RU" dirty="0" smtClean="0">
                <a:latin typeface="Newton"/>
              </a:rPr>
              <a:t>линейная </a:t>
            </a:r>
            <a:r>
              <a:rPr lang="ru-RU" dirty="0">
                <a:latin typeface="Newton"/>
              </a:rPr>
              <a:t>зависимость между количеством работы, </a:t>
            </a:r>
            <a:r>
              <a:rPr lang="ru-RU" dirty="0" smtClean="0">
                <a:latin typeface="Newton"/>
              </a:rPr>
              <a:t>выполняемой </a:t>
            </a:r>
            <a:r>
              <a:rPr lang="ru-RU" dirty="0">
                <a:latin typeface="Newton"/>
              </a:rPr>
              <a:t>сердцем, и объемом потребляемого кислорода. </a:t>
            </a:r>
            <a:r>
              <a:rPr lang="ru-RU" dirty="0" smtClean="0">
                <a:latin typeface="Newton"/>
              </a:rPr>
              <a:t>Специфической </a:t>
            </a:r>
            <a:r>
              <a:rPr lang="ru-RU" dirty="0">
                <a:latin typeface="Newton"/>
              </a:rPr>
              <a:t>особенностью энергетического обмена миокарда </a:t>
            </a:r>
            <a:r>
              <a:rPr lang="ru-RU" dirty="0" smtClean="0">
                <a:latin typeface="Newton"/>
              </a:rPr>
              <a:t>является высокий уровень </a:t>
            </a:r>
            <a:r>
              <a:rPr lang="ru-RU" dirty="0">
                <a:latin typeface="Newton"/>
              </a:rPr>
              <a:t>использования СЖК, особенно натощак и в состоянии покоя. </a:t>
            </a:r>
            <a:endParaRPr lang="ru-RU" dirty="0"/>
          </a:p>
        </p:txBody>
      </p:sp>
    </p:spTree>
    <p:extLst>
      <p:ext uri="{BB962C8B-B14F-4D97-AF65-F5344CB8AC3E}">
        <p14:creationId xmlns:p14="http://schemas.microsoft.com/office/powerpoint/2010/main" val="76609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4F1E999-CA1F-B994-BAD6-CF01151D63AD}"/>
              </a:ext>
            </a:extLst>
          </p:cNvPr>
          <p:cNvSpPr>
            <a:spLocks noGrp="1"/>
          </p:cNvSpPr>
          <p:nvPr>
            <p:ph sz="half" idx="1"/>
          </p:nvPr>
        </p:nvSpPr>
        <p:spPr>
          <a:xfrm>
            <a:off x="539552" y="692696"/>
            <a:ext cx="8424936" cy="4351338"/>
          </a:xfrm>
        </p:spPr>
        <p:txBody>
          <a:bodyPr>
            <a:normAutofit lnSpcReduction="10000"/>
          </a:bodyPr>
          <a:lstStyle/>
          <a:p>
            <a:r>
              <a:rPr lang="ru-RU" sz="1800" dirty="0">
                <a:effectLst/>
                <a:latin typeface="Arial" panose="020B0604020202020204" pitchFamily="34" charset="0"/>
                <a:cs typeface="Arial" panose="020B0604020202020204" pitchFamily="34" charset="0"/>
              </a:rPr>
              <a:t>При </a:t>
            </a:r>
            <a:r>
              <a:rPr lang="ru-RU" sz="1800" dirty="0" err="1">
                <a:effectLst/>
                <a:latin typeface="Arial" panose="020B0604020202020204" pitchFamily="34" charset="0"/>
                <a:cs typeface="Arial" panose="020B0604020202020204" pitchFamily="34" charset="0"/>
              </a:rPr>
              <a:t>физическои</a:t>
            </a:r>
            <a:r>
              <a:rPr lang="ru-RU" sz="1800" dirty="0">
                <a:effectLst/>
                <a:latin typeface="Arial" panose="020B0604020202020204" pitchFamily="34" charset="0"/>
                <a:cs typeface="Arial" panose="020B0604020202020204" pitchFamily="34" charset="0"/>
              </a:rPr>
              <a:t>̆ нагрузке возрастает доля </a:t>
            </a:r>
            <a:r>
              <a:rPr lang="ru-RU" sz="1800" dirty="0" err="1">
                <a:effectLst/>
                <a:latin typeface="Arial" panose="020B0604020202020204" pitchFamily="34" charset="0"/>
                <a:cs typeface="Arial" panose="020B0604020202020204" pitchFamily="34" charset="0"/>
              </a:rPr>
              <a:t>лактата</a:t>
            </a:r>
            <a:r>
              <a:rPr lang="ru-RU" sz="1800" dirty="0">
                <a:effectLst/>
                <a:latin typeface="Arial" panose="020B0604020202020204" pitchFamily="34" charset="0"/>
                <a:cs typeface="Arial" panose="020B0604020202020204" pitchFamily="34" charset="0"/>
              </a:rPr>
              <a:t> крови, </a:t>
            </a:r>
            <a:r>
              <a:rPr lang="ru-RU" sz="1800" dirty="0" smtClean="0">
                <a:effectLst/>
                <a:latin typeface="Arial" panose="020B0604020202020204" pitchFamily="34" charset="0"/>
                <a:cs typeface="Arial" panose="020B0604020202020204" pitchFamily="34" charset="0"/>
              </a:rPr>
              <a:t>относительный </a:t>
            </a:r>
            <a:r>
              <a:rPr lang="ru-RU" sz="1800" dirty="0">
                <a:effectLst/>
                <a:latin typeface="Arial" panose="020B0604020202020204" pitchFamily="34" charset="0"/>
                <a:cs typeface="Arial" panose="020B0604020202020204" pitchFamily="34" charset="0"/>
              </a:rPr>
              <a:t>вклад СЖК в энергетику снижается. </a:t>
            </a:r>
            <a:r>
              <a:rPr lang="ru-RU" sz="1800" dirty="0" smtClean="0">
                <a:effectLst/>
                <a:latin typeface="Arial" panose="020B0604020202020204" pitchFamily="34" charset="0"/>
                <a:cs typeface="Arial" panose="020B0604020202020204" pitchFamily="34" charset="0"/>
              </a:rPr>
              <a:t>Молочная </a:t>
            </a:r>
            <a:r>
              <a:rPr lang="ru-RU" sz="1800" dirty="0">
                <a:effectLst/>
                <a:latin typeface="Arial" panose="020B0604020202020204" pitchFamily="34" charset="0"/>
                <a:cs typeface="Arial" panose="020B0604020202020204" pitchFamily="34" charset="0"/>
              </a:rPr>
              <a:t>кислота через образование ПВК поступает в ЦТК. </a:t>
            </a:r>
            <a:endParaRPr lang="ru-RU" sz="1800" dirty="0" smtClean="0">
              <a:effectLst/>
              <a:latin typeface="Arial" panose="020B0604020202020204" pitchFamily="34" charset="0"/>
              <a:cs typeface="Arial" panose="020B0604020202020204" pitchFamily="34" charset="0"/>
            </a:endParaRPr>
          </a:p>
          <a:p>
            <a:r>
              <a:rPr lang="ru-RU" sz="1800" dirty="0" smtClean="0">
                <a:effectLst/>
                <a:latin typeface="Arial" panose="020B0604020202020204" pitchFamily="34" charset="0"/>
                <a:cs typeface="Arial" panose="020B0604020202020204" pitchFamily="34" charset="0"/>
              </a:rPr>
              <a:t>ЛДГ </a:t>
            </a:r>
            <a:r>
              <a:rPr lang="ru-RU" sz="1800" dirty="0">
                <a:effectLst/>
                <a:latin typeface="Arial" panose="020B0604020202020204" pitchFamily="34" charset="0"/>
                <a:cs typeface="Arial" panose="020B0604020202020204" pitchFamily="34" charset="0"/>
              </a:rPr>
              <a:t>в сердце (изоформы ЛДГ-1, ЛДГ-2). Эти изоферменты в </a:t>
            </a:r>
            <a:r>
              <a:rPr lang="ru-RU" sz="1800" dirty="0" err="1">
                <a:effectLst/>
                <a:latin typeface="Arial" panose="020B0604020202020204" pitchFamily="34" charset="0"/>
                <a:cs typeface="Arial" panose="020B0604020202020204" pitchFamily="34" charset="0"/>
              </a:rPr>
              <a:t>миокардиоцитах</a:t>
            </a:r>
            <a:r>
              <a:rPr lang="ru-RU" sz="1800" dirty="0">
                <a:effectLst/>
                <a:latin typeface="Arial" panose="020B0604020202020204" pitchFamily="34" charset="0"/>
                <a:cs typeface="Arial" panose="020B0604020202020204" pitchFamily="34" charset="0"/>
              </a:rPr>
              <a:t> работают только в одном </a:t>
            </a:r>
            <a:r>
              <a:rPr lang="ru-RU" sz="1800" dirty="0" smtClean="0">
                <a:effectLst/>
                <a:latin typeface="Arial" panose="020B0604020202020204" pitchFamily="34" charset="0"/>
                <a:cs typeface="Arial" panose="020B0604020202020204" pitchFamily="34" charset="0"/>
              </a:rPr>
              <a:t>направлении</a:t>
            </a:r>
            <a:r>
              <a:rPr lang="ru-RU" sz="1800" dirty="0">
                <a:effectLst/>
                <a:latin typeface="Arial" panose="020B0604020202020204" pitchFamily="34" charset="0"/>
                <a:cs typeface="Arial" panose="020B0604020202020204" pitchFamily="34" charset="0"/>
              </a:rPr>
              <a:t>: окисляют молочную кислоту в ПВК при участии НАД+, выделяя НАДН+Н+ для ЭТЦ. Поэтому сердечная ЛДГ может работать только в аэробных условиях, так как уже малые концентрации пирувата ингибируют работу ЛДГ-1, ЛДГ-2, что и способствует более полному окислению пирувата (через </a:t>
            </a:r>
            <a:r>
              <a:rPr lang="ru-RU" sz="1800" dirty="0" smtClean="0">
                <a:effectLst/>
                <a:latin typeface="Arial" panose="020B0604020202020204" pitchFamily="34" charset="0"/>
                <a:cs typeface="Arial" panose="020B0604020202020204" pitchFamily="34" charset="0"/>
              </a:rPr>
              <a:t>ацетил-</a:t>
            </a:r>
            <a:r>
              <a:rPr lang="ru-RU" sz="1800" dirty="0" err="1" smtClean="0">
                <a:effectLst/>
                <a:latin typeface="Arial" panose="020B0604020202020204" pitchFamily="34" charset="0"/>
                <a:cs typeface="Arial" panose="020B0604020202020204" pitchFamily="34" charset="0"/>
              </a:rPr>
              <a:t>КоА</a:t>
            </a:r>
            <a:r>
              <a:rPr lang="ru-RU" sz="1800" dirty="0">
                <a:effectLst/>
                <a:latin typeface="Arial" panose="020B0604020202020204" pitchFamily="34" charset="0"/>
                <a:cs typeface="Arial" panose="020B0604020202020204" pitchFamily="34" charset="0"/>
              </a:rPr>
              <a:t>) в ЦТК и препятствует образованию </a:t>
            </a:r>
            <a:r>
              <a:rPr lang="ru-RU" sz="1800" dirty="0" smtClean="0">
                <a:effectLst/>
                <a:latin typeface="Arial" panose="020B0604020202020204" pitchFamily="34" charset="0"/>
                <a:cs typeface="Arial" panose="020B0604020202020204" pitchFamily="34" charset="0"/>
              </a:rPr>
              <a:t>молочной кислоты </a:t>
            </a:r>
            <a:r>
              <a:rPr lang="ru-RU" sz="1800" dirty="0">
                <a:effectLst/>
                <a:latin typeface="Arial" panose="020B0604020202020204" pitchFamily="34" charset="0"/>
                <a:cs typeface="Arial" panose="020B0604020202020204" pitchFamily="34" charset="0"/>
              </a:rPr>
              <a:t>в </a:t>
            </a:r>
            <a:r>
              <a:rPr lang="ru-RU" sz="1800" dirty="0" err="1">
                <a:effectLst/>
                <a:latin typeface="Arial" panose="020B0604020202020204" pitchFamily="34" charset="0"/>
                <a:cs typeface="Arial" panose="020B0604020202020204" pitchFamily="34" charset="0"/>
              </a:rPr>
              <a:t>миокардиоцитах</a:t>
            </a:r>
            <a:r>
              <a:rPr lang="ru-RU" sz="1800" dirty="0">
                <a:effectLst/>
                <a:latin typeface="Arial" panose="020B0604020202020204" pitchFamily="34" charset="0"/>
                <a:cs typeface="Arial" panose="020B0604020202020204" pitchFamily="34" charset="0"/>
              </a:rPr>
              <a:t>. </a:t>
            </a:r>
            <a:endParaRPr lang="ru-RU" sz="1800" dirty="0" smtClean="0">
              <a:effectLst/>
              <a:latin typeface="Arial" panose="020B0604020202020204" pitchFamily="34" charset="0"/>
              <a:cs typeface="Arial" panose="020B0604020202020204" pitchFamily="34" charset="0"/>
            </a:endParaRPr>
          </a:p>
          <a:p>
            <a:r>
              <a:rPr lang="ru-RU" sz="1800" dirty="0" smtClean="0">
                <a:effectLst/>
                <a:latin typeface="Arial" panose="020B0604020202020204" pitchFamily="34" charset="0"/>
                <a:cs typeface="Arial" panose="020B0604020202020204" pitchFamily="34" charset="0"/>
              </a:rPr>
              <a:t>Этим </a:t>
            </a:r>
            <a:r>
              <a:rPr lang="ru-RU" sz="1800" dirty="0">
                <a:effectLst/>
                <a:latin typeface="Arial" panose="020B0604020202020204" pitchFamily="34" charset="0"/>
                <a:cs typeface="Arial" panose="020B0604020202020204" pitchFamily="34" charset="0"/>
              </a:rPr>
              <a:t>объясняется высокая </a:t>
            </a:r>
            <a:r>
              <a:rPr lang="ru-RU" sz="1800" dirty="0" smtClean="0">
                <a:effectLst/>
                <a:latin typeface="Arial" panose="020B0604020202020204" pitchFamily="34" charset="0"/>
                <a:cs typeface="Arial" panose="020B0604020202020204" pitchFamily="34" charset="0"/>
              </a:rPr>
              <a:t>чувствительность </a:t>
            </a:r>
            <a:r>
              <a:rPr lang="ru-RU" sz="1800" dirty="0">
                <a:effectLst/>
                <a:latin typeface="Arial" panose="020B0604020202020204" pitchFamily="34" charset="0"/>
                <a:cs typeface="Arial" panose="020B0604020202020204" pitchFamily="34" charset="0"/>
              </a:rPr>
              <a:t>миокарда к гипоксии. Поэтому поступающая из крови молочная кислота в миокарде быстро окисляется в ПВК, </a:t>
            </a:r>
            <a:r>
              <a:rPr lang="ru-RU" sz="1800" dirty="0" smtClean="0">
                <a:effectLst/>
                <a:latin typeface="Arial" panose="020B0604020202020204" pitchFamily="34" charset="0"/>
                <a:cs typeface="Arial" panose="020B0604020202020204" pitchFamily="34" charset="0"/>
              </a:rPr>
              <a:t>который </a:t>
            </a:r>
            <a:r>
              <a:rPr lang="ru-RU" sz="1800" dirty="0">
                <a:effectLst/>
                <a:latin typeface="Arial" panose="020B0604020202020204" pitchFamily="34" charset="0"/>
                <a:cs typeface="Arial" panose="020B0604020202020204" pitchFamily="34" charset="0"/>
              </a:rPr>
              <a:t>является субстратом ЦТК и идет на образование энергии. </a:t>
            </a:r>
            <a:endParaRPr lang="ru-RU" sz="1800" dirty="0" smtClean="0">
              <a:effectLst/>
              <a:latin typeface="Arial" panose="020B0604020202020204" pitchFamily="34" charset="0"/>
              <a:cs typeface="Arial" panose="020B0604020202020204" pitchFamily="34" charset="0"/>
            </a:endParaRPr>
          </a:p>
          <a:p>
            <a:r>
              <a:rPr lang="ru-RU" sz="1800" dirty="0" err="1" smtClean="0">
                <a:effectLst/>
                <a:latin typeface="Arial" panose="020B0604020202020204" pitchFamily="34" charset="0"/>
                <a:cs typeface="Arial" panose="020B0604020202020204" pitchFamily="34" charset="0"/>
              </a:rPr>
              <a:t>Лактат</a:t>
            </a:r>
            <a:r>
              <a:rPr lang="ru-RU" sz="1800" dirty="0" smtClean="0">
                <a:effectLst/>
                <a:latin typeface="Arial" panose="020B0604020202020204" pitchFamily="34" charset="0"/>
                <a:cs typeface="Arial" panose="020B0604020202020204" pitchFamily="34" charset="0"/>
              </a:rPr>
              <a:t> </a:t>
            </a:r>
            <a:r>
              <a:rPr lang="ru-RU" sz="1800" dirty="0">
                <a:effectLst/>
                <a:latin typeface="Arial" panose="020B0604020202020204" pitchFamily="34" charset="0"/>
                <a:cs typeface="Arial" panose="020B0604020202020204" pitchFamily="34" charset="0"/>
              </a:rPr>
              <a:t>приобретает во время </a:t>
            </a:r>
            <a:r>
              <a:rPr lang="ru-RU" sz="1800" dirty="0" smtClean="0">
                <a:effectLst/>
                <a:latin typeface="Arial" panose="020B0604020202020204" pitchFamily="34" charset="0"/>
                <a:cs typeface="Arial" panose="020B0604020202020204" pitchFamily="34" charset="0"/>
              </a:rPr>
              <a:t>физической (мышечной) </a:t>
            </a:r>
            <a:r>
              <a:rPr lang="ru-RU" sz="1800" dirty="0">
                <a:effectLst/>
                <a:latin typeface="Arial" panose="020B0604020202020204" pitchFamily="34" charset="0"/>
                <a:cs typeface="Arial" panose="020B0604020202020204" pitchFamily="34" charset="0"/>
              </a:rPr>
              <a:t>работы особое значение как субстрат для образования энергии в </a:t>
            </a:r>
            <a:r>
              <a:rPr lang="ru-RU" sz="1800" dirty="0" smtClean="0">
                <a:effectLst/>
                <a:latin typeface="Arial" panose="020B0604020202020204" pitchFamily="34" charset="0"/>
                <a:cs typeface="Arial" panose="020B0604020202020204" pitchFamily="34" charset="0"/>
              </a:rPr>
              <a:t>миокарде</a:t>
            </a:r>
            <a:r>
              <a:rPr lang="ru-RU" sz="1800" dirty="0">
                <a:effectLst/>
                <a:latin typeface="Arial" panose="020B0604020202020204" pitchFamily="34" charset="0"/>
                <a:cs typeface="Arial" panose="020B0604020202020204" pitchFamily="34" charset="0"/>
              </a:rPr>
              <a:t>. </a:t>
            </a:r>
            <a:r>
              <a:rPr lang="ru-RU" sz="1800" dirty="0" err="1">
                <a:effectLst/>
                <a:latin typeface="Arial" panose="020B0604020202020204" pitchFamily="34" charset="0"/>
                <a:cs typeface="Arial" panose="020B0604020202020204" pitchFamily="34" charset="0"/>
              </a:rPr>
              <a:t>Образующийся</a:t>
            </a:r>
            <a:r>
              <a:rPr lang="ru-RU" sz="1800" dirty="0">
                <a:effectLst/>
                <a:latin typeface="Arial" panose="020B0604020202020204" pitchFamily="34" charset="0"/>
                <a:cs typeface="Arial" panose="020B0604020202020204" pitchFamily="34" charset="0"/>
              </a:rPr>
              <a:t> в процессе гликолиза в мышцах </a:t>
            </a:r>
            <a:r>
              <a:rPr lang="ru-RU" sz="1800" dirty="0" err="1">
                <a:effectLst/>
                <a:latin typeface="Arial" panose="020B0604020202020204" pitchFamily="34" charset="0"/>
                <a:cs typeface="Arial" panose="020B0604020202020204" pitchFamily="34" charset="0"/>
              </a:rPr>
              <a:t>лактат</a:t>
            </a:r>
            <a:r>
              <a:rPr lang="ru-RU" sz="1800" dirty="0">
                <a:effectLst/>
                <a:latin typeface="Arial" panose="020B0604020202020204" pitchFamily="34" charset="0"/>
                <a:cs typeface="Arial" panose="020B0604020202020204" pitchFamily="34" charset="0"/>
              </a:rPr>
              <a:t> поступает в миокард, и его доля в энергетике миокарда </a:t>
            </a:r>
            <a:r>
              <a:rPr lang="ru-RU" sz="1800" dirty="0" smtClean="0">
                <a:effectLst/>
                <a:latin typeface="Arial" panose="020B0604020202020204" pitchFamily="34" charset="0"/>
                <a:cs typeface="Arial" panose="020B0604020202020204" pitchFamily="34" charset="0"/>
              </a:rPr>
              <a:t>возрастает </a:t>
            </a:r>
            <a:r>
              <a:rPr lang="ru-RU" sz="1800" dirty="0">
                <a:effectLst/>
                <a:latin typeface="Arial" panose="020B0604020202020204" pitchFamily="34" charset="0"/>
                <a:cs typeface="Arial" panose="020B0604020202020204" pitchFamily="34" charset="0"/>
              </a:rPr>
              <a:t>до 65–90 % </a:t>
            </a:r>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84B000EE-2A82-5927-3E8D-2C3542A944AE}"/>
              </a:ext>
            </a:extLst>
          </p:cNvPr>
          <p:cNvSpPr>
            <a:spLocks noGrp="1"/>
          </p:cNvSpPr>
          <p:nvPr>
            <p:ph type="sldNum" sz="quarter" idx="12"/>
          </p:nvPr>
        </p:nvSpPr>
        <p:spPr/>
        <p:txBody>
          <a:bodyPr/>
          <a:lstStyle/>
          <a:p>
            <a:fld id="{E538C0C7-26A1-B640-9864-425D5A7A67BD}" type="slidenum">
              <a:rPr lang="ru-RU" altLang="ru-RU" smtClean="0"/>
              <a:pPr/>
              <a:t>57</a:t>
            </a:fld>
            <a:endParaRPr lang="ru-RU" altLang="ru-RU"/>
          </a:p>
        </p:txBody>
      </p:sp>
    </p:spTree>
    <p:extLst>
      <p:ext uri="{BB962C8B-B14F-4D97-AF65-F5344CB8AC3E}">
        <p14:creationId xmlns:p14="http://schemas.microsoft.com/office/powerpoint/2010/main" val="32806266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885CCB-F945-7E3C-F001-DF718FDF103E}"/>
              </a:ext>
            </a:extLst>
          </p:cNvPr>
          <p:cNvSpPr>
            <a:spLocks noGrp="1"/>
          </p:cNvSpPr>
          <p:nvPr>
            <p:ph type="title"/>
          </p:nvPr>
        </p:nvSpPr>
        <p:spPr/>
        <p:txBody>
          <a:bodyPr>
            <a:normAutofit/>
          </a:bodyPr>
          <a:lstStyle/>
          <a:p>
            <a:pPr algn="ctr"/>
            <a:r>
              <a:rPr lang="ru-RU" sz="2400" b="1" dirty="0">
                <a:solidFill>
                  <a:srgbClr val="C00000"/>
                </a:solidFill>
                <a:effectLst/>
                <a:latin typeface="MyriadPro"/>
              </a:rPr>
              <a:t>МЕТАБОЛИЗМ БЕЛКОВ </a:t>
            </a:r>
            <a:r>
              <a:rPr lang="ru-RU" sz="2400" dirty="0">
                <a:solidFill>
                  <a:srgbClr val="C00000"/>
                </a:solidFill>
              </a:rPr>
              <a:t/>
            </a:r>
            <a:br>
              <a:rPr lang="ru-RU" sz="2400" dirty="0">
                <a:solidFill>
                  <a:srgbClr val="C00000"/>
                </a:solidFill>
              </a:rPr>
            </a:br>
            <a:endParaRPr lang="ru-RU" sz="2400" dirty="0">
              <a:solidFill>
                <a:srgbClr val="C00000"/>
              </a:solidFill>
            </a:endParaRPr>
          </a:p>
        </p:txBody>
      </p:sp>
      <p:sp>
        <p:nvSpPr>
          <p:cNvPr id="3" name="Объект 2">
            <a:extLst>
              <a:ext uri="{FF2B5EF4-FFF2-40B4-BE49-F238E27FC236}">
                <a16:creationId xmlns:a16="http://schemas.microsoft.com/office/drawing/2014/main" id="{DEA696F5-AB30-D33A-AFB2-C1B9EBFAB5B1}"/>
              </a:ext>
            </a:extLst>
          </p:cNvPr>
          <p:cNvSpPr>
            <a:spLocks noGrp="1"/>
          </p:cNvSpPr>
          <p:nvPr>
            <p:ph sz="half" idx="1"/>
          </p:nvPr>
        </p:nvSpPr>
        <p:spPr>
          <a:xfrm>
            <a:off x="467544" y="1340768"/>
            <a:ext cx="8568952" cy="4608512"/>
          </a:xfrm>
        </p:spPr>
        <p:txBody>
          <a:bodyPr>
            <a:normAutofit/>
          </a:bodyPr>
          <a:lstStyle/>
          <a:p>
            <a:r>
              <a:rPr lang="ru-RU" sz="1800" dirty="0" smtClean="0">
                <a:effectLst/>
                <a:latin typeface="Newton"/>
              </a:rPr>
              <a:t>Фракционный </a:t>
            </a:r>
            <a:r>
              <a:rPr lang="ru-RU" sz="1800" dirty="0">
                <a:effectLst/>
                <a:latin typeface="Newton"/>
              </a:rPr>
              <a:t>состав белков </a:t>
            </a:r>
            <a:r>
              <a:rPr lang="ru-RU" sz="1800" dirty="0" smtClean="0">
                <a:effectLst/>
                <a:latin typeface="Newton"/>
              </a:rPr>
              <a:t>скелетной и сердечной мышц </a:t>
            </a:r>
            <a:r>
              <a:rPr lang="ru-RU" sz="1800" dirty="0">
                <a:effectLst/>
                <a:latin typeface="Newton"/>
              </a:rPr>
              <a:t>качественно одинаков, но отличается в изоформах </a:t>
            </a:r>
            <a:r>
              <a:rPr lang="ru-RU" sz="1800" dirty="0" err="1">
                <a:effectLst/>
                <a:latin typeface="Newton"/>
              </a:rPr>
              <a:t>тропонина</a:t>
            </a:r>
            <a:r>
              <a:rPr lang="ru-RU" sz="1800" dirty="0">
                <a:effectLst/>
                <a:latin typeface="Newton"/>
              </a:rPr>
              <a:t>. </a:t>
            </a:r>
            <a:endParaRPr lang="ru-RU" sz="1800" dirty="0" smtClean="0">
              <a:effectLst/>
              <a:latin typeface="Newton"/>
            </a:endParaRPr>
          </a:p>
          <a:p>
            <a:r>
              <a:rPr lang="ru-RU" sz="1800" dirty="0" smtClean="0">
                <a:effectLst/>
                <a:latin typeface="Newton"/>
              </a:rPr>
              <a:t>1-ю </a:t>
            </a:r>
            <a:r>
              <a:rPr lang="ru-RU" sz="1800" dirty="0">
                <a:effectLst/>
                <a:latin typeface="Newton"/>
              </a:rPr>
              <a:t>группу составляют белки саркоплазмы — </a:t>
            </a:r>
            <a:r>
              <a:rPr lang="ru-RU" sz="1800" dirty="0" err="1">
                <a:effectLst/>
                <a:latin typeface="Newton"/>
              </a:rPr>
              <a:t>миоген</a:t>
            </a:r>
            <a:r>
              <a:rPr lang="ru-RU" sz="1800" dirty="0">
                <a:effectLst/>
                <a:latin typeface="Newton"/>
              </a:rPr>
              <a:t>, </a:t>
            </a:r>
            <a:r>
              <a:rPr lang="ru-RU" sz="1800" dirty="0" err="1" smtClean="0">
                <a:effectLst/>
                <a:latin typeface="Newton"/>
              </a:rPr>
              <a:t>миоальбумин</a:t>
            </a:r>
            <a:r>
              <a:rPr lang="ru-RU" sz="1800" dirty="0">
                <a:effectLst/>
                <a:latin typeface="Newton"/>
              </a:rPr>
              <a:t>, глобулин, миоглобин, ферменты </a:t>
            </a:r>
            <a:r>
              <a:rPr lang="ru-RU" sz="1800" dirty="0" smtClean="0">
                <a:effectLst/>
                <a:latin typeface="Newton"/>
              </a:rPr>
              <a:t>гликолитической </a:t>
            </a:r>
            <a:r>
              <a:rPr lang="ru-RU" sz="1800" dirty="0">
                <a:effectLst/>
                <a:latin typeface="Newton"/>
              </a:rPr>
              <a:t>системы, </a:t>
            </a:r>
            <a:r>
              <a:rPr lang="ru-RU" sz="1800" dirty="0" err="1">
                <a:effectLst/>
                <a:latin typeface="Newton"/>
              </a:rPr>
              <a:t>фосфокиназы</a:t>
            </a:r>
            <a:r>
              <a:rPr lang="ru-RU" sz="1800" dirty="0">
                <a:effectLst/>
                <a:latin typeface="Newton"/>
              </a:rPr>
              <a:t> и другие. </a:t>
            </a:r>
            <a:endParaRPr lang="ru-RU" sz="1800" dirty="0" smtClean="0">
              <a:effectLst/>
              <a:latin typeface="Newton"/>
            </a:endParaRPr>
          </a:p>
          <a:p>
            <a:r>
              <a:rPr lang="ru-RU" sz="1800" dirty="0" smtClean="0">
                <a:effectLst/>
                <a:latin typeface="Newton"/>
              </a:rPr>
              <a:t>Во </a:t>
            </a:r>
            <a:r>
              <a:rPr lang="ru-RU" sz="1800" dirty="0">
                <a:effectLst/>
                <a:latin typeface="Newton"/>
              </a:rPr>
              <a:t>2-ю группу входят белки миофибрилл — миозин, актин ТРМ, миофибриллярные </a:t>
            </a:r>
            <a:r>
              <a:rPr lang="ru-RU" sz="1800" dirty="0" smtClean="0">
                <a:effectLst/>
                <a:latin typeface="Newton"/>
              </a:rPr>
              <a:t>водорастворимые </a:t>
            </a:r>
            <a:r>
              <a:rPr lang="ru-RU" sz="1800" dirty="0">
                <a:effectLst/>
                <a:latin typeface="Newton"/>
              </a:rPr>
              <a:t>белки и некоторые другие. </a:t>
            </a:r>
            <a:endParaRPr lang="ru-RU" sz="1800" dirty="0" smtClean="0">
              <a:effectLst/>
              <a:latin typeface="Newton"/>
            </a:endParaRPr>
          </a:p>
          <a:p>
            <a:r>
              <a:rPr lang="ru-RU" sz="1800" dirty="0" smtClean="0">
                <a:effectLst/>
                <a:latin typeface="Newton"/>
              </a:rPr>
              <a:t>Существуют так </a:t>
            </a:r>
            <a:r>
              <a:rPr lang="ru-RU" sz="1800" dirty="0">
                <a:effectLst/>
                <a:latin typeface="Newton"/>
              </a:rPr>
              <a:t>называемые </a:t>
            </a:r>
            <a:r>
              <a:rPr lang="ru-RU" sz="1800" dirty="0" smtClean="0">
                <a:effectLst/>
                <a:latin typeface="Newton"/>
              </a:rPr>
              <a:t>белки стромы</a:t>
            </a:r>
            <a:r>
              <a:rPr lang="ru-RU" sz="1800" dirty="0">
                <a:effectLst/>
                <a:latin typeface="Newton"/>
              </a:rPr>
              <a:t>, которые остаются в остатке </a:t>
            </a:r>
            <a:r>
              <a:rPr lang="ru-RU" sz="1800" dirty="0" smtClean="0">
                <a:effectLst/>
                <a:latin typeface="Newton"/>
              </a:rPr>
              <a:t>после </a:t>
            </a:r>
            <a:r>
              <a:rPr lang="ru-RU" sz="1800" dirty="0">
                <a:effectLst/>
                <a:latin typeface="Newton"/>
              </a:rPr>
              <a:t>обработки мышц солевыми растворами </a:t>
            </a:r>
            <a:r>
              <a:rPr lang="ru-RU" sz="1800" dirty="0" smtClean="0">
                <a:effectLst/>
                <a:latin typeface="Newton"/>
              </a:rPr>
              <a:t>низкой </a:t>
            </a:r>
            <a:r>
              <a:rPr lang="ru-RU" sz="1800" dirty="0">
                <a:effectLst/>
                <a:latin typeface="Newton"/>
              </a:rPr>
              <a:t>и </a:t>
            </a:r>
            <a:r>
              <a:rPr lang="ru-RU" sz="1800" dirty="0" smtClean="0">
                <a:effectLst/>
                <a:latin typeface="Newton"/>
              </a:rPr>
              <a:t>высокой </a:t>
            </a:r>
            <a:r>
              <a:rPr lang="ru-RU" sz="1800" dirty="0" err="1">
                <a:effectLst/>
                <a:latin typeface="Newton"/>
              </a:rPr>
              <a:t>ионнои</a:t>
            </a:r>
            <a:r>
              <a:rPr lang="ru-RU" sz="1800" dirty="0">
                <a:effectLst/>
                <a:latin typeface="Newton"/>
              </a:rPr>
              <a:t>̆ силы. К ним относятся соединительнотканные </a:t>
            </a:r>
            <a:r>
              <a:rPr lang="ru-RU" sz="1800" dirty="0" smtClean="0">
                <a:effectLst/>
                <a:latin typeface="Newton"/>
              </a:rPr>
              <a:t>элементы </a:t>
            </a:r>
            <a:r>
              <a:rPr lang="ru-RU" sz="1800" dirty="0">
                <a:effectLst/>
                <a:latin typeface="Newton"/>
              </a:rPr>
              <a:t>стенок сосудов и нервов. </a:t>
            </a:r>
            <a:endParaRPr lang="ru-RU" dirty="0"/>
          </a:p>
          <a:p>
            <a:endParaRPr lang="ru-RU" dirty="0"/>
          </a:p>
        </p:txBody>
      </p:sp>
      <p:sp>
        <p:nvSpPr>
          <p:cNvPr id="5" name="Номер слайда 4">
            <a:extLst>
              <a:ext uri="{FF2B5EF4-FFF2-40B4-BE49-F238E27FC236}">
                <a16:creationId xmlns:a16="http://schemas.microsoft.com/office/drawing/2014/main" id="{EECD1A28-37BA-0DC1-0C56-CDB07EAF21ED}"/>
              </a:ext>
            </a:extLst>
          </p:cNvPr>
          <p:cNvSpPr>
            <a:spLocks noGrp="1"/>
          </p:cNvSpPr>
          <p:nvPr>
            <p:ph type="sldNum" sz="quarter" idx="12"/>
          </p:nvPr>
        </p:nvSpPr>
        <p:spPr/>
        <p:txBody>
          <a:bodyPr/>
          <a:lstStyle/>
          <a:p>
            <a:fld id="{E538C0C7-26A1-B640-9864-425D5A7A67BD}" type="slidenum">
              <a:rPr lang="ru-RU" altLang="ru-RU" smtClean="0"/>
              <a:pPr/>
              <a:t>58</a:t>
            </a:fld>
            <a:endParaRPr lang="ru-RU" altLang="ru-RU"/>
          </a:p>
        </p:txBody>
      </p:sp>
    </p:spTree>
    <p:extLst>
      <p:ext uri="{BB962C8B-B14F-4D97-AF65-F5344CB8AC3E}">
        <p14:creationId xmlns:p14="http://schemas.microsoft.com/office/powerpoint/2010/main" val="287402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13F7A15-B6D0-6D1F-AAC1-CE11F67D458F}"/>
              </a:ext>
            </a:extLst>
          </p:cNvPr>
          <p:cNvSpPr>
            <a:spLocks noGrp="1"/>
          </p:cNvSpPr>
          <p:nvPr>
            <p:ph sz="half" idx="1"/>
          </p:nvPr>
        </p:nvSpPr>
        <p:spPr>
          <a:xfrm>
            <a:off x="467544" y="620688"/>
            <a:ext cx="8352928" cy="4351338"/>
          </a:xfrm>
        </p:spPr>
        <p:txBody>
          <a:bodyPr>
            <a:normAutofit/>
          </a:bodyPr>
          <a:lstStyle/>
          <a:p>
            <a:pPr>
              <a:lnSpc>
                <a:spcPct val="100000"/>
              </a:lnSpc>
            </a:pPr>
            <a:r>
              <a:rPr lang="ru-RU" sz="1800" dirty="0">
                <a:effectLst/>
                <a:latin typeface="Newton"/>
              </a:rPr>
              <a:t>Сердце человека потребляет сравнительно большое количество аминокислот, которое используется и как </a:t>
            </a:r>
            <a:r>
              <a:rPr lang="ru-RU" sz="1800" dirty="0" err="1">
                <a:effectLst/>
                <a:latin typeface="Newton"/>
              </a:rPr>
              <a:t>пластическии</a:t>
            </a:r>
            <a:r>
              <a:rPr lang="ru-RU" sz="1800" dirty="0">
                <a:effectLst/>
                <a:latin typeface="Newton"/>
              </a:rPr>
              <a:t>̆ материал, и как источник энергии. </a:t>
            </a:r>
            <a:endParaRPr lang="ru-RU" sz="1800" dirty="0" smtClean="0">
              <a:effectLst/>
              <a:latin typeface="Newton"/>
            </a:endParaRPr>
          </a:p>
          <a:p>
            <a:pPr>
              <a:lnSpc>
                <a:spcPct val="100000"/>
              </a:lnSpc>
            </a:pPr>
            <a:r>
              <a:rPr lang="ru-RU" sz="1800" dirty="0" smtClean="0">
                <a:effectLst/>
                <a:latin typeface="Newton"/>
              </a:rPr>
              <a:t>Свободные </a:t>
            </a:r>
            <a:r>
              <a:rPr lang="ru-RU" sz="1800" dirty="0">
                <a:effectLst/>
                <a:latin typeface="Newton"/>
              </a:rPr>
              <a:t>аминокислоты в сердце </a:t>
            </a:r>
            <a:r>
              <a:rPr lang="ru-RU" sz="1800" dirty="0" smtClean="0">
                <a:effectLst/>
                <a:latin typeface="Newton"/>
              </a:rPr>
              <a:t>представлены </a:t>
            </a:r>
            <a:r>
              <a:rPr lang="ru-RU" sz="1800" dirty="0">
                <a:effectLst/>
                <a:latin typeface="Newton"/>
              </a:rPr>
              <a:t>в основном </a:t>
            </a:r>
            <a:r>
              <a:rPr lang="ru-RU" sz="1800" dirty="0" err="1">
                <a:effectLst/>
                <a:latin typeface="Newton"/>
              </a:rPr>
              <a:t>глутаминовои</a:t>
            </a:r>
            <a:r>
              <a:rPr lang="ru-RU" sz="1800" dirty="0">
                <a:effectLst/>
                <a:latin typeface="Newton"/>
              </a:rPr>
              <a:t>̆ </a:t>
            </a:r>
            <a:r>
              <a:rPr lang="ru-RU" sz="1800" dirty="0" err="1">
                <a:effectLst/>
                <a:latin typeface="Newton"/>
              </a:rPr>
              <a:t>кислотои</a:t>
            </a:r>
            <a:r>
              <a:rPr lang="ru-RU" sz="1800" dirty="0">
                <a:effectLst/>
                <a:latin typeface="Newton"/>
              </a:rPr>
              <a:t>̆ и ее </a:t>
            </a:r>
            <a:r>
              <a:rPr lang="ru-RU" sz="1800" dirty="0" err="1">
                <a:effectLst/>
                <a:latin typeface="Newton"/>
              </a:rPr>
              <a:t>амидом</a:t>
            </a:r>
            <a:r>
              <a:rPr lang="ru-RU" sz="1800" dirty="0">
                <a:effectLst/>
                <a:latin typeface="Newton"/>
              </a:rPr>
              <a:t>. В </a:t>
            </a:r>
            <a:r>
              <a:rPr lang="ru-RU" sz="1800" dirty="0" smtClean="0">
                <a:effectLst/>
                <a:latin typeface="Newton"/>
              </a:rPr>
              <a:t>миокарде </a:t>
            </a:r>
            <a:r>
              <a:rPr lang="ru-RU" sz="1800" dirty="0">
                <a:effectLst/>
                <a:latin typeface="Newton"/>
              </a:rPr>
              <a:t>высокая активность </a:t>
            </a:r>
            <a:r>
              <a:rPr lang="ru-RU" sz="1800" dirty="0" err="1">
                <a:effectLst/>
                <a:latin typeface="Newton"/>
              </a:rPr>
              <a:t>глутаматдегидрогеназы</a:t>
            </a:r>
            <a:r>
              <a:rPr lang="ru-RU" sz="1800" dirty="0">
                <a:effectLst/>
                <a:latin typeface="Newton"/>
              </a:rPr>
              <a:t>, специфически </a:t>
            </a:r>
            <a:r>
              <a:rPr lang="ru-RU" sz="1800" dirty="0" err="1" smtClean="0">
                <a:effectLst/>
                <a:latin typeface="Newton"/>
              </a:rPr>
              <a:t>дезаминирующей</a:t>
            </a:r>
            <a:r>
              <a:rPr lang="ru-RU" sz="1800" dirty="0" smtClean="0">
                <a:effectLst/>
                <a:latin typeface="Newton"/>
              </a:rPr>
              <a:t> </a:t>
            </a:r>
            <a:r>
              <a:rPr lang="en" sz="1800" dirty="0" smtClean="0">
                <a:effectLst/>
                <a:latin typeface="Newton"/>
              </a:rPr>
              <a:t>L-</a:t>
            </a:r>
            <a:r>
              <a:rPr lang="ru-RU" sz="1800" dirty="0" err="1">
                <a:effectLst/>
                <a:latin typeface="Newton"/>
              </a:rPr>
              <a:t>глутаминовую</a:t>
            </a:r>
            <a:r>
              <a:rPr lang="ru-RU" sz="1800" dirty="0">
                <a:effectLst/>
                <a:latin typeface="Newton"/>
              </a:rPr>
              <a:t> кислоту с образованием </a:t>
            </a:r>
            <a:r>
              <a:rPr lang="ru-RU" sz="1800" dirty="0" smtClean="0">
                <a:effectLst/>
                <a:latin typeface="Newton"/>
              </a:rPr>
              <a:t>аммиака </a:t>
            </a:r>
            <a:r>
              <a:rPr lang="ru-RU" sz="1800" dirty="0">
                <a:effectLst/>
                <a:latin typeface="Newton"/>
              </a:rPr>
              <a:t>и </a:t>
            </a:r>
            <a:r>
              <a:rPr lang="el-GR" sz="1800" dirty="0">
                <a:effectLst/>
                <a:latin typeface="Newton"/>
              </a:rPr>
              <a:t>α-</a:t>
            </a:r>
            <a:r>
              <a:rPr lang="ru-RU" sz="1800" dirty="0" err="1">
                <a:effectLst/>
                <a:latin typeface="Newton"/>
              </a:rPr>
              <a:t>кетоглутаровои</a:t>
            </a:r>
            <a:r>
              <a:rPr lang="ru-RU" sz="1800" dirty="0">
                <a:effectLst/>
                <a:latin typeface="Newton"/>
              </a:rPr>
              <a:t>̆ кислоты. </a:t>
            </a:r>
            <a:endParaRPr lang="ru-RU" sz="1800" dirty="0" smtClean="0">
              <a:effectLst/>
              <a:latin typeface="Newton"/>
            </a:endParaRPr>
          </a:p>
          <a:p>
            <a:pPr>
              <a:lnSpc>
                <a:spcPct val="100000"/>
              </a:lnSpc>
            </a:pPr>
            <a:r>
              <a:rPr lang="ru-RU" sz="1800" dirty="0" smtClean="0">
                <a:effectLst/>
                <a:latin typeface="Newton"/>
              </a:rPr>
              <a:t>Главным </a:t>
            </a:r>
            <a:r>
              <a:rPr lang="ru-RU" sz="1800" dirty="0">
                <a:effectLst/>
                <a:latin typeface="Newton"/>
              </a:rPr>
              <a:t>путем обмена </a:t>
            </a:r>
            <a:r>
              <a:rPr lang="ru-RU" sz="1800" dirty="0" smtClean="0">
                <a:effectLst/>
                <a:latin typeface="Newton"/>
              </a:rPr>
              <a:t>аминокислот </a:t>
            </a:r>
            <a:r>
              <a:rPr lang="ru-RU" sz="1800" dirty="0">
                <a:effectLst/>
                <a:latin typeface="Newton"/>
              </a:rPr>
              <a:t>является процесс </a:t>
            </a:r>
            <a:r>
              <a:rPr lang="ru-RU" sz="1800" dirty="0" err="1">
                <a:effectLst/>
                <a:latin typeface="Newton"/>
              </a:rPr>
              <a:t>переаминирования</a:t>
            </a:r>
            <a:r>
              <a:rPr lang="ru-RU" sz="1800" dirty="0">
                <a:effectLst/>
                <a:latin typeface="Newton"/>
              </a:rPr>
              <a:t> (</a:t>
            </a:r>
            <a:r>
              <a:rPr lang="ru-RU" sz="1800" dirty="0" err="1">
                <a:effectLst/>
                <a:latin typeface="Newton"/>
              </a:rPr>
              <a:t>трансаминирования</a:t>
            </a:r>
            <a:r>
              <a:rPr lang="ru-RU" sz="1800" dirty="0">
                <a:effectLst/>
                <a:latin typeface="Newton"/>
              </a:rPr>
              <a:t>), то есть перенос аминогрупп между </a:t>
            </a:r>
            <a:r>
              <a:rPr lang="ru-RU" sz="1800" dirty="0" err="1">
                <a:effectLst/>
                <a:latin typeface="Newton"/>
              </a:rPr>
              <a:t>амино</a:t>
            </a:r>
            <a:r>
              <a:rPr lang="ru-RU" sz="1800" dirty="0">
                <a:effectLst/>
                <a:latin typeface="Newton"/>
              </a:rPr>
              <a:t>- и кетокислотами, </a:t>
            </a:r>
            <a:r>
              <a:rPr lang="ru-RU" sz="1800" dirty="0" err="1" smtClean="0">
                <a:effectLst/>
                <a:latin typeface="Newton"/>
              </a:rPr>
              <a:t>которыи</a:t>
            </a:r>
            <a:r>
              <a:rPr lang="ru-RU" sz="1800" dirty="0">
                <a:effectLst/>
                <a:latin typeface="Newton"/>
              </a:rPr>
              <a:t>̆ осуществляется при участии трансаминаз. </a:t>
            </a:r>
            <a:endParaRPr lang="ru-RU" dirty="0"/>
          </a:p>
          <a:p>
            <a:endParaRPr lang="ru-RU" dirty="0"/>
          </a:p>
        </p:txBody>
      </p:sp>
      <p:sp>
        <p:nvSpPr>
          <p:cNvPr id="5" name="Номер слайда 4">
            <a:extLst>
              <a:ext uri="{FF2B5EF4-FFF2-40B4-BE49-F238E27FC236}">
                <a16:creationId xmlns:a16="http://schemas.microsoft.com/office/drawing/2014/main" id="{421731BB-1864-09B5-3124-9C312AC4B896}"/>
              </a:ext>
            </a:extLst>
          </p:cNvPr>
          <p:cNvSpPr>
            <a:spLocks noGrp="1"/>
          </p:cNvSpPr>
          <p:nvPr>
            <p:ph type="sldNum" sz="quarter" idx="12"/>
          </p:nvPr>
        </p:nvSpPr>
        <p:spPr/>
        <p:txBody>
          <a:bodyPr/>
          <a:lstStyle/>
          <a:p>
            <a:fld id="{E538C0C7-26A1-B640-9864-425D5A7A67BD}" type="slidenum">
              <a:rPr lang="ru-RU" altLang="ru-RU" smtClean="0"/>
              <a:pPr/>
              <a:t>59</a:t>
            </a:fld>
            <a:endParaRPr lang="ru-RU" altLang="ru-RU"/>
          </a:p>
        </p:txBody>
      </p:sp>
    </p:spTree>
    <p:extLst>
      <p:ext uri="{BB962C8B-B14F-4D97-AF65-F5344CB8AC3E}">
        <p14:creationId xmlns:p14="http://schemas.microsoft.com/office/powerpoint/2010/main" val="199880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E70B4013-C7CA-EE18-9664-CB03199E3615}"/>
              </a:ext>
            </a:extLst>
          </p:cNvPr>
          <p:cNvSpPr>
            <a:spLocks noGrp="1"/>
          </p:cNvSpPr>
          <p:nvPr>
            <p:ph type="sldNum" sz="quarter" idx="12"/>
          </p:nvPr>
        </p:nvSpPr>
        <p:spPr/>
        <p:txBody>
          <a:bodyPr/>
          <a:lstStyle/>
          <a:p>
            <a:fld id="{E538C0C7-26A1-B640-9864-425D5A7A67BD}" type="slidenum">
              <a:rPr lang="ru-RU" altLang="ru-RU" smtClean="0"/>
              <a:pPr/>
              <a:t>6</a:t>
            </a:fld>
            <a:endParaRPr lang="ru-RU" altLang="ru-RU"/>
          </a:p>
        </p:txBody>
      </p:sp>
      <p:sp>
        <p:nvSpPr>
          <p:cNvPr id="7" name="TextBox 6">
            <a:extLst>
              <a:ext uri="{FF2B5EF4-FFF2-40B4-BE49-F238E27FC236}">
                <a16:creationId xmlns:a16="http://schemas.microsoft.com/office/drawing/2014/main" id="{86EA49BE-E646-6F46-FFC1-9F0DC85E572F}"/>
              </a:ext>
            </a:extLst>
          </p:cNvPr>
          <p:cNvSpPr txBox="1"/>
          <p:nvPr/>
        </p:nvSpPr>
        <p:spPr>
          <a:xfrm>
            <a:off x="1043608" y="1556792"/>
            <a:ext cx="7200800" cy="1631216"/>
          </a:xfrm>
          <a:prstGeom prst="rect">
            <a:avLst/>
          </a:prstGeom>
          <a:noFill/>
        </p:spPr>
        <p:txBody>
          <a:bodyPr wrap="square">
            <a:spAutoFit/>
          </a:bodyPr>
          <a:lstStyle/>
          <a:p>
            <a:r>
              <a:rPr lang="ru-RU" sz="2000" b="1" dirty="0">
                <a:solidFill>
                  <a:srgbClr val="C00000"/>
                </a:solidFill>
                <a:effectLst/>
                <a:latin typeface="Arial" panose="020B0604020202020204" pitchFamily="34" charset="0"/>
                <a:cs typeface="Arial" panose="020B0604020202020204" pitchFamily="34" charset="0"/>
              </a:rPr>
              <a:t>Сердечная ткань (миокард) образована поперечно </a:t>
            </a:r>
            <a:r>
              <a:rPr lang="ru-RU" sz="2000" b="1" dirty="0" smtClean="0">
                <a:solidFill>
                  <a:srgbClr val="C00000"/>
                </a:solidFill>
                <a:effectLst/>
                <a:latin typeface="Arial" panose="020B0604020202020204" pitchFamily="34" charset="0"/>
                <a:cs typeface="Arial" panose="020B0604020202020204" pitchFamily="34" charset="0"/>
              </a:rPr>
              <a:t>исчерченной мышечной </a:t>
            </a:r>
            <a:r>
              <a:rPr lang="ru-RU" sz="2000" b="1" dirty="0">
                <a:solidFill>
                  <a:srgbClr val="C00000"/>
                </a:solidFill>
                <a:effectLst/>
                <a:latin typeface="Arial" panose="020B0604020202020204" pitchFamily="34" charset="0"/>
                <a:cs typeface="Arial" panose="020B0604020202020204" pitchFamily="34" charset="0"/>
              </a:rPr>
              <a:t>тканью, </a:t>
            </a:r>
            <a:r>
              <a:rPr lang="ru-RU" sz="2000" b="1" dirty="0" smtClean="0">
                <a:solidFill>
                  <a:srgbClr val="C00000"/>
                </a:solidFill>
                <a:effectLst/>
                <a:latin typeface="Arial" panose="020B0604020202020204" pitchFamily="34" charset="0"/>
                <a:cs typeface="Arial" panose="020B0604020202020204" pitchFamily="34" charset="0"/>
              </a:rPr>
              <a:t>представляющей собой плотное </a:t>
            </a:r>
            <a:r>
              <a:rPr lang="ru-RU" sz="2000" b="1" dirty="0">
                <a:solidFill>
                  <a:srgbClr val="C00000"/>
                </a:solidFill>
                <a:effectLst/>
                <a:latin typeface="Arial" panose="020B0604020202020204" pitchFamily="34" charset="0"/>
                <a:cs typeface="Arial" panose="020B0604020202020204" pitchFamily="34" charset="0"/>
              </a:rPr>
              <a:t>соединение мышечных клеток — </a:t>
            </a:r>
            <a:r>
              <a:rPr lang="ru-RU" sz="2000" b="1" dirty="0" err="1">
                <a:solidFill>
                  <a:srgbClr val="C00000"/>
                </a:solidFill>
                <a:effectLst/>
                <a:latin typeface="Arial" panose="020B0604020202020204" pitchFamily="34" charset="0"/>
                <a:cs typeface="Arial" panose="020B0604020202020204" pitchFamily="34" charset="0"/>
              </a:rPr>
              <a:t>кардиомиоцитов</a:t>
            </a:r>
            <a:r>
              <a:rPr lang="ru-RU" sz="2000" b="1" dirty="0">
                <a:solidFill>
                  <a:srgbClr val="C00000"/>
                </a:solidFill>
                <a:effectLst/>
                <a:latin typeface="Arial" panose="020B0604020202020204" pitchFamily="34" charset="0"/>
                <a:cs typeface="Arial" panose="020B0604020202020204" pitchFamily="34" charset="0"/>
              </a:rPr>
              <a:t>, образующих основную часть миокарда. </a:t>
            </a:r>
            <a:endParaRPr lang="ru-RU"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6526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C5710C-9946-4813-4E7C-5F8B4F5A164B}"/>
              </a:ext>
            </a:extLst>
          </p:cNvPr>
          <p:cNvSpPr>
            <a:spLocks noGrp="1"/>
          </p:cNvSpPr>
          <p:nvPr>
            <p:ph sz="half" idx="1"/>
          </p:nvPr>
        </p:nvSpPr>
        <p:spPr>
          <a:xfrm>
            <a:off x="395536" y="1052736"/>
            <a:ext cx="8352928" cy="4351338"/>
          </a:xfrm>
        </p:spPr>
        <p:txBody>
          <a:bodyPr>
            <a:noAutofit/>
          </a:bodyPr>
          <a:lstStyle/>
          <a:p>
            <a:pPr>
              <a:lnSpc>
                <a:spcPct val="120000"/>
              </a:lnSpc>
            </a:pPr>
            <a:r>
              <a:rPr lang="ru-RU" sz="1600" dirty="0" smtClean="0">
                <a:effectLst/>
                <a:latin typeface="Arial" panose="020B0604020202020204" pitchFamily="34" charset="0"/>
                <a:cs typeface="Arial" panose="020B0604020202020204" pitchFamily="34" charset="0"/>
              </a:rPr>
              <a:t>Включение </a:t>
            </a:r>
            <a:r>
              <a:rPr lang="ru-RU" sz="1600" dirty="0">
                <a:effectLst/>
                <a:latin typeface="Arial" panose="020B0604020202020204" pitchFamily="34" charset="0"/>
                <a:cs typeface="Arial" panose="020B0604020202020204" pitchFamily="34" charset="0"/>
              </a:rPr>
              <a:t>аминокислот в </a:t>
            </a:r>
            <a:r>
              <a:rPr lang="ru-RU" sz="1600" dirty="0" smtClean="0">
                <a:effectLst/>
                <a:latin typeface="Arial" panose="020B0604020202020204" pitchFamily="34" charset="0"/>
                <a:cs typeface="Arial" panose="020B0604020202020204" pitchFamily="34" charset="0"/>
              </a:rPr>
              <a:t>энергетический </a:t>
            </a:r>
            <a:r>
              <a:rPr lang="ru-RU" sz="1600" dirty="0">
                <a:effectLst/>
                <a:latin typeface="Arial" panose="020B0604020202020204" pitchFamily="34" charset="0"/>
                <a:cs typeface="Arial" panose="020B0604020202020204" pitchFamily="34" charset="0"/>
              </a:rPr>
              <a:t>обмен происходит с участием ферментов </a:t>
            </a:r>
            <a:r>
              <a:rPr lang="ru-RU" sz="1600" dirty="0" err="1" smtClean="0">
                <a:effectLst/>
                <a:latin typeface="Arial" panose="020B0604020202020204" pitchFamily="34" charset="0"/>
                <a:cs typeface="Arial" panose="020B0604020202020204" pitchFamily="34" charset="0"/>
              </a:rPr>
              <a:t>аминотрансфераз</a:t>
            </a:r>
            <a:r>
              <a:rPr lang="ru-RU" sz="1600" dirty="0" smtClean="0">
                <a:effectLst/>
                <a:latin typeface="Arial" panose="020B0604020202020204" pitchFamily="34" charset="0"/>
                <a:cs typeface="Arial" panose="020B0604020202020204" pitchFamily="34" charset="0"/>
              </a:rPr>
              <a:t> </a:t>
            </a:r>
            <a:r>
              <a:rPr lang="ru-RU" sz="1600" dirty="0">
                <a:effectLst/>
                <a:latin typeface="Arial" panose="020B0604020202020204" pitchFamily="34" charset="0"/>
                <a:cs typeface="Arial" panose="020B0604020202020204" pitchFamily="34" charset="0"/>
              </a:rPr>
              <a:t>(кофермент витамин В6). </a:t>
            </a:r>
            <a:endParaRPr lang="ru-RU" sz="1600" dirty="0" smtClean="0">
              <a:effectLst/>
              <a:latin typeface="Arial" panose="020B0604020202020204" pitchFamily="34" charset="0"/>
              <a:cs typeface="Arial" panose="020B0604020202020204" pitchFamily="34" charset="0"/>
            </a:endParaRPr>
          </a:p>
          <a:p>
            <a:pPr>
              <a:lnSpc>
                <a:spcPct val="120000"/>
              </a:lnSpc>
            </a:pPr>
            <a:r>
              <a:rPr lang="ru-RU" sz="1600" dirty="0" smtClean="0">
                <a:effectLst/>
                <a:latin typeface="Arial" panose="020B0604020202020204" pitchFamily="34" charset="0"/>
                <a:cs typeface="Arial" panose="020B0604020202020204" pitchFamily="34" charset="0"/>
              </a:rPr>
              <a:t>Фермент </a:t>
            </a:r>
            <a:r>
              <a:rPr lang="ru-RU" sz="1600" dirty="0" err="1" smtClean="0">
                <a:effectLst/>
                <a:latin typeface="Arial" panose="020B0604020202020204" pitchFamily="34" charset="0"/>
                <a:cs typeface="Arial" panose="020B0604020202020204" pitchFamily="34" charset="0"/>
              </a:rPr>
              <a:t>аланинаминотрансферазы</a:t>
            </a:r>
            <a:r>
              <a:rPr lang="ru-RU" sz="1600" dirty="0" smtClean="0">
                <a:effectLst/>
                <a:latin typeface="Arial" panose="020B0604020202020204" pitchFamily="34" charset="0"/>
                <a:cs typeface="Arial" panose="020B0604020202020204" pitchFamily="34" charset="0"/>
              </a:rPr>
              <a:t> </a:t>
            </a:r>
            <a:r>
              <a:rPr lang="ru-RU" sz="1600" dirty="0">
                <a:effectLst/>
                <a:latin typeface="Arial" panose="020B0604020202020204" pitchFamily="34" charset="0"/>
                <a:cs typeface="Arial" panose="020B0604020202020204" pitchFamily="34" charset="0"/>
              </a:rPr>
              <a:t>(АЛТ) — </a:t>
            </a:r>
            <a:r>
              <a:rPr lang="ru-RU" sz="1600" dirty="0" smtClean="0">
                <a:effectLst/>
                <a:latin typeface="Arial" panose="020B0604020202020204" pitchFamily="34" charset="0"/>
                <a:cs typeface="Arial" panose="020B0604020202020204" pitchFamily="34" charset="0"/>
              </a:rPr>
              <a:t>цитоплазматический, </a:t>
            </a:r>
            <a:r>
              <a:rPr lang="ru-RU" sz="1600" dirty="0" err="1" smtClean="0">
                <a:effectLst/>
                <a:latin typeface="Arial" panose="020B0604020202020204" pitchFamily="34" charset="0"/>
                <a:cs typeface="Arial" panose="020B0604020202020204" pitchFamily="34" charset="0"/>
              </a:rPr>
              <a:t>аспартатаминотрансфераза</a:t>
            </a:r>
            <a:r>
              <a:rPr lang="ru-RU" sz="1600" dirty="0" smtClean="0">
                <a:effectLst/>
                <a:latin typeface="Arial" panose="020B0604020202020204" pitchFamily="34" charset="0"/>
                <a:cs typeface="Arial" panose="020B0604020202020204" pitchFamily="34" charset="0"/>
              </a:rPr>
              <a:t> </a:t>
            </a:r>
            <a:r>
              <a:rPr lang="ru-RU" sz="1600" dirty="0">
                <a:effectLst/>
                <a:latin typeface="Arial" panose="020B0604020202020204" pitchFamily="34" charset="0"/>
                <a:cs typeface="Arial" panose="020B0604020202020204" pitchFamily="34" charset="0"/>
              </a:rPr>
              <a:t>(АСТ) располагается в цитоплазме и митохондриях. </a:t>
            </a:r>
            <a:r>
              <a:rPr lang="ru-RU" sz="1600" dirty="0" smtClean="0">
                <a:effectLst/>
                <a:latin typeface="Arial" panose="020B0604020202020204" pitchFamily="34" charset="0"/>
                <a:cs typeface="Arial" panose="020B0604020202020204" pitchFamily="34" charset="0"/>
              </a:rPr>
              <a:t>    В </a:t>
            </a:r>
            <a:r>
              <a:rPr lang="ru-RU" sz="1600" dirty="0">
                <a:effectLst/>
                <a:latin typeface="Arial" panose="020B0604020202020204" pitchFamily="34" charset="0"/>
                <a:cs typeface="Arial" panose="020B0604020202020204" pitchFamily="34" charset="0"/>
              </a:rPr>
              <a:t>миокарде активность АСТ выше по сравнению с АЛТ, поскольку реакция </a:t>
            </a:r>
            <a:r>
              <a:rPr lang="ru-RU" sz="1600" dirty="0" err="1">
                <a:effectLst/>
                <a:latin typeface="Arial" panose="020B0604020202020204" pitchFamily="34" charset="0"/>
                <a:cs typeface="Arial" panose="020B0604020202020204" pitchFamily="34" charset="0"/>
              </a:rPr>
              <a:t>трансаминирования</a:t>
            </a:r>
            <a:r>
              <a:rPr lang="ru-RU" sz="1600" dirty="0">
                <a:effectLst/>
                <a:latin typeface="Arial" panose="020B0604020202020204" pitchFamily="34" charset="0"/>
                <a:cs typeface="Arial" panose="020B0604020202020204" pitchFamily="34" charset="0"/>
              </a:rPr>
              <a:t> приводит к образованию </a:t>
            </a:r>
            <a:r>
              <a:rPr lang="ru-RU" sz="1600" dirty="0" err="1" smtClean="0">
                <a:effectLst/>
                <a:latin typeface="Arial" panose="020B0604020202020204" pitchFamily="34" charset="0"/>
                <a:cs typeface="Arial" panose="020B0604020202020204" pitchFamily="34" charset="0"/>
              </a:rPr>
              <a:t>оксалоацетата</a:t>
            </a:r>
            <a:r>
              <a:rPr lang="ru-RU" sz="1600" dirty="0" smtClean="0">
                <a:effectLst/>
                <a:latin typeface="Arial" panose="020B0604020202020204" pitchFamily="34" charset="0"/>
                <a:cs typeface="Arial" panose="020B0604020202020204" pitchFamily="34" charset="0"/>
              </a:rPr>
              <a:t> (ЩУК), </a:t>
            </a:r>
            <a:r>
              <a:rPr lang="ru-RU" sz="1600" dirty="0">
                <a:effectLst/>
                <a:latin typeface="Arial" panose="020B0604020202020204" pitchFamily="34" charset="0"/>
                <a:cs typeface="Arial" panose="020B0604020202020204" pitchFamily="34" charset="0"/>
              </a:rPr>
              <a:t>которая </a:t>
            </a:r>
            <a:r>
              <a:rPr lang="ru-RU" sz="1600" dirty="0" smtClean="0">
                <a:effectLst/>
                <a:latin typeface="Arial" panose="020B0604020202020204" pitchFamily="34" charset="0"/>
                <a:cs typeface="Arial" panose="020B0604020202020204" pitchFamily="34" charset="0"/>
              </a:rPr>
              <a:t>лимитирует </a:t>
            </a:r>
            <a:r>
              <a:rPr lang="ru-RU" sz="1600" dirty="0">
                <a:effectLst/>
                <a:latin typeface="Arial" panose="020B0604020202020204" pitchFamily="34" charset="0"/>
                <a:cs typeface="Arial" panose="020B0604020202020204" pitchFamily="34" charset="0"/>
              </a:rPr>
              <a:t>включение ацетил-</a:t>
            </a:r>
            <a:r>
              <a:rPr lang="ru-RU" sz="1600" dirty="0" err="1">
                <a:effectLst/>
                <a:latin typeface="Arial" panose="020B0604020202020204" pitchFamily="34" charset="0"/>
                <a:cs typeface="Arial" panose="020B0604020202020204" pitchFamily="34" charset="0"/>
              </a:rPr>
              <a:t>КоА</a:t>
            </a:r>
            <a:r>
              <a:rPr lang="ru-RU" sz="1600" dirty="0">
                <a:effectLst/>
                <a:latin typeface="Arial" panose="020B0604020202020204" pitchFamily="34" charset="0"/>
                <a:cs typeface="Arial" panose="020B0604020202020204" pitchFamily="34" charset="0"/>
              </a:rPr>
              <a:t> ЦТК. </a:t>
            </a:r>
            <a:endParaRPr lang="ru-RU" sz="1600" dirty="0">
              <a:latin typeface="Arial" panose="020B0604020202020204" pitchFamily="34" charset="0"/>
              <a:cs typeface="Arial" panose="020B0604020202020204" pitchFamily="34" charset="0"/>
            </a:endParaRPr>
          </a:p>
          <a:p>
            <a:pPr>
              <a:lnSpc>
                <a:spcPct val="120000"/>
              </a:lnSpc>
            </a:pPr>
            <a:r>
              <a:rPr lang="ru-RU" sz="1600" dirty="0">
                <a:effectLst/>
                <a:latin typeface="Arial" panose="020B0604020202020204" pitchFamily="34" charset="0"/>
                <a:cs typeface="Arial" panose="020B0604020202020204" pitchFamily="34" charset="0"/>
              </a:rPr>
              <a:t>Аланин + </a:t>
            </a:r>
            <a:r>
              <a:rPr lang="el-GR" sz="1600" dirty="0">
                <a:effectLst/>
                <a:latin typeface="Arial" panose="020B0604020202020204" pitchFamily="34" charset="0"/>
                <a:cs typeface="Arial" panose="020B0604020202020204" pitchFamily="34" charset="0"/>
              </a:rPr>
              <a:t>α-</a:t>
            </a:r>
            <a:r>
              <a:rPr lang="ru-RU" sz="1600" dirty="0" err="1">
                <a:effectLst/>
                <a:latin typeface="Arial" panose="020B0604020202020204" pitchFamily="34" charset="0"/>
                <a:cs typeface="Arial" panose="020B0604020202020204" pitchFamily="34" charset="0"/>
              </a:rPr>
              <a:t>кетоГлуторат</a:t>
            </a:r>
            <a:r>
              <a:rPr lang="ru-RU" sz="1600" dirty="0">
                <a:effectLst/>
                <a:latin typeface="Arial" panose="020B0604020202020204" pitchFamily="34" charset="0"/>
                <a:cs typeface="Arial" panose="020B0604020202020204" pitchFamily="34" charset="0"/>
              </a:rPr>
              <a:t> — АЛТ </a:t>
            </a:r>
            <a:r>
              <a:rPr lang="ru-RU" sz="1600" dirty="0" smtClean="0">
                <a:effectLst/>
                <a:latin typeface="Arial" panose="020B0604020202020204" pitchFamily="34" charset="0"/>
                <a:cs typeface="Arial" panose="020B0604020202020204" pitchFamily="34" charset="0"/>
              </a:rPr>
              <a:t> </a:t>
            </a:r>
            <a:r>
              <a:rPr lang="ru-RU" sz="1600" dirty="0">
                <a:effectLst/>
                <a:latin typeface="Arial" panose="020B0604020202020204" pitchFamily="34" charset="0"/>
                <a:cs typeface="Arial" panose="020B0604020202020204" pitchFamily="34" charset="0"/>
              </a:rPr>
              <a:t>→ ПВК + Глутамат </a:t>
            </a:r>
            <a:endParaRPr lang="ru-RU" sz="1600" dirty="0">
              <a:latin typeface="Arial" panose="020B0604020202020204" pitchFamily="34" charset="0"/>
              <a:cs typeface="Arial" panose="020B0604020202020204" pitchFamily="34" charset="0"/>
            </a:endParaRPr>
          </a:p>
          <a:p>
            <a:pPr>
              <a:lnSpc>
                <a:spcPct val="120000"/>
              </a:lnSpc>
            </a:pPr>
            <a:r>
              <a:rPr lang="ru-RU" sz="1600" dirty="0" err="1">
                <a:effectLst/>
                <a:latin typeface="Arial" panose="020B0604020202020204" pitchFamily="34" charset="0"/>
                <a:cs typeface="Arial" panose="020B0604020202020204" pitchFamily="34" charset="0"/>
              </a:rPr>
              <a:t>Аспартат</a:t>
            </a:r>
            <a:r>
              <a:rPr lang="ru-RU" sz="1600" dirty="0">
                <a:effectLst/>
                <a:latin typeface="Arial" panose="020B0604020202020204" pitchFamily="34" charset="0"/>
                <a:cs typeface="Arial" panose="020B0604020202020204" pitchFamily="34" charset="0"/>
              </a:rPr>
              <a:t> + </a:t>
            </a:r>
            <a:r>
              <a:rPr lang="el-GR" sz="1600" dirty="0">
                <a:effectLst/>
                <a:latin typeface="Arial" panose="020B0604020202020204" pitchFamily="34" charset="0"/>
                <a:cs typeface="Arial" panose="020B0604020202020204" pitchFamily="34" charset="0"/>
              </a:rPr>
              <a:t>α-</a:t>
            </a:r>
            <a:r>
              <a:rPr lang="ru-RU" sz="1600" dirty="0" err="1">
                <a:effectLst/>
                <a:latin typeface="Arial" panose="020B0604020202020204" pitchFamily="34" charset="0"/>
                <a:cs typeface="Arial" panose="020B0604020202020204" pitchFamily="34" charset="0"/>
              </a:rPr>
              <a:t>кетоГлуторат</a:t>
            </a:r>
            <a:r>
              <a:rPr lang="ru-RU" sz="1600" dirty="0">
                <a:effectLst/>
                <a:latin typeface="Arial" panose="020B0604020202020204" pitchFamily="34" charset="0"/>
                <a:cs typeface="Arial" panose="020B0604020202020204" pitchFamily="34" charset="0"/>
              </a:rPr>
              <a:t> — </a:t>
            </a:r>
            <a:r>
              <a:rPr lang="ru-RU" sz="1600" dirty="0" smtClean="0">
                <a:effectLst/>
                <a:latin typeface="Arial" panose="020B0604020202020204" pitchFamily="34" charset="0"/>
                <a:cs typeface="Arial" panose="020B0604020202020204" pitchFamily="34" charset="0"/>
              </a:rPr>
              <a:t>АСТ </a:t>
            </a:r>
            <a:r>
              <a:rPr lang="ru-RU" sz="1600" dirty="0">
                <a:effectLst/>
                <a:latin typeface="Arial" panose="020B0604020202020204" pitchFamily="34" charset="0"/>
                <a:cs typeface="Arial" panose="020B0604020202020204" pitchFamily="34" charset="0"/>
              </a:rPr>
              <a:t>→ ЩУК + Глутамат </a:t>
            </a:r>
            <a:endParaRPr lang="ru-RU" sz="1600" dirty="0">
              <a:latin typeface="Arial" panose="020B0604020202020204" pitchFamily="34" charset="0"/>
              <a:cs typeface="Arial" panose="020B0604020202020204" pitchFamily="34" charset="0"/>
            </a:endParaRPr>
          </a:p>
          <a:p>
            <a:pPr>
              <a:lnSpc>
                <a:spcPct val="120000"/>
              </a:lnSpc>
            </a:pPr>
            <a:r>
              <a:rPr lang="ru-RU" sz="1600" dirty="0">
                <a:effectLst/>
                <a:latin typeface="Arial" panose="020B0604020202020204" pitchFamily="34" charset="0"/>
                <a:cs typeface="Arial" panose="020B0604020202020204" pitchFamily="34" charset="0"/>
              </a:rPr>
              <a:t>Активность АСТ в митохондриях </a:t>
            </a:r>
            <a:r>
              <a:rPr lang="ru-RU" sz="1600" dirty="0" smtClean="0">
                <a:effectLst/>
                <a:latin typeface="Arial" panose="020B0604020202020204" pitchFamily="34" charset="0"/>
                <a:cs typeface="Arial" panose="020B0604020202020204" pitchFamily="34" charset="0"/>
              </a:rPr>
              <a:t>сердечной </a:t>
            </a:r>
            <a:r>
              <a:rPr lang="ru-RU" sz="1600" dirty="0">
                <a:effectLst/>
                <a:latin typeface="Arial" panose="020B0604020202020204" pitchFamily="34" charset="0"/>
                <a:cs typeface="Arial" panose="020B0604020202020204" pitchFamily="34" charset="0"/>
              </a:rPr>
              <a:t>мышцы почти в 10 000 раз выше, чем в сыворотке крови. Повышение </a:t>
            </a:r>
            <a:r>
              <a:rPr lang="ru-RU" sz="1600" dirty="0" smtClean="0">
                <a:effectLst/>
                <a:latin typeface="Arial" panose="020B0604020202020204" pitchFamily="34" charset="0"/>
                <a:cs typeface="Arial" panose="020B0604020202020204" pitchFamily="34" charset="0"/>
              </a:rPr>
              <a:t>активности </a:t>
            </a:r>
            <a:r>
              <a:rPr lang="ru-RU" sz="1600" dirty="0">
                <a:effectLst/>
                <a:latin typeface="Arial" panose="020B0604020202020204" pitchFamily="34" charset="0"/>
                <a:cs typeface="Arial" panose="020B0604020202020204" pitchFamily="34" charset="0"/>
              </a:rPr>
              <a:t>АСТ в сыворотке крови отмечено при поражении </a:t>
            </a:r>
            <a:r>
              <a:rPr lang="ru-RU" sz="1600" dirty="0" err="1">
                <a:effectLst/>
                <a:latin typeface="Arial" panose="020B0604020202020204" pitchFamily="34" charset="0"/>
                <a:cs typeface="Arial" panose="020B0604020202020204" pitchFamily="34" charset="0"/>
              </a:rPr>
              <a:t>сердечнои</a:t>
            </a:r>
            <a:r>
              <a:rPr lang="ru-RU" sz="1600" dirty="0">
                <a:effectLst/>
                <a:latin typeface="Arial" panose="020B0604020202020204" pitchFamily="34" charset="0"/>
                <a:cs typeface="Arial" panose="020B0604020202020204" pitchFamily="34" charset="0"/>
              </a:rPr>
              <a:t>̆ мышцы (ИМ), когда идет разрушение клеток миокарда с </a:t>
            </a:r>
            <a:r>
              <a:rPr lang="ru-RU" sz="1600" dirty="0" smtClean="0">
                <a:effectLst/>
                <a:latin typeface="Arial" panose="020B0604020202020204" pitchFamily="34" charset="0"/>
                <a:cs typeface="Arial" panose="020B0604020202020204" pitchFamily="34" charset="0"/>
              </a:rPr>
              <a:t>выходом </a:t>
            </a:r>
            <a:r>
              <a:rPr lang="ru-RU" sz="1600" dirty="0">
                <a:effectLst/>
                <a:latin typeface="Arial" panose="020B0604020202020204" pitchFamily="34" charset="0"/>
                <a:cs typeface="Arial" panose="020B0604020202020204" pitchFamily="34" charset="0"/>
              </a:rPr>
              <a:t>АСТ в кровь. </a:t>
            </a:r>
            <a:endParaRPr lang="ru-RU" sz="1600" dirty="0">
              <a:latin typeface="Arial" panose="020B0604020202020204" pitchFamily="34" charset="0"/>
              <a:cs typeface="Arial" panose="020B0604020202020204" pitchFamily="34" charset="0"/>
            </a:endParaRPr>
          </a:p>
          <a:p>
            <a:pPr>
              <a:lnSpc>
                <a:spcPct val="100000"/>
              </a:lnSpc>
            </a:pPr>
            <a:r>
              <a:rPr lang="ru-RU" sz="1600" dirty="0">
                <a:latin typeface="Arial" panose="020B0604020202020204" pitchFamily="34" charset="0"/>
                <a:cs typeface="Arial" panose="020B0604020202020204" pitchFamily="34" charset="0"/>
              </a:rPr>
              <a:t>Продолжительность существования мембран, миофибрилл и </a:t>
            </a:r>
            <a:r>
              <a:rPr lang="ru-RU" sz="1600" dirty="0" err="1" smtClean="0">
                <a:latin typeface="Arial" panose="020B0604020202020204" pitchFamily="34" charset="0"/>
                <a:cs typeface="Arial" panose="020B0604020202020204" pitchFamily="34" charset="0"/>
              </a:rPr>
              <a:t>митохондриий</a:t>
            </a:r>
            <a:r>
              <a:rPr lang="ru-RU" sz="1600" dirty="0" smtClean="0">
                <a:latin typeface="Arial" panose="020B0604020202020204" pitchFamily="34" charset="0"/>
                <a:cs typeface="Arial" panose="020B0604020202020204" pitchFamily="34" charset="0"/>
              </a:rPr>
              <a:t> колеблется </a:t>
            </a:r>
            <a:r>
              <a:rPr lang="ru-RU" sz="1600" dirty="0">
                <a:latin typeface="Arial" panose="020B0604020202020204" pitchFamily="34" charset="0"/>
                <a:cs typeface="Arial" panose="020B0604020202020204" pitchFamily="34" charset="0"/>
              </a:rPr>
              <a:t>от 2 до 12 суток, поэтому замена этих структур вновь синтезированными составляет сущность </a:t>
            </a:r>
            <a:r>
              <a:rPr lang="ru-RU" sz="1600" dirty="0" smtClean="0">
                <a:latin typeface="Arial" panose="020B0604020202020204" pitchFamily="34" charset="0"/>
                <a:cs typeface="Arial" panose="020B0604020202020204" pitchFamily="34" charset="0"/>
              </a:rPr>
              <a:t>структурного </a:t>
            </a:r>
            <a:r>
              <a:rPr lang="ru-RU" sz="1600" dirty="0">
                <a:latin typeface="Arial" panose="020B0604020202020204" pitchFamily="34" charset="0"/>
                <a:cs typeface="Arial" panose="020B0604020202020204" pitchFamily="34" charset="0"/>
              </a:rPr>
              <a:t>обеспечения функции </a:t>
            </a:r>
            <a:r>
              <a:rPr lang="ru-RU" sz="1600" dirty="0" err="1">
                <a:latin typeface="Arial" panose="020B0604020202020204" pitchFamily="34" charset="0"/>
                <a:cs typeface="Arial" panose="020B0604020202020204" pitchFamily="34" charset="0"/>
              </a:rPr>
              <a:t>кардиомиоцита</a:t>
            </a:r>
            <a:r>
              <a:rPr lang="ru-RU" sz="1600" dirty="0">
                <a:latin typeface="Arial" panose="020B0604020202020204" pitchFamily="34" charset="0"/>
                <a:cs typeface="Arial" panose="020B0604020202020204" pitchFamily="34" charset="0"/>
              </a:rPr>
              <a:t> — необходимого </a:t>
            </a:r>
            <a:r>
              <a:rPr lang="ru-RU" sz="1600" dirty="0" smtClean="0">
                <a:latin typeface="Arial" panose="020B0604020202020204" pitchFamily="34" charset="0"/>
                <a:cs typeface="Arial" panose="020B0604020202020204" pitchFamily="34" charset="0"/>
              </a:rPr>
              <a:t>звена </a:t>
            </a:r>
            <a:r>
              <a:rPr lang="ru-RU" sz="1600" dirty="0">
                <a:latin typeface="Arial" panose="020B0604020202020204" pitchFamily="34" charset="0"/>
                <a:cs typeface="Arial" panose="020B0604020202020204" pitchFamily="34" charset="0"/>
              </a:rPr>
              <a:t>для </a:t>
            </a:r>
            <a:r>
              <a:rPr lang="ru-RU" sz="1600" dirty="0" smtClean="0">
                <a:latin typeface="Arial" panose="020B0604020202020204" pitchFamily="34" charset="0"/>
                <a:cs typeface="Arial" panose="020B0604020202020204" pitchFamily="34" charset="0"/>
              </a:rPr>
              <a:t>устойчивого </a:t>
            </a:r>
            <a:r>
              <a:rPr lang="ru-RU" sz="1600" dirty="0">
                <a:latin typeface="Arial" panose="020B0604020202020204" pitchFamily="34" charset="0"/>
                <a:cs typeface="Arial" panose="020B0604020202020204" pitchFamily="34" charset="0"/>
              </a:rPr>
              <a:t>функционирования сердца </a:t>
            </a:r>
          </a:p>
          <a:p>
            <a:pPr>
              <a:lnSpc>
                <a:spcPct val="100000"/>
              </a:lnSpc>
            </a:pPr>
            <a:endParaRPr lang="ru-RU" sz="1600" dirty="0">
              <a:latin typeface="Arial" panose="020B0604020202020204" pitchFamily="34" charset="0"/>
              <a:cs typeface="Arial" panose="020B0604020202020204" pitchFamily="34" charset="0"/>
            </a:endParaRPr>
          </a:p>
          <a:p>
            <a:pPr>
              <a:lnSpc>
                <a:spcPct val="100000"/>
              </a:lnSpc>
            </a:pPr>
            <a:endParaRPr lang="ru-RU" sz="1600" dirty="0">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12D99699-6C7D-5208-110F-B519B92FA1D1}"/>
              </a:ext>
            </a:extLst>
          </p:cNvPr>
          <p:cNvSpPr>
            <a:spLocks noGrp="1"/>
          </p:cNvSpPr>
          <p:nvPr>
            <p:ph type="sldNum" sz="quarter" idx="12"/>
          </p:nvPr>
        </p:nvSpPr>
        <p:spPr/>
        <p:txBody>
          <a:bodyPr/>
          <a:lstStyle/>
          <a:p>
            <a:fld id="{E538C0C7-26A1-B640-9864-425D5A7A67BD}" type="slidenum">
              <a:rPr lang="ru-RU" altLang="ru-RU" smtClean="0"/>
              <a:pPr/>
              <a:t>60</a:t>
            </a:fld>
            <a:endParaRPr lang="ru-RU" altLang="ru-RU"/>
          </a:p>
        </p:txBody>
      </p:sp>
      <p:sp>
        <p:nvSpPr>
          <p:cNvPr id="6" name="Прямоугольник 5"/>
          <p:cNvSpPr/>
          <p:nvPr/>
        </p:nvSpPr>
        <p:spPr>
          <a:xfrm>
            <a:off x="827584" y="260648"/>
            <a:ext cx="7687766" cy="400110"/>
          </a:xfrm>
          <a:prstGeom prst="rect">
            <a:avLst/>
          </a:prstGeom>
        </p:spPr>
        <p:txBody>
          <a:bodyPr wrap="square">
            <a:spAutoFit/>
          </a:bodyPr>
          <a:lstStyle/>
          <a:p>
            <a:pPr algn="ctr"/>
            <a:r>
              <a:rPr lang="ru-RU" sz="2000" b="1" dirty="0">
                <a:solidFill>
                  <a:srgbClr val="C00000"/>
                </a:solidFill>
                <a:latin typeface="Arial" panose="020B0604020202020204" pitchFamily="34" charset="0"/>
                <a:cs typeface="Arial" panose="020B0604020202020204" pitchFamily="34" charset="0"/>
              </a:rPr>
              <a:t>Обмен аминокислот в </a:t>
            </a:r>
            <a:r>
              <a:rPr lang="ru-RU" sz="2000" b="1" dirty="0" err="1">
                <a:solidFill>
                  <a:srgbClr val="C00000"/>
                </a:solidFill>
                <a:latin typeface="Arial" panose="020B0604020202020204" pitchFamily="34" charset="0"/>
                <a:cs typeface="Arial" panose="020B0604020202020204" pitchFamily="34" charset="0"/>
              </a:rPr>
              <a:t>кардиомиоцитах</a:t>
            </a:r>
            <a:r>
              <a:rPr lang="ru-RU" sz="2000" b="1" dirty="0">
                <a:solidFill>
                  <a:srgbClr val="C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39124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189AB66E-4574-6980-A328-5DE37959E56F}"/>
              </a:ext>
            </a:extLst>
          </p:cNvPr>
          <p:cNvSpPr>
            <a:spLocks noGrp="1" noChangeArrowheads="1"/>
          </p:cNvSpPr>
          <p:nvPr>
            <p:ph type="title"/>
          </p:nvPr>
        </p:nvSpPr>
        <p:spPr>
          <a:xfrm>
            <a:off x="1116013" y="188913"/>
            <a:ext cx="7793037" cy="719137"/>
          </a:xfrm>
        </p:spPr>
        <p:txBody>
          <a:bodyPr/>
          <a:lstStyle/>
          <a:p>
            <a:r>
              <a:rPr lang="ru-RU" altLang="ru-RU" sz="3600" b="1"/>
              <a:t>Сравнительная хар-ка </a:t>
            </a:r>
            <a:r>
              <a:rPr lang="ru-RU" altLang="ru-RU" sz="3600" b="1">
                <a:solidFill>
                  <a:srgbClr val="FF0000"/>
                </a:solidFill>
              </a:rPr>
              <a:t>М</a:t>
            </a:r>
            <a:r>
              <a:rPr lang="en-US" altLang="ru-RU" sz="3600" b="1">
                <a:solidFill>
                  <a:srgbClr val="FF0000"/>
                </a:solidFill>
              </a:rPr>
              <a:t>b</a:t>
            </a:r>
            <a:r>
              <a:rPr lang="en-US" altLang="ru-RU" sz="3600" b="1"/>
              <a:t> </a:t>
            </a:r>
            <a:r>
              <a:rPr lang="ru-RU" altLang="ru-RU" sz="3600" b="1"/>
              <a:t>и </a:t>
            </a:r>
            <a:r>
              <a:rPr lang="ru-RU" altLang="ru-RU" sz="3600" b="1">
                <a:solidFill>
                  <a:srgbClr val="FF0000"/>
                </a:solidFill>
              </a:rPr>
              <a:t>Н</a:t>
            </a:r>
            <a:r>
              <a:rPr lang="en-US" altLang="ru-RU" sz="3600" b="1">
                <a:solidFill>
                  <a:srgbClr val="FF0000"/>
                </a:solidFill>
              </a:rPr>
              <a:t>b</a:t>
            </a:r>
            <a:endParaRPr lang="ru-RU" altLang="ru-RU" sz="4000" b="1">
              <a:solidFill>
                <a:srgbClr val="FF0000"/>
              </a:solidFill>
            </a:endParaRPr>
          </a:p>
        </p:txBody>
      </p:sp>
      <p:pic>
        <p:nvPicPr>
          <p:cNvPr id="334851" name="Picture 3">
            <a:extLst>
              <a:ext uri="{FF2B5EF4-FFF2-40B4-BE49-F238E27FC236}">
                <a16:creationId xmlns:a16="http://schemas.microsoft.com/office/drawing/2014/main" id="{0E49B6D7-261F-84AE-9D02-76A3390FB34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2205038"/>
            <a:ext cx="3527425" cy="3768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4852" name="Rectangle 4">
            <a:extLst>
              <a:ext uri="{FF2B5EF4-FFF2-40B4-BE49-F238E27FC236}">
                <a16:creationId xmlns:a16="http://schemas.microsoft.com/office/drawing/2014/main" id="{AD9EFCA7-F938-3ABC-A705-B974BF1EFC12}"/>
              </a:ext>
            </a:extLst>
          </p:cNvPr>
          <p:cNvSpPr>
            <a:spLocks noGrp="1" noChangeArrowheads="1"/>
          </p:cNvSpPr>
          <p:nvPr>
            <p:ph sz="half" idx="2"/>
          </p:nvPr>
        </p:nvSpPr>
        <p:spPr>
          <a:xfrm>
            <a:off x="4716463" y="1196975"/>
            <a:ext cx="4238625" cy="4935538"/>
          </a:xfrm>
        </p:spPr>
        <p:txBody>
          <a:bodyPr/>
          <a:lstStyle/>
          <a:p>
            <a:pPr>
              <a:lnSpc>
                <a:spcPct val="90000"/>
              </a:lnSpc>
              <a:buFont typeface="Wingdings" pitchFamily="2" charset="2"/>
              <a:buNone/>
            </a:pPr>
            <a:r>
              <a:rPr lang="ru-RU" altLang="ru-RU" sz="2800" b="1">
                <a:solidFill>
                  <a:srgbClr val="CC0000"/>
                </a:solidFill>
              </a:rPr>
              <a:t>М</a:t>
            </a:r>
            <a:r>
              <a:rPr lang="en-US" altLang="ru-RU" sz="2800" b="1">
                <a:solidFill>
                  <a:srgbClr val="CC0000"/>
                </a:solidFill>
              </a:rPr>
              <a:t>b</a:t>
            </a:r>
            <a:r>
              <a:rPr lang="ru-RU" altLang="ru-RU" sz="2000"/>
              <a:t>:</a:t>
            </a:r>
          </a:p>
          <a:p>
            <a:pPr>
              <a:lnSpc>
                <a:spcPct val="90000"/>
              </a:lnSpc>
            </a:pPr>
            <a:r>
              <a:rPr lang="ru-RU" altLang="ru-RU" sz="2000"/>
              <a:t>Мономер (предшественник</a:t>
            </a:r>
            <a:r>
              <a:rPr lang="ru-RU" altLang="ru-RU" sz="1800"/>
              <a:t> </a:t>
            </a:r>
            <a:r>
              <a:rPr lang="ru-RU" altLang="ru-RU" sz="2000" b="1">
                <a:solidFill>
                  <a:srgbClr val="CC0000"/>
                </a:solidFill>
              </a:rPr>
              <a:t>Н</a:t>
            </a:r>
            <a:r>
              <a:rPr lang="en-US" altLang="ru-RU" sz="2000" b="1">
                <a:solidFill>
                  <a:srgbClr val="CC0000"/>
                </a:solidFill>
              </a:rPr>
              <a:t>b</a:t>
            </a:r>
            <a:endParaRPr lang="ru-RU" altLang="ru-RU" sz="2000" b="1">
              <a:solidFill>
                <a:srgbClr val="CC0000"/>
              </a:solidFill>
            </a:endParaRPr>
          </a:p>
          <a:p>
            <a:pPr>
              <a:lnSpc>
                <a:spcPct val="90000"/>
              </a:lnSpc>
            </a:pPr>
            <a:r>
              <a:rPr lang="ru-RU" altLang="ru-RU" sz="2000"/>
              <a:t>Более высокое чем у</a:t>
            </a:r>
            <a:r>
              <a:rPr lang="ru-RU" altLang="ru-RU" sz="1800"/>
              <a:t> </a:t>
            </a:r>
            <a:r>
              <a:rPr lang="ru-RU" altLang="ru-RU" sz="2000" b="1">
                <a:solidFill>
                  <a:srgbClr val="CC0000"/>
                </a:solidFill>
              </a:rPr>
              <a:t>Н</a:t>
            </a:r>
            <a:r>
              <a:rPr lang="en-US" altLang="ru-RU" sz="2000" b="1">
                <a:solidFill>
                  <a:srgbClr val="CC0000"/>
                </a:solidFill>
              </a:rPr>
              <a:t>b</a:t>
            </a:r>
            <a:r>
              <a:rPr lang="ru-RU" altLang="ru-RU" sz="1800"/>
              <a:t> </a:t>
            </a:r>
            <a:r>
              <a:rPr lang="ru-RU" altLang="ru-RU" sz="2000"/>
              <a:t>сродство к</a:t>
            </a:r>
            <a:r>
              <a:rPr lang="ru-RU" altLang="ru-RU" sz="1800"/>
              <a:t> </a:t>
            </a:r>
            <a:r>
              <a:rPr lang="ru-RU" altLang="ru-RU" sz="1800" b="1">
                <a:solidFill>
                  <a:srgbClr val="0099FF"/>
                </a:solidFill>
              </a:rPr>
              <a:t>О</a:t>
            </a:r>
            <a:r>
              <a:rPr lang="ru-RU" altLang="ru-RU" sz="1800" b="1" baseline="-25000">
                <a:solidFill>
                  <a:srgbClr val="0099FF"/>
                </a:solidFill>
              </a:rPr>
              <a:t>2</a:t>
            </a:r>
            <a:endParaRPr lang="ru-RU" altLang="ru-RU" sz="1800"/>
          </a:p>
          <a:p>
            <a:pPr>
              <a:lnSpc>
                <a:spcPct val="90000"/>
              </a:lnSpc>
            </a:pPr>
            <a:r>
              <a:rPr lang="ru-RU" altLang="ru-RU" sz="2000"/>
              <a:t>Кривая насыщения</a:t>
            </a:r>
            <a:r>
              <a:rPr lang="ru-RU" altLang="ru-RU" sz="1800"/>
              <a:t>  </a:t>
            </a:r>
            <a:r>
              <a:rPr lang="ru-RU" altLang="ru-RU" sz="1800" b="1">
                <a:solidFill>
                  <a:srgbClr val="0099FF"/>
                </a:solidFill>
              </a:rPr>
              <a:t>О</a:t>
            </a:r>
            <a:r>
              <a:rPr lang="ru-RU" altLang="ru-RU" sz="1800" b="1" baseline="-25000">
                <a:solidFill>
                  <a:srgbClr val="0099FF"/>
                </a:solidFill>
              </a:rPr>
              <a:t>2</a:t>
            </a:r>
            <a:r>
              <a:rPr lang="ru-RU" altLang="ru-RU" sz="1800"/>
              <a:t>-</a:t>
            </a:r>
            <a:r>
              <a:rPr lang="ru-RU" altLang="ru-RU" sz="2000" b="1" i="1"/>
              <a:t>гипербола</a:t>
            </a:r>
          </a:p>
          <a:p>
            <a:pPr>
              <a:lnSpc>
                <a:spcPct val="90000"/>
              </a:lnSpc>
              <a:buFont typeface="Wingdings" pitchFamily="2" charset="2"/>
              <a:buNone/>
            </a:pPr>
            <a:r>
              <a:rPr lang="ru-RU" altLang="ru-RU" sz="2800" b="1">
                <a:solidFill>
                  <a:srgbClr val="CC0000"/>
                </a:solidFill>
              </a:rPr>
              <a:t>Н</a:t>
            </a:r>
            <a:r>
              <a:rPr lang="en-US" altLang="ru-RU" sz="2800" b="1">
                <a:solidFill>
                  <a:srgbClr val="CC0000"/>
                </a:solidFill>
              </a:rPr>
              <a:t>b</a:t>
            </a:r>
            <a:endParaRPr lang="ru-RU" altLang="ru-RU" sz="2800" b="1">
              <a:solidFill>
                <a:srgbClr val="CC0000"/>
              </a:solidFill>
            </a:endParaRPr>
          </a:p>
          <a:p>
            <a:pPr>
              <a:lnSpc>
                <a:spcPct val="90000"/>
              </a:lnSpc>
            </a:pPr>
            <a:r>
              <a:rPr lang="ru-RU" altLang="ru-RU" sz="2000"/>
              <a:t>Тетрамер (2а2</a:t>
            </a:r>
            <a:r>
              <a:rPr lang="el-GR" altLang="ru-RU" sz="2000">
                <a:cs typeface="Tahoma" panose="020B0604030504040204" pitchFamily="34" charset="0"/>
              </a:rPr>
              <a:t>β</a:t>
            </a:r>
            <a:r>
              <a:rPr lang="ru-RU" altLang="ru-RU" sz="2000">
                <a:cs typeface="Tahoma" panose="020B0604030504040204" pitchFamily="34" charset="0"/>
              </a:rPr>
              <a:t>)</a:t>
            </a:r>
          </a:p>
          <a:p>
            <a:pPr>
              <a:lnSpc>
                <a:spcPct val="90000"/>
              </a:lnSpc>
            </a:pPr>
            <a:r>
              <a:rPr lang="ru-RU" altLang="ru-RU" sz="2000">
                <a:cs typeface="Tahoma" panose="020B0604030504040204" pitchFamily="34" charset="0"/>
              </a:rPr>
              <a:t>Сродство к</a:t>
            </a:r>
            <a:r>
              <a:rPr lang="ru-RU" altLang="ru-RU" sz="1800">
                <a:cs typeface="Tahoma" panose="020B0604030504040204" pitchFamily="34" charset="0"/>
              </a:rPr>
              <a:t> </a:t>
            </a:r>
            <a:r>
              <a:rPr lang="ru-RU" altLang="ru-RU" sz="1800" b="1">
                <a:solidFill>
                  <a:srgbClr val="0099FF"/>
                </a:solidFill>
              </a:rPr>
              <a:t>О</a:t>
            </a:r>
            <a:r>
              <a:rPr lang="ru-RU" altLang="ru-RU" sz="1800" b="1" baseline="-25000">
                <a:solidFill>
                  <a:srgbClr val="0099FF"/>
                </a:solidFill>
              </a:rPr>
              <a:t>2 </a:t>
            </a:r>
            <a:r>
              <a:rPr lang="ru-RU" altLang="ru-RU" sz="2000"/>
              <a:t>ниже чем у</a:t>
            </a:r>
            <a:r>
              <a:rPr lang="ru-RU" altLang="ru-RU" sz="1800" b="1">
                <a:solidFill>
                  <a:srgbClr val="0099FF"/>
                </a:solidFill>
              </a:rPr>
              <a:t> </a:t>
            </a:r>
            <a:r>
              <a:rPr lang="ru-RU" altLang="ru-RU" sz="2000" b="1">
                <a:solidFill>
                  <a:srgbClr val="CC0000"/>
                </a:solidFill>
              </a:rPr>
              <a:t>М</a:t>
            </a:r>
            <a:r>
              <a:rPr lang="en-US" altLang="ru-RU" sz="2000" b="1">
                <a:solidFill>
                  <a:srgbClr val="CC0000"/>
                </a:solidFill>
              </a:rPr>
              <a:t>b</a:t>
            </a:r>
            <a:endParaRPr lang="ru-RU" altLang="ru-RU" sz="2000" b="1">
              <a:solidFill>
                <a:srgbClr val="CC0000"/>
              </a:solidFill>
            </a:endParaRPr>
          </a:p>
          <a:p>
            <a:pPr>
              <a:lnSpc>
                <a:spcPct val="90000"/>
              </a:lnSpc>
            </a:pPr>
            <a:r>
              <a:rPr lang="ru-RU" altLang="ru-RU" sz="2000"/>
              <a:t>Кривая насыщения</a:t>
            </a:r>
            <a:r>
              <a:rPr lang="ru-RU" altLang="ru-RU" sz="1800"/>
              <a:t>  </a:t>
            </a:r>
            <a:r>
              <a:rPr lang="ru-RU" altLang="ru-RU" sz="1800" b="1">
                <a:solidFill>
                  <a:srgbClr val="0099FF"/>
                </a:solidFill>
              </a:rPr>
              <a:t>О</a:t>
            </a:r>
            <a:r>
              <a:rPr lang="ru-RU" altLang="ru-RU" sz="1800" b="1" baseline="-25000">
                <a:solidFill>
                  <a:srgbClr val="0099FF"/>
                </a:solidFill>
              </a:rPr>
              <a:t>2</a:t>
            </a:r>
            <a:r>
              <a:rPr lang="ru-RU" altLang="ru-RU" sz="1800"/>
              <a:t>- </a:t>
            </a:r>
            <a:r>
              <a:rPr lang="ru-RU" altLang="ru-RU" sz="2000"/>
              <a:t>сигмоидная, отражает кооперативные переходы субъединиц</a:t>
            </a:r>
            <a:r>
              <a:rPr lang="ru-RU" altLang="ru-RU" sz="1800"/>
              <a:t>  </a:t>
            </a:r>
            <a:r>
              <a:rPr lang="ru-RU" altLang="ru-RU" sz="2000" b="1">
                <a:solidFill>
                  <a:srgbClr val="CC0000"/>
                </a:solidFill>
              </a:rPr>
              <a:t>Н</a:t>
            </a:r>
            <a:r>
              <a:rPr lang="en-US" altLang="ru-RU" sz="2000" b="1">
                <a:solidFill>
                  <a:srgbClr val="CC0000"/>
                </a:solidFill>
              </a:rPr>
              <a:t>b</a:t>
            </a:r>
            <a:r>
              <a:rPr lang="ru-RU" altLang="ru-RU" sz="2000" b="1">
                <a:solidFill>
                  <a:srgbClr val="CC0000"/>
                </a:solidFill>
              </a:rPr>
              <a:t> </a:t>
            </a:r>
            <a:r>
              <a:rPr lang="ru-RU" altLang="ru-RU" sz="2000"/>
              <a:t>при взаимодействии с</a:t>
            </a:r>
            <a:r>
              <a:rPr lang="ru-RU" altLang="ru-RU" sz="1800"/>
              <a:t>  </a:t>
            </a:r>
            <a:r>
              <a:rPr lang="ru-RU" altLang="ru-RU" sz="1800" b="1">
                <a:solidFill>
                  <a:srgbClr val="0099FF"/>
                </a:solidFill>
              </a:rPr>
              <a:t>О</a:t>
            </a:r>
            <a:r>
              <a:rPr lang="ru-RU" altLang="ru-RU" sz="1800" b="1" baseline="-25000">
                <a:solidFill>
                  <a:srgbClr val="0099FF"/>
                </a:solidFill>
              </a:rPr>
              <a:t>2</a:t>
            </a:r>
            <a:endParaRPr lang="ru-RU" altLang="ru-RU" sz="1800"/>
          </a:p>
          <a:p>
            <a:pPr>
              <a:lnSpc>
                <a:spcPct val="90000"/>
              </a:lnSpc>
            </a:pPr>
            <a:endParaRPr lang="el-GR" altLang="ru-RU" sz="1800">
              <a:cs typeface="Tahoma" panose="020B0604030504040204" pitchFamily="34" charset="0"/>
            </a:endParaRPr>
          </a:p>
          <a:p>
            <a:pPr>
              <a:lnSpc>
                <a:spcPct val="90000"/>
              </a:lnSpc>
            </a:pPr>
            <a:endParaRPr lang="ru-RU" altLang="ru-RU" sz="1800" b="1" i="1"/>
          </a:p>
          <a:p>
            <a:pPr>
              <a:lnSpc>
                <a:spcPct val="90000"/>
              </a:lnSpc>
            </a:pPr>
            <a:endParaRPr lang="ru-RU" altLang="ru-RU" sz="1800"/>
          </a:p>
        </p:txBody>
      </p:sp>
      <p:sp>
        <p:nvSpPr>
          <p:cNvPr id="2" name="Номер слайда 6">
            <a:extLst>
              <a:ext uri="{FF2B5EF4-FFF2-40B4-BE49-F238E27FC236}">
                <a16:creationId xmlns:a16="http://schemas.microsoft.com/office/drawing/2014/main" id="{28666E83-850C-87E4-32D0-7E3437F5986D}"/>
              </a:ext>
            </a:extLst>
          </p:cNvPr>
          <p:cNvSpPr>
            <a:spLocks noGrp="1"/>
          </p:cNvSpPr>
          <p:nvPr>
            <p:ph type="sldNum" sz="quarter" idx="12"/>
          </p:nvPr>
        </p:nvSpPr>
        <p:spPr/>
        <p:txBody>
          <a:bodyPr/>
          <a:lstStyle/>
          <a:p>
            <a:fld id="{34E8B22F-A0C5-BB4C-9A87-025642DF7F1B}" type="slidenum">
              <a:rPr lang="ru-RU" altLang="ru-RU"/>
              <a:pPr/>
              <a:t>61</a:t>
            </a:fld>
            <a:endParaRPr lang="ru-RU" altLang="ru-RU"/>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657FF6-3CB7-EBD9-7263-BBDF0345AB93}"/>
              </a:ext>
            </a:extLst>
          </p:cNvPr>
          <p:cNvSpPr>
            <a:spLocks noGrp="1"/>
          </p:cNvSpPr>
          <p:nvPr>
            <p:ph type="title"/>
          </p:nvPr>
        </p:nvSpPr>
        <p:spPr>
          <a:xfrm>
            <a:off x="685800" y="-99392"/>
            <a:ext cx="7886700" cy="1325563"/>
          </a:xfrm>
        </p:spPr>
        <p:txBody>
          <a:bodyPr/>
          <a:lstStyle/>
          <a:p>
            <a:pPr algn="ctr"/>
            <a:r>
              <a:rPr lang="ru-RU" sz="3600" b="1" dirty="0">
                <a:latin typeface="Newton"/>
              </a:rPr>
              <a:t>Миоглобин</a:t>
            </a:r>
            <a:endParaRPr lang="ru-RU" dirty="0"/>
          </a:p>
        </p:txBody>
      </p:sp>
      <p:sp>
        <p:nvSpPr>
          <p:cNvPr id="3" name="Объект 2">
            <a:extLst>
              <a:ext uri="{FF2B5EF4-FFF2-40B4-BE49-F238E27FC236}">
                <a16:creationId xmlns:a16="http://schemas.microsoft.com/office/drawing/2014/main" id="{AAF41699-D20D-88EE-8ED0-2380D5783D05}"/>
              </a:ext>
            </a:extLst>
          </p:cNvPr>
          <p:cNvSpPr>
            <a:spLocks noGrp="1"/>
          </p:cNvSpPr>
          <p:nvPr>
            <p:ph sz="half" idx="1"/>
          </p:nvPr>
        </p:nvSpPr>
        <p:spPr>
          <a:xfrm>
            <a:off x="323528" y="1052736"/>
            <a:ext cx="8640960" cy="4351338"/>
          </a:xfrm>
        </p:spPr>
        <p:txBody>
          <a:bodyPr>
            <a:normAutofit/>
          </a:bodyPr>
          <a:lstStyle/>
          <a:p>
            <a:r>
              <a:rPr lang="ru-RU" sz="1800" b="1" dirty="0">
                <a:effectLst/>
                <a:latin typeface="Arial" panose="020B0604020202020204" pitchFamily="34" charset="0"/>
                <a:cs typeface="Arial" panose="020B0604020202020204" pitchFamily="34" charset="0"/>
              </a:rPr>
              <a:t>Миоглобин </a:t>
            </a:r>
            <a:r>
              <a:rPr lang="ru-RU" sz="1800" dirty="0">
                <a:effectLst/>
                <a:latin typeface="Arial" panose="020B0604020202020204" pitchFamily="34" charset="0"/>
                <a:cs typeface="Arial" panose="020B0604020202020204" pitchFamily="34" charset="0"/>
              </a:rPr>
              <a:t>— </a:t>
            </a:r>
            <a:r>
              <a:rPr lang="ru-RU" sz="1800" dirty="0" err="1">
                <a:effectLst/>
                <a:latin typeface="Arial" panose="020B0604020202020204" pitchFamily="34" charset="0"/>
                <a:cs typeface="Arial" panose="020B0604020202020204" pitchFamily="34" charset="0"/>
              </a:rPr>
              <a:t>гемопротеин</a:t>
            </a:r>
            <a:r>
              <a:rPr lang="ru-RU" sz="1800" dirty="0">
                <a:effectLst/>
                <a:latin typeface="Arial" panose="020B0604020202020204" pitchFamily="34" charset="0"/>
                <a:cs typeface="Arial" panose="020B0604020202020204" pitchFamily="34" charset="0"/>
              </a:rPr>
              <a:t>, </a:t>
            </a:r>
            <a:r>
              <a:rPr lang="ru-RU" sz="1800" dirty="0" err="1">
                <a:effectLst/>
                <a:latin typeface="Arial" panose="020B0604020202020204" pitchFamily="34" charset="0"/>
                <a:cs typeface="Arial" panose="020B0604020202020204" pitchFamily="34" charset="0"/>
              </a:rPr>
              <a:t>состоящии</a:t>
            </a:r>
            <a:r>
              <a:rPr lang="ru-RU" sz="1800" dirty="0">
                <a:effectLst/>
                <a:latin typeface="Arial" panose="020B0604020202020204" pitchFamily="34" charset="0"/>
                <a:cs typeface="Arial" panose="020B0604020202020204" pitchFamily="34" charset="0"/>
              </a:rPr>
              <a:t>̆ из </a:t>
            </a:r>
            <a:r>
              <a:rPr lang="ru-RU" sz="1800" dirty="0" smtClean="0">
                <a:effectLst/>
                <a:latin typeface="Arial" panose="020B0604020202020204" pitchFamily="34" charset="0"/>
                <a:cs typeface="Arial" panose="020B0604020202020204" pitchFamily="34" charset="0"/>
              </a:rPr>
              <a:t>одной </a:t>
            </a:r>
            <a:r>
              <a:rPr lang="ru-RU" sz="1800" dirty="0" err="1">
                <a:effectLst/>
                <a:latin typeface="Arial" panose="020B0604020202020204" pitchFamily="34" charset="0"/>
                <a:cs typeface="Arial" panose="020B0604020202020204" pitchFamily="34" charset="0"/>
              </a:rPr>
              <a:t>белковои</a:t>
            </a:r>
            <a:r>
              <a:rPr lang="ru-RU" sz="1800" dirty="0">
                <a:effectLst/>
                <a:latin typeface="Arial" panose="020B0604020202020204" pitchFamily="34" charset="0"/>
                <a:cs typeface="Arial" panose="020B0604020202020204" pitchFamily="34" charset="0"/>
              </a:rPr>
              <a:t>̆ цепи, в которую включен </a:t>
            </a:r>
            <a:r>
              <a:rPr lang="ru-RU" sz="1800" dirty="0" err="1">
                <a:effectLst/>
                <a:latin typeface="Arial" panose="020B0604020202020204" pitchFamily="34" charset="0"/>
                <a:cs typeface="Arial" panose="020B0604020202020204" pitchFamily="34" charset="0"/>
              </a:rPr>
              <a:t>гем</a:t>
            </a:r>
            <a:r>
              <a:rPr lang="ru-RU" sz="1800" dirty="0">
                <a:effectLst/>
                <a:latin typeface="Arial" panose="020B0604020202020204" pitchFamily="34" charset="0"/>
                <a:cs typeface="Arial" panose="020B0604020202020204" pitchFamily="34" charset="0"/>
              </a:rPr>
              <a:t>. Миоглобин находится в больших </a:t>
            </a:r>
            <a:r>
              <a:rPr lang="ru-RU" sz="1800" dirty="0" smtClean="0">
                <a:effectLst/>
                <a:latin typeface="Arial" panose="020B0604020202020204" pitchFamily="34" charset="0"/>
                <a:cs typeface="Arial" panose="020B0604020202020204" pitchFamily="34" charset="0"/>
              </a:rPr>
              <a:t>количествах </a:t>
            </a:r>
            <a:r>
              <a:rPr lang="ru-RU" sz="1800" dirty="0">
                <a:effectLst/>
                <a:latin typeface="Arial" panose="020B0604020202020204" pitchFamily="34" charset="0"/>
                <a:cs typeface="Arial" panose="020B0604020202020204" pitchFamily="34" charset="0"/>
              </a:rPr>
              <a:t>в ритмически сокращающихся (не более 1 раза в секунду) мышцах. Этот белок выступает как депо кислорода в них: </a:t>
            </a:r>
            <a:r>
              <a:rPr lang="ru-RU" sz="1800" dirty="0" smtClean="0">
                <a:effectLst/>
                <a:latin typeface="Arial" panose="020B0604020202020204" pitchFamily="34" charset="0"/>
                <a:cs typeface="Arial" panose="020B0604020202020204" pitchFamily="34" charset="0"/>
              </a:rPr>
              <a:t>депонирование </a:t>
            </a:r>
            <a:r>
              <a:rPr lang="ru-RU" sz="1800" dirty="0">
                <a:effectLst/>
                <a:latin typeface="Arial" panose="020B0604020202020204" pitchFamily="34" charset="0"/>
                <a:cs typeface="Arial" panose="020B0604020202020204" pitchFamily="34" charset="0"/>
              </a:rPr>
              <a:t>происходит в период покоя, расход — в момент </a:t>
            </a:r>
            <a:r>
              <a:rPr lang="ru-RU" sz="1800" dirty="0" smtClean="0">
                <a:effectLst/>
                <a:latin typeface="Arial" panose="020B0604020202020204" pitchFamily="34" charset="0"/>
                <a:cs typeface="Arial" panose="020B0604020202020204" pitchFamily="34" charset="0"/>
              </a:rPr>
              <a:t>сокращения</a:t>
            </a:r>
            <a:r>
              <a:rPr lang="ru-RU" sz="1800" dirty="0">
                <a:effectLst/>
                <a:latin typeface="Arial" panose="020B0604020202020204" pitchFamily="34" charset="0"/>
                <a:cs typeface="Arial" panose="020B0604020202020204" pitchFamily="34" charset="0"/>
              </a:rPr>
              <a:t>. Он служит резервом кислорода в мышечных клетках в </a:t>
            </a:r>
            <a:r>
              <a:rPr lang="ru-RU" sz="1800" dirty="0" smtClean="0">
                <a:effectLst/>
                <a:latin typeface="Arial" panose="020B0604020202020204" pitchFamily="34" charset="0"/>
                <a:cs typeface="Arial" panose="020B0604020202020204" pitchFamily="34" charset="0"/>
              </a:rPr>
              <a:t>областях </a:t>
            </a:r>
            <a:r>
              <a:rPr lang="ru-RU" sz="1800" dirty="0">
                <a:effectLst/>
                <a:latin typeface="Arial" panose="020B0604020202020204" pitchFamily="34" charset="0"/>
                <a:cs typeface="Arial" panose="020B0604020202020204" pitchFamily="34" charset="0"/>
              </a:rPr>
              <a:t>миокарда, расположенных в субэндокардиальных слоях, с низким обеспечением кислорода. </a:t>
            </a:r>
            <a:endParaRPr lang="ru-RU" sz="1800" dirty="0" smtClean="0">
              <a:effectLst/>
              <a:latin typeface="Arial" panose="020B0604020202020204" pitchFamily="34" charset="0"/>
              <a:cs typeface="Arial" panose="020B0604020202020204" pitchFamily="34" charset="0"/>
            </a:endParaRPr>
          </a:p>
          <a:p>
            <a:pPr marL="0" indent="0">
              <a:buNone/>
            </a:pPr>
            <a:r>
              <a:rPr lang="ru-RU" sz="1800" dirty="0" smtClean="0">
                <a:effectLst/>
                <a:latin typeface="Arial" panose="020B0604020202020204" pitchFamily="34" charset="0"/>
                <a:cs typeface="Arial" panose="020B0604020202020204" pitchFamily="34" charset="0"/>
              </a:rPr>
              <a:t>Емкость </a:t>
            </a:r>
            <a:r>
              <a:rPr lang="ru-RU" sz="1800" dirty="0">
                <a:effectLst/>
                <a:latin typeface="Arial" panose="020B0604020202020204" pitchFamily="34" charset="0"/>
                <a:cs typeface="Arial" panose="020B0604020202020204" pitchFamily="34" charset="0"/>
              </a:rPr>
              <a:t>этого депо невелика: </a:t>
            </a:r>
            <a:endParaRPr lang="ru-RU" sz="1800" dirty="0">
              <a:latin typeface="Arial" panose="020B0604020202020204" pitchFamily="34" charset="0"/>
              <a:cs typeface="Arial" panose="020B0604020202020204" pitchFamily="34" charset="0"/>
            </a:endParaRPr>
          </a:p>
          <a:p>
            <a:r>
              <a:rPr lang="ru-RU" sz="1800" dirty="0">
                <a:latin typeface="Arial" panose="020B0604020202020204" pitchFamily="34" charset="0"/>
                <a:cs typeface="Arial" panose="020B0604020202020204" pitchFamily="34" charset="0"/>
              </a:rPr>
              <a:t>при ишемии миокарда адекватное снабжение мышцы кислородом осуществляется лишь в течение 15–20 секунд. </a:t>
            </a:r>
          </a:p>
          <a:p>
            <a:r>
              <a:rPr lang="ru-RU" sz="1800" dirty="0">
                <a:latin typeface="Arial" panose="020B0604020202020204" pitchFamily="34" charset="0"/>
                <a:cs typeface="Arial" panose="020B0604020202020204" pitchFamily="34" charset="0"/>
              </a:rPr>
              <a:t>Миокард содержит около 1,5% всего миоглобина организма, с возрастом содержание снижается. Выявлена суточная динамика: наибольшее содержание отмечено в период времени от 8 до 9 часов утра, а наименьшее — в ранние ночные часы. В </a:t>
            </a:r>
            <a:r>
              <a:rPr lang="ru-RU" sz="1800" dirty="0" smtClean="0">
                <a:latin typeface="Arial" panose="020B0604020202020204" pitchFamily="34" charset="0"/>
                <a:cs typeface="Arial" panose="020B0604020202020204" pitchFamily="34" charset="0"/>
              </a:rPr>
              <a:t>приводящей системе </a:t>
            </a:r>
            <a:r>
              <a:rPr lang="ru-RU" sz="1800" dirty="0">
                <a:latin typeface="Arial" panose="020B0604020202020204" pitchFamily="34" charset="0"/>
                <a:cs typeface="Arial" panose="020B0604020202020204" pitchFamily="34" charset="0"/>
              </a:rPr>
              <a:t>сердца миоглобина меньше, чем в </a:t>
            </a:r>
            <a:r>
              <a:rPr lang="ru-RU" sz="1800" dirty="0" err="1">
                <a:latin typeface="Arial" panose="020B0604020202020204" pitchFamily="34" charset="0"/>
                <a:cs typeface="Arial" panose="020B0604020202020204" pitchFamily="34" charset="0"/>
              </a:rPr>
              <a:t>рабочеи</a:t>
            </a:r>
            <a:r>
              <a:rPr lang="ru-RU" sz="1800" dirty="0">
                <a:latin typeface="Arial" panose="020B0604020202020204" pitchFamily="34" charset="0"/>
                <a:cs typeface="Arial" panose="020B0604020202020204" pitchFamily="34" charset="0"/>
              </a:rPr>
              <a:t>̆ мускулатуре </a:t>
            </a:r>
            <a:r>
              <a:rPr lang="ru-RU" sz="1800" dirty="0" smtClean="0">
                <a:latin typeface="Arial" panose="020B0604020202020204" pitchFamily="34" charset="0"/>
                <a:cs typeface="Arial" panose="020B0604020202020204" pitchFamily="34" charset="0"/>
              </a:rPr>
              <a:t>миокарда</a:t>
            </a:r>
            <a:r>
              <a:rPr lang="ru-RU" sz="1800" dirty="0">
                <a:latin typeface="Arial" panose="020B0604020202020204" pitchFamily="34" charset="0"/>
                <a:cs typeface="Arial" panose="020B0604020202020204" pitchFamily="34" charset="0"/>
              </a:rPr>
              <a:t>, наибольшее расположение — на уровне А-дисков. </a:t>
            </a:r>
          </a:p>
          <a:p>
            <a:endParaRPr lang="ru-RU" sz="1800" dirty="0">
              <a:latin typeface="Arial" panose="020B0604020202020204" pitchFamily="34" charset="0"/>
              <a:cs typeface="Arial" panose="020B0604020202020204" pitchFamily="34" charset="0"/>
            </a:endParaRPr>
          </a:p>
        </p:txBody>
      </p:sp>
      <p:sp>
        <p:nvSpPr>
          <p:cNvPr id="5" name="Номер слайда 4">
            <a:extLst>
              <a:ext uri="{FF2B5EF4-FFF2-40B4-BE49-F238E27FC236}">
                <a16:creationId xmlns:a16="http://schemas.microsoft.com/office/drawing/2014/main" id="{1AF2D418-6D77-06B1-0537-23347C2835A7}"/>
              </a:ext>
            </a:extLst>
          </p:cNvPr>
          <p:cNvSpPr>
            <a:spLocks noGrp="1"/>
          </p:cNvSpPr>
          <p:nvPr>
            <p:ph type="sldNum" sz="quarter" idx="12"/>
          </p:nvPr>
        </p:nvSpPr>
        <p:spPr/>
        <p:txBody>
          <a:bodyPr/>
          <a:lstStyle/>
          <a:p>
            <a:fld id="{E538C0C7-26A1-B640-9864-425D5A7A67BD}" type="slidenum">
              <a:rPr lang="ru-RU" altLang="ru-RU" smtClean="0"/>
              <a:pPr/>
              <a:t>62</a:t>
            </a:fld>
            <a:endParaRPr lang="ru-RU" altLang="ru-RU"/>
          </a:p>
        </p:txBody>
      </p:sp>
    </p:spTree>
    <p:extLst>
      <p:ext uri="{BB962C8B-B14F-4D97-AF65-F5344CB8AC3E}">
        <p14:creationId xmlns:p14="http://schemas.microsoft.com/office/powerpoint/2010/main" val="689942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86B58DF-0A05-23AA-C6BA-DE4FF62184E1}"/>
              </a:ext>
            </a:extLst>
          </p:cNvPr>
          <p:cNvSpPr>
            <a:spLocks noGrp="1"/>
          </p:cNvSpPr>
          <p:nvPr>
            <p:ph sz="half" idx="1"/>
          </p:nvPr>
        </p:nvSpPr>
        <p:spPr>
          <a:xfrm>
            <a:off x="714400" y="692696"/>
            <a:ext cx="8106072" cy="4351338"/>
          </a:xfrm>
        </p:spPr>
        <p:txBody>
          <a:bodyPr/>
          <a:lstStyle/>
          <a:p>
            <a:pPr marL="0" indent="0">
              <a:buNone/>
            </a:pPr>
            <a:r>
              <a:rPr lang="ru-RU" sz="1800" dirty="0" err="1">
                <a:effectLst/>
                <a:latin typeface="Newton"/>
              </a:rPr>
              <a:t>Растворенныи</a:t>
            </a:r>
            <a:r>
              <a:rPr lang="ru-RU" sz="1800" dirty="0">
                <a:effectLst/>
                <a:latin typeface="Newton"/>
              </a:rPr>
              <a:t>̆ в цитозоле миоглобин относительно быстро </a:t>
            </a:r>
            <a:r>
              <a:rPr lang="ru-RU" sz="1800" dirty="0" smtClean="0">
                <a:effectLst/>
                <a:latin typeface="Newton"/>
              </a:rPr>
              <a:t>вымывается </a:t>
            </a:r>
            <a:r>
              <a:rPr lang="ru-RU" sz="1800" dirty="0">
                <a:effectLst/>
                <a:latin typeface="Newton"/>
              </a:rPr>
              <a:t>из зоны некроза. </a:t>
            </a:r>
            <a:endParaRPr lang="ru-RU" sz="1800" dirty="0" smtClean="0">
              <a:effectLst/>
              <a:latin typeface="Newton"/>
            </a:endParaRPr>
          </a:p>
          <a:p>
            <a:pPr marL="0" indent="0">
              <a:buNone/>
            </a:pPr>
            <a:r>
              <a:rPr lang="ru-RU" sz="1800" dirty="0" smtClean="0">
                <a:effectLst/>
                <a:latin typeface="Newton"/>
              </a:rPr>
              <a:t>Содержание </a:t>
            </a:r>
            <a:r>
              <a:rPr lang="ru-RU" sz="1800" dirty="0">
                <a:effectLst/>
                <a:latin typeface="Newton"/>
              </a:rPr>
              <a:t>миоглобина при ИМ </a:t>
            </a:r>
            <a:r>
              <a:rPr lang="ru-RU" sz="1800" dirty="0" smtClean="0">
                <a:effectLst/>
                <a:latin typeface="Newton"/>
              </a:rPr>
              <a:t>повышается </a:t>
            </a:r>
            <a:r>
              <a:rPr lang="ru-RU" sz="1800" dirty="0">
                <a:effectLst/>
                <a:latin typeface="Newton"/>
              </a:rPr>
              <a:t>в сыворотке крови наиболее рано — в пределах 2 часов после возникновения симптомов. </a:t>
            </a:r>
            <a:endParaRPr lang="ru-RU" sz="1800" dirty="0" smtClean="0">
              <a:effectLst/>
              <a:latin typeface="Newton"/>
            </a:endParaRPr>
          </a:p>
          <a:p>
            <a:pPr marL="0" indent="0">
              <a:buNone/>
            </a:pPr>
            <a:r>
              <a:rPr lang="ru-RU" sz="1800" dirty="0" smtClean="0">
                <a:effectLst/>
                <a:latin typeface="Newton"/>
              </a:rPr>
              <a:t>Он </a:t>
            </a:r>
            <a:r>
              <a:rPr lang="ru-RU" sz="1800" dirty="0">
                <a:effectLst/>
                <a:latin typeface="Newton"/>
              </a:rPr>
              <a:t>в неизмененном виде </a:t>
            </a:r>
            <a:r>
              <a:rPr lang="ru-RU" sz="1800" dirty="0" smtClean="0">
                <a:effectLst/>
                <a:latin typeface="Newton"/>
              </a:rPr>
              <a:t>выводится мочой </a:t>
            </a:r>
            <a:r>
              <a:rPr lang="ru-RU" sz="1800" dirty="0">
                <a:effectLst/>
                <a:latin typeface="Newton"/>
              </a:rPr>
              <a:t>и к 24-му часу с момента начала симптомов </a:t>
            </a:r>
            <a:r>
              <a:rPr lang="ru-RU" sz="1800" dirty="0" smtClean="0">
                <a:effectLst/>
                <a:latin typeface="Newton"/>
              </a:rPr>
              <a:t>исчезает </a:t>
            </a:r>
            <a:r>
              <a:rPr lang="ru-RU" sz="1800" dirty="0">
                <a:effectLst/>
                <a:latin typeface="Newton"/>
              </a:rPr>
              <a:t>из кровотока. </a:t>
            </a:r>
            <a:endParaRPr lang="ru-RU" sz="1800" dirty="0" smtClean="0">
              <a:effectLst/>
              <a:latin typeface="Newton"/>
            </a:endParaRPr>
          </a:p>
          <a:p>
            <a:pPr marL="0" indent="0">
              <a:buNone/>
            </a:pPr>
            <a:r>
              <a:rPr lang="ru-RU" sz="1800" dirty="0" smtClean="0">
                <a:effectLst/>
                <a:latin typeface="Newton"/>
              </a:rPr>
              <a:t>В </a:t>
            </a:r>
            <a:r>
              <a:rPr lang="ru-RU" sz="1800" dirty="0">
                <a:effectLst/>
                <a:latin typeface="Newton"/>
              </a:rPr>
              <a:t>норме уровень миоглобина в крови не более 100 </a:t>
            </a:r>
            <a:r>
              <a:rPr lang="ru-RU" sz="1800" dirty="0" err="1">
                <a:effectLst/>
                <a:latin typeface="Newton"/>
              </a:rPr>
              <a:t>нг</a:t>
            </a:r>
            <a:r>
              <a:rPr lang="ru-RU" sz="1800" dirty="0">
                <a:effectLst/>
                <a:latin typeface="Newton"/>
              </a:rPr>
              <a:t>/мл, в моче — не более 4 </a:t>
            </a:r>
            <a:r>
              <a:rPr lang="ru-RU" sz="1800" dirty="0" err="1">
                <a:effectLst/>
                <a:latin typeface="Newton"/>
              </a:rPr>
              <a:t>нг</a:t>
            </a:r>
            <a:r>
              <a:rPr lang="ru-RU" sz="1800" dirty="0">
                <a:effectLst/>
                <a:latin typeface="Newton"/>
              </a:rPr>
              <a:t>/мл. </a:t>
            </a:r>
            <a:endParaRPr lang="ru-RU" dirty="0"/>
          </a:p>
          <a:p>
            <a:endParaRPr lang="ru-RU" dirty="0"/>
          </a:p>
        </p:txBody>
      </p:sp>
      <p:sp>
        <p:nvSpPr>
          <p:cNvPr id="5" name="Номер слайда 4">
            <a:extLst>
              <a:ext uri="{FF2B5EF4-FFF2-40B4-BE49-F238E27FC236}">
                <a16:creationId xmlns:a16="http://schemas.microsoft.com/office/drawing/2014/main" id="{57079087-108D-517D-0859-400648013D6B}"/>
              </a:ext>
            </a:extLst>
          </p:cNvPr>
          <p:cNvSpPr>
            <a:spLocks noGrp="1"/>
          </p:cNvSpPr>
          <p:nvPr>
            <p:ph type="sldNum" sz="quarter" idx="12"/>
          </p:nvPr>
        </p:nvSpPr>
        <p:spPr/>
        <p:txBody>
          <a:bodyPr/>
          <a:lstStyle/>
          <a:p>
            <a:fld id="{E538C0C7-26A1-B640-9864-425D5A7A67BD}" type="slidenum">
              <a:rPr lang="ru-RU" altLang="ru-RU" smtClean="0"/>
              <a:pPr/>
              <a:t>63</a:t>
            </a:fld>
            <a:endParaRPr lang="ru-RU" altLang="ru-RU"/>
          </a:p>
        </p:txBody>
      </p:sp>
    </p:spTree>
    <p:extLst>
      <p:ext uri="{BB962C8B-B14F-4D97-AF65-F5344CB8AC3E}">
        <p14:creationId xmlns:p14="http://schemas.microsoft.com/office/powerpoint/2010/main" val="2050479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9D646974-6F10-1036-52F2-1CFB532F371E}"/>
              </a:ext>
            </a:extLst>
          </p:cNvPr>
          <p:cNvSpPr>
            <a:spLocks noGrp="1" noChangeArrowheads="1"/>
          </p:cNvSpPr>
          <p:nvPr>
            <p:ph type="title"/>
          </p:nvPr>
        </p:nvSpPr>
        <p:spPr/>
        <p:txBody>
          <a:bodyPr/>
          <a:lstStyle/>
          <a:p>
            <a:pPr algn="ctr"/>
            <a:r>
              <a:rPr lang="ru-RU" altLang="ru-RU" b="1" dirty="0"/>
              <a:t>Депо </a:t>
            </a:r>
            <a:r>
              <a:rPr lang="ru-RU" altLang="ru-RU" b="1" dirty="0" err="1"/>
              <a:t>макроэргов</a:t>
            </a:r>
            <a:r>
              <a:rPr lang="ru-RU" altLang="ru-RU" b="1" dirty="0"/>
              <a:t>:</a:t>
            </a:r>
            <a:r>
              <a:rPr lang="ru-RU" altLang="ru-RU" sz="3600" b="1" dirty="0"/>
              <a:t> </a:t>
            </a:r>
            <a:r>
              <a:rPr lang="ru-RU" altLang="ru-RU" sz="3600" dirty="0" smtClean="0"/>
              <a:t>Креатин</a:t>
            </a:r>
            <a:r>
              <a:rPr lang="en-US" altLang="ru-RU" sz="3600" dirty="0" smtClean="0">
                <a:cs typeface="Tahoma" panose="020B0604030504040204" pitchFamily="34" charset="0"/>
              </a:rPr>
              <a:t>~</a:t>
            </a:r>
            <a:r>
              <a:rPr lang="ru-RU" altLang="ru-RU" sz="3600" dirty="0" smtClean="0"/>
              <a:t>фосфат</a:t>
            </a:r>
            <a:endParaRPr lang="en-US" altLang="ru-RU" sz="3600" dirty="0"/>
          </a:p>
        </p:txBody>
      </p:sp>
      <p:pic>
        <p:nvPicPr>
          <p:cNvPr id="336900" name="Picture 4">
            <a:extLst>
              <a:ext uri="{FF2B5EF4-FFF2-40B4-BE49-F238E27FC236}">
                <a16:creationId xmlns:a16="http://schemas.microsoft.com/office/drawing/2014/main" id="{8CFE2F67-459E-380B-5F5B-8996E6E9789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78050" y="2025650"/>
            <a:ext cx="5373688" cy="288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6899" name="Rectangle 3">
            <a:extLst>
              <a:ext uri="{FF2B5EF4-FFF2-40B4-BE49-F238E27FC236}">
                <a16:creationId xmlns:a16="http://schemas.microsoft.com/office/drawing/2014/main" id="{613D7E20-29ED-8616-9142-11DCE034E66A}"/>
              </a:ext>
            </a:extLst>
          </p:cNvPr>
          <p:cNvSpPr>
            <a:spLocks noGrp="1" noChangeArrowheads="1"/>
          </p:cNvSpPr>
          <p:nvPr>
            <p:ph type="body" sz="half" idx="2"/>
          </p:nvPr>
        </p:nvSpPr>
        <p:spPr>
          <a:xfrm>
            <a:off x="1182688" y="4821238"/>
            <a:ext cx="7772400" cy="1276350"/>
          </a:xfrm>
        </p:spPr>
        <p:txBody>
          <a:bodyPr/>
          <a:lstStyle/>
          <a:p>
            <a:pPr>
              <a:lnSpc>
                <a:spcPct val="90000"/>
              </a:lnSpc>
            </a:pPr>
            <a:r>
              <a:rPr lang="ru-RU" altLang="ru-RU" sz="2800"/>
              <a:t>В мышцах, наряду с АТФ, имеется дополнительный энергетический резерв –  креатинфосфат (КФ).</a:t>
            </a:r>
            <a:endParaRPr lang="en-US" altLang="ru-RU" sz="2800"/>
          </a:p>
        </p:txBody>
      </p:sp>
      <p:sp>
        <p:nvSpPr>
          <p:cNvPr id="2" name="Номер слайда 6">
            <a:extLst>
              <a:ext uri="{FF2B5EF4-FFF2-40B4-BE49-F238E27FC236}">
                <a16:creationId xmlns:a16="http://schemas.microsoft.com/office/drawing/2014/main" id="{7B5A8E08-DC2B-70C0-E9B6-249F3CC5641D}"/>
              </a:ext>
            </a:extLst>
          </p:cNvPr>
          <p:cNvSpPr>
            <a:spLocks noGrp="1"/>
          </p:cNvSpPr>
          <p:nvPr>
            <p:ph type="sldNum" sz="quarter" idx="12"/>
          </p:nvPr>
        </p:nvSpPr>
        <p:spPr/>
        <p:txBody>
          <a:bodyPr/>
          <a:lstStyle/>
          <a:p>
            <a:fld id="{7CEA05F7-3715-1340-A209-FFB90B5F3774}" type="slidenum">
              <a:rPr lang="ru-RU" altLang="ru-RU"/>
              <a:pPr/>
              <a:t>64</a:t>
            </a:fld>
            <a:endParaRPr lang="ru-RU" altLang="ru-RU"/>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21" name="Rectangle 45"/>
          <p:cNvSpPr>
            <a:spLocks noChangeArrowheads="1"/>
          </p:cNvSpPr>
          <p:nvPr/>
        </p:nvSpPr>
        <p:spPr bwMode="auto">
          <a:xfrm>
            <a:off x="0" y="4724400"/>
            <a:ext cx="9144000" cy="2133600"/>
          </a:xfrm>
          <a:prstGeom prst="rect">
            <a:avLst/>
          </a:prstGeom>
          <a:solidFill>
            <a:srgbClr val="FF0000">
              <a:alpha val="28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2620" name="Rectangle 44"/>
          <p:cNvSpPr>
            <a:spLocks noChangeArrowheads="1"/>
          </p:cNvSpPr>
          <p:nvPr/>
        </p:nvSpPr>
        <p:spPr bwMode="auto">
          <a:xfrm>
            <a:off x="0" y="1295400"/>
            <a:ext cx="9144000" cy="1143000"/>
          </a:xfrm>
          <a:prstGeom prst="rect">
            <a:avLst/>
          </a:prstGeom>
          <a:solidFill>
            <a:schemeClr val="accent1">
              <a:alpha val="24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2622" name="Rectangle 46"/>
          <p:cNvSpPr>
            <a:spLocks noChangeArrowheads="1"/>
          </p:cNvSpPr>
          <p:nvPr/>
        </p:nvSpPr>
        <p:spPr bwMode="auto">
          <a:xfrm>
            <a:off x="0" y="2438400"/>
            <a:ext cx="9144000" cy="1752600"/>
          </a:xfrm>
          <a:prstGeom prst="rect">
            <a:avLst/>
          </a:prstGeom>
          <a:solidFill>
            <a:srgbClr val="FFFF00">
              <a:alpha val="3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2624" name="Rectangle 48"/>
          <p:cNvSpPr>
            <a:spLocks noChangeArrowheads="1"/>
          </p:cNvSpPr>
          <p:nvPr/>
        </p:nvSpPr>
        <p:spPr bwMode="auto">
          <a:xfrm>
            <a:off x="0" y="4191000"/>
            <a:ext cx="91440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52580" name="Text Box 4"/>
          <p:cNvSpPr txBox="1">
            <a:spLocks noChangeArrowheads="1"/>
          </p:cNvSpPr>
          <p:nvPr/>
        </p:nvSpPr>
        <p:spPr bwMode="auto">
          <a:xfrm>
            <a:off x="4953000" y="838200"/>
            <a:ext cx="4021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sz="1600" b="1"/>
              <a:t>(Окислительное фосфорилирование)</a:t>
            </a:r>
          </a:p>
        </p:txBody>
      </p:sp>
      <p:sp>
        <p:nvSpPr>
          <p:cNvPr id="152582" name="Text Box 6"/>
          <p:cNvSpPr txBox="1">
            <a:spLocks noChangeArrowheads="1"/>
          </p:cNvSpPr>
          <p:nvPr/>
        </p:nvSpPr>
        <p:spPr bwMode="auto">
          <a:xfrm>
            <a:off x="4343400" y="838200"/>
            <a:ext cx="684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t>АТФ</a:t>
            </a:r>
          </a:p>
        </p:txBody>
      </p:sp>
      <p:sp>
        <p:nvSpPr>
          <p:cNvPr id="152585" name="Line 9"/>
          <p:cNvSpPr>
            <a:spLocks noChangeShapeType="1"/>
          </p:cNvSpPr>
          <p:nvPr/>
        </p:nvSpPr>
        <p:spPr bwMode="auto">
          <a:xfrm>
            <a:off x="4676775" y="1219200"/>
            <a:ext cx="0" cy="1524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2586" name="Text Box 10"/>
          <p:cNvSpPr txBox="1">
            <a:spLocks noChangeArrowheads="1"/>
          </p:cNvSpPr>
          <p:nvPr/>
        </p:nvSpPr>
        <p:spPr bwMode="auto">
          <a:xfrm>
            <a:off x="5286375" y="1447800"/>
            <a:ext cx="16922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b="1" i="1"/>
              <a:t>АДФ-АТФ-транслоказа(ААТ)</a:t>
            </a:r>
          </a:p>
        </p:txBody>
      </p:sp>
      <p:sp>
        <p:nvSpPr>
          <p:cNvPr id="152588" name="Text Box 12"/>
          <p:cNvSpPr txBox="1">
            <a:spLocks noChangeArrowheads="1"/>
          </p:cNvSpPr>
          <p:nvPr/>
        </p:nvSpPr>
        <p:spPr bwMode="auto">
          <a:xfrm>
            <a:off x="990600" y="1446213"/>
            <a:ext cx="20574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b="1">
                <a:solidFill>
                  <a:srgbClr val="009900"/>
                </a:solidFill>
              </a:rPr>
              <a:t>ВНУТРЕННЯЯ МЕМБРАНА МИТОХОНДРИЙ</a:t>
            </a:r>
          </a:p>
        </p:txBody>
      </p:sp>
      <p:sp>
        <p:nvSpPr>
          <p:cNvPr id="152590" name="Text Box 14"/>
          <p:cNvSpPr txBox="1">
            <a:spLocks noChangeArrowheads="1"/>
          </p:cNvSpPr>
          <p:nvPr/>
        </p:nvSpPr>
        <p:spPr bwMode="auto">
          <a:xfrm>
            <a:off x="5257800" y="27432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t>КРЕАТИН</a:t>
            </a:r>
          </a:p>
        </p:txBody>
      </p:sp>
      <p:sp>
        <p:nvSpPr>
          <p:cNvPr id="152591" name="Text Box 15"/>
          <p:cNvSpPr txBox="1">
            <a:spLocks noChangeArrowheads="1"/>
          </p:cNvSpPr>
          <p:nvPr/>
        </p:nvSpPr>
        <p:spPr bwMode="auto">
          <a:xfrm>
            <a:off x="5438775" y="3886200"/>
            <a:ext cx="2365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t>КРЕАТИН ФОСФАТ</a:t>
            </a:r>
          </a:p>
        </p:txBody>
      </p:sp>
      <p:sp>
        <p:nvSpPr>
          <p:cNvPr id="152592" name="Line 16"/>
          <p:cNvSpPr>
            <a:spLocks noChangeShapeType="1"/>
          </p:cNvSpPr>
          <p:nvPr/>
        </p:nvSpPr>
        <p:spPr bwMode="auto">
          <a:xfrm>
            <a:off x="5667375" y="3124200"/>
            <a:ext cx="0" cy="914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2595" name="Text Box 19"/>
          <p:cNvSpPr txBox="1">
            <a:spLocks noChangeArrowheads="1"/>
          </p:cNvSpPr>
          <p:nvPr/>
        </p:nvSpPr>
        <p:spPr bwMode="auto">
          <a:xfrm>
            <a:off x="4371975" y="2819400"/>
            <a:ext cx="684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t>АТФ</a:t>
            </a:r>
          </a:p>
        </p:txBody>
      </p:sp>
      <p:sp>
        <p:nvSpPr>
          <p:cNvPr id="152596" name="Text Box 20"/>
          <p:cNvSpPr txBox="1">
            <a:spLocks noChangeArrowheads="1"/>
          </p:cNvSpPr>
          <p:nvPr/>
        </p:nvSpPr>
        <p:spPr bwMode="auto">
          <a:xfrm>
            <a:off x="4371975" y="3886200"/>
            <a:ext cx="708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t>АДФ</a:t>
            </a:r>
          </a:p>
        </p:txBody>
      </p:sp>
      <p:cxnSp>
        <p:nvCxnSpPr>
          <p:cNvPr id="152601" name="AutoShape 25"/>
          <p:cNvCxnSpPr>
            <a:cxnSpLocks noChangeShapeType="1"/>
            <a:stCxn id="152595" idx="3"/>
            <a:endCxn id="152596" idx="3"/>
          </p:cNvCxnSpPr>
          <p:nvPr/>
        </p:nvCxnSpPr>
        <p:spPr bwMode="auto">
          <a:xfrm>
            <a:off x="5056188" y="3003550"/>
            <a:ext cx="23812" cy="1066800"/>
          </a:xfrm>
          <a:prstGeom prst="curvedConnector3">
            <a:avLst>
              <a:gd name="adj1" fmla="val 2460000"/>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603" name="Text Box 27"/>
          <p:cNvSpPr txBox="1">
            <a:spLocks noChangeArrowheads="1"/>
          </p:cNvSpPr>
          <p:nvPr/>
        </p:nvSpPr>
        <p:spPr bwMode="auto">
          <a:xfrm>
            <a:off x="685800" y="44196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b="1">
                <a:solidFill>
                  <a:srgbClr val="009900"/>
                </a:solidFill>
              </a:rPr>
              <a:t>САРКОЛЕММА</a:t>
            </a:r>
          </a:p>
        </p:txBody>
      </p:sp>
      <p:sp>
        <p:nvSpPr>
          <p:cNvPr id="152605" name="Text Box 29"/>
          <p:cNvSpPr txBox="1">
            <a:spLocks noChangeArrowheads="1"/>
          </p:cNvSpPr>
          <p:nvPr/>
        </p:nvSpPr>
        <p:spPr bwMode="auto">
          <a:xfrm>
            <a:off x="1905000" y="5181600"/>
            <a:ext cx="2046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solidFill>
                  <a:srgbClr val="FF0000"/>
                </a:solidFill>
              </a:rPr>
              <a:t>МИОФИБРИЛЛА</a:t>
            </a:r>
          </a:p>
        </p:txBody>
      </p:sp>
      <p:sp>
        <p:nvSpPr>
          <p:cNvPr id="152606" name="Text Box 30"/>
          <p:cNvSpPr txBox="1">
            <a:spLocks noChangeArrowheads="1"/>
          </p:cNvSpPr>
          <p:nvPr/>
        </p:nvSpPr>
        <p:spPr bwMode="auto">
          <a:xfrm>
            <a:off x="5591175" y="4800600"/>
            <a:ext cx="2365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t>КРЕАТИН ФОСФАТ</a:t>
            </a:r>
          </a:p>
        </p:txBody>
      </p:sp>
      <p:sp>
        <p:nvSpPr>
          <p:cNvPr id="152607" name="Line 31"/>
          <p:cNvSpPr>
            <a:spLocks noChangeShapeType="1"/>
          </p:cNvSpPr>
          <p:nvPr/>
        </p:nvSpPr>
        <p:spPr bwMode="auto">
          <a:xfrm>
            <a:off x="5667375" y="4191000"/>
            <a:ext cx="0" cy="68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2608" name="Text Box 32"/>
          <p:cNvSpPr txBox="1">
            <a:spLocks noChangeArrowheads="1"/>
          </p:cNvSpPr>
          <p:nvPr/>
        </p:nvSpPr>
        <p:spPr bwMode="auto">
          <a:xfrm>
            <a:off x="4524375" y="4800600"/>
            <a:ext cx="708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t>АДФ</a:t>
            </a:r>
          </a:p>
        </p:txBody>
      </p:sp>
      <p:sp>
        <p:nvSpPr>
          <p:cNvPr id="152609" name="Text Box 33"/>
          <p:cNvSpPr txBox="1">
            <a:spLocks noChangeArrowheads="1"/>
          </p:cNvSpPr>
          <p:nvPr/>
        </p:nvSpPr>
        <p:spPr bwMode="auto">
          <a:xfrm>
            <a:off x="4524375" y="5715000"/>
            <a:ext cx="684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t>АТФ</a:t>
            </a:r>
          </a:p>
        </p:txBody>
      </p:sp>
      <p:sp>
        <p:nvSpPr>
          <p:cNvPr id="152610" name="Text Box 34"/>
          <p:cNvSpPr txBox="1">
            <a:spLocks noChangeArrowheads="1"/>
          </p:cNvSpPr>
          <p:nvPr/>
        </p:nvSpPr>
        <p:spPr bwMode="auto">
          <a:xfrm>
            <a:off x="5667375" y="57150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a:t>КРЕАТИН</a:t>
            </a:r>
          </a:p>
        </p:txBody>
      </p:sp>
      <p:sp>
        <p:nvSpPr>
          <p:cNvPr id="152611" name="Line 35"/>
          <p:cNvSpPr>
            <a:spLocks noChangeShapeType="1"/>
          </p:cNvSpPr>
          <p:nvPr/>
        </p:nvSpPr>
        <p:spPr bwMode="auto">
          <a:xfrm>
            <a:off x="5667375" y="5029200"/>
            <a:ext cx="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cxnSp>
        <p:nvCxnSpPr>
          <p:cNvPr id="152612" name="AutoShape 36"/>
          <p:cNvCxnSpPr>
            <a:cxnSpLocks noChangeShapeType="1"/>
            <a:stCxn id="152608" idx="3"/>
            <a:endCxn id="152609" idx="3"/>
          </p:cNvCxnSpPr>
          <p:nvPr/>
        </p:nvCxnSpPr>
        <p:spPr bwMode="auto">
          <a:xfrm flipH="1">
            <a:off x="5208588" y="4984750"/>
            <a:ext cx="23812" cy="914400"/>
          </a:xfrm>
          <a:prstGeom prst="curvedConnector3">
            <a:avLst>
              <a:gd name="adj1" fmla="val -1826667"/>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13" name="AutoShape 37"/>
          <p:cNvCxnSpPr>
            <a:cxnSpLocks noChangeShapeType="1"/>
            <a:stCxn id="152610" idx="3"/>
            <a:endCxn id="152590" idx="3"/>
          </p:cNvCxnSpPr>
          <p:nvPr/>
        </p:nvCxnSpPr>
        <p:spPr bwMode="auto">
          <a:xfrm flipH="1" flipV="1">
            <a:off x="6521450" y="2927350"/>
            <a:ext cx="409575" cy="2971800"/>
          </a:xfrm>
          <a:prstGeom prst="bentConnector3">
            <a:avLst>
              <a:gd name="adj1" fmla="val -279074"/>
            </a:avLst>
          </a:prstGeom>
          <a:noFill/>
          <a:ln w="28575">
            <a:solidFill>
              <a:schemeClr val="tx1"/>
            </a:solidFill>
            <a:miter lim="800000"/>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614" name="Text Box 38"/>
          <p:cNvSpPr txBox="1">
            <a:spLocks noChangeArrowheads="1"/>
          </p:cNvSpPr>
          <p:nvPr/>
        </p:nvSpPr>
        <p:spPr bwMode="auto">
          <a:xfrm>
            <a:off x="457200" y="2286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sz="2400" b="1">
                <a:solidFill>
                  <a:srgbClr val="0000FF"/>
                </a:solidFill>
              </a:rPr>
              <a:t>Креатинфосфатный челнок</a:t>
            </a:r>
          </a:p>
        </p:txBody>
      </p:sp>
      <p:sp>
        <p:nvSpPr>
          <p:cNvPr id="152615" name="Text Box 39"/>
          <p:cNvSpPr txBox="1">
            <a:spLocks noChangeArrowheads="1"/>
          </p:cNvSpPr>
          <p:nvPr/>
        </p:nvSpPr>
        <p:spPr bwMode="auto">
          <a:xfrm>
            <a:off x="5880100" y="5218113"/>
            <a:ext cx="1938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i="1"/>
              <a:t>креатинкиназа</a:t>
            </a:r>
          </a:p>
        </p:txBody>
      </p:sp>
      <p:sp>
        <p:nvSpPr>
          <p:cNvPr id="152616" name="Text Box 40"/>
          <p:cNvSpPr txBox="1">
            <a:spLocks noChangeArrowheads="1"/>
          </p:cNvSpPr>
          <p:nvPr/>
        </p:nvSpPr>
        <p:spPr bwMode="auto">
          <a:xfrm>
            <a:off x="5895975" y="3352800"/>
            <a:ext cx="1938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altLang="ru-RU" b="1" i="1"/>
              <a:t>креатинкиназа</a:t>
            </a:r>
          </a:p>
        </p:txBody>
      </p:sp>
      <p:cxnSp>
        <p:nvCxnSpPr>
          <p:cNvPr id="152617" name="AutoShape 41"/>
          <p:cNvCxnSpPr>
            <a:cxnSpLocks noChangeShapeType="1"/>
            <a:stCxn id="152596" idx="1"/>
            <a:endCxn id="152582" idx="1"/>
          </p:cNvCxnSpPr>
          <p:nvPr/>
        </p:nvCxnSpPr>
        <p:spPr bwMode="auto">
          <a:xfrm rot="10800000">
            <a:off x="4343400" y="1022350"/>
            <a:ext cx="28575" cy="3048000"/>
          </a:xfrm>
          <a:prstGeom prst="curvedConnector3">
            <a:avLst>
              <a:gd name="adj1" fmla="val 2600000"/>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618" name="AutoShape 42"/>
          <p:cNvCxnSpPr>
            <a:cxnSpLocks noChangeShapeType="1"/>
            <a:stCxn id="152609" idx="1"/>
            <a:endCxn id="152608" idx="1"/>
          </p:cNvCxnSpPr>
          <p:nvPr/>
        </p:nvCxnSpPr>
        <p:spPr bwMode="auto">
          <a:xfrm rot="10800000" flipH="1">
            <a:off x="4524375" y="4984750"/>
            <a:ext cx="1588" cy="914400"/>
          </a:xfrm>
          <a:prstGeom prst="curvedConnector3">
            <a:avLst>
              <a:gd name="adj1" fmla="val -30900000"/>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619" name="Text Box 43"/>
          <p:cNvSpPr txBox="1">
            <a:spLocks noChangeArrowheads="1"/>
          </p:cNvSpPr>
          <p:nvPr/>
        </p:nvSpPr>
        <p:spPr bwMode="auto">
          <a:xfrm>
            <a:off x="1371600" y="8382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b="1">
                <a:solidFill>
                  <a:srgbClr val="009900"/>
                </a:solidFill>
              </a:rPr>
              <a:t>матрикс</a:t>
            </a:r>
          </a:p>
        </p:txBody>
      </p:sp>
      <p:sp>
        <p:nvSpPr>
          <p:cNvPr id="152623" name="Text Box 47"/>
          <p:cNvSpPr txBox="1">
            <a:spLocks noChangeArrowheads="1"/>
          </p:cNvSpPr>
          <p:nvPr/>
        </p:nvSpPr>
        <p:spPr bwMode="auto">
          <a:xfrm>
            <a:off x="457200" y="2819400"/>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tLang="ru-RU" b="1">
                <a:solidFill>
                  <a:srgbClr val="009900"/>
                </a:solidFill>
              </a:rPr>
              <a:t>МЕЖМЕМБРАННОЕ ПРОСТРАНСТВО</a:t>
            </a:r>
          </a:p>
        </p:txBody>
      </p:sp>
    </p:spTree>
    <p:extLst>
      <p:ext uri="{BB962C8B-B14F-4D97-AF65-F5344CB8AC3E}">
        <p14:creationId xmlns:p14="http://schemas.microsoft.com/office/powerpoint/2010/main" val="41180633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3BBB890C-145E-5EA1-0B46-0D4B5CA52C21}"/>
              </a:ext>
            </a:extLst>
          </p:cNvPr>
          <p:cNvSpPr>
            <a:spLocks noGrp="1" noChangeArrowheads="1"/>
          </p:cNvSpPr>
          <p:nvPr>
            <p:ph type="title"/>
          </p:nvPr>
        </p:nvSpPr>
        <p:spPr>
          <a:xfrm>
            <a:off x="0" y="260350"/>
            <a:ext cx="9144000" cy="792163"/>
          </a:xfrm>
        </p:spPr>
        <p:txBody>
          <a:bodyPr/>
          <a:lstStyle/>
          <a:p>
            <a:pPr algn="ctr"/>
            <a:r>
              <a:rPr lang="ru-RU" altLang="ru-RU"/>
              <a:t>Механизмы стабилизации </a:t>
            </a:r>
            <a:r>
              <a:rPr lang="en-US" altLang="ru-RU"/>
              <a:t>[</a:t>
            </a:r>
            <a:r>
              <a:rPr lang="ru-RU" altLang="ru-RU"/>
              <a:t>АТФ</a:t>
            </a:r>
            <a:r>
              <a:rPr lang="en-US" altLang="ru-RU"/>
              <a:t>]</a:t>
            </a:r>
            <a:endParaRPr lang="ru-RU" altLang="ru-RU"/>
          </a:p>
        </p:txBody>
      </p:sp>
      <p:sp>
        <p:nvSpPr>
          <p:cNvPr id="335875" name="Rectangle 3">
            <a:extLst>
              <a:ext uri="{FF2B5EF4-FFF2-40B4-BE49-F238E27FC236}">
                <a16:creationId xmlns:a16="http://schemas.microsoft.com/office/drawing/2014/main" id="{62E718D8-5191-5A0A-3999-D7CDDB2A7FC8}"/>
              </a:ext>
            </a:extLst>
          </p:cNvPr>
          <p:cNvSpPr>
            <a:spLocks noGrp="1" noChangeArrowheads="1"/>
          </p:cNvSpPr>
          <p:nvPr>
            <p:ph idx="1"/>
          </p:nvPr>
        </p:nvSpPr>
        <p:spPr/>
        <p:txBody>
          <a:bodyPr/>
          <a:lstStyle/>
          <a:p>
            <a:pPr>
              <a:lnSpc>
                <a:spcPct val="90000"/>
              </a:lnSpc>
            </a:pPr>
            <a:r>
              <a:rPr lang="ru-RU" altLang="ru-RU"/>
              <a:t>В процессе мышечного сокращения </a:t>
            </a:r>
          </a:p>
          <a:p>
            <a:pPr algn="ctr">
              <a:lnSpc>
                <a:spcPct val="90000"/>
              </a:lnSpc>
              <a:buFont typeface="Wingdings" pitchFamily="2" charset="2"/>
              <a:buNone/>
            </a:pPr>
            <a:r>
              <a:rPr lang="ru-RU" altLang="ja-JP" b="1">
                <a:solidFill>
                  <a:schemeClr val="hlink"/>
                </a:solidFill>
              </a:rPr>
              <a:t>АТФ</a:t>
            </a:r>
            <a:r>
              <a:rPr lang="ru-RU" altLang="ja-JP" b="1" baseline="30000">
                <a:solidFill>
                  <a:schemeClr val="hlink"/>
                </a:solidFill>
              </a:rPr>
              <a:t>4–</a:t>
            </a:r>
            <a:r>
              <a:rPr lang="ru-RU" altLang="ja-JP" b="1" baseline="30000"/>
              <a:t> </a:t>
            </a:r>
            <a:r>
              <a:rPr lang="ru-RU" altLang="ja-JP" b="1">
                <a:latin typeface=""/>
              </a:rPr>
              <a:t>→</a:t>
            </a:r>
            <a:r>
              <a:rPr lang="ru-RU" altLang="ja-JP" b="1" baseline="30000"/>
              <a:t> </a:t>
            </a:r>
            <a:r>
              <a:rPr lang="ru-RU" altLang="ja-JP" b="1"/>
              <a:t>АДФ</a:t>
            </a:r>
            <a:r>
              <a:rPr lang="ru-RU" altLang="ja-JP" b="1" baseline="30000"/>
              <a:t>3–</a:t>
            </a:r>
            <a:r>
              <a:rPr lang="ru-RU" altLang="ja-JP" b="1"/>
              <a:t> + Ф</a:t>
            </a:r>
            <a:r>
              <a:rPr lang="ru-RU" altLang="ja-JP" b="1" baseline="-25000"/>
              <a:t>н</a:t>
            </a:r>
            <a:r>
              <a:rPr lang="ru-RU" altLang="ja-JP" b="1" baseline="30000"/>
              <a:t>2- </a:t>
            </a:r>
            <a:r>
              <a:rPr lang="ru-RU" altLang="ja-JP" b="1"/>
              <a:t>+</a:t>
            </a:r>
            <a:r>
              <a:rPr lang="ru-RU" altLang="ja-JP" b="1" baseline="30000"/>
              <a:t> </a:t>
            </a:r>
            <a:r>
              <a:rPr lang="ru-RU" altLang="ja-JP" b="1">
                <a:solidFill>
                  <a:srgbClr val="FF0000"/>
                </a:solidFill>
              </a:rPr>
              <a:t>Н</a:t>
            </a:r>
            <a:r>
              <a:rPr lang="ru-RU" altLang="ja-JP" b="1" baseline="30000">
                <a:solidFill>
                  <a:srgbClr val="FF0000"/>
                </a:solidFill>
              </a:rPr>
              <a:t>+</a:t>
            </a:r>
            <a:endParaRPr lang="ru-RU" altLang="ja-JP" b="1" baseline="-25000">
              <a:solidFill>
                <a:srgbClr val="FF0000"/>
              </a:solidFill>
            </a:endParaRPr>
          </a:p>
          <a:p>
            <a:pPr>
              <a:lnSpc>
                <a:spcPct val="90000"/>
              </a:lnSpc>
              <a:buFont typeface="Wingdings" pitchFamily="2" charset="2"/>
              <a:buNone/>
            </a:pPr>
            <a:r>
              <a:rPr lang="ru-RU" altLang="ja-JP" sz="2800"/>
              <a:t>АДФ</a:t>
            </a:r>
            <a:r>
              <a:rPr lang="ru-RU" altLang="ja-JP" sz="2800" baseline="30000"/>
              <a:t>3– </a:t>
            </a:r>
            <a:r>
              <a:rPr lang="ru-RU" altLang="ja-JP" sz="2800"/>
              <a:t>имеет </a:t>
            </a:r>
            <a:r>
              <a:rPr lang="en-US" altLang="ja-JP" sz="2800">
                <a:solidFill>
                  <a:schemeClr val="hlink"/>
                </a:solidFill>
                <a:ea typeface="ＭＳ Ｐゴシック" panose="020B0600070205080204" pitchFamily="34" charset="-128"/>
                <a:cs typeface="Tahoma" panose="020B0604030504040204" pitchFamily="34" charset="0"/>
              </a:rPr>
              <a:t>~</a:t>
            </a:r>
            <a:r>
              <a:rPr lang="ru-RU" altLang="ja-JP" sz="2800">
                <a:solidFill>
                  <a:schemeClr val="hlink"/>
                </a:solidFill>
                <a:cs typeface="Tahoma" panose="020B0604030504040204" pitchFamily="34" charset="0"/>
              </a:rPr>
              <a:t> </a:t>
            </a:r>
            <a:r>
              <a:rPr lang="ru-RU" altLang="ja-JP" sz="2800">
                <a:cs typeface="Tahoma" panose="020B0604030504040204" pitchFamily="34" charset="0"/>
              </a:rPr>
              <a:t>которую можно использовать в аденилаткиназной реакции </a:t>
            </a:r>
            <a:endParaRPr lang="en-US" altLang="ja-JP" sz="2800" b="1">
              <a:ea typeface="ＭＳ Ｐゴシック" panose="020B0600070205080204" pitchFamily="34" charset="-128"/>
            </a:endParaRPr>
          </a:p>
          <a:p>
            <a:pPr algn="ctr">
              <a:lnSpc>
                <a:spcPct val="90000"/>
              </a:lnSpc>
              <a:buFont typeface="Wingdings" pitchFamily="2" charset="2"/>
              <a:buNone/>
            </a:pPr>
            <a:r>
              <a:rPr lang="ru-RU" altLang="ja-JP" b="1"/>
              <a:t>2 АДФ</a:t>
            </a:r>
            <a:r>
              <a:rPr lang="ru-RU" altLang="ja-JP" b="1" baseline="30000"/>
              <a:t>3–</a:t>
            </a:r>
            <a:r>
              <a:rPr lang="ru-RU" altLang="ja-JP" b="1"/>
              <a:t>  ↔  </a:t>
            </a:r>
            <a:r>
              <a:rPr lang="ru-RU" altLang="ja-JP" b="1">
                <a:solidFill>
                  <a:schemeClr val="hlink"/>
                </a:solidFill>
              </a:rPr>
              <a:t>АТФ</a:t>
            </a:r>
            <a:r>
              <a:rPr lang="ru-RU" altLang="ja-JP" b="1" baseline="30000">
                <a:solidFill>
                  <a:schemeClr val="hlink"/>
                </a:solidFill>
              </a:rPr>
              <a:t>4–</a:t>
            </a:r>
            <a:r>
              <a:rPr lang="ru-RU" altLang="ja-JP" b="1"/>
              <a:t> + АМФ</a:t>
            </a:r>
            <a:r>
              <a:rPr lang="ru-RU" altLang="ja-JP" b="1" baseline="30000"/>
              <a:t>2-</a:t>
            </a:r>
            <a:r>
              <a:rPr lang="ru-RU" altLang="ja-JP" b="1"/>
              <a:t>, </a:t>
            </a:r>
          </a:p>
          <a:p>
            <a:pPr algn="just">
              <a:lnSpc>
                <a:spcPct val="90000"/>
              </a:lnSpc>
            </a:pPr>
            <a:r>
              <a:rPr lang="ru-RU" altLang="ru-RU" sz="2800"/>
              <a:t>Для смещения реакции вправо </a:t>
            </a:r>
            <a:r>
              <a:rPr lang="ru-RU" altLang="ja-JP"/>
              <a:t>АМФ</a:t>
            </a:r>
            <a:r>
              <a:rPr lang="ru-RU" altLang="ja-JP" baseline="30000"/>
              <a:t>2- </a:t>
            </a:r>
            <a:r>
              <a:rPr lang="ru-RU" altLang="ja-JP" sz="2800"/>
              <a:t>гидролизуется АМФ-дезаминазой</a:t>
            </a:r>
          </a:p>
          <a:p>
            <a:pPr algn="ctr">
              <a:lnSpc>
                <a:spcPct val="90000"/>
              </a:lnSpc>
              <a:buFont typeface="Wingdings" pitchFamily="2" charset="2"/>
              <a:buNone/>
            </a:pPr>
            <a:r>
              <a:rPr lang="ru-RU" altLang="ja-JP" b="1"/>
              <a:t>АМФ</a:t>
            </a:r>
            <a:r>
              <a:rPr lang="ru-RU" altLang="ja-JP" b="1" baseline="30000"/>
              <a:t>2- </a:t>
            </a:r>
            <a:r>
              <a:rPr lang="ru-RU" altLang="ja-JP" b="1">
                <a:latin typeface=""/>
              </a:rPr>
              <a:t>→ ИМФ </a:t>
            </a:r>
            <a:r>
              <a:rPr lang="ru-RU" altLang="ja-JP" b="1"/>
              <a:t>+ </a:t>
            </a:r>
            <a:r>
              <a:rPr lang="en-US" altLang="ja-JP" b="1">
                <a:solidFill>
                  <a:schemeClr val="bg2"/>
                </a:solidFill>
                <a:ea typeface="ＭＳ Ｐゴシック" panose="020B0600070205080204" pitchFamily="34" charset="-128"/>
              </a:rPr>
              <a:t>NH</a:t>
            </a:r>
            <a:r>
              <a:rPr lang="en-US" altLang="ja-JP" b="1" baseline="-25000">
                <a:solidFill>
                  <a:schemeClr val="bg2"/>
                </a:solidFill>
                <a:ea typeface="ＭＳ Ｐゴシック" panose="020B0600070205080204" pitchFamily="34" charset="-128"/>
              </a:rPr>
              <a:t>3</a:t>
            </a:r>
            <a:endParaRPr lang="ru-RU" altLang="ru-RU" b="1" baseline="-25000">
              <a:solidFill>
                <a:schemeClr val="bg2"/>
              </a:solidFill>
            </a:endParaRPr>
          </a:p>
        </p:txBody>
      </p:sp>
      <p:sp>
        <p:nvSpPr>
          <p:cNvPr id="2" name="Номер слайда 5">
            <a:extLst>
              <a:ext uri="{FF2B5EF4-FFF2-40B4-BE49-F238E27FC236}">
                <a16:creationId xmlns:a16="http://schemas.microsoft.com/office/drawing/2014/main" id="{4D2C8735-FBBF-0FB2-AA84-5DCAE5BC1BE2}"/>
              </a:ext>
            </a:extLst>
          </p:cNvPr>
          <p:cNvSpPr>
            <a:spLocks noGrp="1"/>
          </p:cNvSpPr>
          <p:nvPr>
            <p:ph type="sldNum" sz="quarter" idx="12"/>
          </p:nvPr>
        </p:nvSpPr>
        <p:spPr/>
        <p:txBody>
          <a:bodyPr/>
          <a:lstStyle/>
          <a:p>
            <a:fld id="{F46D0BC5-71BE-894F-86E8-17F1859649E9}" type="slidenum">
              <a:rPr lang="ru-RU" altLang="ru-RU"/>
              <a:pPr/>
              <a:t>66</a:t>
            </a:fld>
            <a:endParaRPr lang="ru-RU" altLang="ru-RU"/>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D2DC69-B506-9207-C3CF-DE609691FDF7}"/>
              </a:ext>
            </a:extLst>
          </p:cNvPr>
          <p:cNvSpPr>
            <a:spLocks noGrp="1"/>
          </p:cNvSpPr>
          <p:nvPr>
            <p:ph type="title"/>
          </p:nvPr>
        </p:nvSpPr>
        <p:spPr/>
        <p:txBody>
          <a:bodyPr/>
          <a:lstStyle/>
          <a:p>
            <a:pPr algn="ctr"/>
            <a:r>
              <a:rPr lang="ru-RU" sz="3600" dirty="0" err="1">
                <a:effectLst/>
                <a:latin typeface="Newton"/>
              </a:rPr>
              <a:t>Креатинкиназа</a:t>
            </a:r>
            <a:endParaRPr lang="ru-RU" dirty="0"/>
          </a:p>
        </p:txBody>
      </p:sp>
      <p:sp>
        <p:nvSpPr>
          <p:cNvPr id="3" name="Объект 2">
            <a:extLst>
              <a:ext uri="{FF2B5EF4-FFF2-40B4-BE49-F238E27FC236}">
                <a16:creationId xmlns:a16="http://schemas.microsoft.com/office/drawing/2014/main" id="{1255956B-235D-4DBD-A44D-DC96B07137F2}"/>
              </a:ext>
            </a:extLst>
          </p:cNvPr>
          <p:cNvSpPr>
            <a:spLocks noGrp="1"/>
          </p:cNvSpPr>
          <p:nvPr>
            <p:ph idx="1"/>
          </p:nvPr>
        </p:nvSpPr>
        <p:spPr/>
        <p:txBody>
          <a:bodyPr/>
          <a:lstStyle/>
          <a:p>
            <a:r>
              <a:rPr lang="ru-RU" sz="1800" dirty="0" err="1">
                <a:effectLst/>
                <a:latin typeface="Newton"/>
              </a:rPr>
              <a:t>Креатинкиназа</a:t>
            </a:r>
            <a:r>
              <a:rPr lang="ru-RU" sz="1800" dirty="0">
                <a:effectLst/>
                <a:latin typeface="Newton"/>
              </a:rPr>
              <a:t> (КФК-МВ) — фермент, </a:t>
            </a:r>
            <a:r>
              <a:rPr lang="ru-RU" sz="1800" dirty="0" err="1">
                <a:effectLst/>
                <a:latin typeface="Newton"/>
              </a:rPr>
              <a:t>которыи</a:t>
            </a:r>
            <a:r>
              <a:rPr lang="ru-RU" sz="1800" dirty="0">
                <a:effectLst/>
                <a:latin typeface="Newton"/>
              </a:rPr>
              <a:t>̆ </a:t>
            </a:r>
            <a:r>
              <a:rPr lang="ru-RU" sz="1800" dirty="0" smtClean="0">
                <a:effectLst/>
                <a:latin typeface="Newton"/>
              </a:rPr>
              <a:t>содержится </a:t>
            </a:r>
            <a:r>
              <a:rPr lang="ru-RU" sz="1800" dirty="0">
                <a:effectLst/>
                <a:latin typeface="Newton"/>
              </a:rPr>
              <a:t>в небольшом числе </a:t>
            </a:r>
            <a:r>
              <a:rPr lang="ru-RU" sz="1800" dirty="0" err="1">
                <a:effectLst/>
                <a:latin typeface="Newton"/>
              </a:rPr>
              <a:t>тканеи</a:t>
            </a:r>
            <a:r>
              <a:rPr lang="ru-RU" sz="1800" dirty="0">
                <a:effectLst/>
                <a:latin typeface="Newton"/>
              </a:rPr>
              <a:t>̆, нуждающихся в непрерывном </a:t>
            </a:r>
            <a:r>
              <a:rPr lang="ru-RU" sz="1800" dirty="0" smtClean="0">
                <a:effectLst/>
                <a:latin typeface="Newton"/>
              </a:rPr>
              <a:t>синтезе </a:t>
            </a:r>
            <a:r>
              <a:rPr lang="ru-RU" sz="1800" dirty="0">
                <a:effectLst/>
                <a:latin typeface="Newton"/>
              </a:rPr>
              <a:t>АТФ даже без ее потребления (миокард, скелетные мышцы). Присутствует в виде трех изоферментов, состоящих из набора двух белковых субъединиц. Для миокарда специфичен изофермент, </a:t>
            </a:r>
            <a:r>
              <a:rPr lang="ru-RU" sz="1800" dirty="0" err="1" smtClean="0">
                <a:effectLst/>
                <a:latin typeface="Newton"/>
              </a:rPr>
              <a:t>содержащии</a:t>
            </a:r>
            <a:r>
              <a:rPr lang="ru-RU" sz="1800" dirty="0">
                <a:effectLst/>
                <a:latin typeface="Newton"/>
              </a:rPr>
              <a:t>̆ две разные субъединицы М и В, в отличие от </a:t>
            </a:r>
            <a:r>
              <a:rPr lang="ru-RU" sz="1800" dirty="0" err="1">
                <a:effectLst/>
                <a:latin typeface="Newton"/>
              </a:rPr>
              <a:t>мышечнои</a:t>
            </a:r>
            <a:r>
              <a:rPr lang="ru-RU" sz="1800" dirty="0">
                <a:effectLst/>
                <a:latin typeface="Newton"/>
              </a:rPr>
              <a:t>̆ (КФК-ММ) и </a:t>
            </a:r>
            <a:r>
              <a:rPr lang="ru-RU" sz="1800" dirty="0" err="1">
                <a:effectLst/>
                <a:latin typeface="Newton"/>
              </a:rPr>
              <a:t>мозговои</a:t>
            </a:r>
            <a:r>
              <a:rPr lang="ru-RU" sz="1800" dirty="0">
                <a:effectLst/>
                <a:latin typeface="Newton"/>
              </a:rPr>
              <a:t>̆ (КФК-ВВ). Доля КФК-МВ, </a:t>
            </a:r>
            <a:r>
              <a:rPr lang="ru-RU" sz="1800" dirty="0" smtClean="0">
                <a:effectLst/>
                <a:latin typeface="Newton"/>
              </a:rPr>
              <a:t>превышающая </a:t>
            </a:r>
            <a:r>
              <a:rPr lang="ru-RU" sz="1800" dirty="0">
                <a:effectLst/>
                <a:latin typeface="Newton"/>
              </a:rPr>
              <a:t>5–6 %, среди </a:t>
            </a:r>
            <a:r>
              <a:rPr lang="ru-RU" sz="1800" dirty="0" err="1">
                <a:effectLst/>
                <a:latin typeface="Newton"/>
              </a:rPr>
              <a:t>общеи</a:t>
            </a:r>
            <a:r>
              <a:rPr lang="ru-RU" sz="1800" dirty="0">
                <a:effectLst/>
                <a:latin typeface="Newton"/>
              </a:rPr>
              <a:t>̆ КФК является специфичным признаком некроза миокарда. </a:t>
            </a:r>
            <a:endParaRPr lang="ru-RU" sz="1800" dirty="0" smtClean="0">
              <a:effectLst/>
              <a:latin typeface="Newton"/>
            </a:endParaRPr>
          </a:p>
          <a:p>
            <a:r>
              <a:rPr lang="ru-RU" sz="1800" dirty="0" smtClean="0">
                <a:effectLst/>
                <a:latin typeface="Newton"/>
              </a:rPr>
              <a:t>КФК-МВ </a:t>
            </a:r>
            <a:r>
              <a:rPr lang="ru-RU" sz="1800" dirty="0">
                <a:effectLst/>
                <a:latin typeface="Newton"/>
              </a:rPr>
              <a:t>составляет 1–3 % КФК скелетных мышц и присутствует в минимальных количествах в кишечнике, диафрагме, матке и </a:t>
            </a:r>
            <a:r>
              <a:rPr lang="ru-RU" sz="1800" dirty="0" err="1">
                <a:effectLst/>
                <a:latin typeface="Newton"/>
              </a:rPr>
              <a:t>предстательнои</a:t>
            </a:r>
            <a:r>
              <a:rPr lang="ru-RU" sz="1800" dirty="0">
                <a:effectLst/>
                <a:latin typeface="Newton"/>
              </a:rPr>
              <a:t>̆ железе. В связи с этим </a:t>
            </a:r>
            <a:r>
              <a:rPr lang="ru-RU" sz="1800" dirty="0" smtClean="0">
                <a:effectLst/>
                <a:latin typeface="Newton"/>
              </a:rPr>
              <a:t>специфичность </a:t>
            </a:r>
            <a:r>
              <a:rPr lang="ru-RU" sz="1800" dirty="0">
                <a:effectLst/>
                <a:latin typeface="Newton"/>
              </a:rPr>
              <a:t>определения КФК-МВ может быть снижена при </a:t>
            </a:r>
            <a:r>
              <a:rPr lang="ru-RU" sz="1800" dirty="0" smtClean="0">
                <a:effectLst/>
                <a:latin typeface="Newton"/>
              </a:rPr>
              <a:t>значительных </a:t>
            </a:r>
            <a:r>
              <a:rPr lang="ru-RU" sz="1800" dirty="0">
                <a:effectLst/>
                <a:latin typeface="Newton"/>
              </a:rPr>
              <a:t>повреждениях этих органов, особенно скелетных мышц. Хроническая почечная недостаточность, травматичные операции, гипотиреоз, некоторые онкологические заболевания, инсульты, миастении могут привести к повышению уровня КФК-МВ в </a:t>
            </a:r>
            <a:r>
              <a:rPr lang="ru-RU" sz="1800" dirty="0" smtClean="0">
                <a:effectLst/>
                <a:latin typeface="Newton"/>
              </a:rPr>
              <a:t>крови </a:t>
            </a:r>
            <a:r>
              <a:rPr lang="ru-RU" sz="1800" dirty="0">
                <a:effectLst/>
                <a:latin typeface="Newton"/>
              </a:rPr>
              <a:t>и гипердиагностике ИМ. </a:t>
            </a:r>
            <a:endParaRPr lang="ru-RU" dirty="0"/>
          </a:p>
          <a:p>
            <a:endParaRPr lang="ru-RU" dirty="0"/>
          </a:p>
        </p:txBody>
      </p:sp>
      <p:sp>
        <p:nvSpPr>
          <p:cNvPr id="4" name="Номер слайда 3">
            <a:extLst>
              <a:ext uri="{FF2B5EF4-FFF2-40B4-BE49-F238E27FC236}">
                <a16:creationId xmlns:a16="http://schemas.microsoft.com/office/drawing/2014/main" id="{D1978126-FF6B-71B8-DBC2-C21921544A90}"/>
              </a:ext>
            </a:extLst>
          </p:cNvPr>
          <p:cNvSpPr>
            <a:spLocks noGrp="1"/>
          </p:cNvSpPr>
          <p:nvPr>
            <p:ph type="sldNum" sz="quarter" idx="12"/>
          </p:nvPr>
        </p:nvSpPr>
        <p:spPr/>
        <p:txBody>
          <a:bodyPr/>
          <a:lstStyle/>
          <a:p>
            <a:fld id="{6E86E7CA-A58B-8745-BB67-8E90FCA9B57C}" type="slidenum">
              <a:rPr lang="ru-RU" altLang="ru-RU" smtClean="0"/>
              <a:pPr/>
              <a:t>67</a:t>
            </a:fld>
            <a:endParaRPr lang="ru-RU" altLang="ru-RU"/>
          </a:p>
        </p:txBody>
      </p:sp>
    </p:spTree>
    <p:extLst>
      <p:ext uri="{BB962C8B-B14F-4D97-AF65-F5344CB8AC3E}">
        <p14:creationId xmlns:p14="http://schemas.microsoft.com/office/powerpoint/2010/main" val="6899078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057" y="44624"/>
            <a:ext cx="8767886" cy="1325563"/>
          </a:xfrm>
        </p:spPr>
        <p:txBody>
          <a:bodyPr>
            <a:normAutofit fontScale="90000"/>
          </a:bodyPr>
          <a:lstStyle/>
          <a:p>
            <a:pPr algn="ctr"/>
            <a:r>
              <a:rPr lang="ru-RU" b="1" dirty="0"/>
              <a:t>Нарушение </a:t>
            </a:r>
            <a:r>
              <a:rPr lang="ru-RU" b="1" dirty="0" smtClean="0"/>
              <a:t>поступления энергетических </a:t>
            </a:r>
            <a:r>
              <a:rPr lang="ru-RU" b="1" dirty="0"/>
              <a:t>источников</a:t>
            </a:r>
            <a:br>
              <a:rPr lang="ru-RU" b="1" dirty="0"/>
            </a:br>
            <a:r>
              <a:rPr lang="ru-RU" b="1" dirty="0"/>
              <a:t>в митохондрии при ишемии</a:t>
            </a:r>
            <a:endParaRPr lang="ru-RU" dirty="0"/>
          </a:p>
        </p:txBody>
      </p:sp>
      <p:sp>
        <p:nvSpPr>
          <p:cNvPr id="3" name="Объект 2"/>
          <p:cNvSpPr>
            <a:spLocks noGrp="1"/>
          </p:cNvSpPr>
          <p:nvPr>
            <p:ph idx="1"/>
          </p:nvPr>
        </p:nvSpPr>
        <p:spPr>
          <a:xfrm>
            <a:off x="611560" y="1253331"/>
            <a:ext cx="8119814" cy="4351338"/>
          </a:xfrm>
        </p:spPr>
        <p:txBody>
          <a:bodyPr>
            <a:normAutofit/>
          </a:bodyPr>
          <a:lstStyle/>
          <a:p>
            <a:pPr algn="just"/>
            <a:r>
              <a:rPr lang="ru-RU" dirty="0"/>
              <a:t>В условиях ишемии, прежде всего, нарушается </a:t>
            </a:r>
            <a:r>
              <a:rPr lang="ru-RU" dirty="0" smtClean="0"/>
              <a:t>регуляция </a:t>
            </a:r>
            <a:r>
              <a:rPr lang="ru-RU" dirty="0"/>
              <a:t>активности ключевых ферментов метаболизма </a:t>
            </a:r>
            <a:r>
              <a:rPr lang="ru-RU" dirty="0" smtClean="0"/>
              <a:t>углеводов </a:t>
            </a:r>
            <a:r>
              <a:rPr lang="ru-RU" dirty="0"/>
              <a:t>и ЖК, контролирующих транспорт и скорости </a:t>
            </a:r>
            <a:r>
              <a:rPr lang="ru-RU" dirty="0" smtClean="0"/>
              <a:t>окисления </a:t>
            </a:r>
            <a:r>
              <a:rPr lang="ru-RU" dirty="0"/>
              <a:t>энергетических субстратов в митохондриях. Тем </a:t>
            </a:r>
            <a:r>
              <a:rPr lang="ru-RU" dirty="0" smtClean="0"/>
              <a:t>самым изменяется </a:t>
            </a:r>
            <a:r>
              <a:rPr lang="ru-RU" dirty="0"/>
              <a:t>вклад энергетических источников в </a:t>
            </a:r>
            <a:r>
              <a:rPr lang="ru-RU" dirty="0" smtClean="0"/>
              <a:t>образование </a:t>
            </a:r>
            <a:r>
              <a:rPr lang="ru-RU" dirty="0"/>
              <a:t>АТФ. </a:t>
            </a:r>
            <a:endParaRPr lang="ru-RU" dirty="0" smtClean="0"/>
          </a:p>
          <a:p>
            <a:pPr algn="just"/>
            <a:r>
              <a:rPr lang="ru-RU" dirty="0" smtClean="0"/>
              <a:t>При </a:t>
            </a:r>
            <a:r>
              <a:rPr lang="ru-RU" dirty="0"/>
              <a:t>ишемии ДЦЖК, концентрация которых в </a:t>
            </a:r>
            <a:r>
              <a:rPr lang="ru-RU" dirty="0" smtClean="0"/>
              <a:t>крови</a:t>
            </a:r>
            <a:r>
              <a:rPr lang="ru-RU" dirty="0"/>
              <a:t>, а соответственно и в цитоплазме клеток увеличивается</a:t>
            </a:r>
            <a:r>
              <a:rPr lang="ru-RU" dirty="0" smtClean="0"/>
              <a:t>, начинают </a:t>
            </a:r>
            <a:r>
              <a:rPr lang="ru-RU" dirty="0"/>
              <a:t>бесконтрольно поступать в митохондрии, </a:t>
            </a:r>
            <a:r>
              <a:rPr lang="ru-RU" dirty="0" smtClean="0"/>
              <a:t>образуется </a:t>
            </a:r>
            <a:r>
              <a:rPr lang="ru-RU" dirty="0"/>
              <a:t>большое количество </a:t>
            </a:r>
            <a:r>
              <a:rPr lang="ru-RU" dirty="0" err="1"/>
              <a:t>ацетилКоА</a:t>
            </a:r>
            <a:r>
              <a:rPr lang="ru-RU" dirty="0"/>
              <a:t>, который </a:t>
            </a:r>
            <a:r>
              <a:rPr lang="ru-RU" dirty="0" smtClean="0"/>
              <a:t>тормозит активность </a:t>
            </a:r>
            <a:r>
              <a:rPr lang="ru-RU" dirty="0"/>
              <a:t>ПДГ и, как следствие, уменьшает </a:t>
            </a:r>
            <a:r>
              <a:rPr lang="ru-RU" dirty="0" smtClean="0"/>
              <a:t>скорость окисления </a:t>
            </a:r>
            <a:r>
              <a:rPr lang="ru-RU" dirty="0" err="1"/>
              <a:t>пирувата</a:t>
            </a:r>
            <a:r>
              <a:rPr lang="ru-RU" dirty="0"/>
              <a:t>. В результате </a:t>
            </a:r>
            <a:r>
              <a:rPr lang="ru-RU" dirty="0" err="1"/>
              <a:t>пируват</a:t>
            </a:r>
            <a:r>
              <a:rPr lang="ru-RU" dirty="0"/>
              <a:t> </a:t>
            </a:r>
            <a:r>
              <a:rPr lang="ru-RU" dirty="0" err="1" smtClean="0"/>
              <a:t>накапливаетсяв</a:t>
            </a:r>
            <a:r>
              <a:rPr lang="ru-RU" dirty="0" smtClean="0"/>
              <a:t> </a:t>
            </a:r>
            <a:r>
              <a:rPr lang="ru-RU" dirty="0"/>
              <a:t>цитоплазме и превращается в </a:t>
            </a:r>
            <a:r>
              <a:rPr lang="ru-RU" dirty="0" err="1"/>
              <a:t>лактат</a:t>
            </a:r>
            <a:r>
              <a:rPr lang="ru-RU" dirty="0"/>
              <a:t>. При ишемии </a:t>
            </a:r>
            <a:r>
              <a:rPr lang="ru-RU" dirty="0" smtClean="0"/>
              <a:t>потребление </a:t>
            </a:r>
            <a:r>
              <a:rPr lang="ru-RU" dirty="0"/>
              <a:t>АТФ превосходит количество </a:t>
            </a:r>
            <a:r>
              <a:rPr lang="ru-RU" dirty="0" smtClean="0"/>
              <a:t>образовавшихся молекул </a:t>
            </a:r>
            <a:r>
              <a:rPr lang="ru-RU" dirty="0"/>
              <a:t>АТФ. При гидролизе АТФ происходит </a:t>
            </a:r>
            <a:r>
              <a:rPr lang="ru-RU" dirty="0" smtClean="0"/>
              <a:t>образование АДФ</a:t>
            </a:r>
            <a:r>
              <a:rPr lang="ru-RU" dirty="0"/>
              <a:t>, неорганического фосфата и Н+.</a:t>
            </a:r>
          </a:p>
        </p:txBody>
      </p:sp>
      <p:sp>
        <p:nvSpPr>
          <p:cNvPr id="4" name="Номер слайда 3"/>
          <p:cNvSpPr>
            <a:spLocks noGrp="1"/>
          </p:cNvSpPr>
          <p:nvPr>
            <p:ph type="sldNum" sz="quarter" idx="12"/>
          </p:nvPr>
        </p:nvSpPr>
        <p:spPr/>
        <p:txBody>
          <a:bodyPr/>
          <a:lstStyle/>
          <a:p>
            <a:fld id="{6E86E7CA-A58B-8745-BB67-8E90FCA9B57C}" type="slidenum">
              <a:rPr lang="ru-RU" altLang="ru-RU" smtClean="0"/>
              <a:pPr/>
              <a:t>68</a:t>
            </a:fld>
            <a:endParaRPr lang="ru-RU" altLang="ru-RU"/>
          </a:p>
        </p:txBody>
      </p:sp>
    </p:spTree>
    <p:extLst>
      <p:ext uri="{BB962C8B-B14F-4D97-AF65-F5344CB8AC3E}">
        <p14:creationId xmlns:p14="http://schemas.microsoft.com/office/powerpoint/2010/main" val="16372091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Накопление в цитоплазме </a:t>
            </a:r>
            <a:r>
              <a:rPr lang="ru-RU" dirty="0" err="1"/>
              <a:t>лактата</a:t>
            </a:r>
            <a:r>
              <a:rPr lang="ru-RU" dirty="0"/>
              <a:t> и Н+ лежит в </a:t>
            </a:r>
            <a:r>
              <a:rPr lang="ru-RU" dirty="0" smtClean="0"/>
              <a:t>основе </a:t>
            </a:r>
            <a:r>
              <a:rPr lang="ru-RU" dirty="0" err="1" smtClean="0"/>
              <a:t>закисления</a:t>
            </a:r>
            <a:r>
              <a:rPr lang="ru-RU" dirty="0" smtClean="0"/>
              <a:t> </a:t>
            </a:r>
            <a:r>
              <a:rPr lang="ru-RU" dirty="0"/>
              <a:t>цитоплазмы клеток, т.е. возникновения </a:t>
            </a:r>
            <a:r>
              <a:rPr lang="ru-RU" dirty="0" smtClean="0"/>
              <a:t>внутриклеточного </a:t>
            </a:r>
            <a:r>
              <a:rPr lang="ru-RU" dirty="0"/>
              <a:t>ацидоза. Следствием ацидоза является </a:t>
            </a:r>
            <a:r>
              <a:rPr lang="ru-RU" dirty="0" smtClean="0"/>
              <a:t>из </a:t>
            </a:r>
            <a:r>
              <a:rPr lang="ru-RU" dirty="0" err="1" smtClean="0"/>
              <a:t>менение</a:t>
            </a:r>
            <a:r>
              <a:rPr lang="ru-RU" dirty="0" smtClean="0"/>
              <a:t> </a:t>
            </a:r>
            <a:r>
              <a:rPr lang="ru-RU" dirty="0"/>
              <a:t>ионного гомеостаза. Активируется </a:t>
            </a:r>
            <a:r>
              <a:rPr lang="ru-RU" dirty="0" err="1"/>
              <a:t>Na</a:t>
            </a:r>
            <a:r>
              <a:rPr lang="ru-RU" dirty="0"/>
              <a:t>+/H+ </a:t>
            </a:r>
            <a:r>
              <a:rPr lang="ru-RU" dirty="0" smtClean="0"/>
              <a:t>обмен ник</a:t>
            </a:r>
            <a:r>
              <a:rPr lang="ru-RU" dirty="0"/>
              <a:t>, Н+ покидает цитоплазму в обмен на </a:t>
            </a:r>
            <a:r>
              <a:rPr lang="ru-RU" dirty="0" smtClean="0"/>
              <a:t>внеклеточный </a:t>
            </a:r>
            <a:r>
              <a:rPr lang="ru-RU" dirty="0" err="1" smtClean="0"/>
              <a:t>Na</a:t>
            </a:r>
            <a:r>
              <a:rPr lang="ru-RU" dirty="0"/>
              <a:t>+. В цитоплазме увеличивается содержание </a:t>
            </a:r>
            <a:r>
              <a:rPr lang="ru-RU" dirty="0" err="1"/>
              <a:t>Na</a:t>
            </a:r>
            <a:r>
              <a:rPr lang="ru-RU" dirty="0"/>
              <a:t>+, </a:t>
            </a:r>
            <a:r>
              <a:rPr lang="ru-RU" dirty="0" smtClean="0"/>
              <a:t>который </a:t>
            </a:r>
            <a:r>
              <a:rPr lang="ru-RU" dirty="0"/>
              <a:t>при дефиците АТФ хуже выводится из клеток </a:t>
            </a:r>
            <a:r>
              <a:rPr lang="ru-RU" dirty="0" err="1" smtClean="0"/>
              <a:t>Na+K+АТФазой</a:t>
            </a:r>
            <a:r>
              <a:rPr lang="ru-RU" dirty="0"/>
              <a:t>, в связи с чем активируется </a:t>
            </a:r>
            <a:r>
              <a:rPr lang="ru-RU" dirty="0" err="1"/>
              <a:t>Na</a:t>
            </a:r>
            <a:r>
              <a:rPr lang="ru-RU" dirty="0"/>
              <a:t>+/Ca2+ </a:t>
            </a:r>
            <a:r>
              <a:rPr lang="ru-RU" dirty="0" err="1"/>
              <a:t>обменник</a:t>
            </a:r>
            <a:r>
              <a:rPr lang="ru-RU" dirty="0"/>
              <a:t>.</a:t>
            </a:r>
          </a:p>
          <a:p>
            <a:r>
              <a:rPr lang="ru-RU" dirty="0"/>
              <a:t>Для активного транспорта </a:t>
            </a:r>
            <a:r>
              <a:rPr lang="ru-RU" dirty="0" err="1"/>
              <a:t>Na</a:t>
            </a:r>
            <a:r>
              <a:rPr lang="ru-RU" dirty="0"/>
              <a:t>+ и Са2+, с помощью </a:t>
            </a:r>
            <a:r>
              <a:rPr lang="ru-RU" dirty="0" smtClean="0"/>
              <a:t>которого эти </a:t>
            </a:r>
            <a:r>
              <a:rPr lang="ru-RU" dirty="0"/>
              <a:t>катионы удаляются из цитоплазмы, расходуется </a:t>
            </a:r>
            <a:r>
              <a:rPr lang="ru-RU" dirty="0" smtClean="0"/>
              <a:t>значительное </a:t>
            </a:r>
            <a:r>
              <a:rPr lang="ru-RU" dirty="0"/>
              <a:t>дополнительное количество АТФ. Недостаток</a:t>
            </a:r>
          </a:p>
          <a:p>
            <a:r>
              <a:rPr lang="ru-RU" dirty="0"/>
              <a:t>АТФ, </a:t>
            </a:r>
            <a:r>
              <a:rPr lang="ru-RU" dirty="0" err="1"/>
              <a:t>закисление</a:t>
            </a:r>
            <a:r>
              <a:rPr lang="ru-RU" dirty="0"/>
              <a:t> цитоплазмы, увеличение </a:t>
            </a:r>
            <a:r>
              <a:rPr lang="ru-RU" dirty="0" smtClean="0"/>
              <a:t>внутриклеточной </a:t>
            </a:r>
            <a:r>
              <a:rPr lang="ru-RU" dirty="0"/>
              <a:t>концентрации ионов Са2+ – все это приводит к </a:t>
            </a:r>
            <a:r>
              <a:rPr lang="ru-RU" dirty="0" smtClean="0"/>
              <a:t>снижению </a:t>
            </a:r>
            <a:r>
              <a:rPr lang="ru-RU" dirty="0"/>
              <a:t>сократительной активности миокарда. Длительное </a:t>
            </a:r>
            <a:r>
              <a:rPr lang="ru-RU" dirty="0" smtClean="0"/>
              <a:t>образование </a:t>
            </a:r>
            <a:r>
              <a:rPr lang="ru-RU" dirty="0"/>
              <a:t>токсических агентов, в том числе радикалов </a:t>
            </a:r>
            <a:r>
              <a:rPr lang="ru-RU" dirty="0" smtClean="0"/>
              <a:t>кислорода</a:t>
            </a:r>
            <a:r>
              <a:rPr lang="ru-RU" dirty="0"/>
              <a:t>, накопление активированных ДЦЖК (</a:t>
            </a:r>
            <a:r>
              <a:rPr lang="ru-RU" dirty="0" err="1"/>
              <a:t>ацилКоА</a:t>
            </a:r>
            <a:r>
              <a:rPr lang="ru-RU" dirty="0"/>
              <a:t>),</a:t>
            </a:r>
          </a:p>
          <a:p>
            <a:r>
              <a:rPr lang="ru-RU" dirty="0"/>
              <a:t>синтез </a:t>
            </a:r>
            <a:r>
              <a:rPr lang="ru-RU" dirty="0" err="1"/>
              <a:t>триацилглицеридов</a:t>
            </a:r>
            <a:r>
              <a:rPr lang="ru-RU" dirty="0"/>
              <a:t>, </a:t>
            </a:r>
            <a:r>
              <a:rPr lang="ru-RU" dirty="0" err="1"/>
              <a:t>диацилглицеридов</a:t>
            </a:r>
            <a:r>
              <a:rPr lang="ru-RU" dirty="0"/>
              <a:t> и </a:t>
            </a:r>
            <a:r>
              <a:rPr lang="ru-RU" dirty="0" err="1"/>
              <a:t>церамида</a:t>
            </a:r>
            <a:r>
              <a:rPr lang="ru-RU" dirty="0"/>
              <a:t>,</a:t>
            </a:r>
          </a:p>
          <a:p>
            <a:r>
              <a:rPr lang="ru-RU" dirty="0"/>
              <a:t>активация генов и синтез их продуктов – </a:t>
            </a:r>
            <a:r>
              <a:rPr lang="ru-RU" dirty="0" smtClean="0"/>
              <a:t>белков </a:t>
            </a:r>
            <a:r>
              <a:rPr lang="ru-RU" dirty="0" err="1" smtClean="0"/>
              <a:t>разобщителей</a:t>
            </a:r>
            <a:r>
              <a:rPr lang="ru-RU" dirty="0" smtClean="0"/>
              <a:t> </a:t>
            </a:r>
            <a:r>
              <a:rPr lang="ru-RU" dirty="0"/>
              <a:t>– все это запускает механизмы, которые </a:t>
            </a:r>
            <a:r>
              <a:rPr lang="ru-RU" dirty="0" smtClean="0"/>
              <a:t>вызывают гибель </a:t>
            </a:r>
            <a:r>
              <a:rPr lang="ru-RU" dirty="0" err="1"/>
              <a:t>кардимиоцитов</a:t>
            </a:r>
            <a:r>
              <a:rPr lang="ru-RU" dirty="0"/>
              <a:t> путем некроза или </a:t>
            </a:r>
            <a:r>
              <a:rPr lang="ru-RU" dirty="0" err="1"/>
              <a:t>апоптоза</a:t>
            </a:r>
            <a:r>
              <a:rPr lang="ru-RU" dirty="0"/>
              <a:t>.</a:t>
            </a:r>
          </a:p>
        </p:txBody>
      </p:sp>
      <p:sp>
        <p:nvSpPr>
          <p:cNvPr id="4" name="Номер слайда 3"/>
          <p:cNvSpPr>
            <a:spLocks noGrp="1"/>
          </p:cNvSpPr>
          <p:nvPr>
            <p:ph type="sldNum" sz="quarter" idx="12"/>
          </p:nvPr>
        </p:nvSpPr>
        <p:spPr/>
        <p:txBody>
          <a:bodyPr/>
          <a:lstStyle/>
          <a:p>
            <a:fld id="{6E86E7CA-A58B-8745-BB67-8E90FCA9B57C}" type="slidenum">
              <a:rPr lang="ru-RU" altLang="ru-RU" smtClean="0"/>
              <a:pPr/>
              <a:t>69</a:t>
            </a:fld>
            <a:endParaRPr lang="ru-RU" altLang="ru-RU"/>
          </a:p>
        </p:txBody>
      </p:sp>
    </p:spTree>
    <p:extLst>
      <p:ext uri="{BB962C8B-B14F-4D97-AF65-F5344CB8AC3E}">
        <p14:creationId xmlns:p14="http://schemas.microsoft.com/office/powerpoint/2010/main" val="352537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B6D7CB6E-99A7-DE71-0D4B-1163D289AFFF}"/>
              </a:ext>
            </a:extLst>
          </p:cNvPr>
          <p:cNvSpPr>
            <a:spLocks noGrp="1"/>
          </p:cNvSpPr>
          <p:nvPr>
            <p:ph type="sldNum" sz="quarter" idx="12"/>
          </p:nvPr>
        </p:nvSpPr>
        <p:spPr/>
        <p:txBody>
          <a:bodyPr/>
          <a:lstStyle/>
          <a:p>
            <a:fld id="{E538C0C7-26A1-B640-9864-425D5A7A67BD}" type="slidenum">
              <a:rPr lang="ru-RU" altLang="ru-RU" smtClean="0"/>
              <a:pPr/>
              <a:t>7</a:t>
            </a:fld>
            <a:endParaRPr lang="ru-RU" altLang="ru-RU"/>
          </a:p>
        </p:txBody>
      </p:sp>
      <p:sp>
        <p:nvSpPr>
          <p:cNvPr id="7" name="TextBox 6">
            <a:extLst>
              <a:ext uri="{FF2B5EF4-FFF2-40B4-BE49-F238E27FC236}">
                <a16:creationId xmlns:a16="http://schemas.microsoft.com/office/drawing/2014/main" id="{FB540153-830B-0C3D-490E-C511F9C0ADB3}"/>
              </a:ext>
            </a:extLst>
          </p:cNvPr>
          <p:cNvSpPr txBox="1"/>
          <p:nvPr/>
        </p:nvSpPr>
        <p:spPr>
          <a:xfrm>
            <a:off x="364206" y="612844"/>
            <a:ext cx="8600282" cy="5016758"/>
          </a:xfrm>
          <a:prstGeom prst="rect">
            <a:avLst/>
          </a:prstGeom>
          <a:noFill/>
        </p:spPr>
        <p:txBody>
          <a:bodyPr wrap="square">
            <a:spAutoFit/>
          </a:bodyPr>
          <a:lstStyle/>
          <a:p>
            <a:pPr marL="342900" indent="-342900">
              <a:buFont typeface="Arial" panose="020B0604020202020204" pitchFamily="34" charset="0"/>
              <a:buChar char="•"/>
            </a:pPr>
            <a:r>
              <a:rPr lang="ru-RU" sz="2000" dirty="0" err="1" smtClean="0">
                <a:effectLst/>
                <a:latin typeface="Arial" panose="020B0604020202020204" pitchFamily="34" charset="0"/>
                <a:cs typeface="Arial" panose="020B0604020202020204" pitchFamily="34" charset="0"/>
              </a:rPr>
              <a:t>Кардиомиоциты</a:t>
            </a:r>
            <a:r>
              <a:rPr lang="ru-RU" sz="2000" dirty="0" smtClean="0">
                <a:effectLst/>
                <a:latin typeface="Arial" panose="020B0604020202020204" pitchFamily="34" charset="0"/>
                <a:cs typeface="Arial" panose="020B0604020202020204" pitchFamily="34" charset="0"/>
              </a:rPr>
              <a:t> </a:t>
            </a:r>
            <a:r>
              <a:rPr lang="ru-RU" sz="2000" dirty="0">
                <a:effectLst/>
                <a:latin typeface="Arial" panose="020B0604020202020204" pitchFamily="34" charset="0"/>
                <a:cs typeface="Arial" panose="020B0604020202020204" pitchFamily="34" charset="0"/>
              </a:rPr>
              <a:t>содержат центрально расположенные, вытянутые вдоль оси одно или два ядра, миофибриллы, ассоциированные с ними цистерны саркоплазматического </a:t>
            </a:r>
            <a:r>
              <a:rPr lang="ru-RU" sz="2000" dirty="0" err="1">
                <a:effectLst/>
                <a:latin typeface="Arial" panose="020B0604020202020204" pitchFamily="34" charset="0"/>
                <a:cs typeface="Arial" panose="020B0604020202020204" pitchFamily="34" charset="0"/>
              </a:rPr>
              <a:t>ретикулума</a:t>
            </a:r>
            <a:r>
              <a:rPr lang="ru-RU" sz="2000" dirty="0">
                <a:effectLst/>
                <a:latin typeface="Arial" panose="020B0604020202020204" pitchFamily="34" charset="0"/>
                <a:cs typeface="Arial" panose="020B0604020202020204" pitchFamily="34" charset="0"/>
              </a:rPr>
              <a:t> (СР), являющегося депо ионов кальция (</a:t>
            </a:r>
            <a:r>
              <a:rPr lang="en" sz="2000" dirty="0">
                <a:effectLst/>
                <a:latin typeface="Arial" panose="020B0604020202020204" pitchFamily="34" charset="0"/>
                <a:cs typeface="Arial" panose="020B0604020202020204" pitchFamily="34" charset="0"/>
              </a:rPr>
              <a:t>Ca2+), </a:t>
            </a:r>
            <a:r>
              <a:rPr lang="ru-RU" sz="2000" dirty="0">
                <a:effectLst/>
                <a:latin typeface="Arial" panose="020B0604020202020204" pitchFamily="34" charset="0"/>
                <a:cs typeface="Arial" panose="020B0604020202020204" pitchFamily="34" charset="0"/>
              </a:rPr>
              <a:t>и большое количество митохондрий «цепочечного типа», которые располагаются между миофибриллами в виде длинных цепочек.</a:t>
            </a:r>
          </a:p>
          <a:p>
            <a:endParaRPr lang="ru-RU"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ru-RU" sz="2000" dirty="0" err="1">
                <a:latin typeface="Arial" panose="020B0604020202020204" pitchFamily="34" charset="0"/>
                <a:cs typeface="Arial" panose="020B0604020202020204" pitchFamily="34" charset="0"/>
              </a:rPr>
              <a:t>С</a:t>
            </a:r>
            <a:r>
              <a:rPr lang="ru-RU" sz="2000" dirty="0" err="1">
                <a:effectLst/>
                <a:latin typeface="Arial" panose="020B0604020202020204" pitchFamily="34" charset="0"/>
                <a:cs typeface="Arial" panose="020B0604020202020204" pitchFamily="34" charset="0"/>
              </a:rPr>
              <a:t>убсарколеммальные</a:t>
            </a:r>
            <a:r>
              <a:rPr lang="ru-RU" sz="2000" dirty="0">
                <a:effectLst/>
                <a:latin typeface="Arial" panose="020B0604020202020204" pitchFamily="34" charset="0"/>
                <a:cs typeface="Arial" panose="020B0604020202020204" pitchFamily="34" charset="0"/>
              </a:rPr>
              <a:t> группы </a:t>
            </a:r>
            <a:r>
              <a:rPr lang="ru-RU" sz="2000" dirty="0" smtClean="0">
                <a:effectLst/>
                <a:latin typeface="Arial" panose="020B0604020202020204" pitchFamily="34" charset="0"/>
                <a:cs typeface="Arial" panose="020B0604020202020204" pitchFamily="34" charset="0"/>
              </a:rPr>
              <a:t>митохондрий, </a:t>
            </a:r>
            <a:r>
              <a:rPr lang="ru-RU" sz="2000" dirty="0">
                <a:effectLst/>
                <a:latin typeface="Arial" panose="020B0604020202020204" pitchFamily="34" charset="0"/>
                <a:cs typeface="Arial" panose="020B0604020202020204" pitchFamily="34" charset="0"/>
              </a:rPr>
              <a:t>расположенные </a:t>
            </a:r>
            <a:r>
              <a:rPr lang="ru-RU" sz="2000" dirty="0" err="1">
                <a:effectLst/>
                <a:latin typeface="Arial" panose="020B0604020202020204" pitchFamily="34" charset="0"/>
                <a:cs typeface="Arial" panose="020B0604020202020204" pitchFamily="34" charset="0"/>
              </a:rPr>
              <a:t>вместах</a:t>
            </a:r>
            <a:r>
              <a:rPr lang="ru-RU" sz="2000" dirty="0">
                <a:effectLst/>
                <a:latin typeface="Arial" panose="020B0604020202020204" pitchFamily="34" charset="0"/>
                <a:cs typeface="Arial" panose="020B0604020202020204" pitchFamily="34" charset="0"/>
              </a:rPr>
              <a:t> прилежания капилляров, и </a:t>
            </a:r>
            <a:r>
              <a:rPr lang="ru-RU" sz="2000" dirty="0" err="1">
                <a:effectLst/>
                <a:latin typeface="Arial" panose="020B0604020202020204" pitchFamily="34" charset="0"/>
                <a:cs typeface="Arial" panose="020B0604020202020204" pitchFamily="34" charset="0"/>
              </a:rPr>
              <a:t>околоядерная</a:t>
            </a:r>
            <a:r>
              <a:rPr lang="ru-RU" sz="2000" dirty="0">
                <a:effectLst/>
                <a:latin typeface="Arial" panose="020B0604020202020204" pitchFamily="34" charset="0"/>
                <a:cs typeface="Arial" panose="020B0604020202020204" pitchFamily="34" charset="0"/>
              </a:rPr>
              <a:t> группа, концентрирующаяся в </a:t>
            </a:r>
            <a:r>
              <a:rPr lang="ru-RU" sz="2000" dirty="0" err="1">
                <a:effectLst/>
                <a:latin typeface="Arial" panose="020B0604020202020204" pitchFamily="34" charset="0"/>
                <a:cs typeface="Arial" panose="020B0604020202020204" pitchFamily="34" charset="0"/>
              </a:rPr>
              <a:t>ядернои</a:t>
            </a:r>
            <a:r>
              <a:rPr lang="ru-RU" sz="2000" dirty="0">
                <a:effectLst/>
                <a:latin typeface="Arial" panose="020B0604020202020204" pitchFamily="34" charset="0"/>
                <a:cs typeface="Arial" panose="020B0604020202020204" pitchFamily="34" charset="0"/>
              </a:rPr>
              <a:t>̆ области. Плазматическая мембрана мышечных клеток имеет углубления, образующие Т-трубочки, играющие роль в регуляции </a:t>
            </a:r>
            <a:r>
              <a:rPr lang="ru-RU" sz="2000" dirty="0" err="1">
                <a:effectLst/>
                <a:latin typeface="Arial" panose="020B0604020202020204" pitchFamily="34" charset="0"/>
                <a:cs typeface="Arial" panose="020B0604020202020204" pitchFamily="34" charset="0"/>
              </a:rPr>
              <a:t>внутриклеточнои</a:t>
            </a:r>
            <a:r>
              <a:rPr lang="ru-RU" sz="2000" dirty="0">
                <a:effectLst/>
                <a:latin typeface="Arial" panose="020B0604020202020204" pitchFamily="34" charset="0"/>
                <a:cs typeface="Arial" panose="020B0604020202020204" pitchFamily="34" charset="0"/>
              </a:rPr>
              <a:t>̆ концентрации ионов </a:t>
            </a:r>
            <a:r>
              <a:rPr lang="en" sz="2000" dirty="0">
                <a:effectLst/>
                <a:latin typeface="Arial" panose="020B0604020202020204" pitchFamily="34" charset="0"/>
                <a:cs typeface="Arial" panose="020B0604020202020204" pitchFamily="34" charset="0"/>
              </a:rPr>
              <a:t>Ca2+. </a:t>
            </a:r>
            <a:r>
              <a:rPr lang="ru-RU" sz="2000" dirty="0">
                <a:effectLst/>
                <a:latin typeface="Arial" panose="020B0604020202020204" pitchFamily="34" charset="0"/>
                <a:cs typeface="Arial" panose="020B0604020202020204" pitchFamily="34" charset="0"/>
              </a:rPr>
              <a:t>Все клетки сердца соединяются мембранными контактами в единое мышечное волокно — </a:t>
            </a:r>
            <a:r>
              <a:rPr lang="ru-RU" sz="2000" dirty="0" err="1">
                <a:effectLst/>
                <a:latin typeface="Arial" panose="020B0604020202020204" pitchFamily="34" charset="0"/>
                <a:cs typeface="Arial" panose="020B0604020202020204" pitchFamily="34" charset="0"/>
              </a:rPr>
              <a:t>функциональныи</a:t>
            </a:r>
            <a:r>
              <a:rPr lang="ru-RU" sz="2000" dirty="0">
                <a:effectLst/>
                <a:latin typeface="Arial" panose="020B0604020202020204" pitchFamily="34" charset="0"/>
                <a:cs typeface="Arial" panose="020B0604020202020204" pitchFamily="34" charset="0"/>
              </a:rPr>
              <a:t>̆ синцитий — отдельно в предсердиях и желудочках, что обеспечивает сокращение миокарда как единого целого. </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82245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AB0E58FC-4CD2-4CF5-E0A4-F13E7C2F80F7}"/>
              </a:ext>
            </a:extLst>
          </p:cNvPr>
          <p:cNvSpPr>
            <a:spLocks noGrp="1" noChangeArrowheads="1"/>
          </p:cNvSpPr>
          <p:nvPr>
            <p:ph type="title"/>
          </p:nvPr>
        </p:nvSpPr>
        <p:spPr>
          <a:xfrm>
            <a:off x="323850" y="214313"/>
            <a:ext cx="8620125" cy="1198562"/>
          </a:xfrm>
        </p:spPr>
        <p:txBody>
          <a:bodyPr/>
          <a:lstStyle/>
          <a:p>
            <a:pPr algn="ctr"/>
            <a:r>
              <a:rPr lang="ru-RU" altLang="ru-RU" sz="4000" b="1"/>
              <a:t>Стабилизация рН</a:t>
            </a:r>
            <a:r>
              <a:rPr lang="en-US" altLang="ru-RU" sz="4000" b="1" baseline="-25000"/>
              <a:t>i</a:t>
            </a:r>
            <a:r>
              <a:rPr lang="ru-RU" altLang="ru-RU" sz="4000"/>
              <a:t> </a:t>
            </a:r>
            <a:r>
              <a:rPr lang="en-US" altLang="ru-RU" sz="4000"/>
              <a:t/>
            </a:r>
            <a:br>
              <a:rPr lang="en-US" altLang="ru-RU" sz="4000"/>
            </a:br>
            <a:r>
              <a:rPr lang="ru-RU" altLang="ru-RU" sz="3600"/>
              <a:t>Дипептиды: ансерин и карнозин</a:t>
            </a:r>
            <a:endParaRPr lang="en-US" altLang="ru-RU" sz="3600"/>
          </a:p>
        </p:txBody>
      </p:sp>
      <p:pic>
        <p:nvPicPr>
          <p:cNvPr id="339972" name="Picture 4">
            <a:extLst>
              <a:ext uri="{FF2B5EF4-FFF2-40B4-BE49-F238E27FC236}">
                <a16:creationId xmlns:a16="http://schemas.microsoft.com/office/drawing/2014/main" id="{791A521D-F583-F22D-CE22-E9E4FAE54F0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23850" y="1981200"/>
            <a:ext cx="8424863" cy="2481263"/>
          </a:xfrm>
          <a:noFill/>
          <a:ln/>
        </p:spPr>
      </p:pic>
      <p:sp>
        <p:nvSpPr>
          <p:cNvPr id="339971" name="Rectangle 3">
            <a:extLst>
              <a:ext uri="{FF2B5EF4-FFF2-40B4-BE49-F238E27FC236}">
                <a16:creationId xmlns:a16="http://schemas.microsoft.com/office/drawing/2014/main" id="{01726E25-528C-3293-F13F-8A6E8CA92A04}"/>
              </a:ext>
            </a:extLst>
          </p:cNvPr>
          <p:cNvSpPr>
            <a:spLocks noGrp="1" noChangeArrowheads="1"/>
          </p:cNvSpPr>
          <p:nvPr>
            <p:ph type="body" sz="half" idx="2"/>
          </p:nvPr>
        </p:nvSpPr>
        <p:spPr>
          <a:xfrm>
            <a:off x="468313" y="5013325"/>
            <a:ext cx="8229600" cy="1368425"/>
          </a:xfrm>
        </p:spPr>
        <p:txBody>
          <a:bodyPr/>
          <a:lstStyle/>
          <a:p>
            <a:pPr>
              <a:lnSpc>
                <a:spcPct val="90000"/>
              </a:lnSpc>
            </a:pPr>
            <a:r>
              <a:rPr lang="ru-RU" altLang="ru-RU" sz="2800">
                <a:cs typeface="Arial" panose="020B0604020202020204" pitchFamily="34" charset="0"/>
              </a:rPr>
              <a:t>Закислению препятствуют буферные дипептиды </a:t>
            </a:r>
            <a:r>
              <a:rPr lang="ru-RU" altLang="ru-RU" sz="2800" b="1">
                <a:cs typeface="Arial" panose="020B0604020202020204" pitchFamily="34" charset="0"/>
              </a:rPr>
              <a:t>ансерин</a:t>
            </a:r>
            <a:r>
              <a:rPr lang="ru-RU" altLang="ru-RU" sz="2800">
                <a:cs typeface="Arial" panose="020B0604020202020204" pitchFamily="34" charset="0"/>
              </a:rPr>
              <a:t> и </a:t>
            </a:r>
            <a:r>
              <a:rPr lang="ru-RU" altLang="ru-RU" sz="2800" b="1">
                <a:cs typeface="Arial" panose="020B0604020202020204" pitchFamily="34" charset="0"/>
              </a:rPr>
              <a:t>карнозин</a:t>
            </a:r>
            <a:r>
              <a:rPr lang="ru-RU" altLang="ru-RU" sz="2800">
                <a:cs typeface="Arial" panose="020B0604020202020204" pitchFamily="34" charset="0"/>
              </a:rPr>
              <a:t>, содержащие </a:t>
            </a:r>
            <a:r>
              <a:rPr lang="ru-RU" altLang="ru-RU" sz="2800" i="1">
                <a:cs typeface="Arial" panose="020B0604020202020204" pitchFamily="34" charset="0"/>
              </a:rPr>
              <a:t>гистидин</a:t>
            </a:r>
            <a:r>
              <a:rPr lang="ru-RU" altLang="ru-RU" sz="2800">
                <a:cs typeface="Arial" panose="020B0604020202020204" pitchFamily="34" charset="0"/>
              </a:rPr>
              <a:t>.</a:t>
            </a:r>
          </a:p>
        </p:txBody>
      </p:sp>
      <p:sp>
        <p:nvSpPr>
          <p:cNvPr id="2" name="Номер слайда 6">
            <a:extLst>
              <a:ext uri="{FF2B5EF4-FFF2-40B4-BE49-F238E27FC236}">
                <a16:creationId xmlns:a16="http://schemas.microsoft.com/office/drawing/2014/main" id="{5F4BDEDC-A519-AF0A-5FCE-188CE6BC1CF6}"/>
              </a:ext>
            </a:extLst>
          </p:cNvPr>
          <p:cNvSpPr>
            <a:spLocks noGrp="1"/>
          </p:cNvSpPr>
          <p:nvPr>
            <p:ph type="sldNum" sz="quarter" idx="12"/>
          </p:nvPr>
        </p:nvSpPr>
        <p:spPr/>
        <p:txBody>
          <a:bodyPr/>
          <a:lstStyle/>
          <a:p>
            <a:fld id="{1CA2086E-05EC-FB48-95C4-0A675B47F00B}" type="slidenum">
              <a:rPr lang="ru-RU" altLang="ru-RU"/>
              <a:pPr/>
              <a:t>70</a:t>
            </a:fld>
            <a:endParaRPr lang="ru-RU" altLang="ru-RU"/>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A835810-D030-8A54-1764-E41A3DFD0F86}"/>
              </a:ext>
            </a:extLst>
          </p:cNvPr>
          <p:cNvSpPr>
            <a:spLocks noGrp="1" noChangeArrowheads="1"/>
          </p:cNvSpPr>
          <p:nvPr>
            <p:ph type="title"/>
          </p:nvPr>
        </p:nvSpPr>
        <p:spPr/>
        <p:txBody>
          <a:bodyPr/>
          <a:lstStyle/>
          <a:p>
            <a:pPr algn="ctr"/>
            <a:r>
              <a:rPr lang="ru-RU" altLang="ru-RU" sz="4000" b="1"/>
              <a:t>Поперечно-полосатые мышцы</a:t>
            </a:r>
          </a:p>
        </p:txBody>
      </p:sp>
      <p:sp>
        <p:nvSpPr>
          <p:cNvPr id="17411" name="Rectangle 3">
            <a:extLst>
              <a:ext uri="{FF2B5EF4-FFF2-40B4-BE49-F238E27FC236}">
                <a16:creationId xmlns:a16="http://schemas.microsoft.com/office/drawing/2014/main" id="{36831B64-3DE5-7F53-3DCA-4A98FB6E8B39}"/>
              </a:ext>
            </a:extLst>
          </p:cNvPr>
          <p:cNvSpPr>
            <a:spLocks noGrp="1" noChangeArrowheads="1"/>
          </p:cNvSpPr>
          <p:nvPr>
            <p:ph idx="1"/>
          </p:nvPr>
        </p:nvSpPr>
        <p:spPr/>
        <p:txBody>
          <a:bodyPr/>
          <a:lstStyle/>
          <a:p>
            <a:pPr marL="609600" indent="-609600">
              <a:buFont typeface="Wingdings" pitchFamily="2" charset="2"/>
              <a:buAutoNum type="arabicPeriod"/>
            </a:pPr>
            <a:r>
              <a:rPr lang="ru-RU" altLang="ru-RU">
                <a:hlinkClick r:id="rId3" action="ppaction://hlinksldjump"/>
              </a:rPr>
              <a:t>Скелетные мышцы</a:t>
            </a:r>
            <a:endParaRPr lang="ru-RU" altLang="ru-RU"/>
          </a:p>
          <a:p>
            <a:pPr marL="990600" lvl="1" indent="-533400">
              <a:buFont typeface="Wingdings" pitchFamily="2" charset="2"/>
              <a:buAutoNum type="arabicPeriod"/>
            </a:pPr>
            <a:r>
              <a:rPr lang="ru-RU" altLang="ru-RU"/>
              <a:t>Белые мышцы (быстрые)</a:t>
            </a:r>
          </a:p>
          <a:p>
            <a:pPr marL="990600" lvl="1" indent="-533400">
              <a:buFont typeface="Wingdings" pitchFamily="2" charset="2"/>
              <a:buAutoNum type="arabicPeriod"/>
            </a:pPr>
            <a:r>
              <a:rPr lang="ru-RU" altLang="ru-RU"/>
              <a:t>Красные мышцы (медленные)</a:t>
            </a:r>
          </a:p>
          <a:p>
            <a:pPr marL="609600" indent="-609600">
              <a:buFont typeface="Wingdings" pitchFamily="2" charset="2"/>
              <a:buAutoNum type="arabicPeriod"/>
            </a:pPr>
            <a:r>
              <a:rPr lang="ru-RU" altLang="ru-RU">
                <a:hlinkClick r:id="rId4" action="ppaction://hlinksldjump"/>
              </a:rPr>
              <a:t>Сердечная мышца</a:t>
            </a:r>
            <a:endParaRPr lang="ru-RU" altLang="ru-RU"/>
          </a:p>
        </p:txBody>
      </p:sp>
      <p:sp>
        <p:nvSpPr>
          <p:cNvPr id="2" name="Номер слайда 5">
            <a:extLst>
              <a:ext uri="{FF2B5EF4-FFF2-40B4-BE49-F238E27FC236}">
                <a16:creationId xmlns:a16="http://schemas.microsoft.com/office/drawing/2014/main" id="{8AB4E286-7FC4-8137-761F-0BBFC2843BA6}"/>
              </a:ext>
            </a:extLst>
          </p:cNvPr>
          <p:cNvSpPr>
            <a:spLocks noGrp="1"/>
          </p:cNvSpPr>
          <p:nvPr>
            <p:ph type="sldNum" sz="quarter" idx="12"/>
          </p:nvPr>
        </p:nvSpPr>
        <p:spPr/>
        <p:txBody>
          <a:bodyPr/>
          <a:lstStyle/>
          <a:p>
            <a:fld id="{93444162-2DA1-0D40-B4D0-C409D720A302}" type="slidenum">
              <a:rPr lang="ru-RU" altLang="ru-RU"/>
              <a:pPr/>
              <a:t>71</a:t>
            </a:fld>
            <a:endParaRPr lang="ru-RU" altLang="ru-RU"/>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34562FCE-1656-BC0E-5695-0D167E2F23EB}"/>
              </a:ext>
            </a:extLst>
          </p:cNvPr>
          <p:cNvSpPr>
            <a:spLocks noGrp="1" noChangeArrowheads="1"/>
          </p:cNvSpPr>
          <p:nvPr>
            <p:ph type="title"/>
          </p:nvPr>
        </p:nvSpPr>
        <p:spPr>
          <a:xfrm>
            <a:off x="457200" y="0"/>
            <a:ext cx="8486775" cy="1093787"/>
          </a:xfrm>
        </p:spPr>
        <p:txBody>
          <a:bodyPr/>
          <a:lstStyle/>
          <a:p>
            <a:pPr algn="ctr"/>
            <a:r>
              <a:rPr lang="ru-RU" altLang="ru-RU" b="1" dirty="0"/>
              <a:t>Скелетные мышцы (2 типа)</a:t>
            </a:r>
            <a:endParaRPr lang="en-US" altLang="ru-RU" b="1" dirty="0"/>
          </a:p>
        </p:txBody>
      </p:sp>
      <p:sp>
        <p:nvSpPr>
          <p:cNvPr id="227331" name="Rectangle 3">
            <a:extLst>
              <a:ext uri="{FF2B5EF4-FFF2-40B4-BE49-F238E27FC236}">
                <a16:creationId xmlns:a16="http://schemas.microsoft.com/office/drawing/2014/main" id="{1A71E121-4674-F1F6-BFF1-0E8ED8F05F01}"/>
              </a:ext>
            </a:extLst>
          </p:cNvPr>
          <p:cNvSpPr>
            <a:spLocks noGrp="1" noChangeArrowheads="1"/>
          </p:cNvSpPr>
          <p:nvPr>
            <p:ph idx="1"/>
          </p:nvPr>
        </p:nvSpPr>
        <p:spPr>
          <a:xfrm>
            <a:off x="585787" y="1770456"/>
            <a:ext cx="8229600" cy="5111750"/>
          </a:xfrm>
        </p:spPr>
        <p:txBody>
          <a:bodyPr/>
          <a:lstStyle/>
          <a:p>
            <a:pPr lvl="1"/>
            <a:r>
              <a:rPr lang="ru-RU" altLang="ru-RU" sz="2400" b="1" dirty="0"/>
              <a:t>Красные мышцы</a:t>
            </a:r>
            <a:r>
              <a:rPr lang="en-US" altLang="ru-RU" sz="2400" dirty="0"/>
              <a:t>, </a:t>
            </a:r>
            <a:r>
              <a:rPr lang="ru-RU" altLang="ru-RU" sz="2400" dirty="0"/>
              <a:t>способные к продолжительной деятельности.</a:t>
            </a:r>
          </a:p>
          <a:p>
            <a:pPr lvl="1"/>
            <a:r>
              <a:rPr lang="ru-RU" altLang="ru-RU" sz="2400" dirty="0"/>
              <a:t>Богаты </a:t>
            </a:r>
            <a:r>
              <a:rPr lang="ru-RU" altLang="ru-RU" sz="2400" b="1" dirty="0" err="1"/>
              <a:t>гемопротеидами</a:t>
            </a:r>
            <a:r>
              <a:rPr lang="ru-RU" altLang="ru-RU" sz="2400" dirty="0"/>
              <a:t>: </a:t>
            </a:r>
          </a:p>
          <a:p>
            <a:pPr lvl="2"/>
            <a:r>
              <a:rPr lang="ru-RU" altLang="ru-RU" sz="2200" dirty="0"/>
              <a:t>Хорошее кровоснабжение – </a:t>
            </a:r>
            <a:r>
              <a:rPr lang="ru-RU" altLang="ru-RU" sz="2200" b="1" dirty="0"/>
              <a:t>гемоглобин</a:t>
            </a:r>
            <a:r>
              <a:rPr lang="ru-RU" altLang="ru-RU" sz="2200" dirty="0"/>
              <a:t>. </a:t>
            </a:r>
          </a:p>
          <a:p>
            <a:pPr lvl="2"/>
            <a:r>
              <a:rPr lang="ru-RU" altLang="ru-RU" sz="2200" dirty="0"/>
              <a:t>Запас кислорода – миоглобин. </a:t>
            </a:r>
          </a:p>
          <a:p>
            <a:pPr lvl="2"/>
            <a:r>
              <a:rPr lang="ru-RU" altLang="ru-RU" sz="2200" dirty="0"/>
              <a:t>Большое количество митохондрий – </a:t>
            </a:r>
            <a:r>
              <a:rPr lang="ru-RU" altLang="ru-RU" sz="2200" b="1" dirty="0"/>
              <a:t>цитохромы</a:t>
            </a:r>
            <a:r>
              <a:rPr lang="ru-RU" altLang="ru-RU" sz="2200" dirty="0"/>
              <a:t>. </a:t>
            </a:r>
          </a:p>
          <a:p>
            <a:pPr lvl="2"/>
            <a:r>
              <a:rPr lang="ru-RU" altLang="ru-RU" sz="2200" dirty="0"/>
              <a:t>Преобладает аэробный метаболизм, главный энергоресурс – окисление ЖК. </a:t>
            </a:r>
            <a:endParaRPr lang="en-US" altLang="ru-RU" sz="2200" dirty="0"/>
          </a:p>
          <a:p>
            <a:r>
              <a:rPr lang="ru-RU" altLang="ru-RU" sz="2800" b="1" dirty="0"/>
              <a:t>Белые мышцы</a:t>
            </a:r>
            <a:r>
              <a:rPr lang="en-US" altLang="ru-RU" sz="2800" dirty="0"/>
              <a:t>, </a:t>
            </a:r>
            <a:r>
              <a:rPr lang="ru-RU" altLang="ru-RU" sz="2800" dirty="0"/>
              <a:t>функционирующие в импульсном режиме (недолго и быстро). </a:t>
            </a:r>
            <a:endParaRPr lang="en-US" altLang="ru-RU" sz="2800" dirty="0"/>
          </a:p>
          <a:p>
            <a:pPr lvl="1"/>
            <a:r>
              <a:rPr lang="ru-RU" altLang="ru-RU" sz="2400" dirty="0"/>
              <a:t>Главный энергоресурс – запасы гликогена, анаэробный гликолиз.</a:t>
            </a:r>
            <a:endParaRPr lang="en-US" altLang="ru-RU" sz="2400" dirty="0"/>
          </a:p>
        </p:txBody>
      </p:sp>
      <p:sp>
        <p:nvSpPr>
          <p:cNvPr id="2" name="Номер слайда 5">
            <a:extLst>
              <a:ext uri="{FF2B5EF4-FFF2-40B4-BE49-F238E27FC236}">
                <a16:creationId xmlns:a16="http://schemas.microsoft.com/office/drawing/2014/main" id="{3CFCF5BA-F6D4-9993-9DAA-FC9F8280581E}"/>
              </a:ext>
            </a:extLst>
          </p:cNvPr>
          <p:cNvSpPr>
            <a:spLocks noGrp="1"/>
          </p:cNvSpPr>
          <p:nvPr>
            <p:ph type="sldNum" sz="quarter" idx="12"/>
          </p:nvPr>
        </p:nvSpPr>
        <p:spPr/>
        <p:txBody>
          <a:bodyPr/>
          <a:lstStyle/>
          <a:p>
            <a:fld id="{2CFC4004-8F13-A94E-96BB-A9FFF769BCC5}" type="slidenum">
              <a:rPr lang="ru-RU" altLang="ru-RU"/>
              <a:pPr/>
              <a:t>72</a:t>
            </a:fld>
            <a:endParaRPr lang="ru-RU" altLang="ru-RU"/>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4581F5A-65F2-44F9-EAB2-8B47D8FD8E13}"/>
              </a:ext>
            </a:extLst>
          </p:cNvPr>
          <p:cNvSpPr>
            <a:spLocks noGrp="1" noChangeArrowheads="1"/>
          </p:cNvSpPr>
          <p:nvPr>
            <p:ph type="title"/>
          </p:nvPr>
        </p:nvSpPr>
        <p:spPr>
          <a:xfrm>
            <a:off x="0" y="457200"/>
            <a:ext cx="9144000" cy="1371600"/>
          </a:xfrm>
        </p:spPr>
        <p:txBody>
          <a:bodyPr/>
          <a:lstStyle/>
          <a:p>
            <a:pPr algn="ctr"/>
            <a:r>
              <a:rPr lang="ru-RU" altLang="ru-RU" sz="3600" b="1"/>
              <a:t>	Скелетные мышцы: </a:t>
            </a:r>
            <a:r>
              <a:rPr lang="ru-RU" altLang="ru-RU" sz="3200" b="1"/>
              <a:t>белые, быстрые</a:t>
            </a:r>
            <a:endParaRPr lang="en-US" altLang="ru-RU" sz="3200" b="1"/>
          </a:p>
        </p:txBody>
      </p:sp>
      <p:sp>
        <p:nvSpPr>
          <p:cNvPr id="33795" name="Rectangle 3">
            <a:extLst>
              <a:ext uri="{FF2B5EF4-FFF2-40B4-BE49-F238E27FC236}">
                <a16:creationId xmlns:a16="http://schemas.microsoft.com/office/drawing/2014/main" id="{5F3F192C-D76B-8F24-49CE-9944E559FCDC}"/>
              </a:ext>
            </a:extLst>
          </p:cNvPr>
          <p:cNvSpPr>
            <a:spLocks noGrp="1" noChangeArrowheads="1"/>
          </p:cNvSpPr>
          <p:nvPr>
            <p:ph idx="1"/>
          </p:nvPr>
        </p:nvSpPr>
        <p:spPr/>
        <p:txBody>
          <a:bodyPr/>
          <a:lstStyle/>
          <a:p>
            <a:r>
              <a:rPr lang="ru-RU" altLang="ru-RU"/>
              <a:t>большой </a:t>
            </a:r>
            <a:r>
              <a:rPr lang="ru-RU" altLang="ru-RU">
                <a:sym typeface="Symbol" pitchFamily="2" charset="2"/>
              </a:rPr>
              <a:t>, запас эндогенный субстратов (гликоген, креатинфосфат), хорошо развит саркоплазматический ретикулум (СР), </a:t>
            </a:r>
          </a:p>
          <a:p>
            <a:r>
              <a:rPr lang="ru-RU" altLang="ru-RU">
                <a:sym typeface="Symbol" pitchFamily="2" charset="2"/>
              </a:rPr>
              <a:t>основной энергетический процесс – анаэробный гликолиз</a:t>
            </a:r>
            <a:endParaRPr lang="en-US" altLang="ru-RU"/>
          </a:p>
        </p:txBody>
      </p:sp>
      <p:sp>
        <p:nvSpPr>
          <p:cNvPr id="2" name="Номер слайда 5">
            <a:extLst>
              <a:ext uri="{FF2B5EF4-FFF2-40B4-BE49-F238E27FC236}">
                <a16:creationId xmlns:a16="http://schemas.microsoft.com/office/drawing/2014/main" id="{4ACCFD03-873C-E03C-AA2B-F4B2D71D32EA}"/>
              </a:ext>
            </a:extLst>
          </p:cNvPr>
          <p:cNvSpPr>
            <a:spLocks noGrp="1"/>
          </p:cNvSpPr>
          <p:nvPr>
            <p:ph type="sldNum" sz="quarter" idx="12"/>
          </p:nvPr>
        </p:nvSpPr>
        <p:spPr/>
        <p:txBody>
          <a:bodyPr/>
          <a:lstStyle/>
          <a:p>
            <a:fld id="{A7E576B3-1EA2-8F41-839D-229D6742839D}" type="slidenum">
              <a:rPr lang="ru-RU" altLang="ru-RU"/>
              <a:pPr/>
              <a:t>73</a:t>
            </a:fld>
            <a:endParaRPr lang="ru-RU" altLang="ru-RU"/>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12BC5EA-42EC-576A-C06D-6CE4DC301F26}"/>
              </a:ext>
            </a:extLst>
          </p:cNvPr>
          <p:cNvSpPr>
            <a:spLocks noGrp="1" noChangeArrowheads="1"/>
          </p:cNvSpPr>
          <p:nvPr>
            <p:ph type="title"/>
          </p:nvPr>
        </p:nvSpPr>
        <p:spPr>
          <a:xfrm>
            <a:off x="0" y="457200"/>
            <a:ext cx="9324975" cy="955675"/>
          </a:xfrm>
        </p:spPr>
        <p:txBody>
          <a:bodyPr/>
          <a:lstStyle/>
          <a:p>
            <a:pPr algn="ctr"/>
            <a:r>
              <a:rPr lang="ru-RU" altLang="ru-RU" sz="3600" b="1">
                <a:solidFill>
                  <a:srgbClr val="FF6600"/>
                </a:solidFill>
              </a:rPr>
              <a:t>Скелетные мышцы: </a:t>
            </a:r>
            <a:r>
              <a:rPr lang="ru-RU" altLang="ru-RU" sz="3100" b="1">
                <a:solidFill>
                  <a:srgbClr val="FF6600"/>
                </a:solidFill>
              </a:rPr>
              <a:t>красные, медленные</a:t>
            </a:r>
            <a:endParaRPr lang="en-US" altLang="ru-RU" sz="3100" b="1">
              <a:solidFill>
                <a:srgbClr val="FF6600"/>
              </a:solidFill>
            </a:endParaRPr>
          </a:p>
        </p:txBody>
      </p:sp>
      <p:sp>
        <p:nvSpPr>
          <p:cNvPr id="34819" name="Rectangle 3">
            <a:extLst>
              <a:ext uri="{FF2B5EF4-FFF2-40B4-BE49-F238E27FC236}">
                <a16:creationId xmlns:a16="http://schemas.microsoft.com/office/drawing/2014/main" id="{AAD516EF-E0C7-865B-2FF3-520BBC42770C}"/>
              </a:ext>
            </a:extLst>
          </p:cNvPr>
          <p:cNvSpPr>
            <a:spLocks noGrp="1" noChangeArrowheads="1"/>
          </p:cNvSpPr>
          <p:nvPr>
            <p:ph idx="1"/>
          </p:nvPr>
        </p:nvSpPr>
        <p:spPr/>
        <p:txBody>
          <a:bodyPr/>
          <a:lstStyle/>
          <a:p>
            <a:r>
              <a:rPr lang="ru-RU" altLang="ru-RU"/>
              <a:t>Малый </a:t>
            </a:r>
            <a:r>
              <a:rPr lang="ru-RU" altLang="ru-RU">
                <a:sym typeface="Symbol" pitchFamily="2" charset="2"/>
              </a:rPr>
              <a:t>, хорошо кровоснабжаются, много митохондрий, СР менее развит, активна </a:t>
            </a:r>
            <a:r>
              <a:rPr lang="en-US" altLang="ru-RU">
                <a:sym typeface="Symbol" pitchFamily="2" charset="2"/>
              </a:rPr>
              <a:t>Ca</a:t>
            </a:r>
            <a:r>
              <a:rPr lang="ru-RU" altLang="ru-RU" baseline="30000">
                <a:sym typeface="Symbol" pitchFamily="2" charset="2"/>
              </a:rPr>
              <a:t>2+</a:t>
            </a:r>
            <a:r>
              <a:rPr lang="ru-RU" altLang="ru-RU">
                <a:sym typeface="Symbol" pitchFamily="2" charset="2"/>
              </a:rPr>
              <a:t>-АТФаза, запасы эндогенного субстрата – жир (ТГ), </a:t>
            </a:r>
          </a:p>
          <a:p>
            <a:r>
              <a:rPr lang="ru-RU" altLang="ru-RU"/>
              <a:t>Энергообеспечение – аэробные процессы</a:t>
            </a:r>
            <a:endParaRPr lang="en-US" altLang="ru-RU"/>
          </a:p>
        </p:txBody>
      </p:sp>
      <p:sp>
        <p:nvSpPr>
          <p:cNvPr id="2" name="Номер слайда 5">
            <a:extLst>
              <a:ext uri="{FF2B5EF4-FFF2-40B4-BE49-F238E27FC236}">
                <a16:creationId xmlns:a16="http://schemas.microsoft.com/office/drawing/2014/main" id="{73B98CF6-3BEF-392E-6F58-C870DE2FDC17}"/>
              </a:ext>
            </a:extLst>
          </p:cNvPr>
          <p:cNvSpPr>
            <a:spLocks noGrp="1"/>
          </p:cNvSpPr>
          <p:nvPr>
            <p:ph type="sldNum" sz="quarter" idx="12"/>
          </p:nvPr>
        </p:nvSpPr>
        <p:spPr/>
        <p:txBody>
          <a:bodyPr/>
          <a:lstStyle/>
          <a:p>
            <a:fld id="{310ED095-C301-944E-AA51-7DF7955635F1}" type="slidenum">
              <a:rPr lang="ru-RU" altLang="ru-RU"/>
              <a:pPr/>
              <a:t>74</a:t>
            </a:fld>
            <a:endParaRPr lang="ru-RU" altLang="ru-RU"/>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FD2889D4-226B-A268-F372-6FBB2FABA847}"/>
              </a:ext>
            </a:extLst>
          </p:cNvPr>
          <p:cNvSpPr>
            <a:spLocks noGrp="1" noChangeArrowheads="1"/>
          </p:cNvSpPr>
          <p:nvPr>
            <p:ph type="title"/>
          </p:nvPr>
        </p:nvSpPr>
        <p:spPr>
          <a:xfrm>
            <a:off x="468313" y="188913"/>
            <a:ext cx="8229600" cy="792162"/>
          </a:xfrm>
        </p:spPr>
        <p:txBody>
          <a:bodyPr/>
          <a:lstStyle/>
          <a:p>
            <a:pPr algn="ctr"/>
            <a:r>
              <a:rPr lang="ru-RU" altLang="ru-RU" sz="3600">
                <a:solidFill>
                  <a:schemeClr val="tx1"/>
                </a:solidFill>
              </a:rPr>
              <a:t>Характеристика красных и белых волокон</a:t>
            </a:r>
            <a:endParaRPr lang="en-US" altLang="ru-RU" sz="3600">
              <a:solidFill>
                <a:schemeClr val="tx1"/>
              </a:solidFill>
            </a:endParaRPr>
          </a:p>
        </p:txBody>
      </p:sp>
      <p:sp>
        <p:nvSpPr>
          <p:cNvPr id="2" name="Номер слайда 4">
            <a:extLst>
              <a:ext uri="{FF2B5EF4-FFF2-40B4-BE49-F238E27FC236}">
                <a16:creationId xmlns:a16="http://schemas.microsoft.com/office/drawing/2014/main" id="{B356CE72-2364-B8E9-5838-2DCBCEB81F78}"/>
              </a:ext>
            </a:extLst>
          </p:cNvPr>
          <p:cNvSpPr>
            <a:spLocks noGrp="1"/>
          </p:cNvSpPr>
          <p:nvPr>
            <p:ph type="sldNum" sz="quarter" idx="12"/>
          </p:nvPr>
        </p:nvSpPr>
        <p:spPr/>
        <p:txBody>
          <a:bodyPr/>
          <a:lstStyle/>
          <a:p>
            <a:fld id="{F01C9168-3B64-E544-BAEC-D275EBA74E4E}" type="slidenum">
              <a:rPr lang="ru-RU" altLang="ru-RU"/>
              <a:pPr/>
              <a:t>75</a:t>
            </a:fld>
            <a:endParaRPr lang="ru-RU" altLang="ru-RU"/>
          </a:p>
        </p:txBody>
      </p:sp>
      <p:graphicFrame>
        <p:nvGraphicFramePr>
          <p:cNvPr id="228669" name="Group 317">
            <a:extLst>
              <a:ext uri="{FF2B5EF4-FFF2-40B4-BE49-F238E27FC236}">
                <a16:creationId xmlns:a16="http://schemas.microsoft.com/office/drawing/2014/main" id="{2829A0DF-1351-3CA3-46F0-8F4368ECBF46}"/>
              </a:ext>
            </a:extLst>
          </p:cNvPr>
          <p:cNvGraphicFramePr>
            <a:graphicFrameLocks noGrp="1"/>
          </p:cNvGraphicFramePr>
          <p:nvPr>
            <p:ph sz="half" idx="4294967295"/>
          </p:nvPr>
        </p:nvGraphicFramePr>
        <p:xfrm>
          <a:off x="0" y="1052513"/>
          <a:ext cx="8964613" cy="5375278"/>
        </p:xfrm>
        <a:graphic>
          <a:graphicData uri="http://schemas.openxmlformats.org/drawingml/2006/table">
            <a:tbl>
              <a:tblPr/>
              <a:tblGrid>
                <a:gridCol w="3276600">
                  <a:extLst>
                    <a:ext uri="{9D8B030D-6E8A-4147-A177-3AD203B41FA5}">
                      <a16:colId xmlns:a16="http://schemas.microsoft.com/office/drawing/2014/main" val="4272300406"/>
                    </a:ext>
                  </a:extLst>
                </a:gridCol>
                <a:gridCol w="2663825">
                  <a:extLst>
                    <a:ext uri="{9D8B030D-6E8A-4147-A177-3AD203B41FA5}">
                      <a16:colId xmlns:a16="http://schemas.microsoft.com/office/drawing/2014/main" val="4028507377"/>
                    </a:ext>
                  </a:extLst>
                </a:gridCol>
                <a:gridCol w="3024188">
                  <a:extLst>
                    <a:ext uri="{9D8B030D-6E8A-4147-A177-3AD203B41FA5}">
                      <a16:colId xmlns:a16="http://schemas.microsoft.com/office/drawing/2014/main" val="2111298654"/>
                    </a:ext>
                  </a:extLst>
                </a:gridCol>
              </a:tblGrid>
              <a:tr h="509588">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600" b="0" i="0" u="none" strike="noStrike" cap="none" normalizeH="0" baseline="0">
                          <a:ln>
                            <a:noFill/>
                          </a:ln>
                          <a:solidFill>
                            <a:schemeClr val="tx1"/>
                          </a:solidFill>
                          <a:effectLst/>
                          <a:latin typeface="Tahoma" panose="020B0604030504040204" pitchFamily="34" charset="0"/>
                        </a:rPr>
                        <a:t>Признаки</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Красные</a:t>
                      </a:r>
                      <a:endParaRPr kumimoji="0" lang="ru-RU" altLang="ru-RU" sz="2600" b="0" i="0" u="none" strike="noStrike" cap="none" normalizeH="0" baseline="0">
                        <a:ln>
                          <a:noFill/>
                        </a:ln>
                        <a:solidFill>
                          <a:srgbClr val="FF0000"/>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600" b="1" i="0" u="none" strike="noStrike" cap="none" normalizeH="0" baseline="0">
                          <a:ln>
                            <a:noFill/>
                          </a:ln>
                          <a:solidFill>
                            <a:schemeClr val="bg1"/>
                          </a:solidFill>
                          <a:effectLst/>
                          <a:latin typeface="Times New Roman" panose="02020603050405020304" pitchFamily="18" charset="0"/>
                          <a:cs typeface="Times New Roman" panose="02020603050405020304" pitchFamily="18" charset="0"/>
                        </a:rPr>
                        <a:t>Белые</a:t>
                      </a:r>
                      <a:endParaRPr kumimoji="0" lang="ru-RU" altLang="ru-RU" sz="2600" b="0" i="0" u="none" strike="noStrike" cap="none" normalizeH="0" baseline="0">
                        <a:ln>
                          <a:noFill/>
                        </a:ln>
                        <a:solidFill>
                          <a:schemeClr val="bg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891359832"/>
                  </a:ext>
                </a:extLst>
              </a:tr>
              <a:tr h="496888">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Относ. </a:t>
                      </a:r>
                      <a:r>
                        <a:rPr kumimoji="0" lang="ru-RU" altLang="ru-RU" sz="2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itchFamily="2" charset="2"/>
                        </a:rPr>
                        <a:t></a:t>
                      </a:r>
                      <a:r>
                        <a:rPr kumimoji="0" lang="ru-RU" altLang="ru-RU" sz="2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ru-RU" altLang="ru-RU" sz="2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sym typeface="Symbol" pitchFamily="2" charset="2"/>
                        </a:rPr>
                        <a:t>волокон</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Малый</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Большой</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3681641"/>
                  </a:ext>
                </a:extLst>
              </a:tr>
              <a:tr h="492125">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Тип сокращения</a:t>
                      </a:r>
                      <a:endParaRPr kumimoji="0" lang="ru-RU" altLang="ru-RU" sz="2200" b="1" i="1" u="none" strike="noStrike" cap="none" normalizeH="0" baseline="0">
                        <a:ln>
                          <a:noFill/>
                        </a:ln>
                        <a:solidFill>
                          <a:schemeClr val="tx1"/>
                        </a:solidFill>
                        <a:effectLst/>
                        <a:latin typeface="Tahoma" panose="020B060403050404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Медленное</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Быстрее в </a:t>
                      </a:r>
                      <a:r>
                        <a:rPr kumimoji="0" lang="en-US"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 </a:t>
                      </a: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раз</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5915544"/>
                  </a:ext>
                </a:extLst>
              </a:tr>
              <a:tr h="493713">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Васкуляризация</a:t>
                      </a:r>
                      <a:endParaRPr kumimoji="0" lang="ru-RU" altLang="ru-RU" sz="2200" b="1" i="1" u="none" strike="noStrike" cap="none" normalizeH="0" baseline="0">
                        <a:ln>
                          <a:noFill/>
                        </a:ln>
                        <a:solidFill>
                          <a:schemeClr val="tx1"/>
                        </a:solidFill>
                        <a:effectLst/>
                        <a:latin typeface="Tahoma" panose="020B060403050404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Высокая</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Слабее</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0969760"/>
                  </a:ext>
                </a:extLst>
              </a:tr>
              <a:tr h="495300">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Тип обмена (Мх)  </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Много (аэробный)</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Мало (анаэробный)</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9899632"/>
                  </a:ext>
                </a:extLst>
              </a:tr>
              <a:tr h="493713">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Миоглобин</a:t>
                      </a:r>
                      <a:endParaRPr kumimoji="0" lang="ru-RU" altLang="ru-RU" sz="2200" b="1" i="1" u="none" strike="noStrike" cap="none" normalizeH="0" baseline="0">
                        <a:ln>
                          <a:noFill/>
                        </a:ln>
                        <a:solidFill>
                          <a:schemeClr val="tx1"/>
                        </a:solidFill>
                        <a:effectLst/>
                        <a:latin typeface="Tahoma" panose="020B060403050404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Много</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Мало</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0303404"/>
                  </a:ext>
                </a:extLst>
              </a:tr>
              <a:tr h="619125">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Главный источник АТФ</a:t>
                      </a:r>
                      <a:endParaRPr kumimoji="0" lang="ru-RU" altLang="ru-RU" sz="2200" b="1" i="1" u="none" strike="noStrike" cap="none" normalizeH="0" baseline="0">
                        <a:ln>
                          <a:noFill/>
                        </a:ln>
                        <a:solidFill>
                          <a:schemeClr val="tx1"/>
                        </a:solidFill>
                        <a:effectLst/>
                        <a:latin typeface="Tahoma" panose="020B060403050404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Окисление ЖК</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Гликолиз (процесс)</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7574457"/>
                  </a:ext>
                </a:extLst>
              </a:tr>
              <a:tr h="492125">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Главный энергорезерв</a:t>
                      </a:r>
                      <a:endParaRPr kumimoji="0" lang="ru-RU" altLang="ru-RU" sz="2200" b="1" i="1" u="none" strike="noStrike" cap="none" normalizeH="0" baseline="0">
                        <a:ln>
                          <a:noFill/>
                        </a:ln>
                        <a:solidFill>
                          <a:schemeClr val="tx1"/>
                        </a:solidFill>
                        <a:effectLst/>
                        <a:latin typeface="Tahoma" panose="020B060403050404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ЖК (ТГ и ФЛ)</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Гликоген в мышцах</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722440"/>
                  </a:ext>
                </a:extLst>
              </a:tr>
              <a:tr h="493713">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СР</a:t>
                      </a:r>
                      <a:endParaRPr kumimoji="0" lang="ru-RU" altLang="ru-RU" sz="2200" b="1" i="1" u="none" strike="noStrike" cap="none" normalizeH="0" baseline="0">
                        <a:ln>
                          <a:noFill/>
                        </a:ln>
                        <a:solidFill>
                          <a:schemeClr val="tx1"/>
                        </a:solidFill>
                        <a:effectLst/>
                        <a:latin typeface="Tahoma" panose="020B060403050404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Слабо развит</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Хорошо развит</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4569578"/>
                  </a:ext>
                </a:extLst>
              </a:tr>
              <a:tr h="788988">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Нервно-мышечный синапс</a:t>
                      </a:r>
                      <a:endParaRPr kumimoji="0" lang="ru-RU" altLang="ru-RU" sz="2200" b="1" i="1" u="none" strike="noStrike" cap="none" normalizeH="0" baseline="0">
                        <a:ln>
                          <a:noFill/>
                        </a:ln>
                        <a:solidFill>
                          <a:schemeClr val="tx1"/>
                        </a:solidFill>
                        <a:effectLst/>
                        <a:latin typeface="Tahoma" panose="020B060403050404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Слабо развит </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defRPr sz="24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defRPr sz="20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defRPr>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defRPr>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defRPr>
                          <a:solidFill>
                            <a:schemeClr val="tx1"/>
                          </a:solidFill>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2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Хорошо развит</a:t>
                      </a:r>
                      <a:endParaRPr kumimoji="0" lang="ru-RU" altLang="ru-RU" sz="2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303062"/>
                  </a:ext>
                </a:extLst>
              </a:tr>
            </a:tbl>
          </a:graphicData>
        </a:graphic>
      </p:graphicFrame>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28B32B87-6054-3A7C-8D14-A325206494A1}"/>
              </a:ext>
            </a:extLst>
          </p:cNvPr>
          <p:cNvSpPr>
            <a:spLocks noGrp="1" noChangeArrowheads="1"/>
          </p:cNvSpPr>
          <p:nvPr>
            <p:ph type="title"/>
          </p:nvPr>
        </p:nvSpPr>
        <p:spPr/>
        <p:txBody>
          <a:bodyPr/>
          <a:lstStyle/>
          <a:p>
            <a:pPr algn="ctr"/>
            <a:r>
              <a:rPr lang="ru-RU" altLang="ru-RU" b="1"/>
              <a:t>Сердечная мышца</a:t>
            </a:r>
            <a:endParaRPr lang="en-US" altLang="ru-RU" b="1"/>
          </a:p>
        </p:txBody>
      </p:sp>
      <p:sp>
        <p:nvSpPr>
          <p:cNvPr id="332803" name="Rectangle 3">
            <a:extLst>
              <a:ext uri="{FF2B5EF4-FFF2-40B4-BE49-F238E27FC236}">
                <a16:creationId xmlns:a16="http://schemas.microsoft.com/office/drawing/2014/main" id="{89BF2D06-0D5D-0683-27EE-3AF6F6973208}"/>
              </a:ext>
            </a:extLst>
          </p:cNvPr>
          <p:cNvSpPr>
            <a:spLocks noGrp="1" noChangeArrowheads="1"/>
          </p:cNvSpPr>
          <p:nvPr>
            <p:ph idx="1"/>
          </p:nvPr>
        </p:nvSpPr>
        <p:spPr/>
        <p:txBody>
          <a:bodyPr/>
          <a:lstStyle/>
          <a:p>
            <a:pPr>
              <a:lnSpc>
                <a:spcPct val="90000"/>
              </a:lnSpc>
            </a:pPr>
            <a:r>
              <a:rPr lang="ru-RU" altLang="ru-RU"/>
              <a:t>Сочетают свойства обоих волокон</a:t>
            </a:r>
          </a:p>
          <a:p>
            <a:pPr>
              <a:lnSpc>
                <a:spcPct val="90000"/>
              </a:lnSpc>
            </a:pPr>
            <a:r>
              <a:rPr lang="ru-RU" altLang="ru-RU"/>
              <a:t>Значительное количество Мх до </a:t>
            </a:r>
            <a:r>
              <a:rPr lang="ru-RU" altLang="ru-RU" b="1">
                <a:solidFill>
                  <a:srgbClr val="CC0000"/>
                </a:solidFill>
              </a:rPr>
              <a:t>25-30%</a:t>
            </a:r>
            <a:r>
              <a:rPr lang="ru-RU" altLang="ru-RU"/>
              <a:t> объема клетки.</a:t>
            </a:r>
          </a:p>
          <a:p>
            <a:pPr>
              <a:lnSpc>
                <a:spcPct val="90000"/>
              </a:lnSpc>
            </a:pPr>
            <a:r>
              <a:rPr lang="ru-RU" altLang="ru-RU"/>
              <a:t>Кардиомиоциты рано перестают делиться.</a:t>
            </a:r>
          </a:p>
          <a:p>
            <a:pPr>
              <a:lnSpc>
                <a:spcPct val="90000"/>
              </a:lnSpc>
            </a:pPr>
            <a:r>
              <a:rPr lang="ru-RU" altLang="ru-RU"/>
              <a:t>Очень быстрая замена белков, особенно сократительных</a:t>
            </a:r>
          </a:p>
          <a:p>
            <a:pPr lvl="1">
              <a:lnSpc>
                <a:spcPct val="90000"/>
              </a:lnSpc>
            </a:pPr>
            <a:r>
              <a:rPr lang="ru-RU" altLang="ru-RU"/>
              <a:t>Полная замена за один месяц.</a:t>
            </a:r>
            <a:endParaRPr lang="en-US" altLang="ru-RU"/>
          </a:p>
        </p:txBody>
      </p:sp>
      <p:sp>
        <p:nvSpPr>
          <p:cNvPr id="2" name="Номер слайда 5">
            <a:extLst>
              <a:ext uri="{FF2B5EF4-FFF2-40B4-BE49-F238E27FC236}">
                <a16:creationId xmlns:a16="http://schemas.microsoft.com/office/drawing/2014/main" id="{16726B0A-C872-2CAB-C4B0-703E40552326}"/>
              </a:ext>
            </a:extLst>
          </p:cNvPr>
          <p:cNvSpPr>
            <a:spLocks noGrp="1"/>
          </p:cNvSpPr>
          <p:nvPr>
            <p:ph type="sldNum" sz="quarter" idx="12"/>
          </p:nvPr>
        </p:nvSpPr>
        <p:spPr/>
        <p:txBody>
          <a:bodyPr/>
          <a:lstStyle/>
          <a:p>
            <a:fld id="{48EEC87B-2D63-0C4B-94DE-5600FBB9A9CD}" type="slidenum">
              <a:rPr lang="ru-RU" altLang="ru-RU"/>
              <a:pPr/>
              <a:t>76</a:t>
            </a:fld>
            <a:endParaRPr lang="ru-RU" altLang="ru-RU"/>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0ACCDA-8C49-D2E4-5368-0431091C3E6D}"/>
              </a:ext>
            </a:extLst>
          </p:cNvPr>
          <p:cNvSpPr>
            <a:spLocks noGrp="1"/>
          </p:cNvSpPr>
          <p:nvPr>
            <p:ph type="title"/>
          </p:nvPr>
        </p:nvSpPr>
        <p:spPr>
          <a:xfrm>
            <a:off x="628650" y="365126"/>
            <a:ext cx="8263830" cy="1325563"/>
          </a:xfrm>
        </p:spPr>
        <p:txBody>
          <a:bodyPr>
            <a:normAutofit fontScale="90000"/>
          </a:bodyPr>
          <a:lstStyle/>
          <a:p>
            <a:pPr algn="ctr"/>
            <a:r>
              <a:rPr lang="ru-RU" sz="3600" b="1" dirty="0">
                <a:effectLst/>
                <a:latin typeface="MyriadPro"/>
              </a:rPr>
              <a:t>ИСПОЛЬЗОВАНИЕ И РАСПРЕДЕЛЕНИЕ ЭНЕРГИИ В МИОКАРДЕ </a:t>
            </a:r>
            <a:r>
              <a:rPr lang="ru-RU" dirty="0"/>
              <a:t/>
            </a:r>
            <a:br>
              <a:rPr lang="ru-RU" dirty="0"/>
            </a:br>
            <a:endParaRPr lang="ru-RU" dirty="0"/>
          </a:p>
        </p:txBody>
      </p:sp>
      <p:sp>
        <p:nvSpPr>
          <p:cNvPr id="3" name="Объект 2">
            <a:extLst>
              <a:ext uri="{FF2B5EF4-FFF2-40B4-BE49-F238E27FC236}">
                <a16:creationId xmlns:a16="http://schemas.microsoft.com/office/drawing/2014/main" id="{E32FB4E3-8F22-A4C3-C503-DAC647788BBA}"/>
              </a:ext>
            </a:extLst>
          </p:cNvPr>
          <p:cNvSpPr>
            <a:spLocks noGrp="1"/>
          </p:cNvSpPr>
          <p:nvPr>
            <p:ph idx="1"/>
          </p:nvPr>
        </p:nvSpPr>
        <p:spPr/>
        <p:txBody>
          <a:bodyPr/>
          <a:lstStyle/>
          <a:p>
            <a:r>
              <a:rPr lang="ru-RU" sz="1800" dirty="0">
                <a:effectLst/>
                <a:latin typeface="Newton"/>
              </a:rPr>
              <a:t>Основным потребителем АТФ в </a:t>
            </a:r>
            <a:r>
              <a:rPr lang="ru-RU" sz="1800" dirty="0" err="1">
                <a:effectLst/>
                <a:latin typeface="Newton"/>
              </a:rPr>
              <a:t>кардиомиоцитах</a:t>
            </a:r>
            <a:r>
              <a:rPr lang="ru-RU" sz="1800" dirty="0">
                <a:effectLst/>
                <a:latin typeface="Newton"/>
              </a:rPr>
              <a:t> является </a:t>
            </a:r>
            <a:r>
              <a:rPr lang="ru-RU" sz="1800" dirty="0" err="1" smtClean="0">
                <a:effectLst/>
                <a:latin typeface="Newton"/>
              </a:rPr>
              <a:t>сократительныи</a:t>
            </a:r>
            <a:r>
              <a:rPr lang="ru-RU" sz="1800" dirty="0">
                <a:effectLst/>
                <a:latin typeface="Newton"/>
              </a:rPr>
              <a:t>̆ аппарат, </a:t>
            </a:r>
            <a:r>
              <a:rPr lang="ru-RU" sz="1800" dirty="0" err="1">
                <a:effectLst/>
                <a:latin typeface="Newton"/>
              </a:rPr>
              <a:t>организованныи</a:t>
            </a:r>
            <a:r>
              <a:rPr lang="ru-RU" sz="1800" dirty="0">
                <a:effectLst/>
                <a:latin typeface="Newton"/>
              </a:rPr>
              <a:t>̆ в виде миофибрилл, его потребность в энергии оценивается </a:t>
            </a:r>
            <a:r>
              <a:rPr lang="ru-RU" sz="1800" dirty="0" smtClean="0">
                <a:effectLst/>
                <a:latin typeface="Newton"/>
              </a:rPr>
              <a:t>равной примерно </a:t>
            </a:r>
            <a:r>
              <a:rPr lang="ru-RU" sz="1800" dirty="0">
                <a:effectLst/>
                <a:latin typeface="Newton"/>
              </a:rPr>
              <a:t>80 % </a:t>
            </a:r>
            <a:r>
              <a:rPr lang="ru-RU" sz="1800" dirty="0" smtClean="0">
                <a:effectLst/>
                <a:latin typeface="Newton"/>
              </a:rPr>
              <a:t>общего </a:t>
            </a:r>
            <a:r>
              <a:rPr lang="ru-RU" sz="1800" dirty="0">
                <a:effectLst/>
                <a:latin typeface="Newton"/>
              </a:rPr>
              <a:t>расхода энергии. </a:t>
            </a:r>
            <a:r>
              <a:rPr lang="ru-RU" sz="1800" dirty="0" err="1">
                <a:effectLst/>
                <a:latin typeface="Newton"/>
              </a:rPr>
              <a:t>Преимущественныи</a:t>
            </a:r>
            <a:r>
              <a:rPr lang="ru-RU" sz="1800" dirty="0">
                <a:effectLst/>
                <a:latin typeface="Newton"/>
              </a:rPr>
              <a:t>̆ расход АТФ на работу миофибрилл обусловлен наличием в них большого числа головок миозина, обладающих </a:t>
            </a:r>
            <a:r>
              <a:rPr lang="ru-RU" sz="1800" dirty="0" err="1">
                <a:effectLst/>
                <a:latin typeface="Newton"/>
              </a:rPr>
              <a:t>АТФазнои</a:t>
            </a:r>
            <a:r>
              <a:rPr lang="ru-RU" sz="1800" dirty="0">
                <a:effectLst/>
                <a:latin typeface="Newton"/>
              </a:rPr>
              <a:t>̆ активностью. Скорость расхода АТФ в сократительном аппарате определяется </a:t>
            </a:r>
            <a:r>
              <a:rPr lang="ru-RU" sz="1800" dirty="0" err="1">
                <a:effectLst/>
                <a:latin typeface="Newton"/>
              </a:rPr>
              <a:t>нагрузкои</a:t>
            </a:r>
            <a:r>
              <a:rPr lang="ru-RU" sz="1800" dirty="0">
                <a:effectLst/>
                <a:latin typeface="Newton"/>
              </a:rPr>
              <a:t>̆ на </a:t>
            </a:r>
            <a:r>
              <a:rPr lang="ru-RU" sz="1800" dirty="0" smtClean="0">
                <a:effectLst/>
                <a:latin typeface="Newton"/>
              </a:rPr>
              <a:t>сердце </a:t>
            </a:r>
            <a:r>
              <a:rPr lang="ru-RU" sz="1800" dirty="0">
                <a:effectLst/>
                <a:latin typeface="Newton"/>
              </a:rPr>
              <a:t>в системе кровообращения. Основным энергоемким процессом является развитие силы или давления, поэтому повышение </a:t>
            </a:r>
            <a:r>
              <a:rPr lang="ru-RU" sz="1800" dirty="0" smtClean="0">
                <a:effectLst/>
                <a:latin typeface="Newton"/>
              </a:rPr>
              <a:t>артериального </a:t>
            </a:r>
            <a:r>
              <a:rPr lang="ru-RU" sz="1800" dirty="0">
                <a:effectLst/>
                <a:latin typeface="Newton"/>
              </a:rPr>
              <a:t>давления сопровождается закономерным </a:t>
            </a:r>
            <a:r>
              <a:rPr lang="ru-RU" sz="1800" dirty="0" smtClean="0">
                <a:effectLst/>
                <a:latin typeface="Newton"/>
              </a:rPr>
              <a:t>повышением </a:t>
            </a:r>
            <a:r>
              <a:rPr lang="ru-RU" sz="1800" dirty="0">
                <a:effectLst/>
                <a:latin typeface="Newton"/>
              </a:rPr>
              <a:t>поглощения кислорода сердцем. Другим определяющим </a:t>
            </a:r>
            <a:r>
              <a:rPr lang="ru-RU" sz="1800" dirty="0" smtClean="0">
                <a:effectLst/>
                <a:latin typeface="Newton"/>
              </a:rPr>
              <a:t>фактором </a:t>
            </a:r>
            <a:r>
              <a:rPr lang="ru-RU" sz="1800" dirty="0">
                <a:effectLst/>
                <a:latin typeface="Newton"/>
              </a:rPr>
              <a:t>является частота сокращений. </a:t>
            </a:r>
            <a:endParaRPr lang="ru-RU" dirty="0"/>
          </a:p>
          <a:p>
            <a:endParaRPr lang="ru-RU" dirty="0"/>
          </a:p>
        </p:txBody>
      </p:sp>
      <p:sp>
        <p:nvSpPr>
          <p:cNvPr id="4" name="Номер слайда 3">
            <a:extLst>
              <a:ext uri="{FF2B5EF4-FFF2-40B4-BE49-F238E27FC236}">
                <a16:creationId xmlns:a16="http://schemas.microsoft.com/office/drawing/2014/main" id="{FDD68897-7825-F159-CD46-48A1D447B356}"/>
              </a:ext>
            </a:extLst>
          </p:cNvPr>
          <p:cNvSpPr>
            <a:spLocks noGrp="1"/>
          </p:cNvSpPr>
          <p:nvPr>
            <p:ph type="sldNum" sz="quarter" idx="12"/>
          </p:nvPr>
        </p:nvSpPr>
        <p:spPr/>
        <p:txBody>
          <a:bodyPr/>
          <a:lstStyle/>
          <a:p>
            <a:fld id="{6E86E7CA-A58B-8745-BB67-8E90FCA9B57C}" type="slidenum">
              <a:rPr lang="ru-RU" altLang="ru-RU" smtClean="0"/>
              <a:pPr/>
              <a:t>77</a:t>
            </a:fld>
            <a:endParaRPr lang="ru-RU" altLang="ru-RU"/>
          </a:p>
        </p:txBody>
      </p:sp>
    </p:spTree>
    <p:extLst>
      <p:ext uri="{BB962C8B-B14F-4D97-AF65-F5344CB8AC3E}">
        <p14:creationId xmlns:p14="http://schemas.microsoft.com/office/powerpoint/2010/main" val="21046640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99240E-C1F4-20C1-6A10-ED2069CA427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9F8BCF3-F62F-BB65-DC33-1CC3EE70EFA0}"/>
              </a:ext>
            </a:extLst>
          </p:cNvPr>
          <p:cNvSpPr>
            <a:spLocks noGrp="1"/>
          </p:cNvSpPr>
          <p:nvPr>
            <p:ph idx="1"/>
          </p:nvPr>
        </p:nvSpPr>
        <p:spPr/>
        <p:txBody>
          <a:bodyPr/>
          <a:lstStyle/>
          <a:p>
            <a:r>
              <a:rPr lang="ru-RU" sz="1800" dirty="0">
                <a:effectLst/>
                <a:latin typeface="Newton"/>
              </a:rPr>
              <a:t>Примерно 10–15 % </a:t>
            </a:r>
            <a:r>
              <a:rPr lang="ru-RU" sz="1800" dirty="0" err="1">
                <a:effectLst/>
                <a:latin typeface="Newton"/>
              </a:rPr>
              <a:t>всеи</a:t>
            </a:r>
            <a:r>
              <a:rPr lang="ru-RU" sz="1800" dirty="0">
                <a:effectLst/>
                <a:latin typeface="Newton"/>
              </a:rPr>
              <a:t>̆ энергии расходуется на поддержание трансмембранного потенциала и возбудимости </a:t>
            </a:r>
            <a:r>
              <a:rPr lang="ru-RU" sz="1800" dirty="0" err="1" smtClean="0">
                <a:effectLst/>
                <a:latin typeface="Newton"/>
              </a:rPr>
              <a:t>кардиомиоцитов</a:t>
            </a:r>
            <a:r>
              <a:rPr lang="ru-RU" sz="1800" dirty="0">
                <a:effectLst/>
                <a:latin typeface="Newton"/>
              </a:rPr>
              <a:t>, которые зависят от работы мембранных транспортных </a:t>
            </a:r>
            <a:r>
              <a:rPr lang="ru-RU" sz="1800" dirty="0" smtClean="0">
                <a:effectLst/>
                <a:latin typeface="Newton"/>
              </a:rPr>
              <a:t>белков</a:t>
            </a:r>
            <a:r>
              <a:rPr lang="ru-RU" sz="1800" dirty="0">
                <a:effectLst/>
                <a:latin typeface="Newton"/>
              </a:rPr>
              <a:t>. Белки транспортируют катионы против концентрационного градиента, к их числу относятся </a:t>
            </a:r>
            <a:r>
              <a:rPr lang="en" sz="1800" dirty="0">
                <a:effectLst/>
                <a:latin typeface="Newton"/>
              </a:rPr>
              <a:t>Na+/K+-</a:t>
            </a:r>
            <a:r>
              <a:rPr lang="ru-RU" sz="1800" dirty="0" err="1">
                <a:effectLst/>
                <a:latin typeface="Newton"/>
              </a:rPr>
              <a:t>АТФаза</a:t>
            </a:r>
            <a:r>
              <a:rPr lang="ru-RU" sz="1800" dirty="0">
                <a:effectLst/>
                <a:latin typeface="Newton"/>
              </a:rPr>
              <a:t> сарколеммы, </a:t>
            </a:r>
            <a:r>
              <a:rPr lang="ru-RU" sz="1800" dirty="0" smtClean="0">
                <a:effectLst/>
                <a:latin typeface="Newton"/>
              </a:rPr>
              <a:t>перемещающие </a:t>
            </a:r>
            <a:r>
              <a:rPr lang="ru-RU" sz="1800" dirty="0">
                <a:effectLst/>
                <a:latin typeface="Newton"/>
              </a:rPr>
              <a:t>ионы </a:t>
            </a:r>
            <a:r>
              <a:rPr lang="en" sz="1800" dirty="0">
                <a:effectLst/>
                <a:latin typeface="Newton"/>
              </a:rPr>
              <a:t>Na+ </a:t>
            </a:r>
            <a:r>
              <a:rPr lang="ru-RU" sz="1800" dirty="0">
                <a:effectLst/>
                <a:latin typeface="Newton"/>
              </a:rPr>
              <a:t>наружу, а </a:t>
            </a:r>
            <a:r>
              <a:rPr lang="en" sz="1800" dirty="0">
                <a:effectLst/>
                <a:latin typeface="Newton"/>
              </a:rPr>
              <a:t>K+ </a:t>
            </a:r>
            <a:r>
              <a:rPr lang="ru-RU" sz="1800" dirty="0">
                <a:effectLst/>
                <a:latin typeface="Newton"/>
              </a:rPr>
              <a:t>внутрь клеток, и </a:t>
            </a:r>
            <a:r>
              <a:rPr lang="en" sz="1800" dirty="0">
                <a:effectLst/>
                <a:latin typeface="Newton"/>
              </a:rPr>
              <a:t>SERCA2a, </a:t>
            </a:r>
            <a:r>
              <a:rPr lang="ru-RU" sz="1800" dirty="0">
                <a:effectLst/>
                <a:latin typeface="Newton"/>
              </a:rPr>
              <a:t>транспортирующая ионы Са2+ во внутриклеточное депо — СР. Как известно, повышение уровня Са в </a:t>
            </a:r>
            <a:r>
              <a:rPr lang="ru-RU" sz="1800" dirty="0" err="1">
                <a:effectLst/>
                <a:latin typeface="Newton"/>
              </a:rPr>
              <a:t>миоплазме</a:t>
            </a:r>
            <a:r>
              <a:rPr lang="ru-RU" sz="1800" dirty="0">
                <a:effectLst/>
                <a:latin typeface="Newton"/>
              </a:rPr>
              <a:t> вызывает </a:t>
            </a:r>
            <a:r>
              <a:rPr lang="ru-RU" sz="1800" dirty="0" smtClean="0">
                <a:effectLst/>
                <a:latin typeface="Newton"/>
              </a:rPr>
              <a:t>сокращение </a:t>
            </a:r>
            <a:r>
              <a:rPr lang="ru-RU" sz="1800" dirty="0">
                <a:effectLst/>
                <a:latin typeface="Newton"/>
              </a:rPr>
              <a:t>миофибрилл, а их удаление — расслабление миофибрилл. Остальная часть энергии (5–10 %) используется для </a:t>
            </a:r>
            <a:r>
              <a:rPr lang="ru-RU" sz="1800" dirty="0" smtClean="0">
                <a:effectLst/>
                <a:latin typeface="Newton"/>
              </a:rPr>
              <a:t>поддержания </a:t>
            </a:r>
            <a:r>
              <a:rPr lang="ru-RU" sz="1800" dirty="0">
                <a:effectLst/>
                <a:latin typeface="Newton"/>
              </a:rPr>
              <a:t>некоторых АТФ-зависимых кальциевых каналов </a:t>
            </a:r>
            <a:r>
              <a:rPr lang="ru-RU" sz="1800" dirty="0" smtClean="0">
                <a:effectLst/>
                <a:latin typeface="Newton"/>
              </a:rPr>
              <a:t>сарколеммы </a:t>
            </a:r>
            <a:r>
              <a:rPr lang="ru-RU" sz="1800" dirty="0">
                <a:effectLst/>
                <a:latin typeface="Newton"/>
              </a:rPr>
              <a:t>в закрытом состоянии, а также для различных синтетических </a:t>
            </a:r>
            <a:r>
              <a:rPr lang="ru-RU" sz="1800" dirty="0" smtClean="0">
                <a:effectLst/>
                <a:latin typeface="Newton"/>
              </a:rPr>
              <a:t>реакций </a:t>
            </a:r>
            <a:r>
              <a:rPr lang="ru-RU" sz="1800" dirty="0">
                <a:effectLst/>
                <a:latin typeface="Newton"/>
              </a:rPr>
              <a:t>в клетках. </a:t>
            </a:r>
            <a:endParaRPr lang="ru-RU" sz="1400" dirty="0"/>
          </a:p>
          <a:p>
            <a:r>
              <a:rPr lang="ru-RU" sz="1800" dirty="0">
                <a:effectLst/>
                <a:latin typeface="Newton"/>
              </a:rPr>
              <a:t> </a:t>
            </a:r>
            <a:endParaRPr lang="ru-RU" dirty="0"/>
          </a:p>
          <a:p>
            <a:endParaRPr lang="ru-RU" dirty="0"/>
          </a:p>
        </p:txBody>
      </p:sp>
      <p:sp>
        <p:nvSpPr>
          <p:cNvPr id="4" name="Номер слайда 3">
            <a:extLst>
              <a:ext uri="{FF2B5EF4-FFF2-40B4-BE49-F238E27FC236}">
                <a16:creationId xmlns:a16="http://schemas.microsoft.com/office/drawing/2014/main" id="{C4D68021-2537-DC50-DF1E-F485B7BDF530}"/>
              </a:ext>
            </a:extLst>
          </p:cNvPr>
          <p:cNvSpPr>
            <a:spLocks noGrp="1"/>
          </p:cNvSpPr>
          <p:nvPr>
            <p:ph type="sldNum" sz="quarter" idx="12"/>
          </p:nvPr>
        </p:nvSpPr>
        <p:spPr/>
        <p:txBody>
          <a:bodyPr/>
          <a:lstStyle/>
          <a:p>
            <a:fld id="{6E86E7CA-A58B-8745-BB67-8E90FCA9B57C}" type="slidenum">
              <a:rPr lang="ru-RU" altLang="ru-RU" smtClean="0"/>
              <a:pPr/>
              <a:t>78</a:t>
            </a:fld>
            <a:endParaRPr lang="ru-RU" altLang="ru-RU"/>
          </a:p>
        </p:txBody>
      </p:sp>
    </p:spTree>
    <p:extLst>
      <p:ext uri="{BB962C8B-B14F-4D97-AF65-F5344CB8AC3E}">
        <p14:creationId xmlns:p14="http://schemas.microsoft.com/office/powerpoint/2010/main" val="31019129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54881D6-F5B5-88F1-9561-0222E0AFBA5F}"/>
              </a:ext>
            </a:extLst>
          </p:cNvPr>
          <p:cNvSpPr>
            <a:spLocks noGrp="1"/>
          </p:cNvSpPr>
          <p:nvPr>
            <p:ph idx="1"/>
          </p:nvPr>
        </p:nvSpPr>
        <p:spPr/>
        <p:txBody>
          <a:bodyPr/>
          <a:lstStyle/>
          <a:p>
            <a:r>
              <a:rPr lang="ru-RU" sz="1800" dirty="0">
                <a:effectLst/>
                <a:latin typeface="Newton"/>
              </a:rPr>
              <a:t>В связи с </a:t>
            </a:r>
            <a:r>
              <a:rPr lang="ru-RU" sz="1800" dirty="0" err="1">
                <a:effectLst/>
                <a:latin typeface="Newton"/>
              </a:rPr>
              <a:t>высокои</a:t>
            </a:r>
            <a:r>
              <a:rPr lang="ru-RU" sz="1800" dirty="0">
                <a:effectLst/>
                <a:latin typeface="Newton"/>
              </a:rPr>
              <a:t>̆ потребностью миофибрилл в АТФ их </a:t>
            </a:r>
            <a:r>
              <a:rPr lang="ru-RU" sz="1800" dirty="0" smtClean="0">
                <a:effectLst/>
                <a:latin typeface="Newton"/>
              </a:rPr>
              <a:t>снабжение </a:t>
            </a:r>
            <a:r>
              <a:rPr lang="ru-RU" sz="1800" dirty="0">
                <a:effectLst/>
                <a:latin typeface="Newton"/>
              </a:rPr>
              <a:t>осуществляется за счет АТФ, синтезированного в </a:t>
            </a:r>
            <a:r>
              <a:rPr lang="ru-RU" sz="1800" dirty="0" smtClean="0">
                <a:effectLst/>
                <a:latin typeface="Newton"/>
              </a:rPr>
              <a:t>митохондриях</a:t>
            </a:r>
            <a:r>
              <a:rPr lang="ru-RU" sz="1800" dirty="0">
                <a:effectLst/>
                <a:latin typeface="Newton"/>
              </a:rPr>
              <a:t>. Другие же клеточные структуры, потребляющие значительно меньшее количество АТФ, например, </a:t>
            </a:r>
            <a:r>
              <a:rPr lang="ru-RU" sz="1800" dirty="0" smtClean="0">
                <a:effectLst/>
                <a:latin typeface="Newton"/>
              </a:rPr>
              <a:t>мембранные </a:t>
            </a:r>
            <a:r>
              <a:rPr lang="ru-RU" sz="1800" dirty="0">
                <a:effectLst/>
                <a:latin typeface="Newton"/>
              </a:rPr>
              <a:t>ионные насосы, способны работать, используя АТФ, </a:t>
            </a:r>
            <a:r>
              <a:rPr lang="ru-RU" sz="1800" dirty="0" smtClean="0">
                <a:effectLst/>
                <a:latin typeface="Newton"/>
              </a:rPr>
              <a:t>образованный </a:t>
            </a:r>
            <a:r>
              <a:rPr lang="ru-RU" sz="1800" dirty="0">
                <a:effectLst/>
                <a:latin typeface="Newton"/>
              </a:rPr>
              <a:t>в реакциях гликолиза. Дополнительным </a:t>
            </a:r>
            <a:r>
              <a:rPr lang="ru-RU" sz="1800" dirty="0" smtClean="0">
                <a:effectLst/>
                <a:latin typeface="Newton"/>
              </a:rPr>
              <a:t>преимуществом </a:t>
            </a:r>
            <a:r>
              <a:rPr lang="ru-RU" sz="1800" dirty="0">
                <a:effectLst/>
                <a:latin typeface="Newton"/>
              </a:rPr>
              <a:t>этого процесса является наличие </a:t>
            </a:r>
            <a:r>
              <a:rPr lang="ru-RU" sz="1800" dirty="0" err="1">
                <a:effectLst/>
                <a:latin typeface="Newton"/>
              </a:rPr>
              <a:t>гликолизных</a:t>
            </a:r>
            <a:r>
              <a:rPr lang="ru-RU" sz="1800" dirty="0">
                <a:effectLst/>
                <a:latin typeface="Newton"/>
              </a:rPr>
              <a:t> цепочек непосредственно у мест потребления АТФ, это позволяет </a:t>
            </a:r>
            <a:r>
              <a:rPr lang="ru-RU" sz="1800" dirty="0" smtClean="0">
                <a:effectLst/>
                <a:latin typeface="Newton"/>
              </a:rPr>
              <a:t>избежать </a:t>
            </a:r>
            <a:r>
              <a:rPr lang="ru-RU" sz="1800" dirty="0">
                <a:effectLst/>
                <a:latin typeface="Newton"/>
              </a:rPr>
              <a:t>тех ограничений, которые существуют при транспорте АТФ в саркоплазме. </a:t>
            </a:r>
            <a:endParaRPr lang="ru-RU" dirty="0"/>
          </a:p>
          <a:p>
            <a:endParaRPr lang="ru-RU" dirty="0"/>
          </a:p>
        </p:txBody>
      </p:sp>
      <p:sp>
        <p:nvSpPr>
          <p:cNvPr id="4" name="Номер слайда 3">
            <a:extLst>
              <a:ext uri="{FF2B5EF4-FFF2-40B4-BE49-F238E27FC236}">
                <a16:creationId xmlns:a16="http://schemas.microsoft.com/office/drawing/2014/main" id="{660F1E23-5383-841A-89DA-3BCAE83E5969}"/>
              </a:ext>
            </a:extLst>
          </p:cNvPr>
          <p:cNvSpPr>
            <a:spLocks noGrp="1"/>
          </p:cNvSpPr>
          <p:nvPr>
            <p:ph type="sldNum" sz="quarter" idx="12"/>
          </p:nvPr>
        </p:nvSpPr>
        <p:spPr/>
        <p:txBody>
          <a:bodyPr/>
          <a:lstStyle/>
          <a:p>
            <a:fld id="{6E86E7CA-A58B-8745-BB67-8E90FCA9B57C}" type="slidenum">
              <a:rPr lang="ru-RU" altLang="ru-RU" smtClean="0"/>
              <a:pPr/>
              <a:t>79</a:t>
            </a:fld>
            <a:endParaRPr lang="ru-RU" altLang="ru-RU"/>
          </a:p>
        </p:txBody>
      </p:sp>
    </p:spTree>
    <p:extLst>
      <p:ext uri="{BB962C8B-B14F-4D97-AF65-F5344CB8AC3E}">
        <p14:creationId xmlns:p14="http://schemas.microsoft.com/office/powerpoint/2010/main" val="1182108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a:extLst>
              <a:ext uri="{FF2B5EF4-FFF2-40B4-BE49-F238E27FC236}">
                <a16:creationId xmlns:a16="http://schemas.microsoft.com/office/drawing/2014/main" id="{F555E671-37B6-BF39-9E1B-7A38B5F706C2}"/>
              </a:ext>
            </a:extLst>
          </p:cNvPr>
          <p:cNvSpPr>
            <a:spLocks noGrp="1"/>
          </p:cNvSpPr>
          <p:nvPr>
            <p:ph type="sldNum" sz="quarter" idx="12"/>
          </p:nvPr>
        </p:nvSpPr>
        <p:spPr/>
        <p:txBody>
          <a:bodyPr/>
          <a:lstStyle/>
          <a:p>
            <a:fld id="{E538C0C7-26A1-B640-9864-425D5A7A67BD}" type="slidenum">
              <a:rPr lang="ru-RU" altLang="ru-RU" smtClean="0"/>
              <a:pPr/>
              <a:t>8</a:t>
            </a:fld>
            <a:endParaRPr lang="ru-RU" altLang="ru-RU"/>
          </a:p>
        </p:txBody>
      </p:sp>
      <p:sp>
        <p:nvSpPr>
          <p:cNvPr id="9" name="TextBox 8">
            <a:extLst>
              <a:ext uri="{FF2B5EF4-FFF2-40B4-BE49-F238E27FC236}">
                <a16:creationId xmlns:a16="http://schemas.microsoft.com/office/drawing/2014/main" id="{710C676C-1399-0931-286E-675F98126206}"/>
              </a:ext>
            </a:extLst>
          </p:cNvPr>
          <p:cNvSpPr txBox="1"/>
          <p:nvPr/>
        </p:nvSpPr>
        <p:spPr>
          <a:xfrm>
            <a:off x="395536" y="476672"/>
            <a:ext cx="8582819" cy="1323439"/>
          </a:xfrm>
          <a:prstGeom prst="rect">
            <a:avLst/>
          </a:prstGeom>
          <a:noFill/>
        </p:spPr>
        <p:txBody>
          <a:bodyPr wrap="square" rtlCol="0">
            <a:spAutoFit/>
          </a:bodyPr>
          <a:lstStyle/>
          <a:p>
            <a:r>
              <a:rPr lang="ru-RU" sz="2000" dirty="0" err="1">
                <a:effectLst/>
                <a:latin typeface="Arial" panose="020B0604020202020204" pitchFamily="34" charset="0"/>
                <a:cs typeface="Arial" panose="020B0604020202020204" pitchFamily="34" charset="0"/>
              </a:rPr>
              <a:t>Кардиомиоциты</a:t>
            </a:r>
            <a:r>
              <a:rPr lang="ru-RU" sz="2000" dirty="0">
                <a:effectLst/>
                <a:latin typeface="Arial" panose="020B0604020202020204" pitchFamily="34" charset="0"/>
                <a:cs typeface="Arial" panose="020B0604020202020204" pitchFamily="34" charset="0"/>
              </a:rPr>
              <a:t> контактируют между </a:t>
            </a:r>
            <a:r>
              <a:rPr lang="ru-RU" sz="2000" dirty="0" err="1">
                <a:effectLst/>
                <a:latin typeface="Arial" panose="020B0604020202020204" pitchFamily="34" charset="0"/>
                <a:cs typeface="Arial" panose="020B0604020202020204" pitchFamily="34" charset="0"/>
              </a:rPr>
              <a:t>собои</a:t>
            </a:r>
            <a:r>
              <a:rPr lang="ru-RU" sz="2000" dirty="0">
                <a:effectLst/>
                <a:latin typeface="Arial" panose="020B0604020202020204" pitchFamily="34" charset="0"/>
                <a:cs typeface="Arial" panose="020B0604020202020204" pitchFamily="34" charset="0"/>
              </a:rPr>
              <a:t>̆ с помощью пальцевидных выпячиваний и углублений. Вырост </a:t>
            </a:r>
            <a:r>
              <a:rPr lang="ru-RU" sz="2000" dirty="0" err="1">
                <a:effectLst/>
                <a:latin typeface="Arial" panose="020B0604020202020204" pitchFamily="34" charset="0"/>
                <a:cs typeface="Arial" panose="020B0604020202020204" pitchFamily="34" charset="0"/>
              </a:rPr>
              <a:t>однои</a:t>
            </a:r>
            <a:r>
              <a:rPr lang="ru-RU" sz="2000" dirty="0">
                <a:effectLst/>
                <a:latin typeface="Arial" panose="020B0604020202020204" pitchFamily="34" charset="0"/>
                <a:cs typeface="Arial" panose="020B0604020202020204" pitchFamily="34" charset="0"/>
              </a:rPr>
              <a:t>̆ клетки плотно входит в углубление </a:t>
            </a:r>
            <a:r>
              <a:rPr lang="ru-RU" sz="2000" dirty="0" err="1">
                <a:effectLst/>
                <a:latin typeface="Arial" panose="020B0604020202020204" pitchFamily="34" charset="0"/>
                <a:cs typeface="Arial" panose="020B0604020202020204" pitchFamily="34" charset="0"/>
              </a:rPr>
              <a:t>другои</a:t>
            </a:r>
            <a:r>
              <a:rPr lang="ru-RU" sz="2000" dirty="0">
                <a:effectLst/>
                <a:latin typeface="Arial" panose="020B0604020202020204" pitchFamily="34" charset="0"/>
                <a:cs typeface="Arial" panose="020B0604020202020204" pitchFamily="34" charset="0"/>
              </a:rPr>
              <a:t>̆. </a:t>
            </a:r>
          </a:p>
          <a:p>
            <a:r>
              <a:rPr lang="ru-RU" sz="2000" dirty="0">
                <a:effectLst/>
                <a:latin typeface="Arial" panose="020B0604020202020204" pitchFamily="34" charset="0"/>
                <a:cs typeface="Arial" panose="020B0604020202020204" pitchFamily="34" charset="0"/>
              </a:rPr>
              <a:t>На поверхности выступа имеются следующие контакты: </a:t>
            </a:r>
            <a:endParaRPr lang="ru-RU" sz="2000" dirty="0">
              <a:latin typeface="Arial" panose="020B0604020202020204" pitchFamily="34" charset="0"/>
              <a:cs typeface="Arial" panose="020B0604020202020204" pitchFamily="34" charset="0"/>
            </a:endParaRPr>
          </a:p>
        </p:txBody>
      </p:sp>
      <p:sp>
        <p:nvSpPr>
          <p:cNvPr id="10" name="Rectangle 16">
            <a:extLst>
              <a:ext uri="{FF2B5EF4-FFF2-40B4-BE49-F238E27FC236}">
                <a16:creationId xmlns:a16="http://schemas.microsoft.com/office/drawing/2014/main" id="{201004E2-4C91-74BA-B3D8-0417AA5ED8B6}"/>
              </a:ext>
            </a:extLst>
          </p:cNvPr>
          <p:cNvSpPr>
            <a:spLocks noChangeArrowheads="1"/>
          </p:cNvSpPr>
          <p:nvPr/>
        </p:nvSpPr>
        <p:spPr bwMode="auto">
          <a:xfrm>
            <a:off x="971600" y="2012495"/>
            <a:ext cx="754375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altLang="ru-RU" sz="20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•десмосомы </a:t>
            </a:r>
            <a:r>
              <a:rPr kumimoji="0" lang="ru-RU" altLang="ru-RU"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обеспечивают механическое сцепление, препятствующее расхождению </a:t>
            </a:r>
            <a:r>
              <a:rPr kumimoji="0" lang="ru-RU" altLang="ru-RU"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кардиомиоцитов</a:t>
            </a:r>
            <a:r>
              <a:rPr kumimoji="0" lang="ru-RU" altLang="ru-RU"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при сокращении; </a:t>
            </a:r>
          </a:p>
          <a:p>
            <a:pPr fontAlgn="base">
              <a:spcBef>
                <a:spcPct val="0"/>
              </a:spcBef>
              <a:spcAft>
                <a:spcPct val="0"/>
              </a:spcAft>
            </a:pPr>
            <a:r>
              <a:rPr lang="ru-RU" sz="2000" i="1" dirty="0">
                <a:effectLst/>
                <a:latin typeface="Arial" panose="020B0604020202020204" pitchFamily="34" charset="0"/>
                <a:cs typeface="Arial" panose="020B0604020202020204" pitchFamily="34" charset="0"/>
              </a:rPr>
              <a:t>•промежуточные контакты </a:t>
            </a:r>
            <a:r>
              <a:rPr lang="ru-RU" sz="2000" dirty="0">
                <a:effectLst/>
                <a:latin typeface="Arial" panose="020B0604020202020204" pitchFamily="34" charset="0"/>
                <a:cs typeface="Arial" panose="020B0604020202020204" pitchFamily="34" charset="0"/>
              </a:rPr>
              <a:t>необходимы для прикрепления тонких </a:t>
            </a:r>
            <a:r>
              <a:rPr lang="ru-RU" sz="2000" dirty="0" err="1">
                <a:effectLst/>
                <a:latin typeface="Arial" panose="020B0604020202020204" pitchFamily="34" charset="0"/>
                <a:cs typeface="Arial" panose="020B0604020202020204" pitchFamily="34" charset="0"/>
              </a:rPr>
              <a:t>актиновых</a:t>
            </a:r>
            <a:r>
              <a:rPr lang="ru-RU" sz="2000" dirty="0">
                <a:effectLst/>
                <a:latin typeface="Arial" panose="020B0604020202020204" pitchFamily="34" charset="0"/>
                <a:cs typeface="Arial" panose="020B0604020202020204" pitchFamily="34" charset="0"/>
              </a:rPr>
              <a:t> </a:t>
            </a:r>
            <a:r>
              <a:rPr lang="ru-RU" sz="2000" dirty="0" err="1">
                <a:effectLst/>
                <a:latin typeface="Arial" panose="020B0604020202020204" pitchFamily="34" charset="0"/>
                <a:cs typeface="Arial" panose="020B0604020202020204" pitchFamily="34" charset="0"/>
              </a:rPr>
              <a:t>нитеи</a:t>
            </a:r>
            <a:r>
              <a:rPr lang="ru-RU" sz="2000" dirty="0">
                <a:effectLst/>
                <a:latin typeface="Arial" panose="020B0604020202020204" pitchFamily="34" charset="0"/>
                <a:cs typeface="Arial" panose="020B0604020202020204" pitchFamily="34" charset="0"/>
              </a:rPr>
              <a:t>̆ </a:t>
            </a:r>
            <a:r>
              <a:rPr lang="ru-RU" sz="2000" dirty="0" err="1">
                <a:effectLst/>
                <a:latin typeface="Arial" panose="020B0604020202020204" pitchFamily="34" charset="0"/>
                <a:cs typeface="Arial" panose="020B0604020202020204" pitchFamily="34" charset="0"/>
              </a:rPr>
              <a:t>ближайшего</a:t>
            </a:r>
            <a:r>
              <a:rPr lang="ru-RU" sz="2000" dirty="0">
                <a:effectLst/>
                <a:latin typeface="Arial" panose="020B0604020202020204" pitchFamily="34" charset="0"/>
                <a:cs typeface="Arial" panose="020B0604020202020204" pitchFamily="34" charset="0"/>
              </a:rPr>
              <a:t> с</a:t>
            </a:r>
            <a:r>
              <a:rPr lang="en" sz="2000" dirty="0">
                <a:effectLst/>
                <a:latin typeface="Arial" panose="020B0604020202020204" pitchFamily="34" charset="0"/>
                <a:cs typeface="Arial" panose="020B0604020202020204" pitchFamily="34" charset="0"/>
              </a:rPr>
              <a:t>a</a:t>
            </a:r>
            <a:r>
              <a:rPr lang="ru-RU" sz="2000" dirty="0" err="1">
                <a:effectLst/>
                <a:latin typeface="Arial" panose="020B0604020202020204" pitchFamily="34" charset="0"/>
                <a:cs typeface="Arial" panose="020B0604020202020204" pitchFamily="34" charset="0"/>
              </a:rPr>
              <a:t>ркомера</a:t>
            </a:r>
            <a:r>
              <a:rPr lang="ru-RU" sz="2000" dirty="0">
                <a:effectLst/>
                <a:latin typeface="Arial" panose="020B0604020202020204" pitchFamily="34" charset="0"/>
                <a:cs typeface="Arial" panose="020B0604020202020204" pitchFamily="34" charset="0"/>
              </a:rPr>
              <a:t> к сарколемме </a:t>
            </a:r>
            <a:r>
              <a:rPr lang="ru-RU" sz="2000" dirty="0" err="1">
                <a:effectLst/>
                <a:latin typeface="Arial" panose="020B0604020202020204" pitchFamily="34" charset="0"/>
                <a:cs typeface="Arial" panose="020B0604020202020204" pitchFamily="34" charset="0"/>
              </a:rPr>
              <a:t>кардиомиоцита</a:t>
            </a:r>
            <a:r>
              <a:rPr lang="ru-RU" sz="2000" dirty="0">
                <a:effectLst/>
                <a:latin typeface="Arial" panose="020B0604020202020204" pitchFamily="34" charset="0"/>
                <a:cs typeface="Arial" panose="020B0604020202020204" pitchFamily="34" charset="0"/>
              </a:rPr>
              <a:t>; </a:t>
            </a:r>
            <a:endParaRPr lang="ru-RU" sz="2000" dirty="0">
              <a:latin typeface="Arial" panose="020B0604020202020204" pitchFamily="34" charset="0"/>
              <a:cs typeface="Arial" panose="020B0604020202020204" pitchFamily="34" charset="0"/>
            </a:endParaRPr>
          </a:p>
          <a:p>
            <a:pPr fontAlgn="base">
              <a:spcBef>
                <a:spcPct val="0"/>
              </a:spcBef>
              <a:spcAft>
                <a:spcPct val="0"/>
              </a:spcAft>
            </a:pPr>
            <a:r>
              <a:rPr lang="ru-RU" sz="2000" i="1" dirty="0">
                <a:effectLst/>
                <a:latin typeface="Arial" panose="020B0604020202020204" pitchFamily="34" charset="0"/>
                <a:cs typeface="Arial" panose="020B0604020202020204" pitchFamily="34" charset="0"/>
              </a:rPr>
              <a:t>•щелевые контакты </a:t>
            </a:r>
            <a:r>
              <a:rPr lang="ru-RU" sz="2000" dirty="0">
                <a:effectLst/>
                <a:latin typeface="Arial" panose="020B0604020202020204" pitchFamily="34" charset="0"/>
                <a:cs typeface="Arial" panose="020B0604020202020204" pitchFamily="34" charset="0"/>
              </a:rPr>
              <a:t>(</a:t>
            </a:r>
            <a:r>
              <a:rPr lang="ru-RU" sz="2000" i="1" dirty="0">
                <a:effectLst/>
                <a:latin typeface="Arial" panose="020B0604020202020204" pitchFamily="34" charset="0"/>
                <a:cs typeface="Arial" panose="020B0604020202020204" pitchFamily="34" charset="0"/>
              </a:rPr>
              <a:t>англ. </a:t>
            </a:r>
            <a:r>
              <a:rPr lang="en" sz="2000" dirty="0">
                <a:effectLst/>
                <a:latin typeface="Arial" panose="020B0604020202020204" pitchFamily="34" charset="0"/>
                <a:cs typeface="Arial" panose="020B0604020202020204" pitchFamily="34" charset="0"/>
              </a:rPr>
              <a:t>nexus) — </a:t>
            </a:r>
            <a:r>
              <a:rPr lang="ru-RU" sz="2000" dirty="0">
                <a:effectLst/>
                <a:latin typeface="Arial" panose="020B0604020202020204" pitchFamily="34" charset="0"/>
                <a:cs typeface="Arial" panose="020B0604020202020204" pitchFamily="34" charset="0"/>
              </a:rPr>
              <a:t>межклеточные ионные </a:t>
            </a:r>
            <a:r>
              <a:rPr lang="ru-RU" sz="2000" dirty="0" smtClean="0">
                <a:effectLst/>
                <a:latin typeface="Arial" panose="020B0604020202020204" pitchFamily="34" charset="0"/>
                <a:cs typeface="Arial" panose="020B0604020202020204" pitchFamily="34" charset="0"/>
              </a:rPr>
              <a:t>каналы </a:t>
            </a:r>
            <a:r>
              <a:rPr lang="ru-RU" sz="2000" dirty="0">
                <a:effectLst/>
                <a:latin typeface="Arial" panose="020B0604020202020204" pitchFamily="34" charset="0"/>
                <a:cs typeface="Arial" panose="020B0604020202020204" pitchFamily="34" charset="0"/>
              </a:rPr>
              <a:t>— образуют электрические синапсы, проводящие </a:t>
            </a:r>
            <a:r>
              <a:rPr lang="ru-RU" sz="2000" dirty="0" smtClean="0">
                <a:effectLst/>
                <a:latin typeface="Arial" panose="020B0604020202020204" pitchFamily="34" charset="0"/>
                <a:cs typeface="Arial" panose="020B0604020202020204" pitchFamily="34" charset="0"/>
              </a:rPr>
              <a:t>возбуждение </a:t>
            </a:r>
            <a:r>
              <a:rPr lang="ru-RU" sz="2000" dirty="0">
                <a:effectLst/>
                <a:latin typeface="Arial" panose="020B0604020202020204" pitchFamily="34" charset="0"/>
                <a:cs typeface="Arial" panose="020B0604020202020204" pitchFamily="34" charset="0"/>
              </a:rPr>
              <a:t>от одного </a:t>
            </a:r>
            <a:r>
              <a:rPr lang="ru-RU" sz="2000" dirty="0" err="1">
                <a:effectLst/>
                <a:latin typeface="Arial" panose="020B0604020202020204" pitchFamily="34" charset="0"/>
                <a:cs typeface="Arial" panose="020B0604020202020204" pitchFamily="34" charset="0"/>
              </a:rPr>
              <a:t>кардиомиоцита</a:t>
            </a:r>
            <a:r>
              <a:rPr lang="ru-RU" sz="2000" dirty="0">
                <a:effectLst/>
                <a:latin typeface="Arial" panose="020B0604020202020204" pitchFamily="34" charset="0"/>
                <a:cs typeface="Arial" panose="020B0604020202020204" pitchFamily="34" charset="0"/>
              </a:rPr>
              <a:t> к другому, что позволяет </a:t>
            </a:r>
            <a:r>
              <a:rPr lang="ru-RU" sz="2000" dirty="0" smtClean="0">
                <a:effectLst/>
                <a:latin typeface="Arial" panose="020B0604020202020204" pitchFamily="34" charset="0"/>
                <a:cs typeface="Arial" panose="020B0604020202020204" pitchFamily="34" charset="0"/>
              </a:rPr>
              <a:t>синхронизировать </a:t>
            </a:r>
            <a:r>
              <a:rPr lang="ru-RU" sz="2000" dirty="0">
                <a:effectLst/>
                <a:latin typeface="Arial" panose="020B0604020202020204" pitchFamily="34" charset="0"/>
                <a:cs typeface="Arial" panose="020B0604020202020204" pitchFamily="34" charset="0"/>
              </a:rPr>
              <a:t>одновременное сокращение множества </a:t>
            </a:r>
            <a:r>
              <a:rPr lang="ru-RU" sz="2000" dirty="0" err="1">
                <a:effectLst/>
                <a:latin typeface="Arial" panose="020B0604020202020204" pitchFamily="34" charset="0"/>
                <a:cs typeface="Arial" panose="020B0604020202020204" pitchFamily="34" charset="0"/>
              </a:rPr>
              <a:t>кардиомиоцитов</a:t>
            </a:r>
            <a:r>
              <a:rPr lang="ru-RU" sz="2000" dirty="0">
                <a:effectLst/>
                <a:latin typeface="Arial" panose="020B0604020202020204" pitchFamily="34" charset="0"/>
                <a:cs typeface="Arial" panose="020B0604020202020204" pitchFamily="34" charset="0"/>
              </a:rPr>
              <a:t> в составе функционального синцития </a:t>
            </a:r>
            <a:endParaRPr lang="ru-RU" sz="20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79351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9B0C64D1-30F3-D8AB-32FB-A2D54094BE33}"/>
              </a:ext>
            </a:extLst>
          </p:cNvPr>
          <p:cNvSpPr>
            <a:spLocks noGrp="1" noChangeArrowheads="1"/>
          </p:cNvSpPr>
          <p:nvPr>
            <p:ph type="title"/>
          </p:nvPr>
        </p:nvSpPr>
        <p:spPr>
          <a:xfrm>
            <a:off x="1150938" y="214313"/>
            <a:ext cx="7793037" cy="942975"/>
          </a:xfrm>
        </p:spPr>
        <p:txBody>
          <a:bodyPr/>
          <a:lstStyle/>
          <a:p>
            <a:pPr algn="ctr"/>
            <a:r>
              <a:rPr lang="ru-RU" altLang="ru-RU" sz="3600" b="1"/>
              <a:t>Особенности биохимии миокарда</a:t>
            </a:r>
            <a:endParaRPr lang="en-US" altLang="ru-RU" sz="3600" b="1"/>
          </a:p>
        </p:txBody>
      </p:sp>
      <p:sp>
        <p:nvSpPr>
          <p:cNvPr id="246787" name="Rectangle 3">
            <a:extLst>
              <a:ext uri="{FF2B5EF4-FFF2-40B4-BE49-F238E27FC236}">
                <a16:creationId xmlns:a16="http://schemas.microsoft.com/office/drawing/2014/main" id="{9529F9FD-67D5-0E20-FE52-A89DD77549B2}"/>
              </a:ext>
            </a:extLst>
          </p:cNvPr>
          <p:cNvSpPr>
            <a:spLocks noGrp="1" noChangeArrowheads="1"/>
          </p:cNvSpPr>
          <p:nvPr>
            <p:ph idx="1"/>
          </p:nvPr>
        </p:nvSpPr>
        <p:spPr>
          <a:xfrm>
            <a:off x="250825" y="1484313"/>
            <a:ext cx="8496300" cy="4616450"/>
          </a:xfrm>
        </p:spPr>
        <p:txBody>
          <a:bodyPr/>
          <a:lstStyle/>
          <a:p>
            <a:pPr lvl="2">
              <a:lnSpc>
                <a:spcPct val="80000"/>
              </a:lnSpc>
            </a:pPr>
            <a:r>
              <a:rPr lang="ru-RU" altLang="ru-RU" sz="2300" dirty="0"/>
              <a:t>Аэробный фенотип метаболизма -  Аэробная ткань (</a:t>
            </a:r>
            <a:r>
              <a:rPr lang="ru-RU" altLang="ru-RU" sz="2300" b="1" dirty="0">
                <a:solidFill>
                  <a:srgbClr val="CC0000"/>
                </a:solidFill>
              </a:rPr>
              <a:t>7-20%</a:t>
            </a:r>
            <a:r>
              <a:rPr lang="ru-RU" altLang="ru-RU" sz="2300" dirty="0"/>
              <a:t> всего кислорода) </a:t>
            </a:r>
            <a:r>
              <a:rPr lang="ru-RU" altLang="ru-RU" sz="2300" dirty="0">
                <a:sym typeface="Symbol" pitchFamily="2" charset="2"/>
              </a:rPr>
              <a:t> аэробные изоферменты.</a:t>
            </a:r>
          </a:p>
          <a:p>
            <a:pPr lvl="1">
              <a:lnSpc>
                <a:spcPct val="80000"/>
              </a:lnSpc>
            </a:pPr>
            <a:r>
              <a:rPr lang="ru-RU" altLang="ru-RU" sz="2300" dirty="0">
                <a:sym typeface="Symbol" pitchFamily="2" charset="2"/>
              </a:rPr>
              <a:t>ЛДГ1 и ЛДГ2</a:t>
            </a:r>
          </a:p>
          <a:p>
            <a:pPr lvl="1">
              <a:lnSpc>
                <a:spcPct val="80000"/>
              </a:lnSpc>
            </a:pPr>
            <a:r>
              <a:rPr lang="ru-RU" altLang="ru-RU" sz="2300" dirty="0">
                <a:sym typeface="Symbol" pitchFamily="2" charset="2"/>
              </a:rPr>
              <a:t>КФК2 </a:t>
            </a:r>
            <a:r>
              <a:rPr lang="en-US" altLang="ru-RU" sz="2300" dirty="0">
                <a:sym typeface="Symbol" pitchFamily="2" charset="2"/>
              </a:rPr>
              <a:t>(MB-</a:t>
            </a:r>
            <a:r>
              <a:rPr lang="ru-RU" altLang="ru-RU" sz="2300" dirty="0">
                <a:sym typeface="Symbol" pitchFamily="2" charset="2"/>
              </a:rPr>
              <a:t>изоформа).</a:t>
            </a:r>
          </a:p>
          <a:p>
            <a:pPr>
              <a:lnSpc>
                <a:spcPct val="80000"/>
              </a:lnSpc>
            </a:pPr>
            <a:r>
              <a:rPr lang="ru-RU" altLang="ru-RU" sz="2300" dirty="0">
                <a:sym typeface="Symbol" pitchFamily="2" charset="2"/>
              </a:rPr>
              <a:t>Высокая скорость ЦТК, </a:t>
            </a:r>
            <a:r>
              <a:rPr lang="en-US" altLang="ru-RU" sz="2300" dirty="0">
                <a:latin typeface="Symbol" pitchFamily="2" charset="2"/>
                <a:sym typeface="Symbol" pitchFamily="2" charset="2"/>
              </a:rPr>
              <a:t>b</a:t>
            </a:r>
            <a:r>
              <a:rPr lang="ru-RU" altLang="ru-RU" sz="2300" dirty="0">
                <a:sym typeface="Symbol" pitchFamily="2" charset="2"/>
              </a:rPr>
              <a:t>-окисления ЖК, очень низкая – анаэробного гликолиза (</a:t>
            </a:r>
            <a:r>
              <a:rPr lang="ru-RU" altLang="ru-RU" sz="2300" dirty="0" err="1">
                <a:sym typeface="Symbol" pitchFamily="2" charset="2"/>
              </a:rPr>
              <a:t>субсарколеммальная</a:t>
            </a:r>
            <a:r>
              <a:rPr lang="ru-RU" altLang="ru-RU" sz="2300" dirty="0">
                <a:sym typeface="Symbol" pitchFamily="2" charset="2"/>
              </a:rPr>
              <a:t> локализация).</a:t>
            </a:r>
          </a:p>
          <a:p>
            <a:pPr>
              <a:lnSpc>
                <a:spcPct val="80000"/>
              </a:lnSpc>
            </a:pPr>
            <a:r>
              <a:rPr lang="ru-RU" altLang="ru-RU" sz="2300" dirty="0">
                <a:sym typeface="Symbol" pitchFamily="2" charset="2"/>
              </a:rPr>
              <a:t>На сарколемме высокая активность АТФ-аз.</a:t>
            </a:r>
          </a:p>
          <a:p>
            <a:pPr>
              <a:lnSpc>
                <a:spcPct val="80000"/>
              </a:lnSpc>
            </a:pPr>
            <a:r>
              <a:rPr lang="ru-RU" altLang="ru-RU" sz="2300" dirty="0" err="1">
                <a:sym typeface="Symbol" pitchFamily="2" charset="2"/>
              </a:rPr>
              <a:t>Энергосубстраты</a:t>
            </a:r>
            <a:r>
              <a:rPr lang="ru-RU" altLang="ru-RU" sz="2300" dirty="0">
                <a:sym typeface="Symbol" pitchFamily="2" charset="2"/>
              </a:rPr>
              <a:t> – ЖК, кетоновые тела, глюкоза, </a:t>
            </a:r>
            <a:r>
              <a:rPr lang="ru-RU" altLang="ru-RU" sz="2300" dirty="0" err="1">
                <a:sym typeface="Symbol" pitchFamily="2" charset="2"/>
              </a:rPr>
              <a:t>лактат</a:t>
            </a:r>
            <a:r>
              <a:rPr lang="ru-RU" altLang="ru-RU" sz="2300" dirty="0">
                <a:sym typeface="Symbol" pitchFamily="2" charset="2"/>
              </a:rPr>
              <a:t>..</a:t>
            </a:r>
          </a:p>
          <a:p>
            <a:pPr lvl="1">
              <a:lnSpc>
                <a:spcPct val="80000"/>
              </a:lnSpc>
            </a:pPr>
            <a:r>
              <a:rPr lang="ru-RU" altLang="ru-RU" sz="2300" dirty="0">
                <a:sym typeface="Symbol" pitchFamily="2" charset="2"/>
              </a:rPr>
              <a:t>Особенно активно из крови миокард извлекает ненасыщенные ЖК – олеиновую кислоту.</a:t>
            </a:r>
          </a:p>
          <a:p>
            <a:pPr>
              <a:lnSpc>
                <a:spcPct val="80000"/>
              </a:lnSpc>
            </a:pPr>
            <a:r>
              <a:rPr lang="ru-RU" altLang="ru-RU" sz="2300" dirty="0">
                <a:sym typeface="Symbol" pitchFamily="2" charset="2"/>
              </a:rPr>
              <a:t>Интенсивный метаболизм АМК </a:t>
            </a:r>
            <a:r>
              <a:rPr lang="ru-RU" altLang="ru-RU" sz="2300" dirty="0">
                <a:solidFill>
                  <a:srgbClr val="CC0000"/>
                </a:solidFill>
                <a:sym typeface="Symbol" pitchFamily="2" charset="2"/>
              </a:rPr>
              <a:t></a:t>
            </a:r>
            <a:r>
              <a:rPr lang="ru-RU" altLang="ru-RU" sz="2300" dirty="0">
                <a:sym typeface="Symbol" pitchFamily="2" charset="2"/>
              </a:rPr>
              <a:t> </a:t>
            </a:r>
            <a:r>
              <a:rPr lang="ru-RU" altLang="ru-RU" sz="2300" dirty="0" err="1">
                <a:sym typeface="Symbol" pitchFamily="2" charset="2"/>
              </a:rPr>
              <a:t>АлАТ</a:t>
            </a:r>
            <a:r>
              <a:rPr lang="ru-RU" altLang="ru-RU" sz="2300" dirty="0">
                <a:sym typeface="Symbol" pitchFamily="2" charset="2"/>
              </a:rPr>
              <a:t>, </a:t>
            </a:r>
            <a:r>
              <a:rPr lang="ru-RU" altLang="ru-RU" sz="2300" dirty="0" err="1">
                <a:sym typeface="Symbol" pitchFamily="2" charset="2"/>
              </a:rPr>
              <a:t>АсАТ</a:t>
            </a:r>
            <a:r>
              <a:rPr lang="ru-RU" altLang="ru-RU" sz="2300" dirty="0">
                <a:sym typeface="Symbol" pitchFamily="2" charset="2"/>
              </a:rPr>
              <a:t>.</a:t>
            </a:r>
          </a:p>
          <a:p>
            <a:pPr>
              <a:lnSpc>
                <a:spcPct val="80000"/>
              </a:lnSpc>
            </a:pPr>
            <a:r>
              <a:rPr lang="ru-RU" altLang="ru-RU" sz="2300" dirty="0">
                <a:sym typeface="Symbol" pitchFamily="2" charset="2"/>
              </a:rPr>
              <a:t>СР развит хорошо, однако </a:t>
            </a:r>
            <a:r>
              <a:rPr lang="en-US" altLang="ru-RU" sz="2300" dirty="0">
                <a:sym typeface="Symbol" pitchFamily="2" charset="2"/>
              </a:rPr>
              <a:t>Ca</a:t>
            </a:r>
            <a:r>
              <a:rPr lang="en-US" altLang="ru-RU" sz="2300" baseline="30000" dirty="0">
                <a:sym typeface="Symbol" pitchFamily="2" charset="2"/>
              </a:rPr>
              <a:t>2+</a:t>
            </a:r>
            <a:r>
              <a:rPr lang="en-US" altLang="ru-RU" sz="2300" dirty="0">
                <a:sym typeface="Symbol" pitchFamily="2" charset="2"/>
              </a:rPr>
              <a:t> </a:t>
            </a:r>
            <a:r>
              <a:rPr lang="ru-RU" altLang="ru-RU" sz="2300" dirty="0">
                <a:sym typeface="Symbol" pitchFamily="2" charset="2"/>
              </a:rPr>
              <a:t>поступает из внеклеточной среды. </a:t>
            </a:r>
          </a:p>
        </p:txBody>
      </p:sp>
      <p:sp>
        <p:nvSpPr>
          <p:cNvPr id="2" name="Номер слайда 5">
            <a:extLst>
              <a:ext uri="{FF2B5EF4-FFF2-40B4-BE49-F238E27FC236}">
                <a16:creationId xmlns:a16="http://schemas.microsoft.com/office/drawing/2014/main" id="{4300B2A5-F74A-884D-511B-39BD4BE5EF54}"/>
              </a:ext>
            </a:extLst>
          </p:cNvPr>
          <p:cNvSpPr>
            <a:spLocks noGrp="1"/>
          </p:cNvSpPr>
          <p:nvPr>
            <p:ph type="sldNum" sz="quarter" idx="12"/>
          </p:nvPr>
        </p:nvSpPr>
        <p:spPr/>
        <p:txBody>
          <a:bodyPr/>
          <a:lstStyle/>
          <a:p>
            <a:fld id="{8CE7DDAF-1DAF-4146-A113-2DBA0198B59A}" type="slidenum">
              <a:rPr lang="ru-RU" altLang="ru-RU"/>
              <a:pPr/>
              <a:t>80</a:t>
            </a:fld>
            <a:endParaRPr lang="ru-RU" altLang="ru-RU"/>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0130D1A8-AF33-5ED7-B76C-34527466EF16}"/>
              </a:ext>
            </a:extLst>
          </p:cNvPr>
          <p:cNvSpPr>
            <a:spLocks noGrp="1" noChangeArrowheads="1"/>
          </p:cNvSpPr>
          <p:nvPr>
            <p:ph type="title"/>
          </p:nvPr>
        </p:nvSpPr>
        <p:spPr/>
        <p:txBody>
          <a:bodyPr/>
          <a:lstStyle/>
          <a:p>
            <a:pPr algn="ctr"/>
            <a:r>
              <a:rPr lang="ru-RU" altLang="ru-RU"/>
              <a:t>Дыхательный фенотип</a:t>
            </a:r>
          </a:p>
        </p:txBody>
      </p:sp>
      <p:pic>
        <p:nvPicPr>
          <p:cNvPr id="316419" name="Picture 3">
            <a:extLst>
              <a:ext uri="{FF2B5EF4-FFF2-40B4-BE49-F238E27FC236}">
                <a16:creationId xmlns:a16="http://schemas.microsoft.com/office/drawing/2014/main" id="{0BAAFADF-DB66-2870-C9E8-D1CDF3BD66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017713"/>
            <a:ext cx="8955088" cy="4435475"/>
          </a:xfrm>
        </p:spPr>
      </p:pic>
      <p:sp>
        <p:nvSpPr>
          <p:cNvPr id="2" name="Номер слайда 5">
            <a:extLst>
              <a:ext uri="{FF2B5EF4-FFF2-40B4-BE49-F238E27FC236}">
                <a16:creationId xmlns:a16="http://schemas.microsoft.com/office/drawing/2014/main" id="{D68EA2B0-6E0B-88F2-B708-F3C69750F047}"/>
              </a:ext>
            </a:extLst>
          </p:cNvPr>
          <p:cNvSpPr>
            <a:spLocks noGrp="1"/>
          </p:cNvSpPr>
          <p:nvPr>
            <p:ph type="sldNum" sz="quarter" idx="12"/>
          </p:nvPr>
        </p:nvSpPr>
        <p:spPr/>
        <p:txBody>
          <a:bodyPr/>
          <a:lstStyle/>
          <a:p>
            <a:fld id="{FEDF4343-EC38-C948-B1AC-D65F20913EDE}" type="slidenum">
              <a:rPr lang="ru-RU" altLang="ru-RU"/>
              <a:pPr/>
              <a:t>81</a:t>
            </a:fld>
            <a:endParaRPr lang="ru-RU" altLang="ru-RU"/>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a:extLst>
              <a:ext uri="{FF2B5EF4-FFF2-40B4-BE49-F238E27FC236}">
                <a16:creationId xmlns:a16="http://schemas.microsoft.com/office/drawing/2014/main" id="{F6E70DAC-8084-5319-2501-1E63B10F4F44}"/>
              </a:ext>
            </a:extLst>
          </p:cNvPr>
          <p:cNvSpPr>
            <a:spLocks noGrp="1" noChangeArrowheads="1"/>
          </p:cNvSpPr>
          <p:nvPr>
            <p:ph type="title"/>
          </p:nvPr>
        </p:nvSpPr>
        <p:spPr/>
        <p:txBody>
          <a:bodyPr/>
          <a:lstStyle/>
          <a:p>
            <a:pPr algn="ctr"/>
            <a:r>
              <a:rPr lang="ru-RU" altLang="ru-RU"/>
              <a:t>Гликолитический фенотип</a:t>
            </a:r>
          </a:p>
        </p:txBody>
      </p:sp>
      <p:pic>
        <p:nvPicPr>
          <p:cNvPr id="323587" name="Picture 3">
            <a:extLst>
              <a:ext uri="{FF2B5EF4-FFF2-40B4-BE49-F238E27FC236}">
                <a16:creationId xmlns:a16="http://schemas.microsoft.com/office/drawing/2014/main" id="{3F0201ED-816D-5EA1-3D1D-171BC30973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2017713"/>
            <a:ext cx="8775700" cy="4114800"/>
          </a:xfrm>
        </p:spPr>
      </p:pic>
      <p:sp>
        <p:nvSpPr>
          <p:cNvPr id="2" name="Номер слайда 5">
            <a:extLst>
              <a:ext uri="{FF2B5EF4-FFF2-40B4-BE49-F238E27FC236}">
                <a16:creationId xmlns:a16="http://schemas.microsoft.com/office/drawing/2014/main" id="{DF12167F-A42E-8894-95BD-6E6B8DAC78BE}"/>
              </a:ext>
            </a:extLst>
          </p:cNvPr>
          <p:cNvSpPr>
            <a:spLocks noGrp="1"/>
          </p:cNvSpPr>
          <p:nvPr>
            <p:ph type="sldNum" sz="quarter" idx="12"/>
          </p:nvPr>
        </p:nvSpPr>
        <p:spPr/>
        <p:txBody>
          <a:bodyPr/>
          <a:lstStyle/>
          <a:p>
            <a:fld id="{1B6BC009-489B-D54B-93F9-DE4178133738}" type="slidenum">
              <a:rPr lang="ru-RU" altLang="ru-RU"/>
              <a:pPr/>
              <a:t>82</a:t>
            </a:fld>
            <a:endParaRPr lang="ru-RU" altLang="ru-RU"/>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725E79E3-A713-B757-51F2-ED420F603E1F}"/>
              </a:ext>
            </a:extLst>
          </p:cNvPr>
          <p:cNvSpPr>
            <a:spLocks noGrp="1" noChangeArrowheads="1"/>
          </p:cNvSpPr>
          <p:nvPr>
            <p:ph type="title"/>
          </p:nvPr>
        </p:nvSpPr>
        <p:spPr/>
        <p:txBody>
          <a:bodyPr/>
          <a:lstStyle/>
          <a:p>
            <a:r>
              <a:rPr lang="ru-RU" altLang="ru-RU"/>
              <a:t>Субстраты метаболизма</a:t>
            </a:r>
            <a:endParaRPr lang="en-US" altLang="ru-RU"/>
          </a:p>
        </p:txBody>
      </p:sp>
      <p:sp>
        <p:nvSpPr>
          <p:cNvPr id="130051" name="Rectangle 3">
            <a:extLst>
              <a:ext uri="{FF2B5EF4-FFF2-40B4-BE49-F238E27FC236}">
                <a16:creationId xmlns:a16="http://schemas.microsoft.com/office/drawing/2014/main" id="{6D0B8BCB-B98B-E6CE-4D3E-B763CFA32F98}"/>
              </a:ext>
            </a:extLst>
          </p:cNvPr>
          <p:cNvSpPr>
            <a:spLocks noGrp="1" noChangeArrowheads="1"/>
          </p:cNvSpPr>
          <p:nvPr>
            <p:ph idx="1"/>
          </p:nvPr>
        </p:nvSpPr>
        <p:spPr>
          <a:xfrm>
            <a:off x="323850" y="1844675"/>
            <a:ext cx="8362950" cy="4248150"/>
          </a:xfrm>
        </p:spPr>
        <p:txBody>
          <a:bodyPr/>
          <a:lstStyle/>
          <a:p>
            <a:pPr>
              <a:lnSpc>
                <a:spcPct val="90000"/>
              </a:lnSpc>
            </a:pPr>
            <a:r>
              <a:rPr lang="ru-RU" altLang="ru-RU" sz="2400" dirty="0"/>
              <a:t>Мышечная ткань использует разные субстраты метаболизма: глюкозу, жирные кислоты, кетоновые тела.</a:t>
            </a:r>
          </a:p>
          <a:p>
            <a:pPr>
              <a:lnSpc>
                <a:spcPct val="90000"/>
              </a:lnSpc>
            </a:pPr>
            <a:r>
              <a:rPr lang="ru-RU" altLang="ru-RU" sz="2400" dirty="0"/>
              <a:t> Скелетные мышцы различаются по энергозатратам в зависимости от их активности.</a:t>
            </a:r>
          </a:p>
          <a:p>
            <a:pPr>
              <a:lnSpc>
                <a:spcPct val="90000"/>
              </a:lnSpc>
            </a:pPr>
            <a:r>
              <a:rPr lang="ru-RU" altLang="ru-RU" sz="2400" dirty="0"/>
              <a:t>В покоящейся мышце главным энергетическим субстратом являются жирные кислоты:</a:t>
            </a:r>
          </a:p>
          <a:p>
            <a:pPr lvl="1">
              <a:lnSpc>
                <a:spcPct val="90000"/>
              </a:lnSpc>
            </a:pPr>
            <a:r>
              <a:rPr lang="ru-RU" altLang="ru-RU" sz="2200" dirty="0"/>
              <a:t>При физической нагрузке главным субстратом становится глюкоза.</a:t>
            </a:r>
          </a:p>
          <a:p>
            <a:pPr lvl="1">
              <a:lnSpc>
                <a:spcPct val="90000"/>
              </a:lnSpc>
            </a:pPr>
            <a:r>
              <a:rPr lang="ru-RU" altLang="ru-RU" sz="2200" dirty="0"/>
              <a:t>Поэтому в мышцах имеется значительный запас гликогена????.</a:t>
            </a:r>
          </a:p>
        </p:txBody>
      </p:sp>
      <p:sp>
        <p:nvSpPr>
          <p:cNvPr id="2" name="Номер слайда 5">
            <a:extLst>
              <a:ext uri="{FF2B5EF4-FFF2-40B4-BE49-F238E27FC236}">
                <a16:creationId xmlns:a16="http://schemas.microsoft.com/office/drawing/2014/main" id="{2B14CA6E-A526-73AC-DD7E-3022B5656922}"/>
              </a:ext>
            </a:extLst>
          </p:cNvPr>
          <p:cNvSpPr>
            <a:spLocks noGrp="1"/>
          </p:cNvSpPr>
          <p:nvPr>
            <p:ph type="sldNum" sz="quarter" idx="12"/>
          </p:nvPr>
        </p:nvSpPr>
        <p:spPr/>
        <p:txBody>
          <a:bodyPr/>
          <a:lstStyle/>
          <a:p>
            <a:fld id="{7E24F9AC-5D32-124B-B5B9-A7D3F6A117D5}" type="slidenum">
              <a:rPr lang="ru-RU" altLang="ru-RU"/>
              <a:pPr/>
              <a:t>83</a:t>
            </a:fld>
            <a:endParaRPr lang="ru-RU" altLang="ru-RU"/>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F0F9A959-B8FA-387B-B0DF-12C8C5918D8D}"/>
              </a:ext>
            </a:extLst>
          </p:cNvPr>
          <p:cNvSpPr>
            <a:spLocks noGrp="1" noChangeArrowheads="1"/>
          </p:cNvSpPr>
          <p:nvPr>
            <p:ph type="title"/>
          </p:nvPr>
        </p:nvSpPr>
        <p:spPr/>
        <p:txBody>
          <a:bodyPr/>
          <a:lstStyle/>
          <a:p>
            <a:pPr algn="ctr"/>
            <a:r>
              <a:rPr lang="ru-RU" altLang="ru-RU" sz="4000" b="1"/>
              <a:t>Субстраты метаболизма: </a:t>
            </a:r>
            <a:r>
              <a:rPr lang="ru-RU" altLang="ru-RU" sz="3200"/>
              <a:t>лактат, аланин, циклы Кори и Фелига</a:t>
            </a:r>
            <a:endParaRPr lang="en-US" altLang="ru-RU" sz="3200"/>
          </a:p>
        </p:txBody>
      </p:sp>
      <p:sp>
        <p:nvSpPr>
          <p:cNvPr id="132099" name="Rectangle 3">
            <a:extLst>
              <a:ext uri="{FF2B5EF4-FFF2-40B4-BE49-F238E27FC236}">
                <a16:creationId xmlns:a16="http://schemas.microsoft.com/office/drawing/2014/main" id="{405D933D-201E-8F04-2ED8-A4DFBF13BFEC}"/>
              </a:ext>
            </a:extLst>
          </p:cNvPr>
          <p:cNvSpPr>
            <a:spLocks noGrp="1" noChangeArrowheads="1"/>
          </p:cNvSpPr>
          <p:nvPr>
            <p:ph idx="1"/>
          </p:nvPr>
        </p:nvSpPr>
        <p:spPr>
          <a:xfrm>
            <a:off x="1182688" y="1916113"/>
            <a:ext cx="7772400" cy="4681537"/>
          </a:xfrm>
        </p:spPr>
        <p:txBody>
          <a:bodyPr/>
          <a:lstStyle/>
          <a:p>
            <a:pPr>
              <a:lnSpc>
                <a:spcPct val="90000"/>
              </a:lnSpc>
            </a:pPr>
            <a:r>
              <a:rPr lang="ru-RU" altLang="ru-RU" sz="2800"/>
              <a:t>При физической нагрузке скорость анаэробного гликолиза в мышце выше, чем ЦТК </a:t>
            </a:r>
            <a:r>
              <a:rPr lang="en-US" altLang="ru-RU" sz="2800">
                <a:sym typeface="Symbol" pitchFamily="2" charset="2"/>
              </a:rPr>
              <a:t></a:t>
            </a:r>
            <a:r>
              <a:rPr lang="ru-RU" altLang="ru-RU" sz="2800"/>
              <a:t> </a:t>
            </a:r>
            <a:r>
              <a:rPr lang="ru-RU" altLang="ru-RU" sz="2800" b="1">
                <a:solidFill>
                  <a:schemeClr val="tx2"/>
                </a:solidFill>
              </a:rPr>
              <a:t>лактат</a:t>
            </a:r>
            <a:r>
              <a:rPr lang="ru-RU" altLang="ru-RU" sz="2800"/>
              <a:t> накапливается и выходит из клеток. </a:t>
            </a:r>
          </a:p>
          <a:p>
            <a:pPr>
              <a:lnSpc>
                <a:spcPct val="90000"/>
              </a:lnSpc>
            </a:pPr>
            <a:r>
              <a:rPr lang="ru-RU" altLang="ru-RU" sz="2800"/>
              <a:t>Другой продукт метаболизма –</a:t>
            </a:r>
            <a:r>
              <a:rPr lang="ru-RU" altLang="ru-RU" sz="2800" b="1">
                <a:solidFill>
                  <a:schemeClr val="folHlink"/>
                </a:solidFill>
              </a:rPr>
              <a:t>Ала</a:t>
            </a:r>
            <a:r>
              <a:rPr lang="ru-RU" altLang="ru-RU" sz="2800">
                <a:solidFill>
                  <a:schemeClr val="folHlink"/>
                </a:solidFill>
              </a:rPr>
              <a:t> </a:t>
            </a:r>
            <a:r>
              <a:rPr lang="ru-RU" altLang="ru-RU" sz="2800"/>
              <a:t>образуется при переаминировании </a:t>
            </a:r>
            <a:r>
              <a:rPr lang="ru-RU" altLang="ru-RU" sz="2800" b="1">
                <a:solidFill>
                  <a:schemeClr val="tx2"/>
                </a:solidFill>
              </a:rPr>
              <a:t>ПВК</a:t>
            </a:r>
            <a:r>
              <a:rPr lang="ru-RU" altLang="ru-RU" sz="2800"/>
              <a:t>. </a:t>
            </a:r>
            <a:endParaRPr lang="en-US" altLang="ru-RU" sz="2800"/>
          </a:p>
          <a:p>
            <a:pPr>
              <a:lnSpc>
                <a:spcPct val="90000"/>
              </a:lnSpc>
            </a:pPr>
            <a:r>
              <a:rPr lang="ru-RU" altLang="ru-RU" sz="2800" b="1">
                <a:solidFill>
                  <a:schemeClr val="tx2"/>
                </a:solidFill>
              </a:rPr>
              <a:t>Лактат</a:t>
            </a:r>
            <a:r>
              <a:rPr lang="ru-RU" altLang="ru-RU" sz="2800"/>
              <a:t> и </a:t>
            </a:r>
            <a:r>
              <a:rPr lang="ru-RU" altLang="ru-RU" sz="2800" b="1">
                <a:solidFill>
                  <a:schemeClr val="folHlink"/>
                </a:solidFill>
              </a:rPr>
              <a:t>Ала</a:t>
            </a:r>
            <a:r>
              <a:rPr lang="ru-RU" altLang="ru-RU" sz="2800">
                <a:solidFill>
                  <a:schemeClr val="folHlink"/>
                </a:solidFill>
              </a:rPr>
              <a:t> </a:t>
            </a:r>
            <a:r>
              <a:rPr lang="ru-RU" altLang="ru-RU" sz="2800"/>
              <a:t>транспортируются с кровотоком в печень, где снова превращаются в глюкозу (ГНГ). </a:t>
            </a:r>
          </a:p>
          <a:p>
            <a:pPr lvl="1">
              <a:lnSpc>
                <a:spcPct val="90000"/>
              </a:lnSpc>
            </a:pPr>
            <a:r>
              <a:rPr lang="ru-RU" altLang="ru-RU" sz="2400"/>
              <a:t>Глюкозо-лактатный цикл (Кори).</a:t>
            </a:r>
          </a:p>
          <a:p>
            <a:pPr lvl="1">
              <a:lnSpc>
                <a:spcPct val="90000"/>
              </a:lnSpc>
            </a:pPr>
            <a:r>
              <a:rPr lang="ru-RU" altLang="ru-RU" sz="2400"/>
              <a:t>Глюкозо-аланиновый цикл (Фелига).</a:t>
            </a:r>
            <a:endParaRPr lang="en-US" altLang="ru-RU" sz="2400"/>
          </a:p>
        </p:txBody>
      </p:sp>
      <p:sp>
        <p:nvSpPr>
          <p:cNvPr id="2" name="Номер слайда 5">
            <a:extLst>
              <a:ext uri="{FF2B5EF4-FFF2-40B4-BE49-F238E27FC236}">
                <a16:creationId xmlns:a16="http://schemas.microsoft.com/office/drawing/2014/main" id="{0FF1F14A-A020-43AF-7A50-57E352FE0497}"/>
              </a:ext>
            </a:extLst>
          </p:cNvPr>
          <p:cNvSpPr>
            <a:spLocks noGrp="1"/>
          </p:cNvSpPr>
          <p:nvPr>
            <p:ph type="sldNum" sz="quarter" idx="12"/>
          </p:nvPr>
        </p:nvSpPr>
        <p:spPr/>
        <p:txBody>
          <a:bodyPr/>
          <a:lstStyle/>
          <a:p>
            <a:fld id="{C14DBE95-BDB3-494B-ADA9-6767532F36B9}" type="slidenum">
              <a:rPr lang="ru-RU" altLang="ru-RU"/>
              <a:pPr/>
              <a:t>84</a:t>
            </a:fld>
            <a:endParaRPr lang="ru-RU" altLang="ru-RU"/>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A98AEF3F-2455-3596-9FD2-E476E6770CBA}"/>
              </a:ext>
            </a:extLst>
          </p:cNvPr>
          <p:cNvSpPr>
            <a:spLocks noGrp="1" noChangeArrowheads="1"/>
          </p:cNvSpPr>
          <p:nvPr>
            <p:ph type="title"/>
          </p:nvPr>
        </p:nvSpPr>
        <p:spPr>
          <a:xfrm>
            <a:off x="1150938" y="214313"/>
            <a:ext cx="7793037" cy="1093787"/>
          </a:xfrm>
        </p:spPr>
        <p:txBody>
          <a:bodyPr/>
          <a:lstStyle/>
          <a:p>
            <a:pPr algn="ctr"/>
            <a:r>
              <a:rPr lang="ru-RU" altLang="ru-RU" sz="3600" b="1"/>
              <a:t>Субстраты метаболизма: Белки</a:t>
            </a:r>
            <a:endParaRPr lang="en-US" altLang="ru-RU" sz="3600" b="1"/>
          </a:p>
        </p:txBody>
      </p:sp>
      <p:sp>
        <p:nvSpPr>
          <p:cNvPr id="133123" name="Rectangle 3">
            <a:extLst>
              <a:ext uri="{FF2B5EF4-FFF2-40B4-BE49-F238E27FC236}">
                <a16:creationId xmlns:a16="http://schemas.microsoft.com/office/drawing/2014/main" id="{8999FFD0-C555-4596-5CA4-1675338D853E}"/>
              </a:ext>
            </a:extLst>
          </p:cNvPr>
          <p:cNvSpPr>
            <a:spLocks noGrp="1" noChangeArrowheads="1"/>
          </p:cNvSpPr>
          <p:nvPr>
            <p:ph idx="1"/>
          </p:nvPr>
        </p:nvSpPr>
        <p:spPr>
          <a:xfrm>
            <a:off x="395288" y="1700213"/>
            <a:ext cx="8229600" cy="3886200"/>
          </a:xfrm>
        </p:spPr>
        <p:txBody>
          <a:bodyPr/>
          <a:lstStyle/>
          <a:p>
            <a:pPr>
              <a:lnSpc>
                <a:spcPct val="90000"/>
              </a:lnSpc>
            </a:pPr>
            <a:r>
              <a:rPr lang="ru-RU" altLang="ru-RU" sz="2800" u="sng"/>
              <a:t>Мышечные белки</a:t>
            </a:r>
            <a:r>
              <a:rPr lang="ru-RU" altLang="ru-RU" sz="2800"/>
              <a:t> также могут использоваться для энергообеспечения.</a:t>
            </a:r>
          </a:p>
          <a:p>
            <a:pPr lvl="1">
              <a:lnSpc>
                <a:spcPct val="90000"/>
              </a:lnSpc>
            </a:pPr>
            <a:r>
              <a:rPr lang="ru-RU" altLang="ru-RU" sz="2400"/>
              <a:t>Однако этот процесс энергетически невыгоден и вреден – снижает шансы на выживаемость организма.</a:t>
            </a:r>
          </a:p>
          <a:p>
            <a:pPr>
              <a:lnSpc>
                <a:spcPct val="90000"/>
              </a:lnSpc>
            </a:pPr>
            <a:r>
              <a:rPr lang="ru-RU" altLang="ru-RU" sz="2800"/>
              <a:t>Поэтому катаболизм мышечных белков в нормальном состоянии минимален, увеличивается лишь в крайнем случае (напр. при голодании).</a:t>
            </a:r>
          </a:p>
        </p:txBody>
      </p:sp>
      <p:sp>
        <p:nvSpPr>
          <p:cNvPr id="2" name="Номер слайда 5">
            <a:extLst>
              <a:ext uri="{FF2B5EF4-FFF2-40B4-BE49-F238E27FC236}">
                <a16:creationId xmlns:a16="http://schemas.microsoft.com/office/drawing/2014/main" id="{A2139B03-7AE6-C435-7B28-2ED926AB4062}"/>
              </a:ext>
            </a:extLst>
          </p:cNvPr>
          <p:cNvSpPr>
            <a:spLocks noGrp="1"/>
          </p:cNvSpPr>
          <p:nvPr>
            <p:ph type="sldNum" sz="quarter" idx="12"/>
          </p:nvPr>
        </p:nvSpPr>
        <p:spPr/>
        <p:txBody>
          <a:bodyPr/>
          <a:lstStyle/>
          <a:p>
            <a:fld id="{210D4B13-8C27-8947-95B3-48FBB0C9AEFA}" type="slidenum">
              <a:rPr lang="ru-RU" altLang="ru-RU"/>
              <a:pPr/>
              <a:t>85</a:t>
            </a:fld>
            <a:endParaRPr lang="ru-RU" altLang="ru-RU"/>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FC649D16-EDAB-F3D4-D5AA-502B7023E2E1}"/>
              </a:ext>
            </a:extLst>
          </p:cNvPr>
          <p:cNvSpPr>
            <a:spLocks noGrp="1" noChangeArrowheads="1"/>
          </p:cNvSpPr>
          <p:nvPr>
            <p:ph type="title"/>
          </p:nvPr>
        </p:nvSpPr>
        <p:spPr/>
        <p:txBody>
          <a:bodyPr/>
          <a:lstStyle/>
          <a:p>
            <a:r>
              <a:rPr lang="ru-RU" altLang="ru-RU" sz="4000"/>
              <a:t>Энергетический метаболизм мышц</a:t>
            </a:r>
            <a:endParaRPr lang="en-US" altLang="ru-RU" sz="4000"/>
          </a:p>
        </p:txBody>
      </p:sp>
      <p:sp>
        <p:nvSpPr>
          <p:cNvPr id="236547" name="Rectangle 3">
            <a:extLst>
              <a:ext uri="{FF2B5EF4-FFF2-40B4-BE49-F238E27FC236}">
                <a16:creationId xmlns:a16="http://schemas.microsoft.com/office/drawing/2014/main" id="{3A8B42E6-76B1-6AC6-2EAD-421081035B65}"/>
              </a:ext>
            </a:extLst>
          </p:cNvPr>
          <p:cNvSpPr>
            <a:spLocks noGrp="1" noChangeArrowheads="1"/>
          </p:cNvSpPr>
          <p:nvPr>
            <p:ph idx="1"/>
          </p:nvPr>
        </p:nvSpPr>
        <p:spPr/>
        <p:txBody>
          <a:bodyPr/>
          <a:lstStyle/>
          <a:p>
            <a:r>
              <a:rPr lang="ru-RU" altLang="ru-RU"/>
              <a:t>При интенсивной мышечной работе:</a:t>
            </a:r>
          </a:p>
          <a:p>
            <a:pPr lvl="1" algn="ctr">
              <a:buFont typeface="Wingdings" pitchFamily="2" charset="2"/>
              <a:buNone/>
            </a:pPr>
            <a:r>
              <a:rPr lang="ru-RU" altLang="ru-RU" b="1"/>
              <a:t>АТФ</a:t>
            </a:r>
            <a:r>
              <a:rPr lang="ru-RU" altLang="ru-RU" b="1" baseline="30000"/>
              <a:t>4-</a:t>
            </a:r>
            <a:r>
              <a:rPr lang="ru-RU" altLang="ru-RU" b="1"/>
              <a:t> </a:t>
            </a:r>
            <a:r>
              <a:rPr lang="ru-RU" altLang="ru-RU" b="1">
                <a:cs typeface="Arial" panose="020B0604020202020204" pitchFamily="34" charset="0"/>
              </a:rPr>
              <a:t>→ АДФ</a:t>
            </a:r>
            <a:r>
              <a:rPr lang="ru-RU" altLang="ru-RU" b="1" baseline="30000">
                <a:cs typeface="Arial" panose="020B0604020202020204" pitchFamily="34" charset="0"/>
              </a:rPr>
              <a:t>3-</a:t>
            </a:r>
            <a:r>
              <a:rPr lang="ru-RU" altLang="ru-RU" b="1">
                <a:cs typeface="Arial" panose="020B0604020202020204" pitchFamily="34" charset="0"/>
              </a:rPr>
              <a:t> + Фн</a:t>
            </a:r>
            <a:r>
              <a:rPr lang="ru-RU" altLang="ru-RU" b="1" baseline="30000">
                <a:cs typeface="Arial" panose="020B0604020202020204" pitchFamily="34" charset="0"/>
              </a:rPr>
              <a:t>2-</a:t>
            </a:r>
            <a:r>
              <a:rPr lang="ru-RU" altLang="ru-RU" b="1">
                <a:cs typeface="Arial" panose="020B0604020202020204" pitchFamily="34" charset="0"/>
              </a:rPr>
              <a:t> + </a:t>
            </a:r>
            <a:r>
              <a:rPr lang="en-US" altLang="ru-RU" b="1">
                <a:cs typeface="Arial" panose="020B0604020202020204" pitchFamily="34" charset="0"/>
              </a:rPr>
              <a:t>H</a:t>
            </a:r>
            <a:r>
              <a:rPr lang="ru-RU" altLang="ru-RU" b="1" baseline="30000">
                <a:cs typeface="Arial" panose="020B0604020202020204" pitchFamily="34" charset="0"/>
              </a:rPr>
              <a:t>+</a:t>
            </a:r>
          </a:p>
          <a:p>
            <a:pPr lvl="1"/>
            <a:r>
              <a:rPr lang="ru-RU" altLang="ru-RU" sz="2400" i="1"/>
              <a:t>актомиозин проявляет свойства АТФ-азы;</a:t>
            </a:r>
            <a:r>
              <a:rPr lang="ru-RU" altLang="ru-RU" sz="2400" i="1">
                <a:cs typeface="Arial" panose="020B0604020202020204" pitchFamily="34" charset="0"/>
              </a:rPr>
              <a:t> </a:t>
            </a:r>
            <a:endParaRPr lang="en-US" altLang="ru-RU" sz="2400"/>
          </a:p>
        </p:txBody>
      </p:sp>
      <p:sp>
        <p:nvSpPr>
          <p:cNvPr id="2" name="Номер слайда 5">
            <a:extLst>
              <a:ext uri="{FF2B5EF4-FFF2-40B4-BE49-F238E27FC236}">
                <a16:creationId xmlns:a16="http://schemas.microsoft.com/office/drawing/2014/main" id="{5F0E42AB-779E-9E93-C366-C251BC956A92}"/>
              </a:ext>
            </a:extLst>
          </p:cNvPr>
          <p:cNvSpPr>
            <a:spLocks noGrp="1"/>
          </p:cNvSpPr>
          <p:nvPr>
            <p:ph type="sldNum" sz="quarter" idx="12"/>
          </p:nvPr>
        </p:nvSpPr>
        <p:spPr/>
        <p:txBody>
          <a:bodyPr/>
          <a:lstStyle/>
          <a:p>
            <a:fld id="{ADD24BA3-10C2-3244-B87A-0ACBBA6AECA1}" type="slidenum">
              <a:rPr lang="ru-RU" altLang="ru-RU"/>
              <a:pPr/>
              <a:t>86</a:t>
            </a:fld>
            <a:endParaRPr lang="ru-RU" altLang="ru-RU"/>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1EA2F0ED-7C8D-350B-A12A-89AFCDD3666F}"/>
              </a:ext>
            </a:extLst>
          </p:cNvPr>
          <p:cNvSpPr>
            <a:spLocks noGrp="1" noChangeArrowheads="1"/>
          </p:cNvSpPr>
          <p:nvPr>
            <p:ph type="title"/>
          </p:nvPr>
        </p:nvSpPr>
        <p:spPr/>
        <p:txBody>
          <a:bodyPr/>
          <a:lstStyle/>
          <a:p>
            <a:pPr algn="ctr"/>
            <a:r>
              <a:rPr lang="ru-RU" altLang="ru-RU" sz="3600" b="1" dirty="0"/>
              <a:t>Энергетический метаболизм мышц </a:t>
            </a:r>
            <a:endParaRPr lang="en-US" altLang="ru-RU" sz="3200" dirty="0"/>
          </a:p>
        </p:txBody>
      </p:sp>
      <p:sp>
        <p:nvSpPr>
          <p:cNvPr id="234499" name="Rectangle 3">
            <a:extLst>
              <a:ext uri="{FF2B5EF4-FFF2-40B4-BE49-F238E27FC236}">
                <a16:creationId xmlns:a16="http://schemas.microsoft.com/office/drawing/2014/main" id="{52839CCB-8363-1AE6-BBF0-2A01D9CF668C}"/>
              </a:ext>
            </a:extLst>
          </p:cNvPr>
          <p:cNvSpPr>
            <a:spLocks noGrp="1" noChangeArrowheads="1"/>
          </p:cNvSpPr>
          <p:nvPr>
            <p:ph idx="1"/>
          </p:nvPr>
        </p:nvSpPr>
        <p:spPr>
          <a:xfrm>
            <a:off x="395288" y="2017713"/>
            <a:ext cx="8559800" cy="4114800"/>
          </a:xfrm>
        </p:spPr>
        <p:txBody>
          <a:bodyPr/>
          <a:lstStyle/>
          <a:p>
            <a:pPr>
              <a:lnSpc>
                <a:spcPct val="90000"/>
              </a:lnSpc>
            </a:pPr>
            <a:r>
              <a:rPr lang="ru-RU" altLang="ru-RU" sz="2800">
                <a:cs typeface="Arial" panose="020B0604020202020204" pitchFamily="34" charset="0"/>
              </a:rPr>
              <a:t>Скорость гидролиза АТФ превышает скорость его синтеза.  </a:t>
            </a:r>
          </a:p>
          <a:p>
            <a:pPr>
              <a:lnSpc>
                <a:spcPct val="90000"/>
              </a:lnSpc>
            </a:pPr>
            <a:r>
              <a:rPr lang="ru-RU" altLang="ru-RU" sz="2400">
                <a:cs typeface="Arial" panose="020B0604020202020204" pitchFamily="34" charset="0"/>
              </a:rPr>
              <a:t>АДФ накапливается, но </a:t>
            </a:r>
            <a:r>
              <a:rPr lang="ru-RU" altLang="ru-RU" sz="2400" u="sng">
                <a:cs typeface="Arial" panose="020B0604020202020204" pitchFamily="34" charset="0"/>
              </a:rPr>
              <a:t>не используется ни в каких реакциях</a:t>
            </a:r>
            <a:r>
              <a:rPr lang="ru-RU" altLang="ru-RU" sz="2400">
                <a:cs typeface="Arial" panose="020B0604020202020204" pitchFamily="34" charset="0"/>
              </a:rPr>
              <a:t>, кроме </a:t>
            </a:r>
            <a:r>
              <a:rPr lang="ru-RU" altLang="ru-RU" sz="2400" b="1" i="1">
                <a:solidFill>
                  <a:schemeClr val="folHlink"/>
                </a:solidFill>
                <a:cs typeface="Arial" panose="020B0604020202020204" pitchFamily="34" charset="0"/>
              </a:rPr>
              <a:t>аденилаткиназной</a:t>
            </a:r>
            <a:r>
              <a:rPr lang="ru-RU" altLang="ru-RU" sz="2400" b="1">
                <a:cs typeface="Arial" panose="020B0604020202020204" pitchFamily="34" charset="0"/>
              </a:rPr>
              <a:t>:</a:t>
            </a:r>
          </a:p>
          <a:p>
            <a:pPr lvl="1">
              <a:lnSpc>
                <a:spcPct val="90000"/>
              </a:lnSpc>
            </a:pPr>
            <a:r>
              <a:rPr lang="ru-RU" altLang="ru-RU" sz="2400">
                <a:cs typeface="Arial" panose="020B0604020202020204" pitchFamily="34" charset="0"/>
              </a:rPr>
              <a:t>2 АДФ ↔  АТФ + АМФ (</a:t>
            </a:r>
            <a:r>
              <a:rPr lang="ru-RU" altLang="ru-RU" sz="2400" i="1">
                <a:cs typeface="Arial" panose="020B0604020202020204" pitchFamily="34" charset="0"/>
              </a:rPr>
              <a:t>миоаденилаткиназа</a:t>
            </a:r>
            <a:r>
              <a:rPr lang="ru-RU" altLang="ru-RU" sz="2400">
                <a:cs typeface="Arial" panose="020B0604020202020204" pitchFamily="34" charset="0"/>
              </a:rPr>
              <a:t>)</a:t>
            </a:r>
          </a:p>
          <a:p>
            <a:pPr>
              <a:lnSpc>
                <a:spcPct val="90000"/>
              </a:lnSpc>
            </a:pPr>
            <a:r>
              <a:rPr lang="ru-RU" altLang="ru-RU" sz="2800">
                <a:cs typeface="Arial" panose="020B0604020202020204" pitchFamily="34" charset="0"/>
              </a:rPr>
              <a:t>В ходе аденилаткиназной реакции накапливается АМФ. Снижает его концентрацию фермент </a:t>
            </a:r>
            <a:r>
              <a:rPr lang="ru-RU" altLang="ru-RU" sz="2400" b="1" i="1">
                <a:solidFill>
                  <a:schemeClr val="folHlink"/>
                </a:solidFill>
                <a:cs typeface="Arial" panose="020B0604020202020204" pitchFamily="34" charset="0"/>
              </a:rPr>
              <a:t>АМФ-дезаминаза</a:t>
            </a:r>
            <a:r>
              <a:rPr lang="ru-RU" altLang="ru-RU" sz="2400" i="1">
                <a:cs typeface="Arial" panose="020B0604020202020204" pitchFamily="34" charset="0"/>
              </a:rPr>
              <a:t>:</a:t>
            </a:r>
          </a:p>
          <a:p>
            <a:pPr lvl="1">
              <a:lnSpc>
                <a:spcPct val="90000"/>
              </a:lnSpc>
            </a:pPr>
            <a:r>
              <a:rPr lang="ru-RU" altLang="ru-RU" sz="2400">
                <a:cs typeface="Arial" panose="020B0604020202020204" pitchFamily="34" charset="0"/>
              </a:rPr>
              <a:t>АМФ → ИМФ + </a:t>
            </a:r>
            <a:r>
              <a:rPr lang="en-US" altLang="ru-RU" sz="2400">
                <a:cs typeface="Arial" panose="020B0604020202020204" pitchFamily="34" charset="0"/>
              </a:rPr>
              <a:t>NH</a:t>
            </a:r>
            <a:r>
              <a:rPr lang="en-US" altLang="ru-RU" sz="2400" baseline="-25000">
                <a:cs typeface="Arial" panose="020B0604020202020204" pitchFamily="34" charset="0"/>
              </a:rPr>
              <a:t>3</a:t>
            </a:r>
            <a:endParaRPr lang="en-US" altLang="ru-RU" sz="2400"/>
          </a:p>
        </p:txBody>
      </p:sp>
      <p:sp>
        <p:nvSpPr>
          <p:cNvPr id="2" name="Номер слайда 5">
            <a:extLst>
              <a:ext uri="{FF2B5EF4-FFF2-40B4-BE49-F238E27FC236}">
                <a16:creationId xmlns:a16="http://schemas.microsoft.com/office/drawing/2014/main" id="{83B45BC9-A207-2A59-4236-21FF6254868C}"/>
              </a:ext>
            </a:extLst>
          </p:cNvPr>
          <p:cNvSpPr>
            <a:spLocks noGrp="1"/>
          </p:cNvSpPr>
          <p:nvPr>
            <p:ph type="sldNum" sz="quarter" idx="12"/>
          </p:nvPr>
        </p:nvSpPr>
        <p:spPr/>
        <p:txBody>
          <a:bodyPr/>
          <a:lstStyle/>
          <a:p>
            <a:fld id="{36EF1462-9961-444F-BBB7-367A262187F3}" type="slidenum">
              <a:rPr lang="ru-RU" altLang="ru-RU"/>
              <a:pPr/>
              <a:t>87</a:t>
            </a:fld>
            <a:endParaRPr lang="ru-RU" altLang="ru-RU"/>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3BAAE9-7068-6A83-DB6D-96A1C85705B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5CF2729-DCE0-5380-7563-FAC34AB929A8}"/>
              </a:ext>
            </a:extLst>
          </p:cNvPr>
          <p:cNvSpPr>
            <a:spLocks noGrp="1"/>
          </p:cNvSpPr>
          <p:nvPr>
            <p:ph idx="1"/>
          </p:nvPr>
        </p:nvSpPr>
        <p:spPr/>
        <p:txBody>
          <a:bodyPr/>
          <a:lstStyle/>
          <a:p>
            <a:r>
              <a:rPr lang="ru-RU" sz="1800" dirty="0">
                <a:effectLst/>
                <a:latin typeface="Newton"/>
              </a:rPr>
              <a:t>Оптимальная клеточная биоэнергетика зависит от следующих факторов: </a:t>
            </a:r>
            <a:endParaRPr lang="ru-RU" dirty="0"/>
          </a:p>
          <a:p>
            <a:r>
              <a:rPr lang="ru-RU" sz="1800" dirty="0">
                <a:effectLst/>
                <a:latin typeface="Newton"/>
              </a:rPr>
              <a:t>• </a:t>
            </a:r>
            <a:r>
              <a:rPr lang="ru-RU" sz="1800" dirty="0" err="1">
                <a:effectLst/>
                <a:latin typeface="Newton"/>
              </a:rPr>
              <a:t>адекватнои</a:t>
            </a:r>
            <a:r>
              <a:rPr lang="ru-RU" sz="1800" dirty="0">
                <a:effectLst/>
                <a:latin typeface="Newton"/>
              </a:rPr>
              <a:t>̆ доставки кислорода и субстратов к митохондриям; • </a:t>
            </a:r>
            <a:r>
              <a:rPr lang="ru-RU" sz="1800" dirty="0" err="1">
                <a:effectLst/>
                <a:latin typeface="Newton"/>
              </a:rPr>
              <a:t>окислительнои</a:t>
            </a:r>
            <a:r>
              <a:rPr lang="ru-RU" sz="1800" dirty="0">
                <a:effectLst/>
                <a:latin typeface="Newton"/>
              </a:rPr>
              <a:t>̆ способности митохондрий;</a:t>
            </a:r>
            <a:br>
              <a:rPr lang="ru-RU" sz="1800" dirty="0">
                <a:effectLst/>
                <a:latin typeface="Newton"/>
              </a:rPr>
            </a:br>
            <a:r>
              <a:rPr lang="ru-RU" sz="1800" dirty="0">
                <a:effectLst/>
                <a:latin typeface="Newton"/>
              </a:rPr>
              <a:t>• достаточных объемов высокоэнергетических фосфатов и со- </a:t>
            </a:r>
            <a:endParaRPr lang="ru-RU" dirty="0"/>
          </a:p>
          <a:p>
            <a:r>
              <a:rPr lang="ru-RU" sz="1800" dirty="0">
                <a:effectLst/>
                <a:latin typeface="Newton"/>
              </a:rPr>
              <a:t>отношения КФ/АТФ;</a:t>
            </a:r>
            <a:br>
              <a:rPr lang="ru-RU" sz="1800" dirty="0">
                <a:effectLst/>
                <a:latin typeface="Newton"/>
              </a:rPr>
            </a:br>
            <a:r>
              <a:rPr lang="ru-RU" sz="1800" dirty="0">
                <a:effectLst/>
                <a:latin typeface="Newton"/>
              </a:rPr>
              <a:t>• транспортирования энергии из митохондрий к местам по- </a:t>
            </a:r>
            <a:endParaRPr lang="ru-RU" dirty="0"/>
          </a:p>
          <a:p>
            <a:r>
              <a:rPr lang="ru-RU" sz="1800" dirty="0" err="1">
                <a:effectLst/>
                <a:latin typeface="Newton"/>
              </a:rPr>
              <a:t>требления</a:t>
            </a:r>
            <a:r>
              <a:rPr lang="ru-RU" sz="1800" dirty="0">
                <a:effectLst/>
                <a:latin typeface="Newton"/>
              </a:rPr>
              <a:t> энергии;</a:t>
            </a:r>
            <a:br>
              <a:rPr lang="ru-RU" sz="1800" dirty="0">
                <a:effectLst/>
                <a:latin typeface="Newton"/>
              </a:rPr>
            </a:br>
            <a:r>
              <a:rPr lang="ru-RU" sz="1800" dirty="0">
                <a:effectLst/>
                <a:latin typeface="Newton"/>
              </a:rPr>
              <a:t>• </a:t>
            </a:r>
            <a:r>
              <a:rPr lang="ru-RU" sz="1800" dirty="0" err="1">
                <a:effectLst/>
                <a:latin typeface="Newton"/>
              </a:rPr>
              <a:t>адекватнои</a:t>
            </a:r>
            <a:r>
              <a:rPr lang="ru-RU" sz="1800" dirty="0">
                <a:effectLst/>
                <a:latin typeface="Newton"/>
              </a:rPr>
              <a:t>̆ </a:t>
            </a:r>
            <a:r>
              <a:rPr lang="ru-RU" sz="1800" dirty="0" err="1">
                <a:effectLst/>
                <a:latin typeface="Newton"/>
              </a:rPr>
              <a:t>локальнои</a:t>
            </a:r>
            <a:r>
              <a:rPr lang="ru-RU" sz="1800" dirty="0">
                <a:effectLst/>
                <a:latin typeface="Newton"/>
              </a:rPr>
              <a:t>̆ регуляции соотношения АДФ/АТФ </a:t>
            </a:r>
            <a:endParaRPr lang="ru-RU" dirty="0"/>
          </a:p>
          <a:p>
            <a:r>
              <a:rPr lang="ru-RU" sz="1800" dirty="0">
                <a:effectLst/>
                <a:latin typeface="Newton"/>
              </a:rPr>
              <a:t>близлежащими </a:t>
            </a:r>
            <a:r>
              <a:rPr lang="en" sz="1800" dirty="0">
                <a:effectLst/>
                <a:latin typeface="Newton"/>
              </a:rPr>
              <a:t>AT</a:t>
            </a:r>
            <a:r>
              <a:rPr lang="ru-RU" sz="1800" dirty="0">
                <a:effectLst/>
                <a:latin typeface="Newton"/>
              </a:rPr>
              <a:t>Фазами;</a:t>
            </a:r>
            <a:br>
              <a:rPr lang="ru-RU" sz="1800" dirty="0">
                <a:effectLst/>
                <a:latin typeface="Newton"/>
              </a:rPr>
            </a:br>
            <a:r>
              <a:rPr lang="ru-RU" sz="1800" dirty="0">
                <a:effectLst/>
                <a:latin typeface="Newton"/>
              </a:rPr>
              <a:t>• эффективности </a:t>
            </a:r>
            <a:r>
              <a:rPr lang="ru-RU" sz="1800" dirty="0" err="1">
                <a:effectLst/>
                <a:latin typeface="Newton"/>
              </a:rPr>
              <a:t>обратнои</a:t>
            </a:r>
            <a:r>
              <a:rPr lang="ru-RU" sz="1800" dirty="0">
                <a:effectLst/>
                <a:latin typeface="Newton"/>
              </a:rPr>
              <a:t>̆ связи передачи сигналов от </a:t>
            </a:r>
            <a:r>
              <a:rPr lang="ru-RU" sz="1800" dirty="0" err="1">
                <a:effectLst/>
                <a:latin typeface="Newton"/>
              </a:rPr>
              <a:t>сайтов</a:t>
            </a:r>
            <a:r>
              <a:rPr lang="ru-RU" sz="1800" dirty="0">
                <a:effectLst/>
                <a:latin typeface="Newton"/>
              </a:rPr>
              <a:t> </a:t>
            </a:r>
            <a:endParaRPr lang="ru-RU" dirty="0"/>
          </a:p>
          <a:p>
            <a:r>
              <a:rPr lang="ru-RU" sz="1800" dirty="0">
                <a:effectLst/>
                <a:latin typeface="Newton"/>
              </a:rPr>
              <a:t>утилизации для поддержания энергетического гомеостаза клетки; • </a:t>
            </a:r>
            <a:r>
              <a:rPr lang="ru-RU" sz="1800" dirty="0" err="1">
                <a:effectLst/>
                <a:latin typeface="Newton"/>
              </a:rPr>
              <a:t>адекватнои</a:t>
            </a:r>
            <a:r>
              <a:rPr lang="ru-RU" sz="1800" dirty="0">
                <a:effectLst/>
                <a:latin typeface="Newton"/>
              </a:rPr>
              <a:t>̆ </a:t>
            </a:r>
            <a:r>
              <a:rPr lang="ru-RU" sz="1800" dirty="0" err="1">
                <a:effectLst/>
                <a:latin typeface="Newton"/>
              </a:rPr>
              <a:t>гормональнои</a:t>
            </a:r>
            <a:r>
              <a:rPr lang="ru-RU" sz="1800" dirty="0">
                <a:effectLst/>
                <a:latin typeface="Newton"/>
              </a:rPr>
              <a:t>̆ регуляции.</a:t>
            </a:r>
            <a:br>
              <a:rPr lang="ru-RU" sz="1800" dirty="0">
                <a:effectLst/>
                <a:latin typeface="Newton"/>
              </a:rPr>
            </a:br>
            <a:endParaRPr lang="ru-RU" dirty="0"/>
          </a:p>
          <a:p>
            <a:endParaRPr lang="ru-RU" dirty="0"/>
          </a:p>
        </p:txBody>
      </p:sp>
      <p:sp>
        <p:nvSpPr>
          <p:cNvPr id="4" name="Номер слайда 3">
            <a:extLst>
              <a:ext uri="{FF2B5EF4-FFF2-40B4-BE49-F238E27FC236}">
                <a16:creationId xmlns:a16="http://schemas.microsoft.com/office/drawing/2014/main" id="{37BBA3DD-F850-D11C-9062-833FF8A0CA1F}"/>
              </a:ext>
            </a:extLst>
          </p:cNvPr>
          <p:cNvSpPr>
            <a:spLocks noGrp="1"/>
          </p:cNvSpPr>
          <p:nvPr>
            <p:ph type="sldNum" sz="quarter" idx="12"/>
          </p:nvPr>
        </p:nvSpPr>
        <p:spPr/>
        <p:txBody>
          <a:bodyPr/>
          <a:lstStyle/>
          <a:p>
            <a:fld id="{6E86E7CA-A58B-8745-BB67-8E90FCA9B57C}" type="slidenum">
              <a:rPr lang="ru-RU" altLang="ru-RU" smtClean="0"/>
              <a:pPr/>
              <a:t>88</a:t>
            </a:fld>
            <a:endParaRPr lang="ru-RU" altLang="ru-RU"/>
          </a:p>
        </p:txBody>
      </p:sp>
    </p:spTree>
    <p:extLst>
      <p:ext uri="{BB962C8B-B14F-4D97-AF65-F5344CB8AC3E}">
        <p14:creationId xmlns:p14="http://schemas.microsoft.com/office/powerpoint/2010/main" val="13695867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3" name="Rectangle 7">
            <a:extLst>
              <a:ext uri="{FF2B5EF4-FFF2-40B4-BE49-F238E27FC236}">
                <a16:creationId xmlns:a16="http://schemas.microsoft.com/office/drawing/2014/main" id="{178E890D-0357-EE87-59C4-123DE1741FDE}"/>
              </a:ext>
            </a:extLst>
          </p:cNvPr>
          <p:cNvSpPr>
            <a:spLocks noGrp="1" noChangeArrowheads="1"/>
          </p:cNvSpPr>
          <p:nvPr>
            <p:ph type="title"/>
          </p:nvPr>
        </p:nvSpPr>
        <p:spPr>
          <a:xfrm>
            <a:off x="1150938" y="214313"/>
            <a:ext cx="7793037" cy="1093787"/>
          </a:xfrm>
        </p:spPr>
        <p:txBody>
          <a:bodyPr/>
          <a:lstStyle/>
          <a:p>
            <a:r>
              <a:rPr lang="ru-RU" altLang="ru-RU" sz="4000" b="1"/>
              <a:t>Цикл пуриновых нуклеотидов</a:t>
            </a:r>
            <a:endParaRPr lang="en-US" altLang="ru-RU" sz="4000" b="1"/>
          </a:p>
        </p:txBody>
      </p:sp>
      <p:pic>
        <p:nvPicPr>
          <p:cNvPr id="229396" name="Picture 20">
            <a:extLst>
              <a:ext uri="{FF2B5EF4-FFF2-40B4-BE49-F238E27FC236}">
                <a16:creationId xmlns:a16="http://schemas.microsoft.com/office/drawing/2014/main" id="{15F8A147-7B21-BABF-CA7A-086A6FFC4D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493838"/>
            <a:ext cx="7200900" cy="4862512"/>
          </a:xfrm>
          <a:noFill/>
          <a:ln/>
        </p:spPr>
      </p:pic>
      <p:sp>
        <p:nvSpPr>
          <p:cNvPr id="2" name="Номер слайда 5">
            <a:extLst>
              <a:ext uri="{FF2B5EF4-FFF2-40B4-BE49-F238E27FC236}">
                <a16:creationId xmlns:a16="http://schemas.microsoft.com/office/drawing/2014/main" id="{376AF855-F32A-67BD-282E-6015158416A3}"/>
              </a:ext>
            </a:extLst>
          </p:cNvPr>
          <p:cNvSpPr>
            <a:spLocks noGrp="1"/>
          </p:cNvSpPr>
          <p:nvPr>
            <p:ph type="sldNum" sz="quarter" idx="12"/>
          </p:nvPr>
        </p:nvSpPr>
        <p:spPr/>
        <p:txBody>
          <a:bodyPr/>
          <a:lstStyle/>
          <a:p>
            <a:fld id="{78A4316C-5B2C-F34F-B768-4A58F86D03CF}" type="slidenum">
              <a:rPr lang="ru-RU" altLang="ru-RU"/>
              <a:pPr/>
              <a:t>89</a:t>
            </a:fld>
            <a:endParaRPr lang="ru-RU" altLang="ru-RU"/>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F32D84-CB34-6D71-0611-6FF92CE2A2E8}"/>
              </a:ext>
            </a:extLst>
          </p:cNvPr>
          <p:cNvSpPr>
            <a:spLocks noGrp="1"/>
          </p:cNvSpPr>
          <p:nvPr>
            <p:ph type="title"/>
          </p:nvPr>
        </p:nvSpPr>
        <p:spPr>
          <a:xfrm>
            <a:off x="628650" y="365126"/>
            <a:ext cx="7886700" cy="1335682"/>
          </a:xfrm>
        </p:spPr>
        <p:txBody>
          <a:bodyPr>
            <a:normAutofit/>
          </a:bodyPr>
          <a:lstStyle/>
          <a:p>
            <a:pPr algn="ctr"/>
            <a:r>
              <a:rPr lang="ru-RU" sz="3200" dirty="0">
                <a:effectLst/>
                <a:latin typeface="Times New Roman" panose="02020603050405020304" pitchFamily="18" charset="0"/>
                <a:cs typeface="Times New Roman" panose="02020603050405020304" pitchFamily="18" charset="0"/>
              </a:rPr>
              <a:t>Регенерация </a:t>
            </a:r>
            <a:r>
              <a:rPr lang="ru-RU" sz="3200" dirty="0" err="1">
                <a:effectLst/>
                <a:latin typeface="Times New Roman" panose="02020603050405020304" pitchFamily="18" charset="0"/>
                <a:cs typeface="Times New Roman" panose="02020603050405020304" pitchFamily="18" charset="0"/>
              </a:rPr>
              <a:t>кардиомиоцитов</a:t>
            </a:r>
            <a:r>
              <a:rPr lang="ru-RU" sz="3200" dirty="0">
                <a:effectLst/>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361A114-845C-1FCC-32AF-21AEA06F34E2}"/>
              </a:ext>
            </a:extLst>
          </p:cNvPr>
          <p:cNvSpPr>
            <a:spLocks noGrp="1"/>
          </p:cNvSpPr>
          <p:nvPr>
            <p:ph sz="half" idx="1"/>
          </p:nvPr>
        </p:nvSpPr>
        <p:spPr>
          <a:xfrm>
            <a:off x="628650" y="1253331"/>
            <a:ext cx="8119814" cy="4351338"/>
          </a:xfrm>
        </p:spPr>
        <p:txBody>
          <a:bodyPr>
            <a:normAutofit/>
          </a:bodyPr>
          <a:lstStyle/>
          <a:p>
            <a:r>
              <a:rPr lang="ru-RU" sz="2000" dirty="0">
                <a:effectLst/>
                <a:latin typeface="Times New Roman" panose="02020603050405020304" pitchFamily="18" charset="0"/>
                <a:cs typeface="Times New Roman" panose="02020603050405020304" pitchFamily="18" charset="0"/>
              </a:rPr>
              <a:t>Все типы клеток миокарда высоко дифференцированы и не обладают способностью к делению. Поэтому в постэмбриональном периоде сердечная мышечная ткань не способна к регенерации и участки повреждения миокарда (например, при инфаркте миокарда (ИМ)) замещаются </a:t>
            </a:r>
            <a:r>
              <a:rPr lang="ru-RU" sz="2000" dirty="0" err="1">
                <a:effectLst/>
                <a:latin typeface="Times New Roman" panose="02020603050405020304" pitchFamily="18" charset="0"/>
                <a:cs typeface="Times New Roman" panose="02020603050405020304" pitchFamily="18" charset="0"/>
              </a:rPr>
              <a:t>соединительнои</a:t>
            </a:r>
            <a:r>
              <a:rPr lang="ru-RU" sz="2000" dirty="0">
                <a:effectLst/>
                <a:latin typeface="Times New Roman" panose="02020603050405020304" pitchFamily="18" charset="0"/>
                <a:cs typeface="Times New Roman" panose="02020603050405020304" pitchFamily="18" charset="0"/>
              </a:rPr>
              <a:t>̆ тканью. По той же причине увеличение </a:t>
            </a:r>
            <a:r>
              <a:rPr lang="ru-RU" sz="2000" dirty="0" err="1">
                <a:effectLst/>
                <a:latin typeface="Times New Roman" panose="02020603050405020304" pitchFamily="18" charset="0"/>
                <a:cs typeface="Times New Roman" panose="02020603050405020304" pitchFamily="18" charset="0"/>
              </a:rPr>
              <a:t>мышечнои</a:t>
            </a:r>
            <a:r>
              <a:rPr lang="ru-RU" sz="2000" dirty="0">
                <a:effectLst/>
                <a:latin typeface="Times New Roman" panose="02020603050405020304" pitchFamily="18" charset="0"/>
                <a:cs typeface="Times New Roman" panose="02020603050405020304" pitchFamily="18" charset="0"/>
              </a:rPr>
              <a:t>̆ массы миокарда при </a:t>
            </a:r>
            <a:r>
              <a:rPr lang="ru-RU" sz="2000" dirty="0" err="1">
                <a:effectLst/>
                <a:latin typeface="Times New Roman" panose="02020603050405020304" pitchFamily="18" charset="0"/>
                <a:cs typeface="Times New Roman" panose="02020603050405020304" pitchFamily="18" charset="0"/>
              </a:rPr>
              <a:t>повышеннои</a:t>
            </a:r>
            <a:r>
              <a:rPr lang="ru-RU" sz="2000" dirty="0">
                <a:effectLst/>
                <a:latin typeface="Times New Roman" panose="02020603050405020304" pitchFamily="18" charset="0"/>
                <a:cs typeface="Times New Roman" panose="02020603050405020304" pitchFamily="18" charset="0"/>
              </a:rPr>
              <a:t>̆ нагрузке на сердце происходит за счет увеличения объема отдельных </a:t>
            </a:r>
            <a:r>
              <a:rPr lang="ru-RU" sz="2000" dirty="0" err="1">
                <a:effectLst/>
                <a:latin typeface="Times New Roman" panose="02020603050405020304" pitchFamily="18" charset="0"/>
                <a:cs typeface="Times New Roman" panose="02020603050405020304" pitchFamily="18" charset="0"/>
              </a:rPr>
              <a:t>кардиомиоцитов</a:t>
            </a:r>
            <a:r>
              <a:rPr lang="ru-RU" sz="2000" dirty="0">
                <a:effectLst/>
                <a:latin typeface="Times New Roman" panose="02020603050405020304" pitchFamily="18" charset="0"/>
                <a:cs typeface="Times New Roman" panose="02020603050405020304" pitchFamily="18" charset="0"/>
              </a:rPr>
              <a:t> (гипертрофии), а не их общего количества (гиперплазии). </a:t>
            </a:r>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5" name="Номер слайда 4">
            <a:extLst>
              <a:ext uri="{FF2B5EF4-FFF2-40B4-BE49-F238E27FC236}">
                <a16:creationId xmlns:a16="http://schemas.microsoft.com/office/drawing/2014/main" id="{854D09E6-341F-23C3-CD59-FA3DB2943C15}"/>
              </a:ext>
            </a:extLst>
          </p:cNvPr>
          <p:cNvSpPr>
            <a:spLocks noGrp="1"/>
          </p:cNvSpPr>
          <p:nvPr>
            <p:ph type="sldNum" sz="quarter" idx="12"/>
          </p:nvPr>
        </p:nvSpPr>
        <p:spPr/>
        <p:txBody>
          <a:bodyPr/>
          <a:lstStyle/>
          <a:p>
            <a:fld id="{E538C0C7-26A1-B640-9864-425D5A7A67BD}" type="slidenum">
              <a:rPr lang="ru-RU" altLang="ru-RU" smtClean="0"/>
              <a:pPr/>
              <a:t>9</a:t>
            </a:fld>
            <a:endParaRPr lang="ru-RU" altLang="ru-RU"/>
          </a:p>
        </p:txBody>
      </p:sp>
    </p:spTree>
    <p:extLst>
      <p:ext uri="{BB962C8B-B14F-4D97-AF65-F5344CB8AC3E}">
        <p14:creationId xmlns:p14="http://schemas.microsoft.com/office/powerpoint/2010/main" val="16782637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C04D5CB6-677A-BFE8-81D0-682CDDC660F2}"/>
              </a:ext>
            </a:extLst>
          </p:cNvPr>
          <p:cNvSpPr>
            <a:spLocks noGrp="1" noChangeArrowheads="1"/>
          </p:cNvSpPr>
          <p:nvPr>
            <p:ph type="title"/>
          </p:nvPr>
        </p:nvSpPr>
        <p:spPr>
          <a:xfrm>
            <a:off x="1150938" y="214313"/>
            <a:ext cx="7793037" cy="1198562"/>
          </a:xfrm>
        </p:spPr>
        <p:txBody>
          <a:bodyPr/>
          <a:lstStyle/>
          <a:p>
            <a:pPr algn="ctr"/>
            <a:r>
              <a:rPr lang="ru-RU" altLang="ru-RU" sz="3600" b="1" dirty="0"/>
              <a:t>Энергетический метаболизм мышц </a:t>
            </a:r>
            <a:endParaRPr lang="en-US" altLang="ru-RU" sz="3200" dirty="0"/>
          </a:p>
        </p:txBody>
      </p:sp>
      <p:sp>
        <p:nvSpPr>
          <p:cNvPr id="219139" name="Rectangle 3">
            <a:extLst>
              <a:ext uri="{FF2B5EF4-FFF2-40B4-BE49-F238E27FC236}">
                <a16:creationId xmlns:a16="http://schemas.microsoft.com/office/drawing/2014/main" id="{38F6B1F4-E0D0-68F8-D0E3-AE1F8F09CF33}"/>
              </a:ext>
            </a:extLst>
          </p:cNvPr>
          <p:cNvSpPr>
            <a:spLocks noGrp="1" noChangeArrowheads="1"/>
          </p:cNvSpPr>
          <p:nvPr>
            <p:ph idx="1"/>
          </p:nvPr>
        </p:nvSpPr>
        <p:spPr>
          <a:xfrm>
            <a:off x="457200" y="1844675"/>
            <a:ext cx="8229600" cy="4608513"/>
          </a:xfrm>
        </p:spPr>
        <p:txBody>
          <a:bodyPr/>
          <a:lstStyle/>
          <a:p>
            <a:pPr>
              <a:lnSpc>
                <a:spcPct val="90000"/>
              </a:lnSpc>
            </a:pPr>
            <a:r>
              <a:rPr lang="ru-RU" altLang="ru-RU" sz="2400">
                <a:cs typeface="Arial" panose="020B0604020202020204" pitchFamily="34" charset="0"/>
              </a:rPr>
              <a:t>Выделяющийся аммиак должен элиминировать в виде </a:t>
            </a:r>
            <a:r>
              <a:rPr lang="ru-RU" altLang="ru-RU" sz="2400" b="1">
                <a:solidFill>
                  <a:schemeClr val="tx2"/>
                </a:solidFill>
                <a:cs typeface="Arial" panose="020B0604020202020204" pitchFamily="34" charset="0"/>
              </a:rPr>
              <a:t>глн</a:t>
            </a:r>
            <a:r>
              <a:rPr lang="ru-RU" altLang="ru-RU" sz="2400">
                <a:cs typeface="Arial" panose="020B0604020202020204" pitchFamily="34" charset="0"/>
              </a:rPr>
              <a:t>, </a:t>
            </a:r>
            <a:r>
              <a:rPr lang="ru-RU" altLang="ru-RU" sz="2400" b="1">
                <a:solidFill>
                  <a:schemeClr val="tx2"/>
                </a:solidFill>
                <a:cs typeface="Arial" panose="020B0604020202020204" pitchFamily="34" charset="0"/>
              </a:rPr>
              <a:t>асн</a:t>
            </a:r>
            <a:r>
              <a:rPr lang="ru-RU" altLang="ru-RU" sz="2400" b="1">
                <a:cs typeface="Arial" panose="020B0604020202020204" pitchFamily="34" charset="0"/>
              </a:rPr>
              <a:t> </a:t>
            </a:r>
            <a:r>
              <a:rPr lang="ru-RU" altLang="ru-RU" sz="2400">
                <a:cs typeface="Arial" panose="020B0604020202020204" pitchFamily="34" charset="0"/>
              </a:rPr>
              <a:t>или </a:t>
            </a:r>
            <a:r>
              <a:rPr lang="ru-RU" altLang="ru-RU" sz="2400" b="1">
                <a:solidFill>
                  <a:schemeClr val="tx2"/>
                </a:solidFill>
                <a:cs typeface="Arial" panose="020B0604020202020204" pitchFamily="34" charset="0"/>
              </a:rPr>
              <a:t>ала</a:t>
            </a:r>
            <a:r>
              <a:rPr lang="ru-RU" altLang="ru-RU" sz="2400">
                <a:cs typeface="Arial" panose="020B0604020202020204" pitchFamily="34" charset="0"/>
              </a:rPr>
              <a:t>.</a:t>
            </a:r>
          </a:p>
          <a:p>
            <a:pPr>
              <a:lnSpc>
                <a:spcPct val="90000"/>
              </a:lnSpc>
            </a:pPr>
            <a:endParaRPr lang="ru-RU" altLang="ru-RU" sz="2400">
              <a:cs typeface="Arial" panose="020B0604020202020204" pitchFamily="34" charset="0"/>
            </a:endParaRPr>
          </a:p>
          <a:p>
            <a:pPr lvl="1">
              <a:lnSpc>
                <a:spcPct val="90000"/>
              </a:lnSpc>
            </a:pPr>
            <a:r>
              <a:rPr lang="ru-RU" altLang="ru-RU" sz="2000">
                <a:cs typeface="Arial" panose="020B0604020202020204" pitchFamily="34" charset="0"/>
              </a:rPr>
              <a:t>Глу + </a:t>
            </a:r>
            <a:r>
              <a:rPr lang="en-US" altLang="ru-RU" sz="2000">
                <a:solidFill>
                  <a:schemeClr val="hlink"/>
                </a:solidFill>
                <a:cs typeface="Arial" panose="020B0604020202020204" pitchFamily="34" charset="0"/>
              </a:rPr>
              <a:t>NH</a:t>
            </a:r>
            <a:r>
              <a:rPr lang="en-US" altLang="ru-RU" sz="2000" baseline="-25000">
                <a:solidFill>
                  <a:schemeClr val="hlink"/>
                </a:solidFill>
                <a:cs typeface="Arial" panose="020B0604020202020204" pitchFamily="34" charset="0"/>
              </a:rPr>
              <a:t>3</a:t>
            </a:r>
            <a:r>
              <a:rPr lang="ru-RU" altLang="ru-RU" sz="2000">
                <a:cs typeface="Arial" panose="020B0604020202020204" pitchFamily="34" charset="0"/>
              </a:rPr>
              <a:t> + АТФ → </a:t>
            </a:r>
            <a:r>
              <a:rPr lang="ru-RU" altLang="ru-RU" sz="2000">
                <a:solidFill>
                  <a:schemeClr val="folHlink"/>
                </a:solidFill>
                <a:cs typeface="Arial" panose="020B0604020202020204" pitchFamily="34" charset="0"/>
              </a:rPr>
              <a:t>Глн</a:t>
            </a:r>
            <a:r>
              <a:rPr lang="ru-RU" altLang="ru-RU" sz="2000">
                <a:cs typeface="Arial" panose="020B0604020202020204" pitchFamily="34" charset="0"/>
              </a:rPr>
              <a:t> + АДФ + Фн (</a:t>
            </a:r>
            <a:r>
              <a:rPr lang="ru-RU" altLang="ru-RU" sz="2000" i="1">
                <a:cs typeface="Arial" panose="020B0604020202020204" pitchFamily="34" charset="0"/>
              </a:rPr>
              <a:t>глутамин-синтетаза</a:t>
            </a:r>
            <a:r>
              <a:rPr lang="ru-RU" altLang="ru-RU" sz="2000">
                <a:cs typeface="Arial" panose="020B0604020202020204" pitchFamily="34" charset="0"/>
              </a:rPr>
              <a:t>)</a:t>
            </a:r>
          </a:p>
          <a:p>
            <a:pPr lvl="1">
              <a:lnSpc>
                <a:spcPct val="90000"/>
              </a:lnSpc>
            </a:pPr>
            <a:r>
              <a:rPr lang="ru-RU" altLang="ru-RU" sz="2000">
                <a:cs typeface="Arial" panose="020B0604020202020204" pitchFamily="34" charset="0"/>
              </a:rPr>
              <a:t>Асп + </a:t>
            </a:r>
            <a:r>
              <a:rPr lang="ru-RU" altLang="ru-RU" sz="2000">
                <a:solidFill>
                  <a:schemeClr val="folHlink"/>
                </a:solidFill>
                <a:cs typeface="Arial" panose="020B0604020202020204" pitchFamily="34" charset="0"/>
              </a:rPr>
              <a:t>Глн</a:t>
            </a:r>
            <a:r>
              <a:rPr lang="ru-RU" altLang="ru-RU" sz="2000">
                <a:cs typeface="Arial" panose="020B0604020202020204" pitchFamily="34" charset="0"/>
              </a:rPr>
              <a:t> → Асн + </a:t>
            </a:r>
            <a:r>
              <a:rPr lang="ru-RU" altLang="ru-RU" sz="2000">
                <a:solidFill>
                  <a:schemeClr val="folHlink"/>
                </a:solidFill>
                <a:cs typeface="Arial" panose="020B0604020202020204" pitchFamily="34" charset="0"/>
              </a:rPr>
              <a:t>Глу</a:t>
            </a:r>
            <a:r>
              <a:rPr lang="ru-RU" altLang="ru-RU" sz="2000">
                <a:cs typeface="Arial" panose="020B0604020202020204" pitchFamily="34" charset="0"/>
              </a:rPr>
              <a:t> (</a:t>
            </a:r>
            <a:r>
              <a:rPr lang="ru-RU" altLang="ru-RU" sz="2000" i="1">
                <a:cs typeface="Arial" panose="020B0604020202020204" pitchFamily="34" charset="0"/>
              </a:rPr>
              <a:t>аспарагин-синтетаза</a:t>
            </a:r>
            <a:r>
              <a:rPr lang="ru-RU" altLang="ru-RU" sz="2000">
                <a:cs typeface="Arial" panose="020B0604020202020204" pitchFamily="34" charset="0"/>
              </a:rPr>
              <a:t>)</a:t>
            </a:r>
          </a:p>
          <a:p>
            <a:pPr lvl="1">
              <a:lnSpc>
                <a:spcPct val="90000"/>
              </a:lnSpc>
            </a:pPr>
            <a:r>
              <a:rPr lang="ru-RU" altLang="ru-RU" sz="2000">
                <a:cs typeface="Arial" panose="020B0604020202020204" pitchFamily="34" charset="0"/>
              </a:rPr>
              <a:t>ПВК + </a:t>
            </a:r>
            <a:r>
              <a:rPr lang="ru-RU" altLang="ru-RU" sz="2000">
                <a:solidFill>
                  <a:schemeClr val="folHlink"/>
                </a:solidFill>
                <a:cs typeface="Arial" panose="020B0604020202020204" pitchFamily="34" charset="0"/>
              </a:rPr>
              <a:t>Глу</a:t>
            </a:r>
            <a:r>
              <a:rPr lang="ru-RU" altLang="ru-RU" sz="2000">
                <a:cs typeface="Arial" panose="020B0604020202020204" pitchFamily="34" charset="0"/>
              </a:rPr>
              <a:t> ↔ </a:t>
            </a:r>
            <a:r>
              <a:rPr lang="ru-RU" altLang="ru-RU" sz="2000" b="1">
                <a:solidFill>
                  <a:schemeClr val="folHlink"/>
                </a:solidFill>
                <a:cs typeface="Arial" panose="020B0604020202020204" pitchFamily="34" charset="0"/>
              </a:rPr>
              <a:t>Ала</a:t>
            </a:r>
            <a:r>
              <a:rPr lang="ru-RU" altLang="ru-RU" sz="2000">
                <a:cs typeface="Arial" panose="020B0604020202020204" pitchFamily="34" charset="0"/>
              </a:rPr>
              <a:t> + </a:t>
            </a:r>
            <a:r>
              <a:rPr lang="en-US" altLang="ru-RU" sz="2000">
                <a:latin typeface="Symbol" pitchFamily="2" charset="2"/>
                <a:cs typeface="Arial" panose="020B0604020202020204" pitchFamily="34" charset="0"/>
              </a:rPr>
              <a:t>a</a:t>
            </a:r>
            <a:r>
              <a:rPr lang="en-US" altLang="ru-RU" sz="2000">
                <a:cs typeface="Arial" panose="020B0604020202020204" pitchFamily="34" charset="0"/>
              </a:rPr>
              <a:t>-</a:t>
            </a:r>
            <a:r>
              <a:rPr lang="ru-RU" altLang="ru-RU" sz="2000">
                <a:cs typeface="Arial" panose="020B0604020202020204" pitchFamily="34" charset="0"/>
              </a:rPr>
              <a:t>кетоглутарат </a:t>
            </a:r>
            <a:r>
              <a:rPr lang="en-US" altLang="ru-RU" sz="2000">
                <a:cs typeface="Arial" panose="020B0604020202020204" pitchFamily="34" charset="0"/>
              </a:rPr>
              <a:t>(</a:t>
            </a:r>
            <a:r>
              <a:rPr lang="ru-RU" altLang="ru-RU" sz="2000" i="1">
                <a:cs typeface="Arial" panose="020B0604020202020204" pitchFamily="34" charset="0"/>
              </a:rPr>
              <a:t>аланин-аминотрансфераза</a:t>
            </a:r>
            <a:r>
              <a:rPr lang="en-US" altLang="ru-RU" sz="2000">
                <a:cs typeface="Arial" panose="020B0604020202020204" pitchFamily="34" charset="0"/>
              </a:rPr>
              <a:t>)</a:t>
            </a:r>
            <a:endParaRPr lang="ru-RU" altLang="ru-RU" sz="2000">
              <a:cs typeface="Arial" panose="020B0604020202020204" pitchFamily="34" charset="0"/>
            </a:endParaRPr>
          </a:p>
          <a:p>
            <a:pPr lvl="1">
              <a:lnSpc>
                <a:spcPct val="90000"/>
              </a:lnSpc>
              <a:buFont typeface="Wingdings" pitchFamily="2" charset="2"/>
              <a:buNone/>
            </a:pPr>
            <a:endParaRPr lang="ru-RU" altLang="ru-RU" sz="2000">
              <a:cs typeface="Arial" panose="020B0604020202020204" pitchFamily="34" charset="0"/>
            </a:endParaRPr>
          </a:p>
          <a:p>
            <a:pPr>
              <a:lnSpc>
                <a:spcPct val="90000"/>
              </a:lnSpc>
            </a:pPr>
            <a:r>
              <a:rPr lang="ru-RU" altLang="ru-RU" sz="2400"/>
              <a:t>Эти АК с кровотоком достигают печени, где используются как субстраты ГНГ. Т. обр., мышцы играют важную роль в межорганном обмене субстратами (циклы Кори и Фелига).</a:t>
            </a:r>
            <a:endParaRPr lang="en-US" altLang="ru-RU" sz="2400"/>
          </a:p>
        </p:txBody>
      </p:sp>
      <p:sp>
        <p:nvSpPr>
          <p:cNvPr id="2" name="Номер слайда 5">
            <a:extLst>
              <a:ext uri="{FF2B5EF4-FFF2-40B4-BE49-F238E27FC236}">
                <a16:creationId xmlns:a16="http://schemas.microsoft.com/office/drawing/2014/main" id="{C10523B9-2266-03B2-5C4B-05D6DBEE198F}"/>
              </a:ext>
            </a:extLst>
          </p:cNvPr>
          <p:cNvSpPr>
            <a:spLocks noGrp="1"/>
          </p:cNvSpPr>
          <p:nvPr>
            <p:ph type="sldNum" sz="quarter" idx="12"/>
          </p:nvPr>
        </p:nvSpPr>
        <p:spPr/>
        <p:txBody>
          <a:bodyPr/>
          <a:lstStyle/>
          <a:p>
            <a:fld id="{921766BB-BBB7-0945-B3A6-D83939121679}" type="slidenum">
              <a:rPr lang="ru-RU" altLang="ru-RU"/>
              <a:pPr/>
              <a:t>90</a:t>
            </a:fld>
            <a:endParaRPr lang="ru-RU" altLang="ru-RU"/>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B0D639AB-A618-C4F1-68C5-CA7E7A1305C7}"/>
              </a:ext>
            </a:extLst>
          </p:cNvPr>
          <p:cNvSpPr>
            <a:spLocks noGrp="1" noChangeArrowheads="1"/>
          </p:cNvSpPr>
          <p:nvPr>
            <p:ph type="title"/>
          </p:nvPr>
        </p:nvSpPr>
        <p:spPr>
          <a:xfrm>
            <a:off x="1150938" y="214313"/>
            <a:ext cx="7793037" cy="1093787"/>
          </a:xfrm>
        </p:spPr>
        <p:txBody>
          <a:bodyPr/>
          <a:lstStyle/>
          <a:p>
            <a:pPr algn="ctr"/>
            <a:r>
              <a:rPr lang="ru-RU" altLang="ru-RU" sz="4000" b="1"/>
              <a:t>Метаболизм АКРУЦ в мышцах</a:t>
            </a:r>
            <a:endParaRPr lang="en-US" altLang="ru-RU" sz="4000" b="1"/>
          </a:p>
        </p:txBody>
      </p:sp>
      <p:sp>
        <p:nvSpPr>
          <p:cNvPr id="265219" name="Rectangle 3">
            <a:extLst>
              <a:ext uri="{FF2B5EF4-FFF2-40B4-BE49-F238E27FC236}">
                <a16:creationId xmlns:a16="http://schemas.microsoft.com/office/drawing/2014/main" id="{1CA38BC0-5815-0832-68FA-600EE4045271}"/>
              </a:ext>
            </a:extLst>
          </p:cNvPr>
          <p:cNvSpPr>
            <a:spLocks noGrp="1" noChangeArrowheads="1"/>
          </p:cNvSpPr>
          <p:nvPr>
            <p:ph idx="1"/>
          </p:nvPr>
        </p:nvSpPr>
        <p:spPr/>
        <p:txBody>
          <a:bodyPr/>
          <a:lstStyle/>
          <a:p>
            <a:r>
              <a:rPr lang="ru-RU" altLang="ru-RU"/>
              <a:t>Мышцы – наиболее важный участок деградации </a:t>
            </a:r>
            <a:r>
              <a:rPr lang="ru-RU" altLang="ru-RU" b="1" i="1"/>
              <a:t>АК</a:t>
            </a:r>
            <a:r>
              <a:rPr lang="ru-RU" altLang="ru-RU" i="1"/>
              <a:t> </a:t>
            </a:r>
            <a:r>
              <a:rPr lang="ru-RU" altLang="ru-RU" b="1" i="1"/>
              <a:t>с разветвленной углеводородной цепью</a:t>
            </a:r>
            <a:r>
              <a:rPr lang="ru-RU" altLang="ru-RU"/>
              <a:t> (АКРУЦ): </a:t>
            </a:r>
            <a:r>
              <a:rPr lang="ru-RU" altLang="ru-RU" b="1" i="1">
                <a:solidFill>
                  <a:schemeClr val="folHlink"/>
                </a:solidFill>
              </a:rPr>
              <a:t>вал, иле, лей</a:t>
            </a:r>
            <a:r>
              <a:rPr lang="ru-RU" altLang="ru-RU" i="1">
                <a:solidFill>
                  <a:schemeClr val="folHlink"/>
                </a:solidFill>
              </a:rPr>
              <a:t>.</a:t>
            </a:r>
            <a:r>
              <a:rPr lang="ru-RU" altLang="ru-RU"/>
              <a:t> </a:t>
            </a:r>
          </a:p>
          <a:p>
            <a:pPr lvl="1"/>
            <a:r>
              <a:rPr lang="ru-RU" altLang="ru-RU"/>
              <a:t>Эти соединения катаболизируют до сукцинил-КоА (</a:t>
            </a:r>
            <a:r>
              <a:rPr lang="ru-RU" altLang="ru-RU" i="1"/>
              <a:t>иле, вал</a:t>
            </a:r>
            <a:r>
              <a:rPr lang="ru-RU" altLang="ru-RU"/>
              <a:t>) и ацетил-КоА (</a:t>
            </a:r>
            <a:r>
              <a:rPr lang="ru-RU" altLang="ru-RU" i="1"/>
              <a:t>лей</a:t>
            </a:r>
            <a:r>
              <a:rPr lang="ru-RU" altLang="ru-RU"/>
              <a:t>).</a:t>
            </a:r>
            <a:endParaRPr lang="en-US" altLang="ru-RU"/>
          </a:p>
        </p:txBody>
      </p:sp>
      <p:sp>
        <p:nvSpPr>
          <p:cNvPr id="2" name="Номер слайда 5">
            <a:extLst>
              <a:ext uri="{FF2B5EF4-FFF2-40B4-BE49-F238E27FC236}">
                <a16:creationId xmlns:a16="http://schemas.microsoft.com/office/drawing/2014/main" id="{A74F4A94-C2EE-1E48-A7E8-8DB4BF4F0B6D}"/>
              </a:ext>
            </a:extLst>
          </p:cNvPr>
          <p:cNvSpPr>
            <a:spLocks noGrp="1"/>
          </p:cNvSpPr>
          <p:nvPr>
            <p:ph type="sldNum" sz="quarter" idx="12"/>
          </p:nvPr>
        </p:nvSpPr>
        <p:spPr/>
        <p:txBody>
          <a:bodyPr/>
          <a:lstStyle/>
          <a:p>
            <a:fld id="{C655B866-9FC2-9344-9E5B-E9A8A2C7F083}" type="slidenum">
              <a:rPr lang="ru-RU" altLang="ru-RU"/>
              <a:pPr/>
              <a:t>91</a:t>
            </a:fld>
            <a:endParaRPr lang="ru-RU" altLang="ru-RU"/>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Rectangle 4">
            <a:extLst>
              <a:ext uri="{FF2B5EF4-FFF2-40B4-BE49-F238E27FC236}">
                <a16:creationId xmlns:a16="http://schemas.microsoft.com/office/drawing/2014/main" id="{FB0ED178-40BA-4E7B-E9D7-CA96D3D56EC9}"/>
              </a:ext>
            </a:extLst>
          </p:cNvPr>
          <p:cNvSpPr>
            <a:spLocks noGrp="1" noChangeArrowheads="1"/>
          </p:cNvSpPr>
          <p:nvPr>
            <p:ph type="title"/>
          </p:nvPr>
        </p:nvSpPr>
        <p:spPr/>
        <p:txBody>
          <a:bodyPr/>
          <a:lstStyle/>
          <a:p>
            <a:r>
              <a:rPr lang="ru-RU" altLang="ru-RU" sz="4000"/>
              <a:t>Метаболизм белков и аминокислот в мышцах</a:t>
            </a:r>
            <a:endParaRPr lang="en-US" altLang="ru-RU" sz="4000"/>
          </a:p>
        </p:txBody>
      </p:sp>
      <p:pic>
        <p:nvPicPr>
          <p:cNvPr id="263174" name="Picture 6">
            <a:extLst>
              <a:ext uri="{FF2B5EF4-FFF2-40B4-BE49-F238E27FC236}">
                <a16:creationId xmlns:a16="http://schemas.microsoft.com/office/drawing/2014/main" id="{30DE3BBF-08D7-DCCD-ABCF-8CF560AC81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7" t="61356" b="3609"/>
          <a:stretch>
            <a:fillRect/>
          </a:stretch>
        </p:blipFill>
        <p:spPr>
          <a:xfrm>
            <a:off x="323850" y="1773238"/>
            <a:ext cx="8496300" cy="447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Номер слайда 5">
            <a:extLst>
              <a:ext uri="{FF2B5EF4-FFF2-40B4-BE49-F238E27FC236}">
                <a16:creationId xmlns:a16="http://schemas.microsoft.com/office/drawing/2014/main" id="{15A46748-318C-8141-1AE2-AD527B1F476B}"/>
              </a:ext>
            </a:extLst>
          </p:cNvPr>
          <p:cNvSpPr>
            <a:spLocks noGrp="1"/>
          </p:cNvSpPr>
          <p:nvPr>
            <p:ph type="sldNum" sz="quarter" idx="12"/>
          </p:nvPr>
        </p:nvSpPr>
        <p:spPr/>
        <p:txBody>
          <a:bodyPr/>
          <a:lstStyle/>
          <a:p>
            <a:fld id="{A6AC07D5-94BF-9240-8D1A-A493DB68661D}" type="slidenum">
              <a:rPr lang="ru-RU" altLang="ru-RU"/>
              <a:pPr/>
              <a:t>92</a:t>
            </a:fld>
            <a:endParaRPr lang="ru-RU" altLang="ru-RU"/>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FEDC5C62-28EA-3D76-906B-5C3087D02776}"/>
              </a:ext>
            </a:extLst>
          </p:cNvPr>
          <p:cNvSpPr>
            <a:spLocks noGrp="1" noChangeArrowheads="1"/>
          </p:cNvSpPr>
          <p:nvPr>
            <p:ph type="title"/>
          </p:nvPr>
        </p:nvSpPr>
        <p:spPr>
          <a:xfrm>
            <a:off x="1150938" y="214313"/>
            <a:ext cx="7793037" cy="1174750"/>
          </a:xfrm>
        </p:spPr>
        <p:txBody>
          <a:bodyPr/>
          <a:lstStyle/>
          <a:p>
            <a:pPr algn="ctr"/>
            <a:r>
              <a:rPr lang="ru-RU" altLang="ru-RU" sz="4000" b="1"/>
              <a:t>Пути утилизации АТФ в мышце</a:t>
            </a:r>
            <a:endParaRPr lang="en-US" altLang="ru-RU" sz="4000" b="1"/>
          </a:p>
        </p:txBody>
      </p:sp>
      <p:sp>
        <p:nvSpPr>
          <p:cNvPr id="340995" name="Rectangle 3">
            <a:extLst>
              <a:ext uri="{FF2B5EF4-FFF2-40B4-BE49-F238E27FC236}">
                <a16:creationId xmlns:a16="http://schemas.microsoft.com/office/drawing/2014/main" id="{21A9E266-91F7-A483-7819-202CD2954C6F}"/>
              </a:ext>
            </a:extLst>
          </p:cNvPr>
          <p:cNvSpPr>
            <a:spLocks noGrp="1" noChangeArrowheads="1"/>
          </p:cNvSpPr>
          <p:nvPr>
            <p:ph idx="1"/>
          </p:nvPr>
        </p:nvSpPr>
        <p:spPr>
          <a:xfrm>
            <a:off x="0" y="2017713"/>
            <a:ext cx="8955088" cy="4114800"/>
          </a:xfrm>
        </p:spPr>
        <p:txBody>
          <a:bodyPr/>
          <a:lstStyle/>
          <a:p>
            <a:pPr marL="609600" indent="-609600">
              <a:lnSpc>
                <a:spcPct val="80000"/>
              </a:lnSpc>
              <a:buFont typeface="Wingdings" pitchFamily="2" charset="2"/>
              <a:buAutoNum type="arabicPeriod"/>
            </a:pPr>
            <a:r>
              <a:rPr lang="ru-RU" altLang="ru-RU" sz="2800" b="1"/>
              <a:t>Электрическая работа </a:t>
            </a:r>
            <a:r>
              <a:rPr lang="ru-RU" altLang="ru-RU" sz="2800"/>
              <a:t>составляющая </a:t>
            </a:r>
            <a:r>
              <a:rPr lang="ru-RU" altLang="ru-RU" sz="2800" i="1">
                <a:solidFill>
                  <a:schemeClr val="folHlink"/>
                </a:solidFill>
              </a:rPr>
              <a:t>АТФ-азную активность</a:t>
            </a:r>
            <a:r>
              <a:rPr lang="ru-RU" altLang="ru-RU" sz="2800" b="1"/>
              <a:t> </a:t>
            </a:r>
            <a:r>
              <a:rPr lang="ru-RU" altLang="ru-RU" sz="2800"/>
              <a:t>, :</a:t>
            </a:r>
          </a:p>
          <a:p>
            <a:pPr marL="990600" lvl="1" indent="-533400">
              <a:lnSpc>
                <a:spcPct val="80000"/>
              </a:lnSpc>
              <a:buFont typeface="Wingdings" pitchFamily="2" charset="2"/>
              <a:buAutoNum type="arabicPeriod"/>
            </a:pPr>
            <a:r>
              <a:rPr lang="en-US" altLang="ru-RU" sz="2400"/>
              <a:t>Na</a:t>
            </a:r>
            <a:r>
              <a:rPr lang="en-US" altLang="ru-RU" sz="2400" baseline="30000"/>
              <a:t>+</a:t>
            </a:r>
            <a:r>
              <a:rPr lang="en-US" altLang="ru-RU" sz="2400"/>
              <a:t>/K</a:t>
            </a:r>
            <a:r>
              <a:rPr lang="en-US" altLang="ru-RU" sz="2400" baseline="30000"/>
              <a:t>+</a:t>
            </a:r>
            <a:r>
              <a:rPr lang="en-US" altLang="ru-RU" sz="2400"/>
              <a:t>-</a:t>
            </a:r>
            <a:r>
              <a:rPr lang="ru-RU" altLang="ru-RU" sz="2400"/>
              <a:t>АТФ-аза – способствует поддержанию потенциала покоя; транспорт субстратов. </a:t>
            </a:r>
          </a:p>
          <a:p>
            <a:pPr marL="990600" lvl="1" indent="-533400">
              <a:lnSpc>
                <a:spcPct val="80000"/>
              </a:lnSpc>
              <a:buFont typeface="Wingdings" pitchFamily="2" charset="2"/>
              <a:buAutoNum type="arabicPeriod"/>
            </a:pPr>
            <a:r>
              <a:rPr lang="en-US" altLang="ru-RU" sz="2400"/>
              <a:t>Ca</a:t>
            </a:r>
            <a:r>
              <a:rPr lang="en-US" altLang="ru-RU" sz="2400" baseline="30000"/>
              <a:t>2+</a:t>
            </a:r>
            <a:r>
              <a:rPr lang="en-US" altLang="ru-RU" sz="2400"/>
              <a:t>-</a:t>
            </a:r>
            <a:r>
              <a:rPr lang="ru-RU" altLang="ru-RU" sz="2400"/>
              <a:t>АТФ-аза – мышечное расслабление, </a:t>
            </a:r>
          </a:p>
          <a:p>
            <a:pPr marL="990600" lvl="1" indent="-533400">
              <a:lnSpc>
                <a:spcPct val="80000"/>
              </a:lnSpc>
              <a:buFont typeface="Wingdings" pitchFamily="2" charset="2"/>
              <a:buAutoNum type="arabicPeriod"/>
            </a:pPr>
            <a:r>
              <a:rPr lang="en-US" altLang="ru-RU" sz="2400"/>
              <a:t>Mg</a:t>
            </a:r>
            <a:r>
              <a:rPr lang="en-US" altLang="ru-RU" sz="2400" baseline="30000"/>
              <a:t>2+</a:t>
            </a:r>
            <a:r>
              <a:rPr lang="en-US" altLang="ru-RU" sz="2400"/>
              <a:t>-</a:t>
            </a:r>
            <a:r>
              <a:rPr lang="ru-RU" altLang="ru-RU" sz="2400"/>
              <a:t>АТФ-аза</a:t>
            </a:r>
            <a:r>
              <a:rPr lang="en-US" altLang="ru-RU" sz="2400"/>
              <a:t> </a:t>
            </a:r>
            <a:r>
              <a:rPr lang="ru-RU" altLang="ru-RU" sz="2400"/>
              <a:t>– стабилизация АТФ, и т.д.</a:t>
            </a:r>
          </a:p>
          <a:p>
            <a:pPr marL="990600" lvl="1" indent="-533400">
              <a:lnSpc>
                <a:spcPct val="80000"/>
              </a:lnSpc>
              <a:buFont typeface="Wingdings" pitchFamily="2" charset="2"/>
              <a:buNone/>
            </a:pPr>
            <a:endParaRPr lang="ru-RU" altLang="ru-RU" sz="2400"/>
          </a:p>
          <a:p>
            <a:pPr marL="609600" indent="-609600">
              <a:lnSpc>
                <a:spcPct val="80000"/>
              </a:lnSpc>
              <a:buFont typeface="Wingdings" pitchFamily="2" charset="2"/>
              <a:buAutoNum type="arabicPeriod"/>
            </a:pPr>
            <a:r>
              <a:rPr lang="ru-RU" altLang="ru-RU" sz="2800" b="1"/>
              <a:t>Механическая работа </a:t>
            </a:r>
            <a:r>
              <a:rPr lang="ru-RU" altLang="ru-RU" sz="2800"/>
              <a:t>– </a:t>
            </a:r>
            <a:r>
              <a:rPr lang="ru-RU" altLang="ru-RU" sz="2800" i="1">
                <a:solidFill>
                  <a:schemeClr val="folHlink"/>
                </a:solidFill>
              </a:rPr>
              <a:t>АТФ-зависимый процесс</a:t>
            </a:r>
            <a:r>
              <a:rPr lang="ru-RU" altLang="ru-RU" sz="2800"/>
              <a:t>  (</a:t>
            </a:r>
            <a:r>
              <a:rPr lang="ru-RU" altLang="ru-RU" sz="2400" i="1">
                <a:solidFill>
                  <a:schemeClr val="hlink"/>
                </a:solidFill>
              </a:rPr>
              <a:t>сокращение и расслабление мышц</a:t>
            </a:r>
            <a:r>
              <a:rPr lang="ru-RU" altLang="ru-RU" sz="2400"/>
              <a:t>)</a:t>
            </a:r>
            <a:r>
              <a:rPr lang="ru-RU" altLang="ru-RU" sz="2800"/>
              <a:t> – (</a:t>
            </a:r>
            <a:r>
              <a:rPr lang="ru-RU" altLang="ru-RU" sz="2400"/>
              <a:t>распад актомиозинового комплекса и откачивание </a:t>
            </a:r>
            <a:r>
              <a:rPr lang="en-US" altLang="ru-RU" sz="2400"/>
              <a:t>Ca</a:t>
            </a:r>
            <a:r>
              <a:rPr lang="en-US" altLang="ru-RU" sz="2400" baseline="30000"/>
              <a:t>2+</a:t>
            </a:r>
            <a:r>
              <a:rPr lang="en-US" altLang="ru-RU" sz="2400"/>
              <a:t> </a:t>
            </a:r>
            <a:r>
              <a:rPr lang="ru-RU" altLang="ru-RU" sz="2400"/>
              <a:t>из саркоплазмы</a:t>
            </a:r>
            <a:r>
              <a:rPr lang="ru-RU" altLang="ru-RU" sz="2800"/>
              <a:t>) </a:t>
            </a:r>
          </a:p>
          <a:p>
            <a:pPr marL="609600" indent="-609600">
              <a:lnSpc>
                <a:spcPct val="80000"/>
              </a:lnSpc>
              <a:buFont typeface="Wingdings" pitchFamily="2" charset="2"/>
              <a:buAutoNum type="arabicPeriod"/>
            </a:pPr>
            <a:endParaRPr lang="ru-RU" altLang="ru-RU" sz="2800"/>
          </a:p>
        </p:txBody>
      </p:sp>
      <p:sp>
        <p:nvSpPr>
          <p:cNvPr id="2" name="Номер слайда 5">
            <a:extLst>
              <a:ext uri="{FF2B5EF4-FFF2-40B4-BE49-F238E27FC236}">
                <a16:creationId xmlns:a16="http://schemas.microsoft.com/office/drawing/2014/main" id="{127C6FD2-0B70-11A4-CEEF-31B61E8B8BE3}"/>
              </a:ext>
            </a:extLst>
          </p:cNvPr>
          <p:cNvSpPr>
            <a:spLocks noGrp="1"/>
          </p:cNvSpPr>
          <p:nvPr>
            <p:ph type="sldNum" sz="quarter" idx="12"/>
          </p:nvPr>
        </p:nvSpPr>
        <p:spPr/>
        <p:txBody>
          <a:bodyPr/>
          <a:lstStyle/>
          <a:p>
            <a:fld id="{167BDF22-2893-CA4E-84AD-0CEFCB1DD5FE}" type="slidenum">
              <a:rPr lang="ru-RU" altLang="ru-RU"/>
              <a:pPr/>
              <a:t>93</a:t>
            </a:fld>
            <a:endParaRPr lang="ru-RU" altLang="ru-RU"/>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519FFD13-3B08-4897-10CF-8296958DCDBE}"/>
              </a:ext>
            </a:extLst>
          </p:cNvPr>
          <p:cNvSpPr>
            <a:spLocks noGrp="1" noChangeArrowheads="1"/>
          </p:cNvSpPr>
          <p:nvPr>
            <p:ph type="title"/>
          </p:nvPr>
        </p:nvSpPr>
        <p:spPr>
          <a:xfrm>
            <a:off x="1150938" y="214313"/>
            <a:ext cx="7793037" cy="1250950"/>
          </a:xfrm>
        </p:spPr>
        <p:txBody>
          <a:bodyPr/>
          <a:lstStyle/>
          <a:p>
            <a:pPr algn="ctr"/>
            <a:r>
              <a:rPr lang="ru-RU" altLang="ru-RU" sz="3600" b="1" u="sng"/>
              <a:t>Электро</a:t>
            </a:r>
            <a:r>
              <a:rPr lang="ru-RU" altLang="ru-RU" sz="3600" b="1"/>
              <a:t>механическое сопряжение (</a:t>
            </a:r>
            <a:r>
              <a:rPr lang="ru-RU" altLang="ru-RU" sz="3600" b="1">
                <a:solidFill>
                  <a:srgbClr val="CC0000"/>
                </a:solidFill>
              </a:rPr>
              <a:t>ЭМС</a:t>
            </a:r>
            <a:r>
              <a:rPr lang="ru-RU" altLang="ru-RU" sz="3600" b="1"/>
              <a:t>)</a:t>
            </a:r>
            <a:endParaRPr lang="en-US" altLang="ru-RU" sz="3600" b="1"/>
          </a:p>
        </p:txBody>
      </p:sp>
      <p:sp>
        <p:nvSpPr>
          <p:cNvPr id="266243" name="Rectangle 3">
            <a:extLst>
              <a:ext uri="{FF2B5EF4-FFF2-40B4-BE49-F238E27FC236}">
                <a16:creationId xmlns:a16="http://schemas.microsoft.com/office/drawing/2014/main" id="{B9EFA5D1-041C-2D4F-01EC-F9F43D7FE57F}"/>
              </a:ext>
            </a:extLst>
          </p:cNvPr>
          <p:cNvSpPr>
            <a:spLocks noGrp="1" noChangeArrowheads="1"/>
          </p:cNvSpPr>
          <p:nvPr>
            <p:ph idx="1"/>
          </p:nvPr>
        </p:nvSpPr>
        <p:spPr>
          <a:xfrm>
            <a:off x="179388" y="2017713"/>
            <a:ext cx="8775700" cy="4114800"/>
          </a:xfrm>
        </p:spPr>
        <p:txBody>
          <a:bodyPr/>
          <a:lstStyle/>
          <a:p>
            <a:pPr algn="ctr">
              <a:buFont typeface="Wingdings" pitchFamily="2" charset="2"/>
              <a:buNone/>
            </a:pPr>
            <a:r>
              <a:rPr lang="ru-RU" altLang="ru-RU"/>
              <a:t>ЭМС - преобразование нервного импульса </a:t>
            </a:r>
            <a:r>
              <a:rPr lang="ru-RU" altLang="ru-RU" i="1">
                <a:solidFill>
                  <a:srgbClr val="0000CC"/>
                </a:solidFill>
              </a:rPr>
              <a:t>(</a:t>
            </a:r>
            <a:r>
              <a:rPr lang="ru-RU" altLang="ru-RU" sz="2800" i="1" u="sng">
                <a:solidFill>
                  <a:srgbClr val="0000CC"/>
                </a:solidFill>
              </a:rPr>
              <a:t>электро)</a:t>
            </a:r>
            <a:r>
              <a:rPr lang="ru-RU" altLang="ru-RU" sz="2800" b="1" u="sng"/>
              <a:t> </a:t>
            </a:r>
            <a:r>
              <a:rPr lang="ru-RU" altLang="ru-RU"/>
              <a:t>в мышечное </a:t>
            </a:r>
            <a:r>
              <a:rPr lang="ru-RU" altLang="ru-RU" i="1">
                <a:solidFill>
                  <a:srgbClr val="0000CC"/>
                </a:solidFill>
              </a:rPr>
              <a:t>(</a:t>
            </a:r>
            <a:r>
              <a:rPr lang="ru-RU" altLang="ru-RU" sz="2800" i="1">
                <a:solidFill>
                  <a:srgbClr val="0000CC"/>
                </a:solidFill>
              </a:rPr>
              <a:t>механическое)</a:t>
            </a:r>
            <a:endParaRPr lang="ru-RU" altLang="ru-RU" i="1">
              <a:solidFill>
                <a:srgbClr val="0000CC"/>
              </a:solidFill>
            </a:endParaRPr>
          </a:p>
          <a:p>
            <a:pPr algn="ctr">
              <a:buFont typeface="Wingdings" pitchFamily="2" charset="2"/>
              <a:buNone/>
            </a:pPr>
            <a:r>
              <a:rPr lang="ru-RU" altLang="ru-RU"/>
              <a:t>сокращение</a:t>
            </a:r>
          </a:p>
          <a:p>
            <a:pPr algn="ctr">
              <a:buFontTx/>
              <a:buChar char="o"/>
            </a:pPr>
            <a:endParaRPr lang="ru-RU" altLang="ru-RU" sz="2800"/>
          </a:p>
          <a:p>
            <a:pPr algn="ctr">
              <a:buClr>
                <a:srgbClr val="CC0000"/>
              </a:buClr>
              <a:buFont typeface="Wingdings" pitchFamily="2" charset="2"/>
              <a:buChar char="v"/>
            </a:pPr>
            <a:r>
              <a:rPr lang="ru-RU" altLang="ru-RU" sz="2800"/>
              <a:t>сопряжение </a:t>
            </a:r>
            <a:r>
              <a:rPr lang="ru-RU" altLang="ru-RU" sz="2800" i="1">
                <a:solidFill>
                  <a:srgbClr val="0000CC"/>
                </a:solidFill>
                <a:effectLst>
                  <a:outerShdw blurRad="38100" dist="38100" dir="2700000" algn="tl">
                    <a:srgbClr val="C0C0C0"/>
                  </a:outerShdw>
                </a:effectLst>
              </a:rPr>
              <a:t>электрики и</a:t>
            </a:r>
            <a:r>
              <a:rPr lang="ru-RU" altLang="ru-RU" sz="2800" i="1" u="sng">
                <a:solidFill>
                  <a:srgbClr val="0000CC"/>
                </a:solidFill>
                <a:effectLst>
                  <a:outerShdw blurRad="38100" dist="38100" dir="2700000" algn="tl">
                    <a:srgbClr val="C0C0C0"/>
                  </a:outerShdw>
                </a:effectLst>
              </a:rPr>
              <a:t> </a:t>
            </a:r>
            <a:r>
              <a:rPr lang="ru-RU" altLang="ru-RU" sz="2800" i="1">
                <a:solidFill>
                  <a:srgbClr val="0000CC"/>
                </a:solidFill>
                <a:effectLst>
                  <a:outerShdw blurRad="38100" dist="38100" dir="2700000" algn="tl">
                    <a:srgbClr val="C0C0C0"/>
                  </a:outerShdw>
                </a:effectLst>
              </a:rPr>
              <a:t>механики</a:t>
            </a:r>
            <a:endParaRPr lang="ru-RU" altLang="ru-RU">
              <a:effectLst>
                <a:outerShdw blurRad="38100" dist="38100" dir="2700000" algn="tl">
                  <a:srgbClr val="C0C0C0"/>
                </a:outerShdw>
              </a:effectLst>
            </a:endParaRPr>
          </a:p>
          <a:p>
            <a:pPr algn="ctr">
              <a:buFont typeface="Wingdings" pitchFamily="2" charset="2"/>
              <a:buNone/>
            </a:pPr>
            <a:r>
              <a:rPr lang="ru-RU" altLang="ru-RU" sz="3600" b="1">
                <a:solidFill>
                  <a:srgbClr val="CC0066"/>
                </a:solidFill>
              </a:rPr>
              <a:t>Сопрягающий </a:t>
            </a:r>
          </a:p>
          <a:p>
            <a:pPr algn="ctr">
              <a:buFont typeface="Wingdings" pitchFamily="2" charset="2"/>
              <a:buNone/>
            </a:pPr>
            <a:r>
              <a:rPr lang="ru-RU" altLang="ru-RU" sz="3600" b="1">
                <a:solidFill>
                  <a:srgbClr val="CC0066"/>
                </a:solidFill>
              </a:rPr>
              <a:t>	фактор ЭМС </a:t>
            </a:r>
            <a:r>
              <a:rPr lang="en-US" altLang="ru-RU" sz="3600" b="1">
                <a:solidFill>
                  <a:srgbClr val="CC0066"/>
                </a:solidFill>
              </a:rPr>
              <a:t>- Ca</a:t>
            </a:r>
            <a:r>
              <a:rPr lang="en-US" altLang="ru-RU" sz="3600" b="1" baseline="30000">
                <a:solidFill>
                  <a:srgbClr val="CC0066"/>
                </a:solidFill>
              </a:rPr>
              <a:t>2+</a:t>
            </a:r>
            <a:r>
              <a:rPr lang="en-US" altLang="ru-RU" sz="3600" b="1">
                <a:solidFill>
                  <a:srgbClr val="CC0066"/>
                </a:solidFill>
              </a:rPr>
              <a:t> </a:t>
            </a:r>
          </a:p>
        </p:txBody>
      </p:sp>
      <p:sp>
        <p:nvSpPr>
          <p:cNvPr id="2" name="Номер слайда 5">
            <a:extLst>
              <a:ext uri="{FF2B5EF4-FFF2-40B4-BE49-F238E27FC236}">
                <a16:creationId xmlns:a16="http://schemas.microsoft.com/office/drawing/2014/main" id="{F96DAA17-BAB2-C19F-CF67-1860263E05D7}"/>
              </a:ext>
            </a:extLst>
          </p:cNvPr>
          <p:cNvSpPr>
            <a:spLocks noGrp="1"/>
          </p:cNvSpPr>
          <p:nvPr>
            <p:ph type="sldNum" sz="quarter" idx="12"/>
          </p:nvPr>
        </p:nvSpPr>
        <p:spPr/>
        <p:txBody>
          <a:bodyPr/>
          <a:lstStyle/>
          <a:p>
            <a:fld id="{7671FE36-01D2-A14A-A702-2C0C9C99B1AE}" type="slidenum">
              <a:rPr lang="ru-RU" altLang="ru-RU"/>
              <a:pPr/>
              <a:t>94</a:t>
            </a:fld>
            <a:endParaRPr lang="ru-RU" altLang="ru-RU"/>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C63DEB2C-60E2-0C4F-0143-2C6420D3C185}"/>
              </a:ext>
            </a:extLst>
          </p:cNvPr>
          <p:cNvSpPr>
            <a:spLocks noGrp="1" noChangeArrowheads="1"/>
          </p:cNvSpPr>
          <p:nvPr>
            <p:ph type="title"/>
          </p:nvPr>
        </p:nvSpPr>
        <p:spPr>
          <a:xfrm>
            <a:off x="1150938" y="214313"/>
            <a:ext cx="7793037" cy="622300"/>
          </a:xfrm>
        </p:spPr>
        <p:txBody>
          <a:bodyPr/>
          <a:lstStyle/>
          <a:p>
            <a:pPr algn="ctr"/>
            <a:r>
              <a:rPr lang="en-US" altLang="ru-RU" sz="3600" b="1"/>
              <a:t>Ca</a:t>
            </a:r>
            <a:r>
              <a:rPr lang="en-US" altLang="ru-RU" sz="3600" b="1" baseline="30000"/>
              <a:t>2+</a:t>
            </a:r>
            <a:r>
              <a:rPr lang="en-US" altLang="ru-RU" sz="3600" b="1"/>
              <a:t> - </a:t>
            </a:r>
            <a:r>
              <a:rPr lang="ru-RU" altLang="ru-RU" sz="3600" b="1"/>
              <a:t>фактор ЭМС</a:t>
            </a:r>
            <a:endParaRPr lang="en-US" altLang="ru-RU" sz="3600" b="1"/>
          </a:p>
        </p:txBody>
      </p:sp>
      <p:sp>
        <p:nvSpPr>
          <p:cNvPr id="245763" name="Rectangle 3">
            <a:extLst>
              <a:ext uri="{FF2B5EF4-FFF2-40B4-BE49-F238E27FC236}">
                <a16:creationId xmlns:a16="http://schemas.microsoft.com/office/drawing/2014/main" id="{E3CB31EB-7E4D-2DF8-411C-C60410DBAA66}"/>
              </a:ext>
            </a:extLst>
          </p:cNvPr>
          <p:cNvSpPr>
            <a:spLocks noGrp="1" noChangeArrowheads="1"/>
          </p:cNvSpPr>
          <p:nvPr>
            <p:ph idx="1"/>
          </p:nvPr>
        </p:nvSpPr>
        <p:spPr>
          <a:xfrm>
            <a:off x="179388" y="1341438"/>
            <a:ext cx="7129462" cy="5516562"/>
          </a:xfrm>
        </p:spPr>
        <p:txBody>
          <a:bodyPr/>
          <a:lstStyle/>
          <a:p>
            <a:pPr marL="701675" lvl="2" indent="0"/>
            <a:r>
              <a:rPr lang="ru-RU" altLang="ru-RU" sz="2800" b="1">
                <a:solidFill>
                  <a:srgbClr val="CC0066"/>
                </a:solidFill>
              </a:rPr>
              <a:t>Кальмодулин</a:t>
            </a:r>
            <a:r>
              <a:rPr lang="ru-RU" altLang="ru-RU" sz="2800">
                <a:solidFill>
                  <a:srgbClr val="CC0066"/>
                </a:solidFill>
              </a:rPr>
              <a:t> </a:t>
            </a:r>
            <a:r>
              <a:rPr lang="ru-RU" altLang="ru-RU" sz="2800"/>
              <a:t>(</a:t>
            </a:r>
            <a:r>
              <a:rPr lang="ru-RU" altLang="ru-RU">
                <a:solidFill>
                  <a:schemeClr val="hlink"/>
                </a:solidFill>
              </a:rPr>
              <a:t>КМ</a:t>
            </a:r>
            <a:r>
              <a:rPr lang="ru-RU" altLang="ru-RU" sz="2800"/>
              <a:t>) </a:t>
            </a:r>
            <a:r>
              <a:rPr lang="ru-RU" altLang="ru-RU" sz="2600"/>
              <a:t>консервативный  	белок связывает </a:t>
            </a:r>
            <a:r>
              <a:rPr lang="ru-RU" altLang="ru-RU" sz="2600" b="1">
                <a:solidFill>
                  <a:srgbClr val="CC0000"/>
                </a:solidFill>
              </a:rPr>
              <a:t>4</a:t>
            </a:r>
            <a:r>
              <a:rPr lang="ru-RU" altLang="ru-RU" sz="2600"/>
              <a:t> иона </a:t>
            </a:r>
            <a:r>
              <a:rPr lang="en-US" altLang="ru-RU" sz="2600"/>
              <a:t>Ca</a:t>
            </a:r>
            <a:r>
              <a:rPr lang="en-US" altLang="ru-RU" sz="2600" baseline="30000"/>
              <a:t>2+</a:t>
            </a:r>
            <a:endParaRPr lang="ru-RU" altLang="ru-RU" sz="2600"/>
          </a:p>
          <a:p>
            <a:pPr marL="701675" lvl="2" indent="0"/>
            <a:endParaRPr lang="ru-RU" altLang="ru-RU" sz="3200"/>
          </a:p>
          <a:p>
            <a:pPr marL="701675" lvl="2" indent="0"/>
            <a:r>
              <a:rPr lang="en-US" altLang="ru-RU" sz="3200"/>
              <a:t>Ca</a:t>
            </a:r>
            <a:r>
              <a:rPr lang="en-US" altLang="ru-RU" sz="3200" baseline="30000"/>
              <a:t>2+</a:t>
            </a:r>
            <a:r>
              <a:rPr lang="en-US" altLang="ru-RU" sz="2800" b="1" baseline="-25000"/>
              <a:t>in</a:t>
            </a:r>
            <a:r>
              <a:rPr lang="en-US" altLang="ru-RU" sz="2800" b="1"/>
              <a:t> </a:t>
            </a:r>
            <a:r>
              <a:rPr lang="en-US" altLang="ru-RU" sz="2800"/>
              <a:t>– 10</a:t>
            </a:r>
            <a:r>
              <a:rPr lang="en-US" altLang="ru-RU" sz="2800" baseline="30000"/>
              <a:t>-7</a:t>
            </a:r>
            <a:r>
              <a:rPr lang="en-US" altLang="ru-RU" sz="2800"/>
              <a:t> - 10</a:t>
            </a:r>
            <a:r>
              <a:rPr lang="en-US" altLang="ru-RU" sz="2800" baseline="30000"/>
              <a:t>-8</a:t>
            </a:r>
            <a:r>
              <a:rPr lang="en-US" altLang="ru-RU" sz="2800"/>
              <a:t> </a:t>
            </a:r>
            <a:r>
              <a:rPr lang="ru-RU" altLang="ru-RU" sz="2800"/>
              <a:t>М.</a:t>
            </a:r>
            <a:endParaRPr lang="en-US" altLang="ru-RU" sz="2800"/>
          </a:p>
          <a:p>
            <a:pPr marL="701675" lvl="2" indent="0"/>
            <a:r>
              <a:rPr lang="en-US" altLang="ru-RU" sz="2800"/>
              <a:t>Ca</a:t>
            </a:r>
            <a:r>
              <a:rPr lang="en-US" altLang="ru-RU" sz="2800" baseline="30000"/>
              <a:t>2+</a:t>
            </a:r>
            <a:r>
              <a:rPr lang="en-US" altLang="ru-RU" sz="2800" b="1" baseline="-25000"/>
              <a:t>out </a:t>
            </a:r>
            <a:r>
              <a:rPr lang="en-US" altLang="ru-RU" sz="2800"/>
              <a:t>– </a:t>
            </a:r>
            <a:r>
              <a:rPr lang="ru-RU" altLang="ru-RU" sz="2800"/>
              <a:t>10</a:t>
            </a:r>
            <a:r>
              <a:rPr lang="ru-RU" altLang="ru-RU" sz="2800" baseline="30000"/>
              <a:t>-3</a:t>
            </a:r>
            <a:r>
              <a:rPr lang="ru-RU" altLang="ru-RU" sz="2800"/>
              <a:t> М</a:t>
            </a:r>
          </a:p>
          <a:p>
            <a:pPr marL="261938" indent="-261938"/>
            <a:r>
              <a:rPr lang="en-US" altLang="ru-RU" sz="3600"/>
              <a:t>Ca</a:t>
            </a:r>
            <a:r>
              <a:rPr lang="en-US" altLang="ru-RU" sz="3600" baseline="30000"/>
              <a:t>2+</a:t>
            </a:r>
            <a:r>
              <a:rPr lang="ru-RU" altLang="ru-RU"/>
              <a:t>активирует ферменты</a:t>
            </a:r>
            <a:r>
              <a:rPr lang="ru-RU" altLang="ru-RU" sz="2800"/>
              <a:t>:</a:t>
            </a:r>
          </a:p>
          <a:p>
            <a:pPr marL="522288" lvl="1" indent="0"/>
            <a:r>
              <a:rPr lang="ru-RU" altLang="ru-RU" sz="2400"/>
              <a:t>ДГ ЦТК : ПВК-ДГ, ИЦ-ДГ и </a:t>
            </a:r>
            <a:r>
              <a:rPr lang="en-US" altLang="ru-RU" sz="2400">
                <a:latin typeface="Symbol" pitchFamily="2" charset="2"/>
              </a:rPr>
              <a:t>a</a:t>
            </a:r>
            <a:r>
              <a:rPr lang="en-US" altLang="ru-RU" sz="2400"/>
              <a:t>-</a:t>
            </a:r>
            <a:r>
              <a:rPr lang="ru-RU" altLang="ru-RU" sz="2400"/>
              <a:t>КГДГ, МДГ</a:t>
            </a:r>
            <a:endParaRPr lang="en-US" altLang="ru-RU" sz="2400"/>
          </a:p>
          <a:p>
            <a:pPr marL="522288" lvl="1" indent="0"/>
            <a:r>
              <a:rPr lang="ru-RU" altLang="ru-RU" sz="2400"/>
              <a:t>Триглицеридлипазу</a:t>
            </a:r>
          </a:p>
          <a:p>
            <a:pPr marL="522288" lvl="1" indent="0"/>
            <a:r>
              <a:rPr lang="en-US" altLang="ru-RU" sz="2400"/>
              <a:t>Ca</a:t>
            </a:r>
            <a:r>
              <a:rPr lang="en-US" altLang="ru-RU" sz="2400" baseline="30000"/>
              <a:t>2+</a:t>
            </a:r>
            <a:r>
              <a:rPr lang="ru-RU" altLang="ru-RU" sz="2400"/>
              <a:t>- </a:t>
            </a:r>
            <a:r>
              <a:rPr lang="ru-RU" altLang="ru-RU"/>
              <a:t>КМ</a:t>
            </a:r>
            <a:r>
              <a:rPr lang="ru-RU" altLang="ru-RU" sz="2400"/>
              <a:t> зависимых киназы (гладкой 					мускулатуры)</a:t>
            </a:r>
          </a:p>
          <a:p>
            <a:pPr marL="261938" indent="-261938"/>
            <a:endParaRPr lang="en-US" altLang="ru-RU" sz="2800"/>
          </a:p>
        </p:txBody>
      </p:sp>
      <p:sp>
        <p:nvSpPr>
          <p:cNvPr id="2" name="Номер слайда 5">
            <a:extLst>
              <a:ext uri="{FF2B5EF4-FFF2-40B4-BE49-F238E27FC236}">
                <a16:creationId xmlns:a16="http://schemas.microsoft.com/office/drawing/2014/main" id="{C37FB526-6703-BBFF-4EEE-8ABDA35FA8AD}"/>
              </a:ext>
            </a:extLst>
          </p:cNvPr>
          <p:cNvSpPr>
            <a:spLocks noGrp="1"/>
          </p:cNvSpPr>
          <p:nvPr>
            <p:ph type="sldNum" sz="quarter" idx="12"/>
          </p:nvPr>
        </p:nvSpPr>
        <p:spPr/>
        <p:txBody>
          <a:bodyPr/>
          <a:lstStyle/>
          <a:p>
            <a:fld id="{EFA94C5F-FDF5-6144-A53F-88DECFE70470}" type="slidenum">
              <a:rPr lang="ru-RU" altLang="ru-RU"/>
              <a:pPr/>
              <a:t>95</a:t>
            </a:fld>
            <a:endParaRPr lang="ru-RU" altLang="ru-RU"/>
          </a:p>
        </p:txBody>
      </p:sp>
      <p:pic>
        <p:nvPicPr>
          <p:cNvPr id="245764" name="Picture 4">
            <a:extLst>
              <a:ext uri="{FF2B5EF4-FFF2-40B4-BE49-F238E27FC236}">
                <a16:creationId xmlns:a16="http://schemas.microsoft.com/office/drawing/2014/main" id="{53132F8D-0616-DF06-96F2-7D9B185815F2}"/>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953663">
            <a:off x="6156325" y="1557338"/>
            <a:ext cx="3562350" cy="4486275"/>
          </a:xfrm>
          <a:prstGeom prst="rect">
            <a:avLst/>
          </a:prstGeom>
          <a:noFill/>
          <a:extLst>
            <a:ext uri="{909E8E84-426E-40DD-AFC4-6F175D3DCCD1}">
              <a14:hiddenFill xmlns:a14="http://schemas.microsoft.com/office/drawing/2010/main">
                <a:solidFill>
                  <a:srgbClr val="FFFFFF"/>
                </a:solidFill>
              </a14:hiddenFill>
            </a:ext>
          </a:extLst>
        </p:spPr>
      </p:pic>
      <p:sp>
        <p:nvSpPr>
          <p:cNvPr id="245765" name="AutoShape 5">
            <a:extLst>
              <a:ext uri="{FF2B5EF4-FFF2-40B4-BE49-F238E27FC236}">
                <a16:creationId xmlns:a16="http://schemas.microsoft.com/office/drawing/2014/main" id="{A4113E1D-3A71-C134-58E9-28287B8D79A6}"/>
              </a:ext>
            </a:extLst>
          </p:cNvPr>
          <p:cNvSpPr>
            <a:spLocks noChangeArrowheads="1"/>
          </p:cNvSpPr>
          <p:nvPr/>
        </p:nvSpPr>
        <p:spPr bwMode="auto">
          <a:xfrm rot="-295382">
            <a:off x="6659563" y="908050"/>
            <a:ext cx="1624012" cy="530225"/>
          </a:xfrm>
          <a:prstGeom prst="curvedDownArrow">
            <a:avLst>
              <a:gd name="adj1" fmla="val 27367"/>
              <a:gd name="adj2" fmla="val 122515"/>
              <a:gd name="adj3" fmla="val 33333"/>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7CAC4A05-32DC-B8F2-72F7-A68ABF4E2C04}"/>
              </a:ext>
            </a:extLst>
          </p:cNvPr>
          <p:cNvSpPr>
            <a:spLocks noGrp="1" noChangeArrowheads="1"/>
          </p:cNvSpPr>
          <p:nvPr>
            <p:ph type="title"/>
          </p:nvPr>
        </p:nvSpPr>
        <p:spPr>
          <a:xfrm>
            <a:off x="395288" y="188913"/>
            <a:ext cx="8229600" cy="503237"/>
          </a:xfrm>
        </p:spPr>
        <p:txBody>
          <a:bodyPr>
            <a:normAutofit fontScale="90000"/>
          </a:bodyPr>
          <a:lstStyle/>
          <a:p>
            <a:pPr algn="ctr"/>
            <a:r>
              <a:rPr lang="ru-RU" altLang="ru-RU" sz="3600"/>
              <a:t>Механизм ЭМС</a:t>
            </a:r>
            <a:endParaRPr lang="en-US" altLang="ru-RU" sz="3600"/>
          </a:p>
        </p:txBody>
      </p:sp>
      <p:sp>
        <p:nvSpPr>
          <p:cNvPr id="2" name="Номер слайда 4">
            <a:extLst>
              <a:ext uri="{FF2B5EF4-FFF2-40B4-BE49-F238E27FC236}">
                <a16:creationId xmlns:a16="http://schemas.microsoft.com/office/drawing/2014/main" id="{1A912A80-A077-1098-B48F-A5D4B379A102}"/>
              </a:ext>
            </a:extLst>
          </p:cNvPr>
          <p:cNvSpPr>
            <a:spLocks noGrp="1"/>
          </p:cNvSpPr>
          <p:nvPr>
            <p:ph type="sldNum" sz="quarter" idx="12"/>
          </p:nvPr>
        </p:nvSpPr>
        <p:spPr/>
        <p:txBody>
          <a:bodyPr/>
          <a:lstStyle/>
          <a:p>
            <a:fld id="{42A52AA5-8D21-044D-9418-79F6304A134E}" type="slidenum">
              <a:rPr lang="ru-RU" altLang="ru-RU"/>
              <a:pPr/>
              <a:t>96</a:t>
            </a:fld>
            <a:endParaRPr lang="ru-RU" altLang="ru-RU"/>
          </a:p>
        </p:txBody>
      </p:sp>
      <p:sp>
        <p:nvSpPr>
          <p:cNvPr id="240645" name="Rectangle 5">
            <a:extLst>
              <a:ext uri="{FF2B5EF4-FFF2-40B4-BE49-F238E27FC236}">
                <a16:creationId xmlns:a16="http://schemas.microsoft.com/office/drawing/2014/main" id="{35D0206D-1E1B-B3CB-F898-406A2EC2565D}"/>
              </a:ext>
            </a:extLst>
          </p:cNvPr>
          <p:cNvSpPr>
            <a:spLocks noChangeArrowheads="1"/>
          </p:cNvSpPr>
          <p:nvPr/>
        </p:nvSpPr>
        <p:spPr bwMode="auto">
          <a:xfrm>
            <a:off x="0" y="2133600"/>
            <a:ext cx="9144000" cy="4318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0646" name="Oval 6">
            <a:extLst>
              <a:ext uri="{FF2B5EF4-FFF2-40B4-BE49-F238E27FC236}">
                <a16:creationId xmlns:a16="http://schemas.microsoft.com/office/drawing/2014/main" id="{FD285B25-B9FE-C0E3-FFCE-0A1198557AC5}"/>
              </a:ext>
            </a:extLst>
          </p:cNvPr>
          <p:cNvSpPr>
            <a:spLocks noChangeArrowheads="1"/>
          </p:cNvSpPr>
          <p:nvPr/>
        </p:nvSpPr>
        <p:spPr bwMode="auto">
          <a:xfrm>
            <a:off x="1279525" y="1989138"/>
            <a:ext cx="215900" cy="719137"/>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0647" name="Oval 7">
            <a:extLst>
              <a:ext uri="{FF2B5EF4-FFF2-40B4-BE49-F238E27FC236}">
                <a16:creationId xmlns:a16="http://schemas.microsoft.com/office/drawing/2014/main" id="{C4A24768-2F7E-805B-7E4C-46E33A776ACA}"/>
              </a:ext>
            </a:extLst>
          </p:cNvPr>
          <p:cNvSpPr>
            <a:spLocks noChangeArrowheads="1"/>
          </p:cNvSpPr>
          <p:nvPr/>
        </p:nvSpPr>
        <p:spPr bwMode="auto">
          <a:xfrm>
            <a:off x="2052638" y="1989138"/>
            <a:ext cx="647700" cy="647700"/>
          </a:xfrm>
          <a:prstGeom prst="ellipse">
            <a:avLst/>
          </a:prstGeom>
          <a:gradFill rotWithShape="1">
            <a:gsLst>
              <a:gs pos="0">
                <a:schemeClr val="bg1"/>
              </a:gs>
              <a:gs pos="100000">
                <a:srgbClr val="FF99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0648" name="Oval 8">
            <a:extLst>
              <a:ext uri="{FF2B5EF4-FFF2-40B4-BE49-F238E27FC236}">
                <a16:creationId xmlns:a16="http://schemas.microsoft.com/office/drawing/2014/main" id="{6FF308C7-7B9B-0E77-A83D-3894BBBAE0A2}"/>
              </a:ext>
            </a:extLst>
          </p:cNvPr>
          <p:cNvSpPr>
            <a:spLocks noChangeArrowheads="1"/>
          </p:cNvSpPr>
          <p:nvPr/>
        </p:nvSpPr>
        <p:spPr bwMode="auto">
          <a:xfrm>
            <a:off x="4519613" y="1989138"/>
            <a:ext cx="215900" cy="719137"/>
          </a:xfrm>
          <a:prstGeom prst="ellipse">
            <a:avLst/>
          </a:prstGeom>
          <a:gradFill rotWithShape="1">
            <a:gsLst>
              <a:gs pos="0">
                <a:schemeClr val="accent2"/>
              </a:gs>
              <a:gs pos="50000">
                <a:schemeClr val="bg1"/>
              </a:gs>
              <a:gs pos="100000">
                <a:schemeClr val="accent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0650" name="Oval 10">
            <a:extLst>
              <a:ext uri="{FF2B5EF4-FFF2-40B4-BE49-F238E27FC236}">
                <a16:creationId xmlns:a16="http://schemas.microsoft.com/office/drawing/2014/main" id="{8BCCDC26-F8A8-4AF6-7F64-23A6AE281043}"/>
              </a:ext>
            </a:extLst>
          </p:cNvPr>
          <p:cNvSpPr>
            <a:spLocks noChangeArrowheads="1"/>
          </p:cNvSpPr>
          <p:nvPr/>
        </p:nvSpPr>
        <p:spPr bwMode="auto">
          <a:xfrm>
            <a:off x="6240463" y="1989138"/>
            <a:ext cx="720725" cy="719137"/>
          </a:xfrm>
          <a:prstGeom prst="ellipse">
            <a:avLst/>
          </a:prstGeom>
          <a:gradFill rotWithShape="1">
            <a:gsLst>
              <a:gs pos="0">
                <a:schemeClr val="bg1"/>
              </a:gs>
              <a:gs pos="100000">
                <a:srgbClr val="FF66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ru-RU" b="1">
                <a:latin typeface="Symbol" pitchFamily="2" charset="2"/>
              </a:rPr>
              <a:t>b</a:t>
            </a:r>
          </a:p>
        </p:txBody>
      </p:sp>
      <p:sp>
        <p:nvSpPr>
          <p:cNvPr id="240651" name="Oval 11">
            <a:extLst>
              <a:ext uri="{FF2B5EF4-FFF2-40B4-BE49-F238E27FC236}">
                <a16:creationId xmlns:a16="http://schemas.microsoft.com/office/drawing/2014/main" id="{EAC66546-2247-84B0-6168-7D92DC95D2F0}"/>
              </a:ext>
            </a:extLst>
          </p:cNvPr>
          <p:cNvSpPr>
            <a:spLocks noChangeArrowheads="1"/>
          </p:cNvSpPr>
          <p:nvPr/>
        </p:nvSpPr>
        <p:spPr bwMode="auto">
          <a:xfrm>
            <a:off x="7805738" y="1989138"/>
            <a:ext cx="720725" cy="719137"/>
          </a:xfrm>
          <a:prstGeom prst="ellipse">
            <a:avLst/>
          </a:prstGeom>
          <a:gradFill rotWithShape="1">
            <a:gsLst>
              <a:gs pos="0">
                <a:schemeClr val="bg1"/>
              </a:gs>
              <a:gs pos="100000">
                <a:srgbClr val="FFCC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ru-RU" b="1">
                <a:latin typeface="Symbol" pitchFamily="2" charset="2"/>
              </a:rPr>
              <a:t>a</a:t>
            </a:r>
          </a:p>
        </p:txBody>
      </p:sp>
      <p:sp>
        <p:nvSpPr>
          <p:cNvPr id="240652" name="Text Box 12">
            <a:extLst>
              <a:ext uri="{FF2B5EF4-FFF2-40B4-BE49-F238E27FC236}">
                <a16:creationId xmlns:a16="http://schemas.microsoft.com/office/drawing/2014/main" id="{E70B2F7A-CC73-BF1B-9E30-32ADB2A3DE88}"/>
              </a:ext>
            </a:extLst>
          </p:cNvPr>
          <p:cNvSpPr txBox="1">
            <a:spLocks noChangeArrowheads="1"/>
          </p:cNvSpPr>
          <p:nvPr/>
        </p:nvSpPr>
        <p:spPr bwMode="auto">
          <a:xfrm>
            <a:off x="1116013" y="148431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a:t>Na</a:t>
            </a:r>
            <a:r>
              <a:rPr lang="en-US" altLang="ru-RU" baseline="30000"/>
              <a:t>+</a:t>
            </a:r>
          </a:p>
        </p:txBody>
      </p:sp>
      <p:sp>
        <p:nvSpPr>
          <p:cNvPr id="240653" name="Text Box 13">
            <a:extLst>
              <a:ext uri="{FF2B5EF4-FFF2-40B4-BE49-F238E27FC236}">
                <a16:creationId xmlns:a16="http://schemas.microsoft.com/office/drawing/2014/main" id="{7128BEF7-10DD-E1F4-E184-A76A53A53E5C}"/>
              </a:ext>
            </a:extLst>
          </p:cNvPr>
          <p:cNvSpPr txBox="1">
            <a:spLocks noChangeArrowheads="1"/>
          </p:cNvSpPr>
          <p:nvPr/>
        </p:nvSpPr>
        <p:spPr bwMode="auto">
          <a:xfrm>
            <a:off x="1042988" y="2924175"/>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a:t>Na</a:t>
            </a:r>
            <a:r>
              <a:rPr lang="en-US" altLang="ru-RU" baseline="30000"/>
              <a:t>+</a:t>
            </a:r>
          </a:p>
        </p:txBody>
      </p:sp>
      <p:cxnSp>
        <p:nvCxnSpPr>
          <p:cNvPr id="240654" name="AutoShape 14">
            <a:extLst>
              <a:ext uri="{FF2B5EF4-FFF2-40B4-BE49-F238E27FC236}">
                <a16:creationId xmlns:a16="http://schemas.microsoft.com/office/drawing/2014/main" id="{702FD955-1358-A941-F0EF-24B36124FEA3}"/>
              </a:ext>
            </a:extLst>
          </p:cNvPr>
          <p:cNvCxnSpPr>
            <a:cxnSpLocks noChangeShapeType="1"/>
          </p:cNvCxnSpPr>
          <p:nvPr/>
        </p:nvCxnSpPr>
        <p:spPr bwMode="auto">
          <a:xfrm rot="5400000">
            <a:off x="825500" y="2424113"/>
            <a:ext cx="11461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655" name="AutoShape 15">
            <a:extLst>
              <a:ext uri="{FF2B5EF4-FFF2-40B4-BE49-F238E27FC236}">
                <a16:creationId xmlns:a16="http://schemas.microsoft.com/office/drawing/2014/main" id="{6DC915E5-C833-69DD-9942-CB670A2C7CC5}"/>
              </a:ext>
            </a:extLst>
          </p:cNvPr>
          <p:cNvSpPr>
            <a:spLocks noChangeArrowheads="1"/>
          </p:cNvSpPr>
          <p:nvPr/>
        </p:nvSpPr>
        <p:spPr bwMode="auto">
          <a:xfrm>
            <a:off x="468313" y="1773238"/>
            <a:ext cx="720725" cy="647700"/>
          </a:xfrm>
          <a:prstGeom prst="lightningBolt">
            <a:avLst/>
          </a:prstGeom>
          <a:solidFill>
            <a:srgbClr val="FF0066"/>
          </a:solidFill>
          <a:ln w="9525">
            <a:solidFill>
              <a:schemeClr val="tx1"/>
            </a:solidFill>
            <a:miter lim="800000"/>
            <a:headEnd/>
            <a:tailEnd/>
          </a:ln>
          <a:effectLst>
            <a:outerShdw dist="137372" dir="2021404" algn="ctr" rotWithShape="0">
              <a:schemeClr val="bg2">
                <a:alpha val="50000"/>
              </a:schemeClr>
            </a:outerShdw>
          </a:effectLst>
        </p:spPr>
        <p:txBody>
          <a:bodyPr wrap="none" anchor="ctr"/>
          <a:lstStyle/>
          <a:p>
            <a:endParaRPr lang="ru-RU"/>
          </a:p>
        </p:txBody>
      </p:sp>
      <p:cxnSp>
        <p:nvCxnSpPr>
          <p:cNvPr id="240656" name="AutoShape 16">
            <a:extLst>
              <a:ext uri="{FF2B5EF4-FFF2-40B4-BE49-F238E27FC236}">
                <a16:creationId xmlns:a16="http://schemas.microsoft.com/office/drawing/2014/main" id="{3622D48E-60B5-1F08-5B62-C10859990211}"/>
              </a:ext>
            </a:extLst>
          </p:cNvPr>
          <p:cNvCxnSpPr>
            <a:cxnSpLocks noChangeShapeType="1"/>
            <a:stCxn id="240653" idx="3"/>
            <a:endCxn id="240652" idx="3"/>
          </p:cNvCxnSpPr>
          <p:nvPr/>
        </p:nvCxnSpPr>
        <p:spPr bwMode="auto">
          <a:xfrm flipV="1">
            <a:off x="1608138" y="1668463"/>
            <a:ext cx="73025" cy="1439862"/>
          </a:xfrm>
          <a:prstGeom prst="curvedConnector3">
            <a:avLst>
              <a:gd name="adj1" fmla="val 643477"/>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657" name="Text Box 17">
            <a:extLst>
              <a:ext uri="{FF2B5EF4-FFF2-40B4-BE49-F238E27FC236}">
                <a16:creationId xmlns:a16="http://schemas.microsoft.com/office/drawing/2014/main" id="{74F1256E-BF07-0B78-D05F-3CA9E751D826}"/>
              </a:ext>
            </a:extLst>
          </p:cNvPr>
          <p:cNvSpPr txBox="1">
            <a:spLocks noChangeArrowheads="1"/>
          </p:cNvSpPr>
          <p:nvPr/>
        </p:nvSpPr>
        <p:spPr bwMode="auto">
          <a:xfrm>
            <a:off x="4014788" y="1125538"/>
            <a:ext cx="122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sz="2400"/>
              <a:t>Ca</a:t>
            </a:r>
            <a:r>
              <a:rPr lang="en-US" altLang="ru-RU" sz="2400" baseline="30000"/>
              <a:t>2+</a:t>
            </a:r>
            <a:r>
              <a:rPr lang="en-US" altLang="ru-RU" sz="2400" baseline="-25000"/>
              <a:t>(out)</a:t>
            </a:r>
          </a:p>
        </p:txBody>
      </p:sp>
      <p:sp>
        <p:nvSpPr>
          <p:cNvPr id="240658" name="Text Box 18">
            <a:extLst>
              <a:ext uri="{FF2B5EF4-FFF2-40B4-BE49-F238E27FC236}">
                <a16:creationId xmlns:a16="http://schemas.microsoft.com/office/drawing/2014/main" id="{E15C4A18-F737-19D4-B88C-9AF6905E8185}"/>
              </a:ext>
            </a:extLst>
          </p:cNvPr>
          <p:cNvSpPr txBox="1">
            <a:spLocks noChangeArrowheads="1"/>
          </p:cNvSpPr>
          <p:nvPr/>
        </p:nvSpPr>
        <p:spPr bwMode="auto">
          <a:xfrm>
            <a:off x="3995738" y="3573463"/>
            <a:ext cx="1368425" cy="528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ru-RU" sz="2800"/>
              <a:t>Ca</a:t>
            </a:r>
            <a:r>
              <a:rPr lang="en-US" altLang="ru-RU" sz="2800" baseline="30000"/>
              <a:t>2+</a:t>
            </a:r>
            <a:r>
              <a:rPr lang="en-US" altLang="ru-RU" sz="2800" baseline="-25000"/>
              <a:t>(in)</a:t>
            </a:r>
          </a:p>
        </p:txBody>
      </p:sp>
      <p:cxnSp>
        <p:nvCxnSpPr>
          <p:cNvPr id="240659" name="AutoShape 19">
            <a:extLst>
              <a:ext uri="{FF2B5EF4-FFF2-40B4-BE49-F238E27FC236}">
                <a16:creationId xmlns:a16="http://schemas.microsoft.com/office/drawing/2014/main" id="{2EE36C97-BC8E-0EF7-D938-4A22EB1B4676}"/>
              </a:ext>
            </a:extLst>
          </p:cNvPr>
          <p:cNvCxnSpPr>
            <a:cxnSpLocks noChangeShapeType="1"/>
            <a:stCxn id="240657" idx="2"/>
            <a:endCxn id="240658" idx="0"/>
          </p:cNvCxnSpPr>
          <p:nvPr/>
        </p:nvCxnSpPr>
        <p:spPr bwMode="auto">
          <a:xfrm>
            <a:off x="4627563" y="1582738"/>
            <a:ext cx="52387" cy="19907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665" name="Oval 25">
            <a:extLst>
              <a:ext uri="{FF2B5EF4-FFF2-40B4-BE49-F238E27FC236}">
                <a16:creationId xmlns:a16="http://schemas.microsoft.com/office/drawing/2014/main" id="{589A2746-E6D4-5715-AB8E-84C26CC90779}"/>
              </a:ext>
            </a:extLst>
          </p:cNvPr>
          <p:cNvSpPr>
            <a:spLocks noChangeArrowheads="1"/>
          </p:cNvSpPr>
          <p:nvPr/>
        </p:nvSpPr>
        <p:spPr bwMode="auto">
          <a:xfrm>
            <a:off x="1331913" y="4941888"/>
            <a:ext cx="3095625" cy="1223962"/>
          </a:xfrm>
          <a:prstGeom prst="ellipse">
            <a:avLst/>
          </a:prstGeom>
          <a:gradFill rotWithShape="1">
            <a:gsLst>
              <a:gs pos="0">
                <a:schemeClr val="bg1"/>
              </a:gs>
              <a:gs pos="100000">
                <a:srgbClr val="FFCCFF"/>
              </a:gs>
            </a:gsLst>
            <a:path path="shape">
              <a:fillToRect l="50000" t="50000" r="50000" b="50000"/>
            </a:path>
          </a:gra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ru-RU"/>
          </a:p>
        </p:txBody>
      </p:sp>
      <p:sp>
        <p:nvSpPr>
          <p:cNvPr id="240666" name="Oval 26">
            <a:extLst>
              <a:ext uri="{FF2B5EF4-FFF2-40B4-BE49-F238E27FC236}">
                <a16:creationId xmlns:a16="http://schemas.microsoft.com/office/drawing/2014/main" id="{B9A13482-A0A2-FB8A-5909-90E85DB2106A}"/>
              </a:ext>
            </a:extLst>
          </p:cNvPr>
          <p:cNvSpPr>
            <a:spLocks noChangeArrowheads="1"/>
          </p:cNvSpPr>
          <p:nvPr/>
        </p:nvSpPr>
        <p:spPr bwMode="auto">
          <a:xfrm>
            <a:off x="2195513" y="5157788"/>
            <a:ext cx="720725" cy="647700"/>
          </a:xfrm>
          <a:prstGeom prst="ellipse">
            <a:avLst/>
          </a:prstGeom>
          <a:gradFill rotWithShape="1">
            <a:gsLst>
              <a:gs pos="0">
                <a:srgbClr val="FFCC00"/>
              </a:gs>
              <a:gs pos="50000">
                <a:schemeClr val="bg1"/>
              </a:gs>
              <a:gs pos="100000">
                <a:srgbClr val="FFCC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ru-RU" altLang="ru-RU"/>
              <a:t>ЦТК</a:t>
            </a:r>
            <a:endParaRPr lang="en-US" altLang="ru-RU"/>
          </a:p>
        </p:txBody>
      </p:sp>
      <p:sp>
        <p:nvSpPr>
          <p:cNvPr id="240668" name="Text Box 28">
            <a:extLst>
              <a:ext uri="{FF2B5EF4-FFF2-40B4-BE49-F238E27FC236}">
                <a16:creationId xmlns:a16="http://schemas.microsoft.com/office/drawing/2014/main" id="{F7EC7676-6B3C-01AA-9798-24EFA71330C3}"/>
              </a:ext>
            </a:extLst>
          </p:cNvPr>
          <p:cNvSpPr txBox="1">
            <a:spLocks noChangeArrowheads="1"/>
          </p:cNvSpPr>
          <p:nvPr/>
        </p:nvSpPr>
        <p:spPr bwMode="auto">
          <a:xfrm>
            <a:off x="468313" y="5084763"/>
            <a:ext cx="693737"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b="1"/>
              <a:t>АТФ</a:t>
            </a:r>
            <a:endParaRPr lang="en-US" altLang="ru-RU" b="1"/>
          </a:p>
        </p:txBody>
      </p:sp>
      <p:sp>
        <p:nvSpPr>
          <p:cNvPr id="240669" name="Text Box 29">
            <a:extLst>
              <a:ext uri="{FF2B5EF4-FFF2-40B4-BE49-F238E27FC236}">
                <a16:creationId xmlns:a16="http://schemas.microsoft.com/office/drawing/2014/main" id="{EFB5AB1B-3E52-45EC-16D6-D66A33D3B5FF}"/>
              </a:ext>
            </a:extLst>
          </p:cNvPr>
          <p:cNvSpPr txBox="1">
            <a:spLocks noChangeArrowheads="1"/>
          </p:cNvSpPr>
          <p:nvPr/>
        </p:nvSpPr>
        <p:spPr bwMode="auto">
          <a:xfrm>
            <a:off x="293688" y="5726113"/>
            <a:ext cx="7286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a:t>АДФ</a:t>
            </a:r>
            <a:r>
              <a:rPr lang="en-US" altLang="ru-RU"/>
              <a:t> </a:t>
            </a:r>
            <a:br>
              <a:rPr lang="en-US" altLang="ru-RU"/>
            </a:br>
            <a:r>
              <a:rPr lang="en-US" altLang="ru-RU"/>
              <a:t>+ </a:t>
            </a:r>
            <a:r>
              <a:rPr lang="ru-RU" altLang="ru-RU"/>
              <a:t>Ф</a:t>
            </a:r>
            <a:r>
              <a:rPr lang="ru-RU" altLang="ru-RU" baseline="-25000"/>
              <a:t>н</a:t>
            </a:r>
            <a:endParaRPr lang="en-US" altLang="ru-RU" baseline="-25000"/>
          </a:p>
        </p:txBody>
      </p:sp>
      <p:cxnSp>
        <p:nvCxnSpPr>
          <p:cNvPr id="240670" name="AutoShape 30">
            <a:extLst>
              <a:ext uri="{FF2B5EF4-FFF2-40B4-BE49-F238E27FC236}">
                <a16:creationId xmlns:a16="http://schemas.microsoft.com/office/drawing/2014/main" id="{25D10E2A-5733-E9C7-812A-0F50894F7CF0}"/>
              </a:ext>
            </a:extLst>
          </p:cNvPr>
          <p:cNvCxnSpPr>
            <a:cxnSpLocks noChangeShapeType="1"/>
            <a:stCxn id="240669" idx="3"/>
            <a:endCxn id="240668" idx="3"/>
          </p:cNvCxnSpPr>
          <p:nvPr/>
        </p:nvCxnSpPr>
        <p:spPr bwMode="auto">
          <a:xfrm flipV="1">
            <a:off x="1022350" y="5273675"/>
            <a:ext cx="139700" cy="773113"/>
          </a:xfrm>
          <a:prstGeom prst="curvedConnector3">
            <a:avLst>
              <a:gd name="adj1" fmla="val 40454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672" name="Text Box 32">
            <a:extLst>
              <a:ext uri="{FF2B5EF4-FFF2-40B4-BE49-F238E27FC236}">
                <a16:creationId xmlns:a16="http://schemas.microsoft.com/office/drawing/2014/main" id="{C46CBB15-869C-4219-91C8-0D7C59BA0A18}"/>
              </a:ext>
            </a:extLst>
          </p:cNvPr>
          <p:cNvSpPr txBox="1">
            <a:spLocks noChangeArrowheads="1"/>
          </p:cNvSpPr>
          <p:nvPr/>
        </p:nvSpPr>
        <p:spPr bwMode="auto">
          <a:xfrm>
            <a:off x="4572000" y="4437063"/>
            <a:ext cx="10795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ru-RU"/>
              <a:t>Ca</a:t>
            </a:r>
            <a:r>
              <a:rPr lang="en-US" altLang="ru-RU" baseline="30000"/>
              <a:t>2+</a:t>
            </a:r>
            <a:r>
              <a:rPr lang="ru-RU" altLang="ru-RU"/>
              <a:t>/КМ</a:t>
            </a:r>
            <a:endParaRPr lang="en-US" altLang="ru-RU"/>
          </a:p>
        </p:txBody>
      </p:sp>
      <p:sp>
        <p:nvSpPr>
          <p:cNvPr id="240673" name="Text Box 33">
            <a:extLst>
              <a:ext uri="{FF2B5EF4-FFF2-40B4-BE49-F238E27FC236}">
                <a16:creationId xmlns:a16="http://schemas.microsoft.com/office/drawing/2014/main" id="{02A006E6-4A37-6A1F-32E0-6879B7A5F5B9}"/>
              </a:ext>
            </a:extLst>
          </p:cNvPr>
          <p:cNvSpPr txBox="1">
            <a:spLocks noChangeArrowheads="1"/>
          </p:cNvSpPr>
          <p:nvPr/>
        </p:nvSpPr>
        <p:spPr bwMode="auto">
          <a:xfrm>
            <a:off x="2709863" y="3663950"/>
            <a:ext cx="6254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a:t>TnC</a:t>
            </a:r>
          </a:p>
        </p:txBody>
      </p:sp>
      <p:sp>
        <p:nvSpPr>
          <p:cNvPr id="240674" name="Text Box 34">
            <a:extLst>
              <a:ext uri="{FF2B5EF4-FFF2-40B4-BE49-F238E27FC236}">
                <a16:creationId xmlns:a16="http://schemas.microsoft.com/office/drawing/2014/main" id="{ABE13B49-8E58-9A37-B161-BFBD1A414275}"/>
              </a:ext>
            </a:extLst>
          </p:cNvPr>
          <p:cNvSpPr txBox="1">
            <a:spLocks noChangeArrowheads="1"/>
          </p:cNvSpPr>
          <p:nvPr/>
        </p:nvSpPr>
        <p:spPr bwMode="auto">
          <a:xfrm>
            <a:off x="2235200" y="3359150"/>
            <a:ext cx="5238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a:t>TnI</a:t>
            </a:r>
          </a:p>
        </p:txBody>
      </p:sp>
      <p:sp>
        <p:nvSpPr>
          <p:cNvPr id="240675" name="Text Box 35">
            <a:extLst>
              <a:ext uri="{FF2B5EF4-FFF2-40B4-BE49-F238E27FC236}">
                <a16:creationId xmlns:a16="http://schemas.microsoft.com/office/drawing/2014/main" id="{DA9066EA-BEA2-EFD5-DB6A-7A6C54ADFCA4}"/>
              </a:ext>
            </a:extLst>
          </p:cNvPr>
          <p:cNvSpPr txBox="1">
            <a:spLocks noChangeArrowheads="1"/>
          </p:cNvSpPr>
          <p:nvPr/>
        </p:nvSpPr>
        <p:spPr bwMode="auto">
          <a:xfrm>
            <a:off x="2159000" y="3989388"/>
            <a:ext cx="6000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a:t>TnT</a:t>
            </a:r>
          </a:p>
        </p:txBody>
      </p:sp>
      <p:sp>
        <p:nvSpPr>
          <p:cNvPr id="240676" name="Text Box 36">
            <a:extLst>
              <a:ext uri="{FF2B5EF4-FFF2-40B4-BE49-F238E27FC236}">
                <a16:creationId xmlns:a16="http://schemas.microsoft.com/office/drawing/2014/main" id="{11A56EF0-312A-297D-7FE3-E068C52EF6B3}"/>
              </a:ext>
            </a:extLst>
          </p:cNvPr>
          <p:cNvSpPr txBox="1">
            <a:spLocks noChangeArrowheads="1"/>
          </p:cNvSpPr>
          <p:nvPr/>
        </p:nvSpPr>
        <p:spPr bwMode="auto">
          <a:xfrm>
            <a:off x="1466850" y="3992563"/>
            <a:ext cx="51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a:t>TM</a:t>
            </a:r>
          </a:p>
        </p:txBody>
      </p:sp>
      <p:sp>
        <p:nvSpPr>
          <p:cNvPr id="240677" name="Text Box 37">
            <a:extLst>
              <a:ext uri="{FF2B5EF4-FFF2-40B4-BE49-F238E27FC236}">
                <a16:creationId xmlns:a16="http://schemas.microsoft.com/office/drawing/2014/main" id="{9F144867-3B57-C78A-2365-63B5068954FD}"/>
              </a:ext>
            </a:extLst>
          </p:cNvPr>
          <p:cNvSpPr txBox="1">
            <a:spLocks noChangeArrowheads="1"/>
          </p:cNvSpPr>
          <p:nvPr/>
        </p:nvSpPr>
        <p:spPr bwMode="auto">
          <a:xfrm>
            <a:off x="468313" y="3357563"/>
            <a:ext cx="795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a:t>Актин</a:t>
            </a:r>
            <a:endParaRPr lang="en-US" altLang="ru-RU"/>
          </a:p>
        </p:txBody>
      </p:sp>
      <p:sp>
        <p:nvSpPr>
          <p:cNvPr id="240678" name="Text Box 38">
            <a:extLst>
              <a:ext uri="{FF2B5EF4-FFF2-40B4-BE49-F238E27FC236}">
                <a16:creationId xmlns:a16="http://schemas.microsoft.com/office/drawing/2014/main" id="{81D46C50-3B12-6FA3-6DEF-2E117540D447}"/>
              </a:ext>
            </a:extLst>
          </p:cNvPr>
          <p:cNvSpPr txBox="1">
            <a:spLocks noChangeArrowheads="1"/>
          </p:cNvSpPr>
          <p:nvPr/>
        </p:nvSpPr>
        <p:spPr bwMode="auto">
          <a:xfrm>
            <a:off x="271463" y="4005263"/>
            <a:ext cx="987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a:t>Миозин</a:t>
            </a:r>
            <a:endParaRPr lang="en-US" altLang="ru-RU"/>
          </a:p>
        </p:txBody>
      </p:sp>
      <p:sp>
        <p:nvSpPr>
          <p:cNvPr id="240679" name="Text Box 39">
            <a:extLst>
              <a:ext uri="{FF2B5EF4-FFF2-40B4-BE49-F238E27FC236}">
                <a16:creationId xmlns:a16="http://schemas.microsoft.com/office/drawing/2014/main" id="{8BF43905-7054-675A-05D4-874C8ECF2183}"/>
              </a:ext>
            </a:extLst>
          </p:cNvPr>
          <p:cNvSpPr txBox="1">
            <a:spLocks noChangeArrowheads="1"/>
          </p:cNvSpPr>
          <p:nvPr/>
        </p:nvSpPr>
        <p:spPr bwMode="auto">
          <a:xfrm>
            <a:off x="300038" y="4552950"/>
            <a:ext cx="1447800" cy="376238"/>
          </a:xfrm>
          <a:prstGeom prst="rect">
            <a:avLst/>
          </a:prstGeom>
          <a:gradFill rotWithShape="1">
            <a:gsLst>
              <a:gs pos="0">
                <a:srgbClr val="FF6600"/>
              </a:gs>
              <a:gs pos="50000">
                <a:schemeClr val="bg1"/>
              </a:gs>
              <a:gs pos="100000">
                <a:srgbClr val="FF66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a:t>Актомиозин</a:t>
            </a:r>
            <a:endParaRPr lang="en-US" altLang="ru-RU"/>
          </a:p>
        </p:txBody>
      </p:sp>
      <p:cxnSp>
        <p:nvCxnSpPr>
          <p:cNvPr id="240680" name="AutoShape 40">
            <a:extLst>
              <a:ext uri="{FF2B5EF4-FFF2-40B4-BE49-F238E27FC236}">
                <a16:creationId xmlns:a16="http://schemas.microsoft.com/office/drawing/2014/main" id="{1BE485FC-4E5B-67D7-06C9-DA5133D9555E}"/>
              </a:ext>
            </a:extLst>
          </p:cNvPr>
          <p:cNvCxnSpPr>
            <a:cxnSpLocks noChangeShapeType="1"/>
            <a:stCxn id="240677" idx="1"/>
            <a:endCxn id="240679" idx="1"/>
          </p:cNvCxnSpPr>
          <p:nvPr/>
        </p:nvCxnSpPr>
        <p:spPr bwMode="auto">
          <a:xfrm rot="10800000" flipV="1">
            <a:off x="300038" y="3541713"/>
            <a:ext cx="168275" cy="1200150"/>
          </a:xfrm>
          <a:prstGeom prst="curvedConnector3">
            <a:avLst>
              <a:gd name="adj1" fmla="val 235847"/>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81" name="AutoShape 41">
            <a:extLst>
              <a:ext uri="{FF2B5EF4-FFF2-40B4-BE49-F238E27FC236}">
                <a16:creationId xmlns:a16="http://schemas.microsoft.com/office/drawing/2014/main" id="{7BFDFCFB-11F0-1B8F-8E3E-A390E8CDA11E}"/>
              </a:ext>
            </a:extLst>
          </p:cNvPr>
          <p:cNvCxnSpPr>
            <a:cxnSpLocks noChangeShapeType="1"/>
            <a:stCxn id="240678" idx="1"/>
            <a:endCxn id="240679" idx="1"/>
          </p:cNvCxnSpPr>
          <p:nvPr/>
        </p:nvCxnSpPr>
        <p:spPr bwMode="auto">
          <a:xfrm rot="10800000" flipH="1" flipV="1">
            <a:off x="271463" y="4189413"/>
            <a:ext cx="28575" cy="552450"/>
          </a:xfrm>
          <a:prstGeom prst="curvedConnector3">
            <a:avLst>
              <a:gd name="adj1" fmla="val -8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82" name="AutoShape 42">
            <a:extLst>
              <a:ext uri="{FF2B5EF4-FFF2-40B4-BE49-F238E27FC236}">
                <a16:creationId xmlns:a16="http://schemas.microsoft.com/office/drawing/2014/main" id="{4ABD95DA-79BD-CA09-188E-0B52E933A48A}"/>
              </a:ext>
            </a:extLst>
          </p:cNvPr>
          <p:cNvCxnSpPr>
            <a:cxnSpLocks noChangeShapeType="1"/>
            <a:stCxn id="240668" idx="0"/>
            <a:endCxn id="240669" idx="1"/>
          </p:cNvCxnSpPr>
          <p:nvPr/>
        </p:nvCxnSpPr>
        <p:spPr bwMode="auto">
          <a:xfrm rot="16200000" flipH="1" flipV="1">
            <a:off x="73819" y="5304632"/>
            <a:ext cx="962025" cy="522287"/>
          </a:xfrm>
          <a:prstGeom prst="curvedConnector4">
            <a:avLst>
              <a:gd name="adj1" fmla="val -23764"/>
              <a:gd name="adj2" fmla="val 143769"/>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83" name="AutoShape 43">
            <a:extLst>
              <a:ext uri="{FF2B5EF4-FFF2-40B4-BE49-F238E27FC236}">
                <a16:creationId xmlns:a16="http://schemas.microsoft.com/office/drawing/2014/main" id="{04EB63B3-E643-F92D-7945-FAAFD03E5AAC}"/>
              </a:ext>
            </a:extLst>
          </p:cNvPr>
          <p:cNvCxnSpPr>
            <a:cxnSpLocks noChangeShapeType="1"/>
            <a:stCxn id="240658" idx="1"/>
            <a:endCxn id="240673" idx="3"/>
          </p:cNvCxnSpPr>
          <p:nvPr/>
        </p:nvCxnSpPr>
        <p:spPr bwMode="auto">
          <a:xfrm flipH="1">
            <a:off x="3335338" y="3838575"/>
            <a:ext cx="660400" cy="142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84" name="AutoShape 44">
            <a:extLst>
              <a:ext uri="{FF2B5EF4-FFF2-40B4-BE49-F238E27FC236}">
                <a16:creationId xmlns:a16="http://schemas.microsoft.com/office/drawing/2014/main" id="{ECEC24E9-F7DB-4C13-7833-663E0C405DDB}"/>
              </a:ext>
            </a:extLst>
          </p:cNvPr>
          <p:cNvCxnSpPr>
            <a:cxnSpLocks noChangeShapeType="1"/>
            <a:stCxn id="240673" idx="0"/>
            <a:endCxn id="240674" idx="3"/>
          </p:cNvCxnSpPr>
          <p:nvPr/>
        </p:nvCxnSpPr>
        <p:spPr bwMode="auto">
          <a:xfrm flipH="1" flipV="1">
            <a:off x="2759075" y="3548063"/>
            <a:ext cx="263525" cy="11588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85" name="AutoShape 45">
            <a:extLst>
              <a:ext uri="{FF2B5EF4-FFF2-40B4-BE49-F238E27FC236}">
                <a16:creationId xmlns:a16="http://schemas.microsoft.com/office/drawing/2014/main" id="{25E29376-6ED1-85E3-81BA-AD8941F58CB7}"/>
              </a:ext>
            </a:extLst>
          </p:cNvPr>
          <p:cNvCxnSpPr>
            <a:cxnSpLocks noChangeShapeType="1"/>
            <a:stCxn id="240674" idx="1"/>
            <a:endCxn id="240677" idx="3"/>
          </p:cNvCxnSpPr>
          <p:nvPr/>
        </p:nvCxnSpPr>
        <p:spPr bwMode="auto">
          <a:xfrm flipH="1" flipV="1">
            <a:off x="1263650" y="3541713"/>
            <a:ext cx="971550" cy="63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687" name="AutoShape 47">
            <a:extLst>
              <a:ext uri="{FF2B5EF4-FFF2-40B4-BE49-F238E27FC236}">
                <a16:creationId xmlns:a16="http://schemas.microsoft.com/office/drawing/2014/main" id="{6FFDAF56-6C19-5CDA-EFF2-08569D9439D7}"/>
              </a:ext>
            </a:extLst>
          </p:cNvPr>
          <p:cNvCxnSpPr>
            <a:cxnSpLocks noChangeShapeType="1"/>
            <a:stCxn id="240676" idx="1"/>
            <a:endCxn id="240678" idx="3"/>
          </p:cNvCxnSpPr>
          <p:nvPr/>
        </p:nvCxnSpPr>
        <p:spPr bwMode="auto">
          <a:xfrm flipH="1">
            <a:off x="1258888" y="4176713"/>
            <a:ext cx="207962" cy="127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688" name="Text Box 48">
            <a:extLst>
              <a:ext uri="{FF2B5EF4-FFF2-40B4-BE49-F238E27FC236}">
                <a16:creationId xmlns:a16="http://schemas.microsoft.com/office/drawing/2014/main" id="{60CB615C-03CC-94A1-980C-9FDE92587E5A}"/>
              </a:ext>
            </a:extLst>
          </p:cNvPr>
          <p:cNvSpPr txBox="1">
            <a:spLocks noChangeArrowheads="1"/>
          </p:cNvSpPr>
          <p:nvPr/>
        </p:nvSpPr>
        <p:spPr bwMode="auto">
          <a:xfrm>
            <a:off x="6189663" y="2924175"/>
            <a:ext cx="830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a:t>цАМФ</a:t>
            </a:r>
            <a:endParaRPr lang="en-US" altLang="ru-RU"/>
          </a:p>
        </p:txBody>
      </p:sp>
      <p:sp>
        <p:nvSpPr>
          <p:cNvPr id="240689" name="Text Box 49">
            <a:extLst>
              <a:ext uri="{FF2B5EF4-FFF2-40B4-BE49-F238E27FC236}">
                <a16:creationId xmlns:a16="http://schemas.microsoft.com/office/drawing/2014/main" id="{28591DCB-A661-3A89-1942-648C78DF21C0}"/>
              </a:ext>
            </a:extLst>
          </p:cNvPr>
          <p:cNvSpPr txBox="1">
            <a:spLocks noChangeArrowheads="1"/>
          </p:cNvSpPr>
          <p:nvPr/>
        </p:nvSpPr>
        <p:spPr bwMode="auto">
          <a:xfrm>
            <a:off x="7929563" y="3141663"/>
            <a:ext cx="484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a:t>IP</a:t>
            </a:r>
            <a:r>
              <a:rPr lang="en-US" altLang="ru-RU" baseline="-25000"/>
              <a:t>3</a:t>
            </a:r>
          </a:p>
        </p:txBody>
      </p:sp>
      <p:sp>
        <p:nvSpPr>
          <p:cNvPr id="240690" name="Oval 50">
            <a:extLst>
              <a:ext uri="{FF2B5EF4-FFF2-40B4-BE49-F238E27FC236}">
                <a16:creationId xmlns:a16="http://schemas.microsoft.com/office/drawing/2014/main" id="{4F1567C4-325C-1D4D-FFAB-4D63557D1619}"/>
              </a:ext>
            </a:extLst>
          </p:cNvPr>
          <p:cNvSpPr>
            <a:spLocks noChangeArrowheads="1"/>
          </p:cNvSpPr>
          <p:nvPr/>
        </p:nvSpPr>
        <p:spPr bwMode="auto">
          <a:xfrm>
            <a:off x="6456363" y="1846263"/>
            <a:ext cx="215900"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0691" name="Oval 51">
            <a:extLst>
              <a:ext uri="{FF2B5EF4-FFF2-40B4-BE49-F238E27FC236}">
                <a16:creationId xmlns:a16="http://schemas.microsoft.com/office/drawing/2014/main" id="{C9136085-D48C-327F-1FDD-8236760EC970}"/>
              </a:ext>
            </a:extLst>
          </p:cNvPr>
          <p:cNvSpPr>
            <a:spLocks noChangeArrowheads="1"/>
          </p:cNvSpPr>
          <p:nvPr/>
        </p:nvSpPr>
        <p:spPr bwMode="auto">
          <a:xfrm>
            <a:off x="8029575" y="1846263"/>
            <a:ext cx="215900" cy="1428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40692" name="Text Box 52">
            <a:extLst>
              <a:ext uri="{FF2B5EF4-FFF2-40B4-BE49-F238E27FC236}">
                <a16:creationId xmlns:a16="http://schemas.microsoft.com/office/drawing/2014/main" id="{D5961C18-309C-9E76-4E39-E184833FBB0A}"/>
              </a:ext>
            </a:extLst>
          </p:cNvPr>
          <p:cNvSpPr txBox="1">
            <a:spLocks noChangeArrowheads="1"/>
          </p:cNvSpPr>
          <p:nvPr/>
        </p:nvSpPr>
        <p:spPr bwMode="auto">
          <a:xfrm>
            <a:off x="6372225" y="4997450"/>
            <a:ext cx="463550" cy="376238"/>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b="1"/>
              <a:t>ТГ</a:t>
            </a:r>
            <a:endParaRPr lang="en-US" altLang="ru-RU" b="1"/>
          </a:p>
        </p:txBody>
      </p:sp>
      <p:sp>
        <p:nvSpPr>
          <p:cNvPr id="240693" name="Text Box 53">
            <a:extLst>
              <a:ext uri="{FF2B5EF4-FFF2-40B4-BE49-F238E27FC236}">
                <a16:creationId xmlns:a16="http://schemas.microsoft.com/office/drawing/2014/main" id="{CFF5A7C0-288D-3AE3-5659-CD180F66F508}"/>
              </a:ext>
            </a:extLst>
          </p:cNvPr>
          <p:cNvSpPr txBox="1">
            <a:spLocks noChangeArrowheads="1"/>
          </p:cNvSpPr>
          <p:nvPr/>
        </p:nvSpPr>
        <p:spPr bwMode="auto">
          <a:xfrm>
            <a:off x="5148263" y="5006975"/>
            <a:ext cx="5286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a:t>ЖК</a:t>
            </a:r>
            <a:endParaRPr lang="en-US" altLang="ru-RU"/>
          </a:p>
        </p:txBody>
      </p:sp>
      <p:sp>
        <p:nvSpPr>
          <p:cNvPr id="240694" name="Text Box 54">
            <a:extLst>
              <a:ext uri="{FF2B5EF4-FFF2-40B4-BE49-F238E27FC236}">
                <a16:creationId xmlns:a16="http://schemas.microsoft.com/office/drawing/2014/main" id="{B858A5FD-3411-5545-2B15-8C278C0F4A43}"/>
              </a:ext>
            </a:extLst>
          </p:cNvPr>
          <p:cNvSpPr txBox="1">
            <a:spLocks noChangeArrowheads="1"/>
          </p:cNvSpPr>
          <p:nvPr/>
        </p:nvSpPr>
        <p:spPr bwMode="auto">
          <a:xfrm>
            <a:off x="7524750" y="5445125"/>
            <a:ext cx="1223963" cy="376238"/>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b="1"/>
              <a:t>Гликоген</a:t>
            </a:r>
            <a:endParaRPr lang="en-US" altLang="ru-RU" b="1"/>
          </a:p>
        </p:txBody>
      </p:sp>
      <p:sp>
        <p:nvSpPr>
          <p:cNvPr id="240695" name="Text Box 55">
            <a:extLst>
              <a:ext uri="{FF2B5EF4-FFF2-40B4-BE49-F238E27FC236}">
                <a16:creationId xmlns:a16="http://schemas.microsoft.com/office/drawing/2014/main" id="{B8E3E310-2BF8-8674-9650-4BE01999C14D}"/>
              </a:ext>
            </a:extLst>
          </p:cNvPr>
          <p:cNvSpPr txBox="1">
            <a:spLocks noChangeArrowheads="1"/>
          </p:cNvSpPr>
          <p:nvPr/>
        </p:nvSpPr>
        <p:spPr bwMode="auto">
          <a:xfrm>
            <a:off x="6372225" y="5445125"/>
            <a:ext cx="441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a:t>Гл</a:t>
            </a:r>
            <a:endParaRPr lang="en-US" altLang="ru-RU"/>
          </a:p>
        </p:txBody>
      </p:sp>
      <p:sp>
        <p:nvSpPr>
          <p:cNvPr id="240696" name="Text Box 56">
            <a:extLst>
              <a:ext uri="{FF2B5EF4-FFF2-40B4-BE49-F238E27FC236}">
                <a16:creationId xmlns:a16="http://schemas.microsoft.com/office/drawing/2014/main" id="{99EC7346-523F-5F6A-A758-FE1A650C5C77}"/>
              </a:ext>
            </a:extLst>
          </p:cNvPr>
          <p:cNvSpPr txBox="1">
            <a:spLocks noChangeArrowheads="1"/>
          </p:cNvSpPr>
          <p:nvPr/>
        </p:nvSpPr>
        <p:spPr bwMode="auto">
          <a:xfrm>
            <a:off x="3276600" y="5006975"/>
            <a:ext cx="955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a:t>Ац-КоА</a:t>
            </a:r>
            <a:endParaRPr lang="en-US" altLang="ru-RU"/>
          </a:p>
        </p:txBody>
      </p:sp>
      <p:sp>
        <p:nvSpPr>
          <p:cNvPr id="240697" name="Text Box 57">
            <a:extLst>
              <a:ext uri="{FF2B5EF4-FFF2-40B4-BE49-F238E27FC236}">
                <a16:creationId xmlns:a16="http://schemas.microsoft.com/office/drawing/2014/main" id="{333E1418-E73A-BD17-3214-65AE8E21371C}"/>
              </a:ext>
            </a:extLst>
          </p:cNvPr>
          <p:cNvSpPr txBox="1">
            <a:spLocks noChangeArrowheads="1"/>
          </p:cNvSpPr>
          <p:nvPr/>
        </p:nvSpPr>
        <p:spPr bwMode="auto">
          <a:xfrm>
            <a:off x="4787900" y="5445125"/>
            <a:ext cx="63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a:t>ПВК</a:t>
            </a:r>
            <a:endParaRPr lang="en-US" altLang="ru-RU"/>
          </a:p>
        </p:txBody>
      </p:sp>
      <p:sp>
        <p:nvSpPr>
          <p:cNvPr id="240698" name="Oval 58">
            <a:extLst>
              <a:ext uri="{FF2B5EF4-FFF2-40B4-BE49-F238E27FC236}">
                <a16:creationId xmlns:a16="http://schemas.microsoft.com/office/drawing/2014/main" id="{FE5E0C8F-C497-AA43-E263-2D9CB0594ED5}"/>
              </a:ext>
            </a:extLst>
          </p:cNvPr>
          <p:cNvSpPr>
            <a:spLocks noChangeArrowheads="1"/>
          </p:cNvSpPr>
          <p:nvPr/>
        </p:nvSpPr>
        <p:spPr bwMode="auto">
          <a:xfrm>
            <a:off x="7667625" y="4005263"/>
            <a:ext cx="2160588" cy="792162"/>
          </a:xfrm>
          <a:prstGeom prst="ellipse">
            <a:avLst/>
          </a:prstGeom>
          <a:gradFill rotWithShape="1">
            <a:gsLst>
              <a:gs pos="0">
                <a:schemeClr val="folHlink"/>
              </a:gs>
              <a:gs pos="50000">
                <a:schemeClr val="bg1"/>
              </a:gs>
              <a:gs pos="100000">
                <a:schemeClr val="folHlink"/>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ru-RU" altLang="ru-RU"/>
              <a:t>СР</a:t>
            </a:r>
            <a:endParaRPr lang="en-US" altLang="ru-RU"/>
          </a:p>
        </p:txBody>
      </p:sp>
      <p:sp>
        <p:nvSpPr>
          <p:cNvPr id="240700" name="Text Box 60">
            <a:extLst>
              <a:ext uri="{FF2B5EF4-FFF2-40B4-BE49-F238E27FC236}">
                <a16:creationId xmlns:a16="http://schemas.microsoft.com/office/drawing/2014/main" id="{DC4ED2FE-D06A-7D03-18DD-27FDB8B765BC}"/>
              </a:ext>
            </a:extLst>
          </p:cNvPr>
          <p:cNvSpPr txBox="1">
            <a:spLocks noChangeArrowheads="1"/>
          </p:cNvSpPr>
          <p:nvPr/>
        </p:nvSpPr>
        <p:spPr bwMode="auto">
          <a:xfrm>
            <a:off x="7850188" y="4214813"/>
            <a:ext cx="6492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a:t>Ca</a:t>
            </a:r>
            <a:r>
              <a:rPr lang="en-US" altLang="ru-RU" baseline="30000"/>
              <a:t>2+</a:t>
            </a:r>
          </a:p>
        </p:txBody>
      </p:sp>
      <p:cxnSp>
        <p:nvCxnSpPr>
          <p:cNvPr id="240701" name="AutoShape 61">
            <a:extLst>
              <a:ext uri="{FF2B5EF4-FFF2-40B4-BE49-F238E27FC236}">
                <a16:creationId xmlns:a16="http://schemas.microsoft.com/office/drawing/2014/main" id="{A98D21F9-BEE8-A73D-0C0F-74418196EECA}"/>
              </a:ext>
            </a:extLst>
          </p:cNvPr>
          <p:cNvCxnSpPr>
            <a:cxnSpLocks noChangeShapeType="1"/>
            <a:stCxn id="240700" idx="0"/>
            <a:endCxn id="240658" idx="3"/>
          </p:cNvCxnSpPr>
          <p:nvPr/>
        </p:nvCxnSpPr>
        <p:spPr bwMode="auto">
          <a:xfrm rot="5400000" flipH="1">
            <a:off x="6581775" y="2620963"/>
            <a:ext cx="376238" cy="2811462"/>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02" name="AutoShape 62">
            <a:extLst>
              <a:ext uri="{FF2B5EF4-FFF2-40B4-BE49-F238E27FC236}">
                <a16:creationId xmlns:a16="http://schemas.microsoft.com/office/drawing/2014/main" id="{5699388E-9FCC-20ED-0A1E-9DA20BAE2A3A}"/>
              </a:ext>
            </a:extLst>
          </p:cNvPr>
          <p:cNvCxnSpPr>
            <a:cxnSpLocks noChangeShapeType="1"/>
            <a:stCxn id="240651" idx="4"/>
            <a:endCxn id="240689" idx="0"/>
          </p:cNvCxnSpPr>
          <p:nvPr/>
        </p:nvCxnSpPr>
        <p:spPr bwMode="auto">
          <a:xfrm rot="16200000" flipH="1">
            <a:off x="7952581" y="2921794"/>
            <a:ext cx="433388" cy="6350"/>
          </a:xfrm>
          <a:prstGeom prst="curvedConnector3">
            <a:avLst>
              <a:gd name="adj1" fmla="val 49815"/>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03" name="AutoShape 63">
            <a:extLst>
              <a:ext uri="{FF2B5EF4-FFF2-40B4-BE49-F238E27FC236}">
                <a16:creationId xmlns:a16="http://schemas.microsoft.com/office/drawing/2014/main" id="{C5491159-5389-D11E-4410-2768728172BC}"/>
              </a:ext>
            </a:extLst>
          </p:cNvPr>
          <p:cNvCxnSpPr>
            <a:cxnSpLocks noChangeShapeType="1"/>
            <a:stCxn id="240650" idx="4"/>
            <a:endCxn id="240688" idx="0"/>
          </p:cNvCxnSpPr>
          <p:nvPr/>
        </p:nvCxnSpPr>
        <p:spPr bwMode="auto">
          <a:xfrm rot="16200000" flipH="1">
            <a:off x="6495257" y="2813843"/>
            <a:ext cx="215900" cy="4763"/>
          </a:xfrm>
          <a:prstGeom prst="curvedConnector3">
            <a:avLst>
              <a:gd name="adj1" fmla="val 49264"/>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04" name="AutoShape 64">
            <a:extLst>
              <a:ext uri="{FF2B5EF4-FFF2-40B4-BE49-F238E27FC236}">
                <a16:creationId xmlns:a16="http://schemas.microsoft.com/office/drawing/2014/main" id="{CD4AB4AE-2CF5-5082-B95D-9E3FCA9A3A71}"/>
              </a:ext>
            </a:extLst>
          </p:cNvPr>
          <p:cNvCxnSpPr>
            <a:cxnSpLocks noChangeShapeType="1"/>
            <a:stCxn id="240658" idx="3"/>
            <a:endCxn id="240672" idx="3"/>
          </p:cNvCxnSpPr>
          <p:nvPr/>
        </p:nvCxnSpPr>
        <p:spPr bwMode="auto">
          <a:xfrm>
            <a:off x="5364163" y="3838575"/>
            <a:ext cx="287337" cy="787400"/>
          </a:xfrm>
          <a:prstGeom prst="curvedConnector3">
            <a:avLst>
              <a:gd name="adj1" fmla="val 17956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05" name="AutoShape 65">
            <a:extLst>
              <a:ext uri="{FF2B5EF4-FFF2-40B4-BE49-F238E27FC236}">
                <a16:creationId xmlns:a16="http://schemas.microsoft.com/office/drawing/2014/main" id="{88FDF0FC-D761-356A-4032-CE06029E312A}"/>
              </a:ext>
            </a:extLst>
          </p:cNvPr>
          <p:cNvCxnSpPr>
            <a:cxnSpLocks noChangeShapeType="1"/>
            <a:stCxn id="240689" idx="2"/>
            <a:endCxn id="240700" idx="0"/>
          </p:cNvCxnSpPr>
          <p:nvPr/>
        </p:nvCxnSpPr>
        <p:spPr bwMode="auto">
          <a:xfrm rot="16200000" flipH="1">
            <a:off x="7820819" y="3860006"/>
            <a:ext cx="706438" cy="3175"/>
          </a:xfrm>
          <a:prstGeom prst="curvedConnector3">
            <a:avLst>
              <a:gd name="adj1" fmla="val 49889"/>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06" name="AutoShape 66">
            <a:extLst>
              <a:ext uri="{FF2B5EF4-FFF2-40B4-BE49-F238E27FC236}">
                <a16:creationId xmlns:a16="http://schemas.microsoft.com/office/drawing/2014/main" id="{65176738-585A-5B36-7DCE-260AC39B650A}"/>
              </a:ext>
            </a:extLst>
          </p:cNvPr>
          <p:cNvCxnSpPr>
            <a:cxnSpLocks noChangeShapeType="1"/>
            <a:stCxn id="240746" idx="2"/>
            <a:endCxn id="240692" idx="0"/>
          </p:cNvCxnSpPr>
          <p:nvPr/>
        </p:nvCxnSpPr>
        <p:spPr bwMode="auto">
          <a:xfrm rot="5400000">
            <a:off x="6037262" y="4430713"/>
            <a:ext cx="11334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07" name="AutoShape 67">
            <a:extLst>
              <a:ext uri="{FF2B5EF4-FFF2-40B4-BE49-F238E27FC236}">
                <a16:creationId xmlns:a16="http://schemas.microsoft.com/office/drawing/2014/main" id="{1CAC5929-60B0-7C64-0B89-85D65B4A6508}"/>
              </a:ext>
            </a:extLst>
          </p:cNvPr>
          <p:cNvCxnSpPr>
            <a:cxnSpLocks noChangeShapeType="1"/>
            <a:stCxn id="240692" idx="1"/>
            <a:endCxn id="240693" idx="3"/>
          </p:cNvCxnSpPr>
          <p:nvPr/>
        </p:nvCxnSpPr>
        <p:spPr bwMode="auto">
          <a:xfrm rot="10800000" flipV="1">
            <a:off x="5676900" y="5186363"/>
            <a:ext cx="695325" cy="476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08" name="AutoShape 68">
            <a:extLst>
              <a:ext uri="{FF2B5EF4-FFF2-40B4-BE49-F238E27FC236}">
                <a16:creationId xmlns:a16="http://schemas.microsoft.com/office/drawing/2014/main" id="{9F8D7482-CE0B-2853-054E-EDC34B722B04}"/>
              </a:ext>
            </a:extLst>
          </p:cNvPr>
          <p:cNvCxnSpPr>
            <a:cxnSpLocks noChangeShapeType="1"/>
            <a:stCxn id="240746" idx="2"/>
            <a:endCxn id="240694" idx="0"/>
          </p:cNvCxnSpPr>
          <p:nvPr/>
        </p:nvCxnSpPr>
        <p:spPr bwMode="auto">
          <a:xfrm rot="16200000" flipH="1">
            <a:off x="6580188" y="3887787"/>
            <a:ext cx="1581150" cy="1533525"/>
          </a:xfrm>
          <a:prstGeom prst="curvedConnector3">
            <a:avLst>
              <a:gd name="adj1" fmla="val 49898"/>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09" name="AutoShape 69">
            <a:extLst>
              <a:ext uri="{FF2B5EF4-FFF2-40B4-BE49-F238E27FC236}">
                <a16:creationId xmlns:a16="http://schemas.microsoft.com/office/drawing/2014/main" id="{2395B58A-7784-A88B-F792-4AA61531DD0C}"/>
              </a:ext>
            </a:extLst>
          </p:cNvPr>
          <p:cNvCxnSpPr>
            <a:cxnSpLocks noChangeShapeType="1"/>
            <a:stCxn id="240694" idx="1"/>
            <a:endCxn id="240695" idx="3"/>
          </p:cNvCxnSpPr>
          <p:nvPr/>
        </p:nvCxnSpPr>
        <p:spPr bwMode="auto">
          <a:xfrm rot="10800000">
            <a:off x="6813550" y="5629275"/>
            <a:ext cx="711200" cy="476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10" name="AutoShape 70">
            <a:extLst>
              <a:ext uri="{FF2B5EF4-FFF2-40B4-BE49-F238E27FC236}">
                <a16:creationId xmlns:a16="http://schemas.microsoft.com/office/drawing/2014/main" id="{44EA0217-ECD9-7A48-C18C-F02215EE2B0B}"/>
              </a:ext>
            </a:extLst>
          </p:cNvPr>
          <p:cNvCxnSpPr>
            <a:cxnSpLocks noChangeShapeType="1"/>
            <a:stCxn id="240695" idx="1"/>
            <a:endCxn id="240697" idx="3"/>
          </p:cNvCxnSpPr>
          <p:nvPr/>
        </p:nvCxnSpPr>
        <p:spPr bwMode="auto">
          <a:xfrm rot="10800000">
            <a:off x="5422900" y="5629275"/>
            <a:ext cx="9493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11" name="AutoShape 71">
            <a:extLst>
              <a:ext uri="{FF2B5EF4-FFF2-40B4-BE49-F238E27FC236}">
                <a16:creationId xmlns:a16="http://schemas.microsoft.com/office/drawing/2014/main" id="{E889D47D-A762-DC9E-9970-3B4BC8390941}"/>
              </a:ext>
            </a:extLst>
          </p:cNvPr>
          <p:cNvCxnSpPr>
            <a:cxnSpLocks noChangeShapeType="1"/>
            <a:stCxn id="240697" idx="1"/>
            <a:endCxn id="240696" idx="2"/>
          </p:cNvCxnSpPr>
          <p:nvPr/>
        </p:nvCxnSpPr>
        <p:spPr bwMode="auto">
          <a:xfrm rot="10800000">
            <a:off x="3754438" y="5373688"/>
            <a:ext cx="1033462" cy="255587"/>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12" name="AutoShape 72">
            <a:extLst>
              <a:ext uri="{FF2B5EF4-FFF2-40B4-BE49-F238E27FC236}">
                <a16:creationId xmlns:a16="http://schemas.microsoft.com/office/drawing/2014/main" id="{6E6506B5-4BD9-5F47-B2EE-B9109423C81E}"/>
              </a:ext>
            </a:extLst>
          </p:cNvPr>
          <p:cNvCxnSpPr>
            <a:cxnSpLocks noChangeShapeType="1"/>
            <a:stCxn id="240693" idx="1"/>
            <a:endCxn id="240696" idx="3"/>
          </p:cNvCxnSpPr>
          <p:nvPr/>
        </p:nvCxnSpPr>
        <p:spPr bwMode="auto">
          <a:xfrm rot="10800000">
            <a:off x="4232275" y="5191125"/>
            <a:ext cx="915988"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13" name="AutoShape 73">
            <a:extLst>
              <a:ext uri="{FF2B5EF4-FFF2-40B4-BE49-F238E27FC236}">
                <a16:creationId xmlns:a16="http://schemas.microsoft.com/office/drawing/2014/main" id="{23A944C2-8D33-DF88-5091-0F9CD226B06C}"/>
              </a:ext>
            </a:extLst>
          </p:cNvPr>
          <p:cNvCxnSpPr>
            <a:cxnSpLocks noChangeShapeType="1"/>
            <a:stCxn id="240696" idx="1"/>
            <a:endCxn id="240666" idx="6"/>
          </p:cNvCxnSpPr>
          <p:nvPr/>
        </p:nvCxnSpPr>
        <p:spPr bwMode="auto">
          <a:xfrm rot="10800000" flipV="1">
            <a:off x="2916238" y="5191125"/>
            <a:ext cx="360362" cy="290513"/>
          </a:xfrm>
          <a:prstGeom prst="curvedConnector3">
            <a:avLst>
              <a:gd name="adj1" fmla="val 49778"/>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714" name="Text Box 74">
            <a:extLst>
              <a:ext uri="{FF2B5EF4-FFF2-40B4-BE49-F238E27FC236}">
                <a16:creationId xmlns:a16="http://schemas.microsoft.com/office/drawing/2014/main" id="{78FD6D3F-C68C-0880-87D3-273E37083B48}"/>
              </a:ext>
            </a:extLst>
          </p:cNvPr>
          <p:cNvSpPr txBox="1">
            <a:spLocks noChangeArrowheads="1"/>
          </p:cNvSpPr>
          <p:nvPr/>
        </p:nvSpPr>
        <p:spPr bwMode="auto">
          <a:xfrm>
            <a:off x="3165475" y="2924175"/>
            <a:ext cx="46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a:t>K+</a:t>
            </a:r>
          </a:p>
        </p:txBody>
      </p:sp>
      <p:sp>
        <p:nvSpPr>
          <p:cNvPr id="240715" name="Text Box 75">
            <a:extLst>
              <a:ext uri="{FF2B5EF4-FFF2-40B4-BE49-F238E27FC236}">
                <a16:creationId xmlns:a16="http://schemas.microsoft.com/office/drawing/2014/main" id="{08A69EEE-03AC-ABF7-81BF-392A44EF6E5C}"/>
              </a:ext>
            </a:extLst>
          </p:cNvPr>
          <p:cNvSpPr txBox="1">
            <a:spLocks noChangeArrowheads="1"/>
          </p:cNvSpPr>
          <p:nvPr/>
        </p:nvSpPr>
        <p:spPr bwMode="auto">
          <a:xfrm>
            <a:off x="3165475" y="1484313"/>
            <a:ext cx="469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a:t>K+</a:t>
            </a:r>
          </a:p>
        </p:txBody>
      </p:sp>
      <p:cxnSp>
        <p:nvCxnSpPr>
          <p:cNvPr id="240716" name="AutoShape 76">
            <a:extLst>
              <a:ext uri="{FF2B5EF4-FFF2-40B4-BE49-F238E27FC236}">
                <a16:creationId xmlns:a16="http://schemas.microsoft.com/office/drawing/2014/main" id="{FC495C4C-B66A-24FF-49CE-7DB12EE9FEA8}"/>
              </a:ext>
            </a:extLst>
          </p:cNvPr>
          <p:cNvCxnSpPr>
            <a:cxnSpLocks noChangeShapeType="1"/>
            <a:stCxn id="240715" idx="1"/>
            <a:endCxn id="240714" idx="1"/>
          </p:cNvCxnSpPr>
          <p:nvPr/>
        </p:nvCxnSpPr>
        <p:spPr bwMode="auto">
          <a:xfrm rot="10800000" flipH="1" flipV="1">
            <a:off x="3165475" y="1668463"/>
            <a:ext cx="1588" cy="1439862"/>
          </a:xfrm>
          <a:prstGeom prst="curvedConnector3">
            <a:avLst>
              <a:gd name="adj1" fmla="val -295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718" name="Text Box 78">
            <a:extLst>
              <a:ext uri="{FF2B5EF4-FFF2-40B4-BE49-F238E27FC236}">
                <a16:creationId xmlns:a16="http://schemas.microsoft.com/office/drawing/2014/main" id="{D8DBAE6E-2A6D-6C3A-67C2-F821A083B2C9}"/>
              </a:ext>
            </a:extLst>
          </p:cNvPr>
          <p:cNvSpPr txBox="1">
            <a:spLocks noChangeArrowheads="1"/>
          </p:cNvSpPr>
          <p:nvPr/>
        </p:nvSpPr>
        <p:spPr bwMode="auto">
          <a:xfrm>
            <a:off x="3635375" y="3068638"/>
            <a:ext cx="623888"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l-GR" altLang="ru-RU">
                <a:cs typeface="Arial" panose="020B0604020202020204" pitchFamily="34" charset="0"/>
              </a:rPr>
              <a:t>Δψ↓</a:t>
            </a:r>
          </a:p>
        </p:txBody>
      </p:sp>
      <p:cxnSp>
        <p:nvCxnSpPr>
          <p:cNvPr id="240719" name="AutoShape 79">
            <a:extLst>
              <a:ext uri="{FF2B5EF4-FFF2-40B4-BE49-F238E27FC236}">
                <a16:creationId xmlns:a16="http://schemas.microsoft.com/office/drawing/2014/main" id="{E6220B43-1388-650E-7FC7-43041B736E6D}"/>
              </a:ext>
            </a:extLst>
          </p:cNvPr>
          <p:cNvCxnSpPr>
            <a:cxnSpLocks noChangeShapeType="1"/>
            <a:stCxn id="240718" idx="3"/>
            <a:endCxn id="240648" idx="3"/>
          </p:cNvCxnSpPr>
          <p:nvPr/>
        </p:nvCxnSpPr>
        <p:spPr bwMode="auto">
          <a:xfrm flipV="1">
            <a:off x="4259263" y="2603500"/>
            <a:ext cx="292100" cy="65405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720" name="Oval 80">
            <a:extLst>
              <a:ext uri="{FF2B5EF4-FFF2-40B4-BE49-F238E27FC236}">
                <a16:creationId xmlns:a16="http://schemas.microsoft.com/office/drawing/2014/main" id="{3EAF747B-99BE-472A-2A44-5B58195C8B8C}"/>
              </a:ext>
            </a:extLst>
          </p:cNvPr>
          <p:cNvSpPr>
            <a:spLocks noChangeArrowheads="1"/>
          </p:cNvSpPr>
          <p:nvPr/>
        </p:nvSpPr>
        <p:spPr bwMode="auto">
          <a:xfrm>
            <a:off x="3275013" y="1989138"/>
            <a:ext cx="215900" cy="719137"/>
          </a:xfrm>
          <a:prstGeom prst="ellipse">
            <a:avLst/>
          </a:prstGeom>
          <a:gradFill rotWithShape="1">
            <a:gsLst>
              <a:gs pos="0">
                <a:srgbClr val="FF6699">
                  <a:gamma/>
                  <a:shade val="46275"/>
                  <a:invGamma/>
                </a:srgbClr>
              </a:gs>
              <a:gs pos="50000">
                <a:srgbClr val="FF6699"/>
              </a:gs>
              <a:gs pos="100000">
                <a:srgbClr val="FF6699">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cxnSp>
        <p:nvCxnSpPr>
          <p:cNvPr id="240721" name="AutoShape 81">
            <a:extLst>
              <a:ext uri="{FF2B5EF4-FFF2-40B4-BE49-F238E27FC236}">
                <a16:creationId xmlns:a16="http://schemas.microsoft.com/office/drawing/2014/main" id="{EC3480A3-B12E-25B6-CBFB-D865FF69ECFA}"/>
              </a:ext>
            </a:extLst>
          </p:cNvPr>
          <p:cNvCxnSpPr>
            <a:cxnSpLocks noChangeShapeType="1"/>
            <a:stCxn id="240714" idx="0"/>
            <a:endCxn id="240715" idx="2"/>
          </p:cNvCxnSpPr>
          <p:nvPr/>
        </p:nvCxnSpPr>
        <p:spPr bwMode="auto">
          <a:xfrm flipV="1">
            <a:off x="3400425" y="1851025"/>
            <a:ext cx="0" cy="10731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22" name="AutoShape 82">
            <a:extLst>
              <a:ext uri="{FF2B5EF4-FFF2-40B4-BE49-F238E27FC236}">
                <a16:creationId xmlns:a16="http://schemas.microsoft.com/office/drawing/2014/main" id="{57C07AF5-DD12-6963-457F-20D312F4EB8C}"/>
              </a:ext>
            </a:extLst>
          </p:cNvPr>
          <p:cNvCxnSpPr>
            <a:cxnSpLocks noChangeShapeType="1"/>
            <a:stCxn id="240653" idx="3"/>
            <a:endCxn id="240718" idx="1"/>
          </p:cNvCxnSpPr>
          <p:nvPr/>
        </p:nvCxnSpPr>
        <p:spPr bwMode="auto">
          <a:xfrm>
            <a:off x="1608138" y="3108325"/>
            <a:ext cx="2027237" cy="149225"/>
          </a:xfrm>
          <a:prstGeom prst="curvedConnector3">
            <a:avLst>
              <a:gd name="adj1" fmla="val 49963"/>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23" name="AutoShape 83">
            <a:extLst>
              <a:ext uri="{FF2B5EF4-FFF2-40B4-BE49-F238E27FC236}">
                <a16:creationId xmlns:a16="http://schemas.microsoft.com/office/drawing/2014/main" id="{5ACD0877-F33A-733F-2C0C-50ECB650C1C1}"/>
              </a:ext>
            </a:extLst>
          </p:cNvPr>
          <p:cNvCxnSpPr>
            <a:cxnSpLocks noChangeShapeType="1"/>
            <a:stCxn id="240746" idx="1"/>
            <a:endCxn id="240648" idx="5"/>
          </p:cNvCxnSpPr>
          <p:nvPr/>
        </p:nvCxnSpPr>
        <p:spPr bwMode="auto">
          <a:xfrm rot="10800000">
            <a:off x="4703763" y="2603500"/>
            <a:ext cx="1562100" cy="107315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724" name="Text Box 84">
            <a:extLst>
              <a:ext uri="{FF2B5EF4-FFF2-40B4-BE49-F238E27FC236}">
                <a16:creationId xmlns:a16="http://schemas.microsoft.com/office/drawing/2014/main" id="{209086E5-DD01-8307-3C0C-BCBA6273D03A}"/>
              </a:ext>
            </a:extLst>
          </p:cNvPr>
          <p:cNvSpPr txBox="1">
            <a:spLocks noChangeArrowheads="1"/>
          </p:cNvSpPr>
          <p:nvPr/>
        </p:nvSpPr>
        <p:spPr bwMode="auto">
          <a:xfrm>
            <a:off x="6659563" y="1484313"/>
            <a:ext cx="1325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i="1"/>
              <a:t>адреналин</a:t>
            </a:r>
            <a:endParaRPr lang="en-US" altLang="ru-RU" i="1"/>
          </a:p>
        </p:txBody>
      </p:sp>
      <p:sp>
        <p:nvSpPr>
          <p:cNvPr id="240725" name="Text Box 85">
            <a:extLst>
              <a:ext uri="{FF2B5EF4-FFF2-40B4-BE49-F238E27FC236}">
                <a16:creationId xmlns:a16="http://schemas.microsoft.com/office/drawing/2014/main" id="{E1244C21-8C12-9F94-1964-5133EC1043A6}"/>
              </a:ext>
            </a:extLst>
          </p:cNvPr>
          <p:cNvSpPr txBox="1">
            <a:spLocks noChangeArrowheads="1"/>
          </p:cNvSpPr>
          <p:nvPr/>
        </p:nvSpPr>
        <p:spPr bwMode="auto">
          <a:xfrm>
            <a:off x="2630488" y="5876925"/>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b="1" i="1"/>
              <a:t>Мх</a:t>
            </a:r>
            <a:endParaRPr lang="en-US" altLang="ru-RU" b="1" i="1"/>
          </a:p>
        </p:txBody>
      </p:sp>
      <p:sp>
        <p:nvSpPr>
          <p:cNvPr id="240726" name="Text Box 86">
            <a:extLst>
              <a:ext uri="{FF2B5EF4-FFF2-40B4-BE49-F238E27FC236}">
                <a16:creationId xmlns:a16="http://schemas.microsoft.com/office/drawing/2014/main" id="{E0A28284-4EAE-0D33-2076-2F60D439D81F}"/>
              </a:ext>
            </a:extLst>
          </p:cNvPr>
          <p:cNvSpPr txBox="1">
            <a:spLocks noChangeArrowheads="1"/>
          </p:cNvSpPr>
          <p:nvPr/>
        </p:nvSpPr>
        <p:spPr bwMode="auto">
          <a:xfrm>
            <a:off x="1116013" y="6202363"/>
            <a:ext cx="542925" cy="46672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sz="2400" b="1">
                <a:solidFill>
                  <a:schemeClr val="bg2"/>
                </a:solidFill>
              </a:rPr>
              <a:t>O</a:t>
            </a:r>
            <a:r>
              <a:rPr lang="en-US" altLang="ru-RU" sz="2400" b="1" baseline="-25000">
                <a:solidFill>
                  <a:schemeClr val="bg2"/>
                </a:solidFill>
              </a:rPr>
              <a:t>2</a:t>
            </a:r>
          </a:p>
        </p:txBody>
      </p:sp>
      <p:cxnSp>
        <p:nvCxnSpPr>
          <p:cNvPr id="240727" name="AutoShape 87">
            <a:extLst>
              <a:ext uri="{FF2B5EF4-FFF2-40B4-BE49-F238E27FC236}">
                <a16:creationId xmlns:a16="http://schemas.microsoft.com/office/drawing/2014/main" id="{BE1570B8-854A-E949-D419-A6FD475F3841}"/>
              </a:ext>
            </a:extLst>
          </p:cNvPr>
          <p:cNvCxnSpPr>
            <a:cxnSpLocks noChangeShapeType="1"/>
            <a:stCxn id="240726" idx="0"/>
            <a:endCxn id="240737" idx="0"/>
          </p:cNvCxnSpPr>
          <p:nvPr/>
        </p:nvCxnSpPr>
        <p:spPr bwMode="auto">
          <a:xfrm rot="5400000" flipV="1">
            <a:off x="1729581" y="5860257"/>
            <a:ext cx="34925" cy="719138"/>
          </a:xfrm>
          <a:prstGeom prst="curvedConnector3">
            <a:avLst>
              <a:gd name="adj1" fmla="val -1527273"/>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729" name="Text Box 89">
            <a:extLst>
              <a:ext uri="{FF2B5EF4-FFF2-40B4-BE49-F238E27FC236}">
                <a16:creationId xmlns:a16="http://schemas.microsoft.com/office/drawing/2014/main" id="{FD2EBA30-2F5E-9559-2C27-3A8726F7552C}"/>
              </a:ext>
            </a:extLst>
          </p:cNvPr>
          <p:cNvSpPr txBox="1">
            <a:spLocks noChangeArrowheads="1"/>
          </p:cNvSpPr>
          <p:nvPr/>
        </p:nvSpPr>
        <p:spPr bwMode="auto">
          <a:xfrm>
            <a:off x="3481388" y="5661025"/>
            <a:ext cx="51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a:t>ОА</a:t>
            </a:r>
            <a:endParaRPr lang="en-US" altLang="ru-RU"/>
          </a:p>
        </p:txBody>
      </p:sp>
      <p:cxnSp>
        <p:nvCxnSpPr>
          <p:cNvPr id="240730" name="AutoShape 90">
            <a:extLst>
              <a:ext uri="{FF2B5EF4-FFF2-40B4-BE49-F238E27FC236}">
                <a16:creationId xmlns:a16="http://schemas.microsoft.com/office/drawing/2014/main" id="{EDFB58C9-50C0-EB30-83CC-3D6C29D199FE}"/>
              </a:ext>
            </a:extLst>
          </p:cNvPr>
          <p:cNvCxnSpPr>
            <a:cxnSpLocks noChangeShapeType="1"/>
            <a:stCxn id="240697" idx="1"/>
            <a:endCxn id="240729" idx="3"/>
          </p:cNvCxnSpPr>
          <p:nvPr/>
        </p:nvCxnSpPr>
        <p:spPr bwMode="auto">
          <a:xfrm rot="10800000" flipV="1">
            <a:off x="3995738" y="5629275"/>
            <a:ext cx="792162" cy="215900"/>
          </a:xfrm>
          <a:prstGeom prst="curvedConnector3">
            <a:avLst>
              <a:gd name="adj1" fmla="val 49898"/>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31" name="AutoShape 91">
            <a:extLst>
              <a:ext uri="{FF2B5EF4-FFF2-40B4-BE49-F238E27FC236}">
                <a16:creationId xmlns:a16="http://schemas.microsoft.com/office/drawing/2014/main" id="{D1D6C2E7-21EB-D68A-951F-52E43824BDB5}"/>
              </a:ext>
            </a:extLst>
          </p:cNvPr>
          <p:cNvCxnSpPr>
            <a:cxnSpLocks noChangeShapeType="1"/>
            <a:stCxn id="240729" idx="1"/>
            <a:endCxn id="240666" idx="6"/>
          </p:cNvCxnSpPr>
          <p:nvPr/>
        </p:nvCxnSpPr>
        <p:spPr bwMode="auto">
          <a:xfrm rot="10800000">
            <a:off x="2916238" y="5481638"/>
            <a:ext cx="565150" cy="363537"/>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32" name="AutoShape 92">
            <a:extLst>
              <a:ext uri="{FF2B5EF4-FFF2-40B4-BE49-F238E27FC236}">
                <a16:creationId xmlns:a16="http://schemas.microsoft.com/office/drawing/2014/main" id="{B80D7C0F-72F4-9EC9-6B6F-939B53991813}"/>
              </a:ext>
            </a:extLst>
          </p:cNvPr>
          <p:cNvCxnSpPr>
            <a:cxnSpLocks noChangeShapeType="1"/>
            <a:stCxn id="240673" idx="2"/>
            <a:endCxn id="240675" idx="3"/>
          </p:cNvCxnSpPr>
          <p:nvPr/>
        </p:nvCxnSpPr>
        <p:spPr bwMode="auto">
          <a:xfrm flipH="1">
            <a:off x="2759075" y="4040188"/>
            <a:ext cx="263525" cy="1381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34" name="AutoShape 94">
            <a:extLst>
              <a:ext uri="{FF2B5EF4-FFF2-40B4-BE49-F238E27FC236}">
                <a16:creationId xmlns:a16="http://schemas.microsoft.com/office/drawing/2014/main" id="{0AEE01FC-9EB1-5442-BBED-6FA27A34CF4F}"/>
              </a:ext>
            </a:extLst>
          </p:cNvPr>
          <p:cNvCxnSpPr>
            <a:cxnSpLocks noChangeShapeType="1"/>
            <a:stCxn id="240675" idx="1"/>
            <a:endCxn id="240676" idx="3"/>
          </p:cNvCxnSpPr>
          <p:nvPr/>
        </p:nvCxnSpPr>
        <p:spPr bwMode="auto">
          <a:xfrm flipH="1" flipV="1">
            <a:off x="1981200" y="4176713"/>
            <a:ext cx="177800" cy="15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736" name="Text Box 96">
            <a:extLst>
              <a:ext uri="{FF2B5EF4-FFF2-40B4-BE49-F238E27FC236}">
                <a16:creationId xmlns:a16="http://schemas.microsoft.com/office/drawing/2014/main" id="{36BC08F9-B71A-82E0-3745-595FABCCE522}"/>
              </a:ext>
            </a:extLst>
          </p:cNvPr>
          <p:cNvSpPr txBox="1">
            <a:spLocks noChangeArrowheads="1"/>
          </p:cNvSpPr>
          <p:nvPr/>
        </p:nvSpPr>
        <p:spPr bwMode="auto">
          <a:xfrm>
            <a:off x="1606550" y="5287963"/>
            <a:ext cx="519113" cy="376237"/>
          </a:xfrm>
          <a:prstGeom prst="rect">
            <a:avLst/>
          </a:prstGeom>
          <a:solidFill>
            <a:srgbClr val="FF99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a:t>ДЦ</a:t>
            </a:r>
            <a:endParaRPr lang="en-US" altLang="ru-RU"/>
          </a:p>
        </p:txBody>
      </p:sp>
      <p:sp>
        <p:nvSpPr>
          <p:cNvPr id="240737" name="Text Box 97">
            <a:extLst>
              <a:ext uri="{FF2B5EF4-FFF2-40B4-BE49-F238E27FC236}">
                <a16:creationId xmlns:a16="http://schemas.microsoft.com/office/drawing/2014/main" id="{8A2A99B9-98CE-2522-5BE8-772E068BFE71}"/>
              </a:ext>
            </a:extLst>
          </p:cNvPr>
          <p:cNvSpPr txBox="1">
            <a:spLocks noChangeArrowheads="1"/>
          </p:cNvSpPr>
          <p:nvPr/>
        </p:nvSpPr>
        <p:spPr bwMode="auto">
          <a:xfrm>
            <a:off x="1800225" y="6237288"/>
            <a:ext cx="611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a:t>H</a:t>
            </a:r>
            <a:r>
              <a:rPr lang="en-US" altLang="ru-RU" baseline="-25000"/>
              <a:t>2</a:t>
            </a:r>
            <a:r>
              <a:rPr lang="en-US" altLang="ru-RU"/>
              <a:t>O</a:t>
            </a:r>
          </a:p>
        </p:txBody>
      </p:sp>
      <p:sp>
        <p:nvSpPr>
          <p:cNvPr id="240738" name="Text Box 98">
            <a:extLst>
              <a:ext uri="{FF2B5EF4-FFF2-40B4-BE49-F238E27FC236}">
                <a16:creationId xmlns:a16="http://schemas.microsoft.com/office/drawing/2014/main" id="{203DE414-6F62-4EB9-D5B4-AE6C4A87361F}"/>
              </a:ext>
            </a:extLst>
          </p:cNvPr>
          <p:cNvSpPr txBox="1">
            <a:spLocks noChangeArrowheads="1"/>
          </p:cNvSpPr>
          <p:nvPr/>
        </p:nvSpPr>
        <p:spPr bwMode="auto">
          <a:xfrm>
            <a:off x="2555875" y="6237288"/>
            <a:ext cx="611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a:t>CO</a:t>
            </a:r>
            <a:r>
              <a:rPr lang="en-US" altLang="ru-RU" baseline="-25000"/>
              <a:t>2</a:t>
            </a:r>
          </a:p>
        </p:txBody>
      </p:sp>
      <p:cxnSp>
        <p:nvCxnSpPr>
          <p:cNvPr id="240739" name="AutoShape 99">
            <a:extLst>
              <a:ext uri="{FF2B5EF4-FFF2-40B4-BE49-F238E27FC236}">
                <a16:creationId xmlns:a16="http://schemas.microsoft.com/office/drawing/2014/main" id="{9BB3BD9E-9457-6C57-C93B-0614BCE57620}"/>
              </a:ext>
            </a:extLst>
          </p:cNvPr>
          <p:cNvCxnSpPr>
            <a:cxnSpLocks noChangeShapeType="1"/>
            <a:stCxn id="240666" idx="4"/>
            <a:endCxn id="240738" idx="1"/>
          </p:cNvCxnSpPr>
          <p:nvPr/>
        </p:nvCxnSpPr>
        <p:spPr bwMode="auto">
          <a:xfrm rot="16200000" flipH="1">
            <a:off x="2248694" y="6112669"/>
            <a:ext cx="615950" cy="1588"/>
          </a:xfrm>
          <a:prstGeom prst="curvedConnector4">
            <a:avLst>
              <a:gd name="adj1" fmla="val 35051"/>
              <a:gd name="adj2" fmla="val -144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740" name="Text Box 100">
            <a:extLst>
              <a:ext uri="{FF2B5EF4-FFF2-40B4-BE49-F238E27FC236}">
                <a16:creationId xmlns:a16="http://schemas.microsoft.com/office/drawing/2014/main" id="{64394042-9584-F5BE-DA0B-78A9FED163FD}"/>
              </a:ext>
            </a:extLst>
          </p:cNvPr>
          <p:cNvSpPr txBox="1">
            <a:spLocks noChangeArrowheads="1"/>
          </p:cNvSpPr>
          <p:nvPr/>
        </p:nvSpPr>
        <p:spPr bwMode="auto">
          <a:xfrm>
            <a:off x="1908175" y="2897188"/>
            <a:ext cx="4429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sz="1000"/>
              <a:t>АТФ</a:t>
            </a:r>
            <a:endParaRPr lang="en-US" altLang="ru-RU" sz="1000"/>
          </a:p>
        </p:txBody>
      </p:sp>
      <p:sp>
        <p:nvSpPr>
          <p:cNvPr id="240741" name="Text Box 101">
            <a:extLst>
              <a:ext uri="{FF2B5EF4-FFF2-40B4-BE49-F238E27FC236}">
                <a16:creationId xmlns:a16="http://schemas.microsoft.com/office/drawing/2014/main" id="{93200D65-C02B-B0F1-25C6-91434EB09766}"/>
              </a:ext>
            </a:extLst>
          </p:cNvPr>
          <p:cNvSpPr txBox="1">
            <a:spLocks noChangeArrowheads="1"/>
          </p:cNvSpPr>
          <p:nvPr/>
        </p:nvSpPr>
        <p:spPr bwMode="auto">
          <a:xfrm>
            <a:off x="2268538" y="2897188"/>
            <a:ext cx="7413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ru-RU" altLang="ru-RU" sz="1000"/>
              <a:t>АДФ </a:t>
            </a:r>
            <a:r>
              <a:rPr lang="en-US" altLang="ru-RU" sz="1000"/>
              <a:t>+ </a:t>
            </a:r>
            <a:r>
              <a:rPr lang="ru-RU" altLang="ru-RU" sz="1000"/>
              <a:t>Ф</a:t>
            </a:r>
            <a:r>
              <a:rPr lang="ru-RU" altLang="ru-RU" sz="1000" baseline="-25000"/>
              <a:t>н</a:t>
            </a:r>
            <a:endParaRPr lang="en-US" altLang="ru-RU" sz="1000" baseline="-25000"/>
          </a:p>
        </p:txBody>
      </p:sp>
      <p:cxnSp>
        <p:nvCxnSpPr>
          <p:cNvPr id="240742" name="AutoShape 102">
            <a:extLst>
              <a:ext uri="{FF2B5EF4-FFF2-40B4-BE49-F238E27FC236}">
                <a16:creationId xmlns:a16="http://schemas.microsoft.com/office/drawing/2014/main" id="{6CC55CD6-7AA9-5CAA-AC05-BC8B2B5D912E}"/>
              </a:ext>
            </a:extLst>
          </p:cNvPr>
          <p:cNvCxnSpPr>
            <a:cxnSpLocks noChangeShapeType="1"/>
            <a:stCxn id="240740" idx="0"/>
            <a:endCxn id="240741" idx="0"/>
          </p:cNvCxnSpPr>
          <p:nvPr/>
        </p:nvCxnSpPr>
        <p:spPr bwMode="auto">
          <a:xfrm rot="5400000" flipV="1">
            <a:off x="2384425" y="2643188"/>
            <a:ext cx="1587" cy="509588"/>
          </a:xfrm>
          <a:prstGeom prst="curvedConnector3">
            <a:avLst>
              <a:gd name="adj1" fmla="val -168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743" name="Text Box 103">
            <a:extLst>
              <a:ext uri="{FF2B5EF4-FFF2-40B4-BE49-F238E27FC236}">
                <a16:creationId xmlns:a16="http://schemas.microsoft.com/office/drawing/2014/main" id="{BD90C278-2DBC-FDD6-DDEA-1103F7BA08A1}"/>
              </a:ext>
            </a:extLst>
          </p:cNvPr>
          <p:cNvSpPr txBox="1">
            <a:spLocks noChangeArrowheads="1"/>
          </p:cNvSpPr>
          <p:nvPr/>
        </p:nvSpPr>
        <p:spPr bwMode="auto">
          <a:xfrm>
            <a:off x="2063750" y="2133600"/>
            <a:ext cx="641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sz="1000"/>
              <a:t>Na</a:t>
            </a:r>
            <a:r>
              <a:rPr lang="en-US" altLang="ru-RU" sz="1000" baseline="30000"/>
              <a:t>+</a:t>
            </a:r>
            <a:r>
              <a:rPr lang="en-US" altLang="ru-RU" sz="1000"/>
              <a:t>-K</a:t>
            </a:r>
            <a:r>
              <a:rPr lang="en-US" altLang="ru-RU" sz="1000" baseline="30000"/>
              <a:t>+</a:t>
            </a:r>
            <a:r>
              <a:rPr lang="en-US" altLang="ru-RU" sz="1000"/>
              <a:t>-</a:t>
            </a:r>
            <a:r>
              <a:rPr lang="ru-RU" altLang="ru-RU" sz="1000"/>
              <a:t/>
            </a:r>
            <a:br>
              <a:rPr lang="ru-RU" altLang="ru-RU" sz="1000"/>
            </a:br>
            <a:r>
              <a:rPr lang="ru-RU" altLang="ru-RU" sz="1000"/>
              <a:t>АТФаза</a:t>
            </a:r>
            <a:endParaRPr lang="en-US" altLang="ru-RU" sz="1000"/>
          </a:p>
        </p:txBody>
      </p:sp>
      <p:cxnSp>
        <p:nvCxnSpPr>
          <p:cNvPr id="240744" name="AutoShape 104">
            <a:extLst>
              <a:ext uri="{FF2B5EF4-FFF2-40B4-BE49-F238E27FC236}">
                <a16:creationId xmlns:a16="http://schemas.microsoft.com/office/drawing/2014/main" id="{B2C46FC4-E44E-461D-3982-F98C6C4C3CA1}"/>
              </a:ext>
            </a:extLst>
          </p:cNvPr>
          <p:cNvCxnSpPr>
            <a:cxnSpLocks noChangeShapeType="1"/>
            <a:stCxn id="240658" idx="1"/>
            <a:endCxn id="240666" idx="0"/>
          </p:cNvCxnSpPr>
          <p:nvPr/>
        </p:nvCxnSpPr>
        <p:spPr bwMode="auto">
          <a:xfrm rot="10800000" flipV="1">
            <a:off x="2555875" y="3838575"/>
            <a:ext cx="1439863" cy="1319213"/>
          </a:xfrm>
          <a:prstGeom prst="curvedConnector2">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745" name="Text Box 105">
            <a:extLst>
              <a:ext uri="{FF2B5EF4-FFF2-40B4-BE49-F238E27FC236}">
                <a16:creationId xmlns:a16="http://schemas.microsoft.com/office/drawing/2014/main" id="{78D1C0B1-E696-D8BD-165E-B15C7FB7FF39}"/>
              </a:ext>
            </a:extLst>
          </p:cNvPr>
          <p:cNvSpPr txBox="1">
            <a:spLocks noChangeArrowheads="1"/>
          </p:cNvSpPr>
          <p:nvPr/>
        </p:nvSpPr>
        <p:spPr bwMode="auto">
          <a:xfrm>
            <a:off x="3276600" y="4437063"/>
            <a:ext cx="6762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b="1"/>
              <a:t>PKC</a:t>
            </a:r>
          </a:p>
        </p:txBody>
      </p:sp>
      <p:sp>
        <p:nvSpPr>
          <p:cNvPr id="240746" name="Text Box 106">
            <a:extLst>
              <a:ext uri="{FF2B5EF4-FFF2-40B4-BE49-F238E27FC236}">
                <a16:creationId xmlns:a16="http://schemas.microsoft.com/office/drawing/2014/main" id="{D996C972-AA33-89C5-0969-E5F0E0592EEF}"/>
              </a:ext>
            </a:extLst>
          </p:cNvPr>
          <p:cNvSpPr txBox="1">
            <a:spLocks noChangeArrowheads="1"/>
          </p:cNvSpPr>
          <p:nvPr/>
        </p:nvSpPr>
        <p:spPr bwMode="auto">
          <a:xfrm>
            <a:off x="6265863" y="3487738"/>
            <a:ext cx="6762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ru-RU" b="1"/>
              <a:t>PKA</a:t>
            </a:r>
          </a:p>
        </p:txBody>
      </p:sp>
      <p:cxnSp>
        <p:nvCxnSpPr>
          <p:cNvPr id="240747" name="AutoShape 107">
            <a:extLst>
              <a:ext uri="{FF2B5EF4-FFF2-40B4-BE49-F238E27FC236}">
                <a16:creationId xmlns:a16="http://schemas.microsoft.com/office/drawing/2014/main" id="{6E5076C4-2040-ADB4-58DC-80F0043B5BFF}"/>
              </a:ext>
            </a:extLst>
          </p:cNvPr>
          <p:cNvCxnSpPr>
            <a:cxnSpLocks noChangeShapeType="1"/>
            <a:stCxn id="240688" idx="2"/>
            <a:endCxn id="240746" idx="0"/>
          </p:cNvCxnSpPr>
          <p:nvPr/>
        </p:nvCxnSpPr>
        <p:spPr bwMode="auto">
          <a:xfrm flipH="1">
            <a:off x="6604000" y="3290888"/>
            <a:ext cx="1588" cy="1968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48" name="AutoShape 108">
            <a:extLst>
              <a:ext uri="{FF2B5EF4-FFF2-40B4-BE49-F238E27FC236}">
                <a16:creationId xmlns:a16="http://schemas.microsoft.com/office/drawing/2014/main" id="{7A55D30C-3B09-DCCF-D0E2-47F93F7FB30E}"/>
              </a:ext>
            </a:extLst>
          </p:cNvPr>
          <p:cNvCxnSpPr>
            <a:cxnSpLocks noChangeShapeType="1"/>
            <a:stCxn id="240672" idx="1"/>
            <a:endCxn id="240745" idx="3"/>
          </p:cNvCxnSpPr>
          <p:nvPr/>
        </p:nvCxnSpPr>
        <p:spPr bwMode="auto">
          <a:xfrm flipH="1">
            <a:off x="3952875" y="4625975"/>
            <a:ext cx="6191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749" name="AutoShape 109">
            <a:extLst>
              <a:ext uri="{FF2B5EF4-FFF2-40B4-BE49-F238E27FC236}">
                <a16:creationId xmlns:a16="http://schemas.microsoft.com/office/drawing/2014/main" id="{874F526C-06DE-96CB-6AE8-A0A844877CFC}"/>
              </a:ext>
            </a:extLst>
          </p:cNvPr>
          <p:cNvCxnSpPr>
            <a:cxnSpLocks noChangeShapeType="1"/>
            <a:stCxn id="240745" idx="1"/>
            <a:endCxn id="240678" idx="3"/>
          </p:cNvCxnSpPr>
          <p:nvPr/>
        </p:nvCxnSpPr>
        <p:spPr bwMode="auto">
          <a:xfrm rot="10800000">
            <a:off x="1258888" y="4189413"/>
            <a:ext cx="2017712" cy="436562"/>
          </a:xfrm>
          <a:prstGeom prst="curvedConnector3">
            <a:avLst>
              <a:gd name="adj1" fmla="val 83398"/>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A5A09575-3693-7521-C357-292D939A526B}"/>
              </a:ext>
            </a:extLst>
          </p:cNvPr>
          <p:cNvSpPr>
            <a:spLocks noGrp="1" noChangeArrowheads="1"/>
          </p:cNvSpPr>
          <p:nvPr>
            <p:ph type="title"/>
          </p:nvPr>
        </p:nvSpPr>
        <p:spPr>
          <a:xfrm>
            <a:off x="1150938" y="214313"/>
            <a:ext cx="7793037" cy="1017587"/>
          </a:xfrm>
        </p:spPr>
        <p:txBody>
          <a:bodyPr/>
          <a:lstStyle/>
          <a:p>
            <a:r>
              <a:rPr lang="ru-RU" altLang="ru-RU" sz="3100"/>
              <a:t>Ригорный комплекс (трупное окоченение)</a:t>
            </a:r>
            <a:endParaRPr lang="en-US" altLang="ru-RU" sz="3100"/>
          </a:p>
        </p:txBody>
      </p:sp>
      <p:sp>
        <p:nvSpPr>
          <p:cNvPr id="244739" name="Rectangle 3">
            <a:extLst>
              <a:ext uri="{FF2B5EF4-FFF2-40B4-BE49-F238E27FC236}">
                <a16:creationId xmlns:a16="http://schemas.microsoft.com/office/drawing/2014/main" id="{1E9C0F39-0EA3-0D9C-22E7-C8E0A8CF3866}"/>
              </a:ext>
            </a:extLst>
          </p:cNvPr>
          <p:cNvSpPr>
            <a:spLocks noGrp="1" noChangeArrowheads="1"/>
          </p:cNvSpPr>
          <p:nvPr>
            <p:ph idx="1"/>
          </p:nvPr>
        </p:nvSpPr>
        <p:spPr/>
        <p:txBody>
          <a:bodyPr/>
          <a:lstStyle/>
          <a:p>
            <a:r>
              <a:rPr lang="ru-RU" altLang="ru-RU" sz="2800" b="1"/>
              <a:t>Ригорный комплекс </a:t>
            </a:r>
            <a:r>
              <a:rPr lang="ru-RU" altLang="ru-RU" sz="2800"/>
              <a:t>образуется в результате нарастающего дефицита кислорода </a:t>
            </a:r>
            <a:r>
              <a:rPr lang="ru-RU" altLang="ru-RU" sz="2800">
                <a:sym typeface="Symbol" pitchFamily="2" charset="2"/>
              </a:rPr>
              <a:t></a:t>
            </a:r>
            <a:r>
              <a:rPr lang="ru-RU" altLang="ru-RU" sz="2800"/>
              <a:t> АТФ</a:t>
            </a:r>
            <a:r>
              <a:rPr lang="ru-RU" altLang="ru-RU" sz="2800">
                <a:cs typeface="Arial" panose="020B0604020202020204" pitchFamily="34" charset="0"/>
              </a:rPr>
              <a:t>↓</a:t>
            </a:r>
            <a:r>
              <a:rPr lang="ru-RU" altLang="ru-RU" sz="2800"/>
              <a:t> </a:t>
            </a:r>
            <a:r>
              <a:rPr lang="ru-RU" altLang="ru-RU" sz="2800">
                <a:sym typeface="Symbol" pitchFamily="2" charset="2"/>
              </a:rPr>
              <a:t> </a:t>
            </a:r>
            <a:r>
              <a:rPr lang="en-US" altLang="ru-RU" sz="2800">
                <a:sym typeface="Symbol" pitchFamily="2" charset="2"/>
              </a:rPr>
              <a:t>Ca</a:t>
            </a:r>
            <a:r>
              <a:rPr lang="en-US" altLang="ru-RU" sz="2800" baseline="30000">
                <a:sym typeface="Symbol" pitchFamily="2" charset="2"/>
              </a:rPr>
              <a:t>2+</a:t>
            </a:r>
            <a:r>
              <a:rPr lang="en-US" altLang="ru-RU" sz="2800">
                <a:cs typeface="Arial" panose="020B0604020202020204" pitchFamily="34" charset="0"/>
                <a:sym typeface="Symbol" pitchFamily="2" charset="2"/>
              </a:rPr>
              <a:t>↑ </a:t>
            </a:r>
            <a:r>
              <a:rPr lang="ru-RU" altLang="ru-RU" sz="2800">
                <a:cs typeface="Arial" panose="020B0604020202020204" pitchFamily="34" charset="0"/>
                <a:sym typeface="Symbol" pitchFamily="2" charset="2"/>
              </a:rPr>
              <a:t> актомиозиновый комплекс не диссоциирует.</a:t>
            </a:r>
          </a:p>
          <a:p>
            <a:r>
              <a:rPr lang="ru-RU" altLang="ru-RU" sz="2800">
                <a:cs typeface="Arial" panose="020B0604020202020204" pitchFamily="34" charset="0"/>
                <a:sym typeface="Symbol" pitchFamily="2" charset="2"/>
              </a:rPr>
              <a:t>Через ≈2-3 часа ригорный комплекс разрушается (действие лизосомальных протеаз) </a:t>
            </a:r>
            <a:r>
              <a:rPr lang="ru-RU" altLang="ru-RU" sz="2800">
                <a:sym typeface="Symbol" pitchFamily="2" charset="2"/>
              </a:rPr>
              <a:t></a:t>
            </a:r>
            <a:r>
              <a:rPr lang="ru-RU" altLang="ru-RU" sz="2800"/>
              <a:t> ткани мышц снова становятся мягкими</a:t>
            </a:r>
            <a:r>
              <a:rPr lang="ru-RU" altLang="ru-RU" sz="2800">
                <a:cs typeface="Arial" panose="020B0604020202020204" pitchFamily="34" charset="0"/>
                <a:sym typeface="Symbol" pitchFamily="2" charset="2"/>
              </a:rPr>
              <a:t>.</a:t>
            </a:r>
          </a:p>
        </p:txBody>
      </p:sp>
      <p:sp>
        <p:nvSpPr>
          <p:cNvPr id="2" name="Номер слайда 5">
            <a:extLst>
              <a:ext uri="{FF2B5EF4-FFF2-40B4-BE49-F238E27FC236}">
                <a16:creationId xmlns:a16="http://schemas.microsoft.com/office/drawing/2014/main" id="{FF7083D6-FA22-AF24-89F1-08E396A7F32C}"/>
              </a:ext>
            </a:extLst>
          </p:cNvPr>
          <p:cNvSpPr>
            <a:spLocks noGrp="1"/>
          </p:cNvSpPr>
          <p:nvPr>
            <p:ph type="sldNum" sz="quarter" idx="12"/>
          </p:nvPr>
        </p:nvSpPr>
        <p:spPr/>
        <p:txBody>
          <a:bodyPr/>
          <a:lstStyle/>
          <a:p>
            <a:fld id="{8F7D4003-9128-5A45-A4C6-B499FDFDDB63}" type="slidenum">
              <a:rPr lang="ru-RU" altLang="ru-RU"/>
              <a:pPr/>
              <a:t>97</a:t>
            </a:fld>
            <a:endParaRPr lang="ru-RU" altLang="ru-RU"/>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ED13E9F-8221-73FB-680F-8038B6CBC1DA}"/>
              </a:ext>
            </a:extLst>
          </p:cNvPr>
          <p:cNvSpPr>
            <a:spLocks noGrp="1"/>
          </p:cNvSpPr>
          <p:nvPr>
            <p:ph idx="1"/>
          </p:nvPr>
        </p:nvSpPr>
        <p:spPr>
          <a:xfrm>
            <a:off x="467544" y="188640"/>
            <a:ext cx="8568952" cy="4351338"/>
          </a:xfrm>
        </p:spPr>
        <p:txBody>
          <a:bodyPr>
            <a:noAutofit/>
          </a:bodyPr>
          <a:lstStyle/>
          <a:p>
            <a:r>
              <a:rPr lang="ru-RU" sz="1600" dirty="0">
                <a:effectLst/>
                <a:latin typeface="Arial" panose="020B0604020202020204" pitchFamily="34" charset="0"/>
                <a:cs typeface="Arial" panose="020B0604020202020204" pitchFamily="34" charset="0"/>
              </a:rPr>
              <a:t>АТФ обладает </a:t>
            </a:r>
            <a:r>
              <a:rPr lang="ru-RU" sz="1600" dirty="0" err="1">
                <a:effectLst/>
                <a:latin typeface="Arial" panose="020B0604020202020204" pitchFamily="34" charset="0"/>
                <a:cs typeface="Arial" panose="020B0604020202020204" pitchFamily="34" charset="0"/>
              </a:rPr>
              <a:t>низкои</a:t>
            </a:r>
            <a:r>
              <a:rPr lang="ru-RU" sz="1600" dirty="0">
                <a:effectLst/>
                <a:latin typeface="Arial" panose="020B0604020202020204" pitchFamily="34" charset="0"/>
                <a:cs typeface="Arial" panose="020B0604020202020204" pitchFamily="34" charset="0"/>
              </a:rPr>
              <a:t>̆ способностью к перемещению к </a:t>
            </a:r>
            <a:r>
              <a:rPr lang="ru-RU" sz="1600" dirty="0" smtClean="0">
                <a:effectLst/>
                <a:latin typeface="Arial" panose="020B0604020202020204" pitchFamily="34" charset="0"/>
                <a:cs typeface="Arial" panose="020B0604020202020204" pitchFamily="34" charset="0"/>
              </a:rPr>
              <a:t>местам </a:t>
            </a:r>
            <a:r>
              <a:rPr lang="ru-RU" sz="1600" dirty="0">
                <a:effectLst/>
                <a:latin typeface="Arial" panose="020B0604020202020204" pitchFamily="34" charset="0"/>
                <a:cs typeface="Arial" panose="020B0604020202020204" pitchFamily="34" charset="0"/>
              </a:rPr>
              <a:t>использования (сократительным белкам миозину, актину, СПР, </a:t>
            </a:r>
            <a:r>
              <a:rPr lang="ru-RU" sz="1600" dirty="0" err="1">
                <a:effectLst/>
                <a:latin typeface="Arial" panose="020B0604020202020204" pitchFamily="34" charset="0"/>
                <a:cs typeface="Arial" panose="020B0604020202020204" pitchFamily="34" charset="0"/>
              </a:rPr>
              <a:t>цитоплазматическои</a:t>
            </a:r>
            <a:r>
              <a:rPr lang="ru-RU" sz="1600" dirty="0">
                <a:effectLst/>
                <a:latin typeface="Arial" panose="020B0604020202020204" pitchFamily="34" charset="0"/>
                <a:cs typeface="Arial" panose="020B0604020202020204" pitchFamily="34" charset="0"/>
              </a:rPr>
              <a:t>̆ мембране</a:t>
            </a:r>
            <a:r>
              <a:rPr lang="ru-RU" sz="1600" dirty="0" smtClean="0">
                <a:effectLst/>
                <a:latin typeface="Arial" panose="020B0604020202020204" pitchFamily="34" charset="0"/>
                <a:cs typeface="Arial" panose="020B0604020202020204" pitchFamily="34" charset="0"/>
              </a:rPr>
              <a:t>)</a:t>
            </a:r>
          </a:p>
          <a:p>
            <a:r>
              <a:rPr lang="ru-RU" sz="1600" dirty="0" smtClean="0">
                <a:effectLst/>
                <a:latin typeface="Arial" panose="020B0604020202020204" pitchFamily="34" charset="0"/>
                <a:cs typeface="Arial" panose="020B0604020202020204" pitchFamily="34" charset="0"/>
              </a:rPr>
              <a:t> Его </a:t>
            </a:r>
            <a:r>
              <a:rPr lang="ru-RU" sz="1600" dirty="0">
                <a:effectLst/>
                <a:latin typeface="Arial" panose="020B0604020202020204" pitchFamily="34" charset="0"/>
                <a:cs typeface="Arial" panose="020B0604020202020204" pitchFamily="34" charset="0"/>
              </a:rPr>
              <a:t>доставка в </a:t>
            </a:r>
            <a:r>
              <a:rPr lang="ru-RU" sz="1600" dirty="0" smtClean="0">
                <a:effectLst/>
                <a:latin typeface="Arial" panose="020B0604020202020204" pitchFamily="34" charset="0"/>
                <a:cs typeface="Arial" panose="020B0604020202020204" pitchFamily="34" charset="0"/>
              </a:rPr>
              <a:t>необходимые </a:t>
            </a:r>
            <a:r>
              <a:rPr lang="ru-RU" sz="1600" dirty="0">
                <a:effectLst/>
                <a:latin typeface="Arial" panose="020B0604020202020204" pitchFamily="34" charset="0"/>
                <a:cs typeface="Arial" panose="020B0604020202020204" pitchFamily="34" charset="0"/>
              </a:rPr>
              <a:t>участки </a:t>
            </a:r>
            <a:r>
              <a:rPr lang="ru-RU" sz="1600" dirty="0" err="1">
                <a:effectLst/>
                <a:latin typeface="Arial" panose="020B0604020202020204" pitchFamily="34" charset="0"/>
                <a:cs typeface="Arial" panose="020B0604020202020204" pitchFamily="34" charset="0"/>
              </a:rPr>
              <a:t>кардиомиоцита</a:t>
            </a:r>
            <a:r>
              <a:rPr lang="ru-RU" sz="1600" dirty="0">
                <a:effectLst/>
                <a:latin typeface="Arial" panose="020B0604020202020204" pitchFamily="34" charset="0"/>
                <a:cs typeface="Arial" panose="020B0604020202020204" pitchFamily="34" charset="0"/>
              </a:rPr>
              <a:t> производится с помощью креатина при участии фермента КФК, </a:t>
            </a:r>
            <a:r>
              <a:rPr lang="ru-RU" sz="1600" dirty="0" err="1">
                <a:effectLst/>
                <a:latin typeface="Arial" panose="020B0604020202020204" pitchFamily="34" charset="0"/>
                <a:cs typeface="Arial" panose="020B0604020202020204" pitchFamily="34" charset="0"/>
              </a:rPr>
              <a:t>осуществляющеи</a:t>
            </a:r>
            <a:r>
              <a:rPr lang="ru-RU" sz="1600" dirty="0">
                <a:effectLst/>
                <a:latin typeface="Arial" panose="020B0604020202020204" pitchFamily="34" charset="0"/>
                <a:cs typeface="Arial" panose="020B0604020202020204" pitchFamily="34" charset="0"/>
              </a:rPr>
              <a:t>̆ реакцию синтеза макроэргического соединения КФ, которая является </a:t>
            </a:r>
            <a:r>
              <a:rPr lang="ru-RU" sz="1600" dirty="0" err="1">
                <a:effectLst/>
                <a:latin typeface="Arial" panose="020B0604020202020204" pitchFamily="34" charset="0"/>
                <a:cs typeface="Arial" panose="020B0604020202020204" pitchFamily="34" charset="0"/>
              </a:rPr>
              <a:t>обратимои</a:t>
            </a:r>
            <a:r>
              <a:rPr lang="ru-RU" sz="1600" dirty="0">
                <a:effectLst/>
                <a:latin typeface="Arial" panose="020B0604020202020204" pitchFamily="34" charset="0"/>
                <a:cs typeface="Arial" panose="020B0604020202020204" pitchFamily="34" charset="0"/>
              </a:rPr>
              <a:t>̆ в зависимости от </a:t>
            </a:r>
            <a:r>
              <a:rPr lang="ru-RU" sz="1600" dirty="0" err="1">
                <a:effectLst/>
                <a:latin typeface="Arial" panose="020B0604020202020204" pitchFamily="34" charset="0"/>
                <a:cs typeface="Arial" panose="020B0604020202020204" pitchFamily="34" charset="0"/>
              </a:rPr>
              <a:t>метаболическои</a:t>
            </a:r>
            <a:r>
              <a:rPr lang="ru-RU" sz="1600" dirty="0">
                <a:effectLst/>
                <a:latin typeface="Arial" panose="020B0604020202020204" pitchFamily="34" charset="0"/>
                <a:cs typeface="Arial" panose="020B0604020202020204" pitchFamily="34" charset="0"/>
              </a:rPr>
              <a:t>̆ ситуации. </a:t>
            </a:r>
            <a:endParaRPr lang="ru-RU" sz="1600" dirty="0">
              <a:latin typeface="Arial" panose="020B0604020202020204" pitchFamily="34" charset="0"/>
              <a:cs typeface="Arial" panose="020B0604020202020204" pitchFamily="34" charset="0"/>
            </a:endParaRPr>
          </a:p>
          <a:p>
            <a:r>
              <a:rPr lang="ru-RU" sz="1600" dirty="0">
                <a:effectLst/>
                <a:latin typeface="Arial" panose="020B0604020202020204" pitchFamily="34" charset="0"/>
                <a:cs typeface="Arial" panose="020B0604020202020204" pitchFamily="34" charset="0"/>
              </a:rPr>
              <a:t>Креатин синтезируется в две стадии: в почке и затем печени, — из глицина, аргинина и метионина (необходимы витамины В6, В12, </a:t>
            </a:r>
            <a:r>
              <a:rPr lang="ru-RU" sz="1600" dirty="0" err="1">
                <a:effectLst/>
                <a:latin typeface="Arial" panose="020B0604020202020204" pitchFamily="34" charset="0"/>
                <a:cs typeface="Arial" panose="020B0604020202020204" pitchFamily="34" charset="0"/>
              </a:rPr>
              <a:t>тетрагидрофолиевая</a:t>
            </a:r>
            <a:r>
              <a:rPr lang="ru-RU" sz="1600" dirty="0">
                <a:effectLst/>
                <a:latin typeface="Arial" panose="020B0604020202020204" pitchFamily="34" charset="0"/>
                <a:cs typeface="Arial" panose="020B0604020202020204" pitchFamily="34" charset="0"/>
              </a:rPr>
              <a:t> кислота (ТГФК)) и поступает в ткани. </a:t>
            </a:r>
            <a:endParaRPr lang="ru-RU" sz="1600" dirty="0" smtClean="0">
              <a:effectLst/>
              <a:latin typeface="Arial" panose="020B0604020202020204" pitchFamily="34" charset="0"/>
              <a:cs typeface="Arial" panose="020B0604020202020204" pitchFamily="34" charset="0"/>
            </a:endParaRPr>
          </a:p>
          <a:p>
            <a:r>
              <a:rPr lang="ru-RU" sz="1600" dirty="0" smtClean="0">
                <a:effectLst/>
                <a:latin typeface="Arial" panose="020B0604020202020204" pitchFamily="34" charset="0"/>
                <a:cs typeface="Arial" panose="020B0604020202020204" pitchFamily="34" charset="0"/>
              </a:rPr>
              <a:t>КФ </a:t>
            </a:r>
            <a:r>
              <a:rPr lang="ru-RU" sz="1600" dirty="0">
                <a:effectLst/>
                <a:latin typeface="Arial" panose="020B0604020202020204" pitchFamily="34" charset="0"/>
                <a:cs typeface="Arial" panose="020B0604020202020204" pitchFamily="34" charset="0"/>
              </a:rPr>
              <a:t>обеспечивает синтез АТФ в момент перехода мышцы из </a:t>
            </a:r>
            <a:r>
              <a:rPr lang="ru-RU" sz="1600" dirty="0" smtClean="0">
                <a:effectLst/>
                <a:latin typeface="Arial" panose="020B0604020202020204" pitchFamily="34" charset="0"/>
                <a:cs typeface="Arial" panose="020B0604020202020204" pitchFamily="34" charset="0"/>
              </a:rPr>
              <a:t>состояния </a:t>
            </a:r>
            <a:r>
              <a:rPr lang="ru-RU" sz="1600" dirty="0">
                <a:effectLst/>
                <a:latin typeface="Arial" panose="020B0604020202020204" pitchFamily="34" charset="0"/>
                <a:cs typeface="Arial" panose="020B0604020202020204" pitchFamily="34" charset="0"/>
              </a:rPr>
              <a:t>покоя к сокращению, пока не включились другие более </a:t>
            </a:r>
            <a:r>
              <a:rPr lang="ru-RU" sz="1600" dirty="0" smtClean="0">
                <a:effectLst/>
                <a:latin typeface="Arial" panose="020B0604020202020204" pitchFamily="34" charset="0"/>
                <a:cs typeface="Arial" panose="020B0604020202020204" pitchFamily="34" charset="0"/>
              </a:rPr>
              <a:t>мощные </a:t>
            </a:r>
            <a:r>
              <a:rPr lang="ru-RU" sz="1600" dirty="0">
                <a:effectLst/>
                <a:latin typeface="Arial" panose="020B0604020202020204" pitchFamily="34" charset="0"/>
                <a:cs typeface="Arial" panose="020B0604020202020204" pitchFamily="34" charset="0"/>
              </a:rPr>
              <a:t>механизмы синтеза АТФ (гликолиз или тканевое дыхание). Он поступает к местам энергетических трат, где участвует в </a:t>
            </a:r>
            <a:r>
              <a:rPr lang="ru-RU" sz="1600" dirty="0" smtClean="0">
                <a:effectLst/>
                <a:latin typeface="Arial" panose="020B0604020202020204" pitchFamily="34" charset="0"/>
                <a:cs typeface="Arial" panose="020B0604020202020204" pitchFamily="34" charset="0"/>
              </a:rPr>
              <a:t>синтезе </a:t>
            </a:r>
            <a:r>
              <a:rPr lang="ru-RU" sz="1600" dirty="0">
                <a:effectLst/>
                <a:latin typeface="Arial" panose="020B0604020202020204" pitchFamily="34" charset="0"/>
                <a:cs typeface="Arial" panose="020B0604020202020204" pitchFamily="34" charset="0"/>
              </a:rPr>
              <a:t>АТФ. Креатин по отношению к КФК проявляет </a:t>
            </a:r>
            <a:r>
              <a:rPr lang="ru-RU" sz="1600" dirty="0" smtClean="0">
                <a:effectLst/>
                <a:latin typeface="Arial" panose="020B0604020202020204" pitchFamily="34" charset="0"/>
                <a:cs typeface="Arial" panose="020B0604020202020204" pitchFamily="34" charset="0"/>
              </a:rPr>
              <a:t>положительную </a:t>
            </a:r>
            <a:r>
              <a:rPr lang="ru-RU" sz="1600" dirty="0">
                <a:effectLst/>
                <a:latin typeface="Arial" panose="020B0604020202020204" pitchFamily="34" charset="0"/>
                <a:cs typeface="Arial" panose="020B0604020202020204" pitchFamily="34" charset="0"/>
              </a:rPr>
              <a:t>обратную связь, увеличивая активность фермента. </a:t>
            </a:r>
            <a:endParaRPr lang="ru-RU" sz="1600" dirty="0">
              <a:latin typeface="Arial" panose="020B0604020202020204" pitchFamily="34" charset="0"/>
              <a:cs typeface="Arial" panose="020B0604020202020204" pitchFamily="34" charset="0"/>
            </a:endParaRPr>
          </a:p>
          <a:p>
            <a:r>
              <a:rPr lang="ru-RU" sz="1600" dirty="0">
                <a:effectLst/>
                <a:latin typeface="Arial" panose="020B0604020202020204" pitchFamily="34" charset="0"/>
                <a:cs typeface="Arial" panose="020B0604020202020204" pitchFamily="34" charset="0"/>
              </a:rPr>
              <a:t>Часть креатина после синтеза </a:t>
            </a:r>
            <a:r>
              <a:rPr lang="ru-RU" sz="1600" dirty="0" smtClean="0">
                <a:effectLst/>
                <a:latin typeface="Arial" panose="020B0604020202020204" pitchFamily="34" charset="0"/>
                <a:cs typeface="Arial" panose="020B0604020202020204" pitchFamily="34" charset="0"/>
              </a:rPr>
              <a:t>АТФ </a:t>
            </a:r>
            <a:r>
              <a:rPr lang="ru-RU" sz="1600" dirty="0" err="1" smtClean="0">
                <a:effectLst/>
                <a:latin typeface="Arial" panose="020B0604020202020204" pitchFamily="34" charset="0"/>
                <a:cs typeface="Arial" panose="020B0604020202020204" pitchFamily="34" charset="0"/>
              </a:rPr>
              <a:t>неферментативно</a:t>
            </a:r>
            <a:r>
              <a:rPr lang="ru-RU" sz="1600" dirty="0" smtClean="0">
                <a:effectLst/>
                <a:latin typeface="Arial" panose="020B0604020202020204" pitchFamily="34" charset="0"/>
                <a:cs typeface="Arial" panose="020B0604020202020204" pitchFamily="34" charset="0"/>
              </a:rPr>
              <a:t> </a:t>
            </a:r>
            <a:r>
              <a:rPr lang="ru-RU" sz="1600" dirty="0">
                <a:effectLst/>
                <a:latin typeface="Arial" panose="020B0604020202020204" pitchFamily="34" charset="0"/>
                <a:cs typeface="Arial" panose="020B0604020202020204" pitchFamily="34" charset="0"/>
              </a:rPr>
              <a:t>превращается в креатинин, </a:t>
            </a:r>
            <a:r>
              <a:rPr lang="ru-RU" sz="1600" dirty="0" err="1">
                <a:effectLst/>
                <a:latin typeface="Arial" panose="020B0604020202020204" pitchFamily="34" charset="0"/>
                <a:cs typeface="Arial" panose="020B0604020202020204" pitchFamily="34" charset="0"/>
              </a:rPr>
              <a:t>которыи</a:t>
            </a:r>
            <a:r>
              <a:rPr lang="ru-RU" sz="1600" dirty="0">
                <a:effectLst/>
                <a:latin typeface="Arial" panose="020B0604020202020204" pitchFamily="34" charset="0"/>
                <a:cs typeface="Arial" panose="020B0604020202020204" pitchFamily="34" charset="0"/>
              </a:rPr>
              <a:t>̆ не </a:t>
            </a:r>
            <a:r>
              <a:rPr lang="ru-RU" sz="1600" dirty="0" err="1" smtClean="0">
                <a:effectLst/>
                <a:latin typeface="Arial" panose="020B0604020202020204" pitchFamily="34" charset="0"/>
                <a:cs typeface="Arial" panose="020B0604020202020204" pitchFamily="34" charset="0"/>
              </a:rPr>
              <a:t>реабсорбируется</a:t>
            </a:r>
            <a:r>
              <a:rPr lang="ru-RU" sz="1600" dirty="0" smtClean="0">
                <a:effectLst/>
                <a:latin typeface="Arial" panose="020B0604020202020204" pitchFamily="34" charset="0"/>
                <a:cs typeface="Arial" panose="020B0604020202020204" pitchFamily="34" charset="0"/>
              </a:rPr>
              <a:t> </a:t>
            </a:r>
            <a:r>
              <a:rPr lang="ru-RU" sz="1600" dirty="0">
                <a:effectLst/>
                <a:latin typeface="Arial" panose="020B0604020202020204" pitchFamily="34" charset="0"/>
                <a:cs typeface="Arial" panose="020B0604020202020204" pitchFamily="34" charset="0"/>
              </a:rPr>
              <a:t>в почке, дополнительно секретируется и выводится с </a:t>
            </a:r>
            <a:r>
              <a:rPr lang="ru-RU" sz="1600" dirty="0" err="1" smtClean="0">
                <a:effectLst/>
                <a:latin typeface="Arial" panose="020B0604020202020204" pitchFamily="34" charset="0"/>
                <a:cs typeface="Arial" panose="020B0604020202020204" pitchFamily="34" charset="0"/>
              </a:rPr>
              <a:t>мочои</a:t>
            </a:r>
            <a:r>
              <a:rPr lang="ru-RU" sz="1600" dirty="0">
                <a:effectLst/>
                <a:latin typeface="Arial" panose="020B0604020202020204" pitchFamily="34" charset="0"/>
                <a:cs typeface="Arial" panose="020B0604020202020204" pitchFamily="34" charset="0"/>
              </a:rPr>
              <a:t>̆. Суточное выделение креатинина у взрослого здорового </a:t>
            </a:r>
            <a:r>
              <a:rPr lang="ru-RU" sz="1600" dirty="0" smtClean="0">
                <a:effectLst/>
                <a:latin typeface="Arial" panose="020B0604020202020204" pitchFamily="34" charset="0"/>
                <a:cs typeface="Arial" panose="020B0604020202020204" pitchFamily="34" charset="0"/>
              </a:rPr>
              <a:t>человека </a:t>
            </a:r>
            <a:r>
              <a:rPr lang="ru-RU" sz="1600" dirty="0">
                <a:effectLst/>
                <a:latin typeface="Arial" panose="020B0604020202020204" pitchFamily="34" charset="0"/>
                <a:cs typeface="Arial" panose="020B0604020202020204" pitchFamily="34" charset="0"/>
              </a:rPr>
              <a:t>пропорционально его </a:t>
            </a:r>
            <a:r>
              <a:rPr lang="ru-RU" sz="1600" dirty="0" smtClean="0">
                <a:effectLst/>
                <a:latin typeface="Arial" panose="020B0604020202020204" pitchFamily="34" charset="0"/>
                <a:cs typeface="Arial" panose="020B0604020202020204" pitchFamily="34" charset="0"/>
              </a:rPr>
              <a:t>мышечной </a:t>
            </a:r>
            <a:r>
              <a:rPr lang="ru-RU" sz="1600" dirty="0">
                <a:effectLst/>
                <a:latin typeface="Arial" panose="020B0604020202020204" pitchFamily="34" charset="0"/>
                <a:cs typeface="Arial" panose="020B0604020202020204" pitchFamily="34" charset="0"/>
              </a:rPr>
              <a:t>массе</a:t>
            </a:r>
            <a:r>
              <a:rPr lang="ru-RU" sz="1600" dirty="0" smtClean="0">
                <a:effectLst/>
                <a:latin typeface="Arial" panose="020B0604020202020204" pitchFamily="34" charset="0"/>
                <a:cs typeface="Arial" panose="020B0604020202020204" pitchFamily="34" charset="0"/>
              </a:rPr>
              <a:t>.</a:t>
            </a:r>
          </a:p>
          <a:p>
            <a:r>
              <a:rPr lang="ru-RU" sz="1600" dirty="0" smtClean="0">
                <a:effectLst/>
                <a:latin typeface="Arial" panose="020B0604020202020204" pitchFamily="34" charset="0"/>
                <a:cs typeface="Arial" panose="020B0604020202020204" pitchFamily="34" charset="0"/>
              </a:rPr>
              <a:t> </a:t>
            </a:r>
            <a:r>
              <a:rPr lang="ru-RU" sz="1600" dirty="0">
                <a:effectLst/>
                <a:latin typeface="Arial" panose="020B0604020202020204" pitchFamily="34" charset="0"/>
                <a:cs typeface="Arial" panose="020B0604020202020204" pitchFamily="34" charset="0"/>
              </a:rPr>
              <a:t>Миокард сокращается непрерывно и требует запаса АТФ на случай временного дефицита субстратов энергетического обмена. Накопление АТФ в клетке </a:t>
            </a:r>
            <a:r>
              <a:rPr lang="ru-RU" sz="1600" dirty="0" smtClean="0">
                <a:effectLst/>
                <a:latin typeface="Arial" panose="020B0604020202020204" pitchFamily="34" charset="0"/>
                <a:cs typeface="Arial" panose="020B0604020202020204" pitchFamily="34" charset="0"/>
              </a:rPr>
              <a:t>является </a:t>
            </a:r>
            <a:r>
              <a:rPr lang="ru-RU" sz="1600" dirty="0">
                <a:effectLst/>
                <a:latin typeface="Arial" panose="020B0604020202020204" pitchFamily="34" charset="0"/>
                <a:cs typeface="Arial" panose="020B0604020202020204" pitchFamily="34" charset="0"/>
              </a:rPr>
              <a:t>ингибитором активности ферментов ЦТК, а АДФ — </a:t>
            </a:r>
            <a:r>
              <a:rPr lang="ru-RU" sz="1600" dirty="0" smtClean="0">
                <a:effectLst/>
                <a:latin typeface="Arial" panose="020B0604020202020204" pitchFamily="34" charset="0"/>
                <a:cs typeface="Arial" panose="020B0604020202020204" pitchFamily="34" charset="0"/>
              </a:rPr>
              <a:t>активатором </a:t>
            </a:r>
            <a:r>
              <a:rPr lang="ru-RU" sz="1600" dirty="0">
                <a:effectLst/>
                <a:latin typeface="Arial" panose="020B0604020202020204" pitchFamily="34" charset="0"/>
                <a:cs typeface="Arial" panose="020B0604020202020204" pitchFamily="34" charset="0"/>
              </a:rPr>
              <a:t>(так </a:t>
            </a:r>
            <a:r>
              <a:rPr lang="ru-RU" sz="1600" dirty="0" err="1">
                <a:effectLst/>
                <a:latin typeface="Arial" panose="020B0604020202020204" pitchFamily="34" charset="0"/>
                <a:cs typeface="Arial" panose="020B0604020202020204" pitchFamily="34" charset="0"/>
              </a:rPr>
              <a:t>называемыи</a:t>
            </a:r>
            <a:r>
              <a:rPr lang="ru-RU" sz="1600" dirty="0">
                <a:effectLst/>
                <a:latin typeface="Arial" panose="020B0604020202020204" pitchFamily="34" charset="0"/>
                <a:cs typeface="Arial" panose="020B0604020202020204" pitchFamily="34" charset="0"/>
              </a:rPr>
              <a:t>̆ </a:t>
            </a:r>
            <a:r>
              <a:rPr lang="ru-RU" sz="1600" dirty="0" err="1">
                <a:effectLst/>
                <a:latin typeface="Arial" panose="020B0604020202020204" pitchFamily="34" charset="0"/>
                <a:cs typeface="Arial" panose="020B0604020202020204" pitchFamily="34" charset="0"/>
              </a:rPr>
              <a:t>дыхательныи</a:t>
            </a:r>
            <a:r>
              <a:rPr lang="ru-RU" sz="1600" dirty="0">
                <a:effectLst/>
                <a:latin typeface="Arial" panose="020B0604020202020204" pitchFamily="34" charset="0"/>
                <a:cs typeface="Arial" panose="020B0604020202020204" pitchFamily="34" charset="0"/>
              </a:rPr>
              <a:t>̆ контроль, осуществляется </a:t>
            </a:r>
            <a:r>
              <a:rPr lang="ru-RU" sz="1600" dirty="0" smtClean="0">
                <a:effectLst/>
                <a:latin typeface="Arial" panose="020B0604020202020204" pitchFamily="34" charset="0"/>
                <a:cs typeface="Arial" panose="020B0604020202020204" pitchFamily="34" charset="0"/>
              </a:rPr>
              <a:t>отношением </a:t>
            </a:r>
            <a:r>
              <a:rPr lang="ru-RU" sz="1600" dirty="0">
                <a:effectLst/>
                <a:latin typeface="Arial" panose="020B0604020202020204" pitchFamily="34" charset="0"/>
                <a:cs typeface="Arial" panose="020B0604020202020204" pitchFamily="34" charset="0"/>
              </a:rPr>
              <a:t>АДФ/АТФ). Прямая реакция образования КФ приводит к снижению концентрации АТФ и накоплению </a:t>
            </a:r>
            <a:r>
              <a:rPr lang="ru-RU" sz="1600" dirty="0" smtClean="0">
                <a:effectLst/>
                <a:latin typeface="Arial" panose="020B0604020202020204" pitchFamily="34" charset="0"/>
                <a:cs typeface="Arial" panose="020B0604020202020204" pitchFamily="34" charset="0"/>
              </a:rPr>
              <a:t>АДФ, </a:t>
            </a:r>
            <a:r>
              <a:rPr lang="ru-RU" sz="1600" dirty="0">
                <a:effectLst/>
                <a:latin typeface="Arial" panose="020B0604020202020204" pitchFamily="34" charset="0"/>
                <a:cs typeface="Arial" panose="020B0604020202020204" pitchFamily="34" charset="0"/>
              </a:rPr>
              <a:t>и этим обеспечивает активность ферментов ЦТК. В то же время чем выше уровень креатинина при заболеваниях сердца, тем больше вероятность ИМ, </a:t>
            </a:r>
            <a:r>
              <a:rPr lang="ru-RU" sz="1600" dirty="0" err="1">
                <a:effectLst/>
                <a:latin typeface="Arial" panose="020B0604020202020204" pitchFamily="34" charset="0"/>
                <a:cs typeface="Arial" panose="020B0604020202020204" pitchFamily="34" charset="0"/>
              </a:rPr>
              <a:t>миокардистрофии</a:t>
            </a:r>
            <a:r>
              <a:rPr lang="ru-RU" sz="1600" dirty="0">
                <a:effectLst/>
                <a:latin typeface="Arial" panose="020B0604020202020204" pitchFamily="34" charset="0"/>
                <a:cs typeface="Arial" panose="020B0604020202020204" pitchFamily="34" charset="0"/>
              </a:rPr>
              <a:t>, а также </a:t>
            </a:r>
            <a:r>
              <a:rPr lang="ru-RU" sz="1600" dirty="0" smtClean="0">
                <a:effectLst/>
                <a:latin typeface="Arial" panose="020B0604020202020204" pitchFamily="34" charset="0"/>
                <a:cs typeface="Arial" panose="020B0604020202020204" pitchFamily="34" charset="0"/>
              </a:rPr>
              <a:t>атеросклероза </a:t>
            </a:r>
            <a:r>
              <a:rPr lang="ru-RU" sz="1600" dirty="0" err="1">
                <a:effectLst/>
                <a:latin typeface="Arial" panose="020B0604020202020204" pitchFamily="34" charset="0"/>
                <a:cs typeface="Arial" panose="020B0604020202020204" pitchFamily="34" charset="0"/>
              </a:rPr>
              <a:t>конечностеи</a:t>
            </a:r>
            <a:r>
              <a:rPr lang="ru-RU" sz="1600" dirty="0">
                <a:effectLst/>
                <a:latin typeface="Arial" panose="020B0604020202020204" pitchFamily="34" charset="0"/>
                <a:cs typeface="Arial" panose="020B0604020202020204" pitchFamily="34" charset="0"/>
              </a:rPr>
              <a:t>̆ или сосудов мозга и кардиогенного шока. </a:t>
            </a:r>
            <a:endParaRPr lang="ru-RU" sz="1600" dirty="0">
              <a:latin typeface="Arial" panose="020B0604020202020204" pitchFamily="34" charset="0"/>
              <a:cs typeface="Arial" panose="020B0604020202020204" pitchFamily="34" charset="0"/>
            </a:endParaRPr>
          </a:p>
          <a:p>
            <a:endParaRPr lang="ru-RU" sz="1600" dirty="0">
              <a:latin typeface="Arial" panose="020B0604020202020204" pitchFamily="34" charset="0"/>
              <a:cs typeface="Arial" panose="020B0604020202020204" pitchFamily="34" charset="0"/>
            </a:endParaRPr>
          </a:p>
        </p:txBody>
      </p:sp>
      <p:sp>
        <p:nvSpPr>
          <p:cNvPr id="4" name="Номер слайда 3">
            <a:extLst>
              <a:ext uri="{FF2B5EF4-FFF2-40B4-BE49-F238E27FC236}">
                <a16:creationId xmlns:a16="http://schemas.microsoft.com/office/drawing/2014/main" id="{B9EE3641-97D9-B7AA-CDFB-597EC08338D3}"/>
              </a:ext>
            </a:extLst>
          </p:cNvPr>
          <p:cNvSpPr>
            <a:spLocks noGrp="1"/>
          </p:cNvSpPr>
          <p:nvPr>
            <p:ph type="sldNum" sz="quarter" idx="12"/>
          </p:nvPr>
        </p:nvSpPr>
        <p:spPr/>
        <p:txBody>
          <a:bodyPr/>
          <a:lstStyle/>
          <a:p>
            <a:fld id="{6E86E7CA-A58B-8745-BB67-8E90FCA9B57C}" type="slidenum">
              <a:rPr lang="ru-RU" altLang="ru-RU" smtClean="0"/>
              <a:pPr/>
              <a:t>98</a:t>
            </a:fld>
            <a:endParaRPr lang="ru-RU" altLang="ru-RU"/>
          </a:p>
        </p:txBody>
      </p:sp>
    </p:spTree>
    <p:extLst>
      <p:ext uri="{BB962C8B-B14F-4D97-AF65-F5344CB8AC3E}">
        <p14:creationId xmlns:p14="http://schemas.microsoft.com/office/powerpoint/2010/main" val="18102041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4A1D2E-A2A3-6A6B-FED4-796B9BB5E281}"/>
              </a:ext>
            </a:extLst>
          </p:cNvPr>
          <p:cNvSpPr>
            <a:spLocks noGrp="1"/>
          </p:cNvSpPr>
          <p:nvPr>
            <p:ph type="title"/>
          </p:nvPr>
        </p:nvSpPr>
        <p:spPr>
          <a:xfrm>
            <a:off x="656456" y="33189"/>
            <a:ext cx="7515944" cy="1325563"/>
          </a:xfrm>
        </p:spPr>
        <p:txBody>
          <a:bodyPr/>
          <a:lstStyle/>
          <a:p>
            <a:pPr algn="ctr"/>
            <a:r>
              <a:rPr lang="ru-RU" sz="1800" b="1" dirty="0">
                <a:solidFill>
                  <a:srgbClr val="C00000"/>
                </a:solidFill>
                <a:effectLst/>
                <a:latin typeface="MyriadPro"/>
              </a:rPr>
              <a:t>ОСОБЕННОСТИ МЕТАБОЛИЗМА В МИОКАРДЕ ЛЕВОГО И ПРАВОГО ЖЕЛУДОЧКОВ </a:t>
            </a:r>
            <a:r>
              <a:rPr lang="ru-RU" dirty="0">
                <a:solidFill>
                  <a:srgbClr val="C00000"/>
                </a:solidFill>
              </a:rPr>
              <a:t/>
            </a:r>
            <a:br>
              <a:rPr lang="ru-RU" dirty="0">
                <a:solidFill>
                  <a:srgbClr val="C00000"/>
                </a:solidFill>
              </a:rPr>
            </a:br>
            <a:endParaRPr lang="ru-RU" dirty="0">
              <a:solidFill>
                <a:srgbClr val="C00000"/>
              </a:solidFill>
            </a:endParaRPr>
          </a:p>
        </p:txBody>
      </p:sp>
      <p:sp>
        <p:nvSpPr>
          <p:cNvPr id="3" name="Объект 2">
            <a:extLst>
              <a:ext uri="{FF2B5EF4-FFF2-40B4-BE49-F238E27FC236}">
                <a16:creationId xmlns:a16="http://schemas.microsoft.com/office/drawing/2014/main" id="{8C80E46D-A1EB-6543-EDC4-EF446A027630}"/>
              </a:ext>
            </a:extLst>
          </p:cNvPr>
          <p:cNvSpPr>
            <a:spLocks noGrp="1"/>
          </p:cNvSpPr>
          <p:nvPr>
            <p:ph idx="1"/>
          </p:nvPr>
        </p:nvSpPr>
        <p:spPr>
          <a:xfrm>
            <a:off x="165956" y="836712"/>
            <a:ext cx="8496944" cy="4351338"/>
          </a:xfrm>
        </p:spPr>
        <p:txBody>
          <a:bodyPr>
            <a:noAutofit/>
          </a:bodyPr>
          <a:lstStyle/>
          <a:p>
            <a:pPr>
              <a:lnSpc>
                <a:spcPct val="100000"/>
              </a:lnSpc>
            </a:pPr>
            <a:r>
              <a:rPr lang="ru-RU" sz="1600" dirty="0" smtClean="0">
                <a:effectLst/>
                <a:latin typeface="Arial" panose="020B0604020202020204" pitchFamily="34" charset="0"/>
                <a:cs typeface="Arial" panose="020B0604020202020204" pitchFamily="34" charset="0"/>
              </a:rPr>
              <a:t>Имеются </a:t>
            </a:r>
            <a:r>
              <a:rPr lang="ru-RU" sz="1600" dirty="0">
                <a:effectLst/>
                <a:latin typeface="Arial" panose="020B0604020202020204" pitchFamily="34" charset="0"/>
                <a:cs typeface="Arial" panose="020B0604020202020204" pitchFamily="34" charset="0"/>
              </a:rPr>
              <a:t>данные о гистоморфологических и биохимических </a:t>
            </a:r>
            <a:r>
              <a:rPr lang="ru-RU" sz="1600" dirty="0" smtClean="0">
                <a:effectLst/>
                <a:latin typeface="Arial" panose="020B0604020202020204" pitchFamily="34" charset="0"/>
                <a:cs typeface="Arial" panose="020B0604020202020204" pitchFamily="34" charset="0"/>
              </a:rPr>
              <a:t>отличиях </a:t>
            </a:r>
            <a:r>
              <a:rPr lang="ru-RU" sz="1600" dirty="0">
                <a:effectLst/>
                <a:latin typeface="Arial" panose="020B0604020202020204" pitchFamily="34" charset="0"/>
                <a:cs typeface="Arial" panose="020B0604020202020204" pitchFamily="34" charset="0"/>
              </a:rPr>
              <a:t>в организме человека правого и левого желудочков </a:t>
            </a:r>
            <a:r>
              <a:rPr lang="ru-RU" sz="1600" dirty="0" smtClean="0">
                <a:effectLst/>
                <a:latin typeface="Arial" panose="020B0604020202020204" pitchFamily="34" charset="0"/>
                <a:cs typeface="Arial" panose="020B0604020202020204" pitchFamily="34" charset="0"/>
              </a:rPr>
              <a:t>сердца</a:t>
            </a:r>
            <a:r>
              <a:rPr lang="ru-RU" sz="1600" dirty="0">
                <a:effectLst/>
                <a:latin typeface="Arial" panose="020B0604020202020204" pitchFamily="34" charset="0"/>
                <a:cs typeface="Arial" panose="020B0604020202020204" pitchFamily="34" charset="0"/>
              </a:rPr>
              <a:t>, которые, несомненно, вызваны отличиями их </a:t>
            </a:r>
            <a:r>
              <a:rPr lang="ru-RU" sz="1600" dirty="0" smtClean="0">
                <a:effectLst/>
                <a:latin typeface="Arial" panose="020B0604020202020204" pitchFamily="34" charset="0"/>
                <a:cs typeface="Arial" panose="020B0604020202020204" pitchFamily="34" charset="0"/>
              </a:rPr>
              <a:t>функций и обеспечивают </a:t>
            </a:r>
            <a:r>
              <a:rPr lang="ru-RU" sz="1600" dirty="0">
                <a:effectLst/>
                <a:latin typeface="Arial" panose="020B0604020202020204" pitchFamily="34" charset="0"/>
                <a:cs typeface="Arial" panose="020B0604020202020204" pitchFamily="34" charset="0"/>
              </a:rPr>
              <a:t>эти функции. </a:t>
            </a:r>
            <a:endParaRPr lang="ru-RU" sz="1600" dirty="0">
              <a:latin typeface="Arial" panose="020B0604020202020204" pitchFamily="34" charset="0"/>
              <a:cs typeface="Arial" panose="020B0604020202020204" pitchFamily="34" charset="0"/>
            </a:endParaRPr>
          </a:p>
          <a:p>
            <a:pPr>
              <a:lnSpc>
                <a:spcPct val="100000"/>
              </a:lnSpc>
            </a:pPr>
            <a:r>
              <a:rPr lang="ru-RU" sz="1600" b="1" i="1" u="sng" dirty="0" smtClean="0">
                <a:solidFill>
                  <a:srgbClr val="C00000"/>
                </a:solidFill>
                <a:effectLst/>
                <a:latin typeface="Arial" panose="020B0604020202020204" pitchFamily="34" charset="0"/>
                <a:cs typeface="Arial" panose="020B0604020202020204" pitchFamily="34" charset="0"/>
              </a:rPr>
              <a:t>Левый </a:t>
            </a:r>
            <a:r>
              <a:rPr lang="ru-RU" sz="1600" b="1" i="1" u="sng" dirty="0">
                <a:solidFill>
                  <a:srgbClr val="C00000"/>
                </a:solidFill>
                <a:effectLst/>
                <a:latin typeface="Arial" panose="020B0604020202020204" pitchFamily="34" charset="0"/>
                <a:cs typeface="Arial" panose="020B0604020202020204" pitchFamily="34" charset="0"/>
              </a:rPr>
              <a:t>желудочек. </a:t>
            </a:r>
            <a:r>
              <a:rPr lang="ru-RU" sz="1600" dirty="0">
                <a:effectLst/>
                <a:latin typeface="Arial" panose="020B0604020202020204" pitchFamily="34" charset="0"/>
                <a:cs typeface="Arial" panose="020B0604020202020204" pitchFamily="34" charset="0"/>
              </a:rPr>
              <a:t>Интенсивнее в сравнении с правым: </a:t>
            </a:r>
            <a:endParaRPr lang="ru-RU" sz="1600" dirty="0">
              <a:latin typeface="Arial" panose="020B0604020202020204" pitchFamily="34" charset="0"/>
              <a:cs typeface="Arial" panose="020B0604020202020204" pitchFamily="34" charset="0"/>
            </a:endParaRPr>
          </a:p>
          <a:p>
            <a:pPr>
              <a:lnSpc>
                <a:spcPct val="100000"/>
              </a:lnSpc>
            </a:pPr>
            <a:r>
              <a:rPr lang="ru-RU" sz="1600" dirty="0">
                <a:effectLst/>
                <a:latin typeface="Arial" panose="020B0604020202020204" pitchFamily="34" charset="0"/>
                <a:cs typeface="Arial" panose="020B0604020202020204" pitchFamily="34" charset="0"/>
              </a:rPr>
              <a:t>1) </a:t>
            </a:r>
            <a:r>
              <a:rPr lang="ru-RU" sz="1600" dirty="0" err="1">
                <a:effectLst/>
                <a:latin typeface="Arial" panose="020B0604020202020204" pitchFamily="34" charset="0"/>
                <a:cs typeface="Arial" panose="020B0604020202020204" pitchFamily="34" charset="0"/>
              </a:rPr>
              <a:t>энергетическии</a:t>
            </a:r>
            <a:r>
              <a:rPr lang="ru-RU" sz="1600" dirty="0">
                <a:effectLst/>
                <a:latin typeface="Arial" panose="020B0604020202020204" pitchFamily="34" charset="0"/>
                <a:cs typeface="Arial" panose="020B0604020202020204" pitchFamily="34" charset="0"/>
              </a:rPr>
              <a:t>̆ обмен: больше </a:t>
            </a:r>
            <a:r>
              <a:rPr lang="ru-RU" sz="1600" dirty="0" smtClean="0">
                <a:effectLst/>
                <a:latin typeface="Arial" panose="020B0604020202020204" pitchFamily="34" charset="0"/>
                <a:cs typeface="Arial" panose="020B0604020202020204" pitchFamily="34" charset="0"/>
              </a:rPr>
              <a:t>митохондрий </a:t>
            </a:r>
            <a:r>
              <a:rPr lang="ru-RU" sz="1600" dirty="0">
                <a:effectLst/>
                <a:latin typeface="Arial" panose="020B0604020202020204" pitchFamily="34" charset="0"/>
                <a:cs typeface="Arial" panose="020B0604020202020204" pitchFamily="34" charset="0"/>
              </a:rPr>
              <a:t>развиты </a:t>
            </a:r>
            <a:r>
              <a:rPr lang="ru-RU" sz="1600" dirty="0" err="1" smtClean="0">
                <a:effectLst/>
                <a:latin typeface="Arial" panose="020B0604020202020204" pitchFamily="34" charset="0"/>
                <a:cs typeface="Arial" panose="020B0604020202020204" pitchFamily="34" charset="0"/>
              </a:rPr>
              <a:t>кристы</a:t>
            </a:r>
            <a:r>
              <a:rPr lang="ru-RU" sz="1600" dirty="0">
                <a:effectLst/>
                <a:latin typeface="Arial" panose="020B0604020202020204" pitchFamily="34" charset="0"/>
                <a:cs typeface="Arial" panose="020B0604020202020204" pitchFamily="34" charset="0"/>
              </a:rPr>
              <a:t>, содержание АТФ, активность КФК; </a:t>
            </a:r>
            <a:endParaRPr lang="ru-RU" sz="1600" dirty="0">
              <a:latin typeface="Arial" panose="020B0604020202020204" pitchFamily="34" charset="0"/>
              <a:cs typeface="Arial" panose="020B0604020202020204" pitchFamily="34" charset="0"/>
            </a:endParaRPr>
          </a:p>
          <a:p>
            <a:pPr>
              <a:lnSpc>
                <a:spcPct val="100000"/>
              </a:lnSpc>
            </a:pPr>
            <a:r>
              <a:rPr lang="ru-RU" sz="1600" dirty="0">
                <a:effectLst/>
                <a:latin typeface="Arial" panose="020B0604020202020204" pitchFamily="34" charset="0"/>
                <a:cs typeface="Arial" panose="020B0604020202020204" pitchFamily="34" charset="0"/>
              </a:rPr>
              <a:t>2) </a:t>
            </a:r>
            <a:r>
              <a:rPr lang="ru-RU" sz="1600" dirty="0" smtClean="0">
                <a:effectLst/>
                <a:latin typeface="Arial" panose="020B0604020202020204" pitchFamily="34" charset="0"/>
                <a:cs typeface="Arial" panose="020B0604020202020204" pitchFamily="34" charset="0"/>
              </a:rPr>
              <a:t>пластический обмен</a:t>
            </a:r>
            <a:r>
              <a:rPr lang="ru-RU" sz="1600" dirty="0">
                <a:effectLst/>
                <a:latin typeface="Arial" panose="020B0604020202020204" pitchFamily="34" charset="0"/>
                <a:cs typeface="Arial" panose="020B0604020202020204" pitchFamily="34" charset="0"/>
              </a:rPr>
              <a:t>: большее содержание ДНК, РНК, ФЛ, синтез белков СПР; </a:t>
            </a:r>
            <a:endParaRPr lang="ru-RU" sz="1600" dirty="0">
              <a:latin typeface="Arial" panose="020B0604020202020204" pitchFamily="34" charset="0"/>
              <a:cs typeface="Arial" panose="020B0604020202020204" pitchFamily="34" charset="0"/>
            </a:endParaRPr>
          </a:p>
          <a:p>
            <a:pPr>
              <a:lnSpc>
                <a:spcPct val="100000"/>
              </a:lnSpc>
            </a:pPr>
            <a:r>
              <a:rPr lang="ru-RU" sz="1600" dirty="0">
                <a:effectLst/>
                <a:latin typeface="Arial" panose="020B0604020202020204" pitchFamily="34" charset="0"/>
                <a:cs typeface="Arial" panose="020B0604020202020204" pitchFamily="34" charset="0"/>
              </a:rPr>
              <a:t>3) </a:t>
            </a:r>
            <a:r>
              <a:rPr lang="ru-RU" sz="1600" dirty="0" smtClean="0">
                <a:effectLst/>
                <a:latin typeface="Arial" panose="020B0604020202020204" pitchFamily="34" charset="0"/>
                <a:cs typeface="Arial" panose="020B0604020202020204" pitchFamily="34" charset="0"/>
              </a:rPr>
              <a:t>АТФ-</a:t>
            </a:r>
            <a:r>
              <a:rPr lang="ru-RU" sz="1600" dirty="0" err="1" smtClean="0">
                <a:effectLst/>
                <a:latin typeface="Arial" panose="020B0604020202020204" pitchFamily="34" charset="0"/>
                <a:cs typeface="Arial" panose="020B0604020202020204" pitchFamily="34" charset="0"/>
              </a:rPr>
              <a:t>азные</a:t>
            </a:r>
            <a:r>
              <a:rPr lang="ru-RU" sz="1600" dirty="0" smtClean="0">
                <a:effectLst/>
                <a:latin typeface="Arial" panose="020B0604020202020204" pitchFamily="34" charset="0"/>
                <a:cs typeface="Arial" panose="020B0604020202020204" pitchFamily="34" charset="0"/>
              </a:rPr>
              <a:t> </a:t>
            </a:r>
            <a:r>
              <a:rPr lang="ru-RU" sz="1600" dirty="0">
                <a:effectLst/>
                <a:latin typeface="Arial" panose="020B0604020202020204" pitchFamily="34" charset="0"/>
                <a:cs typeface="Arial" panose="020B0604020202020204" pitchFamily="34" charset="0"/>
              </a:rPr>
              <a:t>реакции, связанные с транспортом ионов и </a:t>
            </a:r>
            <a:r>
              <a:rPr lang="ru-RU" sz="1600" dirty="0" err="1" smtClean="0">
                <a:effectLst/>
                <a:latin typeface="Arial" panose="020B0604020202020204" pitchFamily="34" charset="0"/>
                <a:cs typeface="Arial" panose="020B0604020202020204" pitchFamily="34" charset="0"/>
              </a:rPr>
              <a:t>сократительнои</a:t>
            </a:r>
            <a:r>
              <a:rPr lang="ru-RU" sz="1600" dirty="0">
                <a:effectLst/>
                <a:latin typeface="Arial" panose="020B0604020202020204" pitchFamily="34" charset="0"/>
                <a:cs typeface="Arial" panose="020B0604020202020204" pitchFamily="34" charset="0"/>
              </a:rPr>
              <a:t>̆ </a:t>
            </a:r>
            <a:r>
              <a:rPr lang="ru-RU" sz="1600" dirty="0" smtClean="0">
                <a:effectLst/>
                <a:latin typeface="Arial" panose="020B0604020202020204" pitchFamily="34" charset="0"/>
                <a:cs typeface="Arial" panose="020B0604020202020204" pitchFamily="34" charset="0"/>
              </a:rPr>
              <a:t>функцией </a:t>
            </a:r>
            <a:r>
              <a:rPr lang="ru-RU" sz="1600" dirty="0">
                <a:effectLst/>
                <a:latin typeface="Arial" panose="020B0604020202020204" pitchFamily="34" charset="0"/>
                <a:cs typeface="Arial" panose="020B0604020202020204" pitchFamily="34" charset="0"/>
              </a:rPr>
              <a:t>поскольку быстрее происходит </a:t>
            </a:r>
            <a:r>
              <a:rPr lang="ru-RU" sz="1600" dirty="0" smtClean="0">
                <a:effectLst/>
                <a:latin typeface="Arial" panose="020B0604020202020204" pitchFamily="34" charset="0"/>
                <a:cs typeface="Arial" panose="020B0604020202020204" pitchFamily="34" charset="0"/>
              </a:rPr>
              <a:t>включение </a:t>
            </a:r>
            <a:r>
              <a:rPr lang="ru-RU" sz="1600" dirty="0">
                <a:effectLst/>
                <a:latin typeface="Arial" panose="020B0604020202020204" pitchFamily="34" charset="0"/>
                <a:cs typeface="Arial" panose="020B0604020202020204" pitchFamily="34" charset="0"/>
              </a:rPr>
              <a:t>меченых </a:t>
            </a:r>
            <a:r>
              <a:rPr lang="en" sz="1600" dirty="0">
                <a:effectLst/>
                <a:latin typeface="Arial" panose="020B0604020202020204" pitchFamily="34" charset="0"/>
                <a:cs typeface="Arial" panose="020B0604020202020204" pitchFamily="34" charset="0"/>
              </a:rPr>
              <a:t>Na, </a:t>
            </a:r>
            <a:r>
              <a:rPr lang="ru-RU" sz="1600" dirty="0">
                <a:effectLst/>
                <a:latin typeface="Arial" panose="020B0604020202020204" pitchFamily="34" charset="0"/>
                <a:cs typeface="Arial" panose="020B0604020202020204" pitchFamily="34" charset="0"/>
              </a:rPr>
              <a:t>калия (</a:t>
            </a:r>
            <a:r>
              <a:rPr lang="en" sz="1600" dirty="0">
                <a:effectLst/>
                <a:latin typeface="Arial" panose="020B0604020202020204" pitchFamily="34" charset="0"/>
                <a:cs typeface="Arial" panose="020B0604020202020204" pitchFamily="34" charset="0"/>
              </a:rPr>
              <a:t>K), Ca. </a:t>
            </a:r>
            <a:endParaRPr lang="en" sz="1600" dirty="0">
              <a:latin typeface="Arial" panose="020B0604020202020204" pitchFamily="34" charset="0"/>
              <a:cs typeface="Arial" panose="020B0604020202020204" pitchFamily="34" charset="0"/>
            </a:endParaRPr>
          </a:p>
          <a:p>
            <a:pPr>
              <a:lnSpc>
                <a:spcPct val="100000"/>
              </a:lnSpc>
            </a:pPr>
            <a:r>
              <a:rPr lang="ru-RU" sz="1600" b="1" dirty="0">
                <a:solidFill>
                  <a:srgbClr val="C00000"/>
                </a:solidFill>
                <a:effectLst/>
                <a:latin typeface="Arial" panose="020B0604020202020204" pitchFamily="34" charset="0"/>
                <a:cs typeface="Arial" panose="020B0604020202020204" pitchFamily="34" charset="0"/>
              </a:rPr>
              <a:t>Правое предсердие содержит водитель сердца. </a:t>
            </a:r>
            <a:endParaRPr lang="ru-RU" sz="1600" b="1" dirty="0">
              <a:solidFill>
                <a:srgbClr val="C00000"/>
              </a:solidFill>
              <a:latin typeface="Arial" panose="020B0604020202020204" pitchFamily="34" charset="0"/>
              <a:cs typeface="Arial" panose="020B0604020202020204" pitchFamily="34" charset="0"/>
            </a:endParaRPr>
          </a:p>
          <a:p>
            <a:pPr>
              <a:lnSpc>
                <a:spcPct val="100000"/>
              </a:lnSpc>
            </a:pPr>
            <a:r>
              <a:rPr lang="ru-RU" sz="1600" b="1" dirty="0" err="1">
                <a:solidFill>
                  <a:srgbClr val="C00000"/>
                </a:solidFill>
                <a:effectLst/>
                <a:latin typeface="Arial" panose="020B0604020202020204" pitchFamily="34" charset="0"/>
                <a:cs typeface="Arial" panose="020B0604020202020204" pitchFamily="34" charset="0"/>
              </a:rPr>
              <a:t>Правыи</a:t>
            </a:r>
            <a:r>
              <a:rPr lang="ru-RU" sz="1600" b="1" dirty="0">
                <a:solidFill>
                  <a:srgbClr val="C00000"/>
                </a:solidFill>
                <a:effectLst/>
                <a:latin typeface="Arial" panose="020B0604020202020204" pitchFamily="34" charset="0"/>
                <a:cs typeface="Arial" panose="020B0604020202020204" pitchFamily="34" charset="0"/>
              </a:rPr>
              <a:t>̆ желудочек: </a:t>
            </a:r>
            <a:endParaRPr lang="ru-RU" sz="1600" b="1" dirty="0">
              <a:solidFill>
                <a:srgbClr val="C00000"/>
              </a:solidFill>
              <a:latin typeface="Arial" panose="020B0604020202020204" pitchFamily="34" charset="0"/>
              <a:cs typeface="Arial" panose="020B0604020202020204" pitchFamily="34" charset="0"/>
            </a:endParaRPr>
          </a:p>
          <a:p>
            <a:pPr>
              <a:lnSpc>
                <a:spcPct val="100000"/>
              </a:lnSpc>
            </a:pPr>
            <a:r>
              <a:rPr lang="ru-RU" sz="1600" dirty="0">
                <a:effectLst/>
                <a:latin typeface="Arial" panose="020B0604020202020204" pitchFamily="34" charset="0"/>
                <a:cs typeface="Arial" panose="020B0604020202020204" pitchFamily="34" charset="0"/>
              </a:rPr>
              <a:t>1) меньшее содержание </a:t>
            </a:r>
            <a:r>
              <a:rPr lang="ru-RU" sz="1600" dirty="0" smtClean="0">
                <a:effectLst/>
                <a:latin typeface="Arial" panose="020B0604020202020204" pitchFamily="34" charset="0"/>
                <a:cs typeface="Arial" panose="020B0604020202020204" pitchFamily="34" charset="0"/>
              </a:rPr>
              <a:t>митохондрий, </a:t>
            </a:r>
            <a:r>
              <a:rPr lang="ru-RU" sz="1600" dirty="0" err="1">
                <a:effectLst/>
                <a:latin typeface="Arial" panose="020B0604020202020204" pitchFamily="34" charset="0"/>
                <a:cs typeface="Arial" panose="020B0604020202020204" pitchFamily="34" charset="0"/>
              </a:rPr>
              <a:t>кристы</a:t>
            </a:r>
            <a:r>
              <a:rPr lang="ru-RU" sz="1600" dirty="0">
                <a:effectLst/>
                <a:latin typeface="Arial" panose="020B0604020202020204" pitchFamily="34" charset="0"/>
                <a:cs typeface="Arial" panose="020B0604020202020204" pitchFamily="34" charset="0"/>
              </a:rPr>
              <a:t> развиты слабее; 2) выше содержание гликогена, миоглобина;</a:t>
            </a:r>
            <a:br>
              <a:rPr lang="ru-RU" sz="1600" dirty="0">
                <a:effectLst/>
                <a:latin typeface="Arial" panose="020B0604020202020204" pitchFamily="34" charset="0"/>
                <a:cs typeface="Arial" panose="020B0604020202020204" pitchFamily="34" charset="0"/>
              </a:rPr>
            </a:br>
            <a:r>
              <a:rPr lang="ru-RU" sz="1600" dirty="0">
                <a:effectLst/>
                <a:latin typeface="Arial" panose="020B0604020202020204" pitchFamily="34" charset="0"/>
                <a:cs typeface="Arial" panose="020B0604020202020204" pitchFamily="34" charset="0"/>
              </a:rPr>
              <a:t>3) выше содержание </a:t>
            </a:r>
            <a:r>
              <a:rPr lang="ru-RU" sz="1600" dirty="0" err="1">
                <a:effectLst/>
                <a:latin typeface="Arial" panose="020B0604020202020204" pitchFamily="34" charset="0"/>
                <a:cs typeface="Arial" panose="020B0604020202020204" pitchFamily="34" charset="0"/>
              </a:rPr>
              <a:t>фосфокреатина</a:t>
            </a:r>
            <a:r>
              <a:rPr lang="ru-RU" sz="1600" dirty="0">
                <a:effectLst/>
                <a:latin typeface="Arial" panose="020B0604020202020204" pitchFamily="34" charset="0"/>
                <a:cs typeface="Arial" panose="020B0604020202020204" pitchFamily="34" charset="0"/>
              </a:rPr>
              <a:t>;</a:t>
            </a:r>
            <a:br>
              <a:rPr lang="ru-RU" sz="1600" dirty="0">
                <a:effectLst/>
                <a:latin typeface="Arial" panose="020B0604020202020204" pitchFamily="34" charset="0"/>
                <a:cs typeface="Arial" panose="020B0604020202020204" pitchFamily="34" charset="0"/>
              </a:rPr>
            </a:br>
            <a:r>
              <a:rPr lang="ru-RU" sz="1600" dirty="0">
                <a:effectLst/>
                <a:latin typeface="Arial" panose="020B0604020202020204" pitchFamily="34" charset="0"/>
                <a:cs typeface="Arial" panose="020B0604020202020204" pitchFamily="34" charset="0"/>
              </a:rPr>
              <a:t>4) большее содержание медиаторов адреналина, </a:t>
            </a:r>
            <a:r>
              <a:rPr lang="ru-RU" sz="1600" dirty="0" smtClean="0">
                <a:effectLst/>
                <a:latin typeface="Arial" panose="020B0604020202020204" pitchFamily="34" charset="0"/>
                <a:cs typeface="Arial" panose="020B0604020202020204" pitchFamily="34" charset="0"/>
              </a:rPr>
              <a:t>норадреналина</a:t>
            </a:r>
            <a:r>
              <a:rPr lang="ru-RU" sz="1600" dirty="0">
                <a:effectLst/>
                <a:latin typeface="Arial" panose="020B0604020202020204" pitchFamily="34" charset="0"/>
                <a:cs typeface="Arial" panose="020B0604020202020204" pitchFamily="34" charset="0"/>
              </a:rPr>
              <a:t>, ацетилхолина.</a:t>
            </a:r>
            <a:br>
              <a:rPr lang="ru-RU" sz="1600" dirty="0">
                <a:effectLst/>
                <a:latin typeface="Arial" panose="020B0604020202020204" pitchFamily="34" charset="0"/>
                <a:cs typeface="Arial" panose="020B0604020202020204" pitchFamily="34" charset="0"/>
              </a:rPr>
            </a:br>
            <a:endParaRPr lang="ru-RU" sz="1600" dirty="0">
              <a:latin typeface="Arial" panose="020B0604020202020204" pitchFamily="34" charset="0"/>
              <a:cs typeface="Arial" panose="020B0604020202020204" pitchFamily="34" charset="0"/>
            </a:endParaRPr>
          </a:p>
          <a:p>
            <a:pPr>
              <a:lnSpc>
                <a:spcPct val="100000"/>
              </a:lnSpc>
            </a:pPr>
            <a:endParaRPr lang="ru-RU" sz="1600" dirty="0">
              <a:latin typeface="Arial" panose="020B0604020202020204" pitchFamily="34" charset="0"/>
              <a:cs typeface="Arial" panose="020B0604020202020204" pitchFamily="34" charset="0"/>
            </a:endParaRPr>
          </a:p>
        </p:txBody>
      </p:sp>
      <p:sp>
        <p:nvSpPr>
          <p:cNvPr id="4" name="Номер слайда 3">
            <a:extLst>
              <a:ext uri="{FF2B5EF4-FFF2-40B4-BE49-F238E27FC236}">
                <a16:creationId xmlns:a16="http://schemas.microsoft.com/office/drawing/2014/main" id="{17AE3748-D46A-166C-1D34-0FBA20EDC4E0}"/>
              </a:ext>
            </a:extLst>
          </p:cNvPr>
          <p:cNvSpPr>
            <a:spLocks noGrp="1"/>
          </p:cNvSpPr>
          <p:nvPr>
            <p:ph type="sldNum" sz="quarter" idx="12"/>
          </p:nvPr>
        </p:nvSpPr>
        <p:spPr/>
        <p:txBody>
          <a:bodyPr/>
          <a:lstStyle/>
          <a:p>
            <a:fld id="{6E86E7CA-A58B-8745-BB67-8E90FCA9B57C}" type="slidenum">
              <a:rPr lang="ru-RU" altLang="ru-RU" smtClean="0"/>
              <a:pPr/>
              <a:t>99</a:t>
            </a:fld>
            <a:endParaRPr lang="ru-RU" altLang="ru-RU"/>
          </a:p>
        </p:txBody>
      </p:sp>
    </p:spTree>
    <p:extLst>
      <p:ext uri="{BB962C8B-B14F-4D97-AF65-F5344CB8AC3E}">
        <p14:creationId xmlns:p14="http://schemas.microsoft.com/office/powerpoint/2010/main" val="23758548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4098</TotalTime>
  <Words>8224</Words>
  <Application>Microsoft Office PowerPoint</Application>
  <PresentationFormat>Экран (4:3)</PresentationFormat>
  <Paragraphs>984</Paragraphs>
  <Slides>154</Slides>
  <Notes>6</Notes>
  <HiddenSlides>11</HiddenSlides>
  <MMClips>0</MMClips>
  <ScaleCrop>false</ScaleCrop>
  <HeadingPairs>
    <vt:vector size="8" baseType="variant">
      <vt:variant>
        <vt:lpstr>Использованные шрифты</vt:lpstr>
      </vt:variant>
      <vt:variant>
        <vt:i4>11</vt:i4>
      </vt:variant>
      <vt:variant>
        <vt:lpstr>Тема</vt:lpstr>
      </vt:variant>
      <vt:variant>
        <vt:i4>1</vt:i4>
      </vt:variant>
      <vt:variant>
        <vt:lpstr>Внедренные серверы OLE</vt:lpstr>
      </vt:variant>
      <vt:variant>
        <vt:i4>3</vt:i4>
      </vt:variant>
      <vt:variant>
        <vt:lpstr>Заголовки слайдов</vt:lpstr>
      </vt:variant>
      <vt:variant>
        <vt:i4>154</vt:i4>
      </vt:variant>
    </vt:vector>
  </HeadingPairs>
  <TitlesOfParts>
    <vt:vector size="169" baseType="lpstr">
      <vt:lpstr>ＭＳ Ｐゴシック</vt:lpstr>
      <vt:lpstr>游ゴシック</vt:lpstr>
      <vt:lpstr>Arial</vt:lpstr>
      <vt:lpstr>Calibri</vt:lpstr>
      <vt:lpstr>Calibri Light</vt:lpstr>
      <vt:lpstr>MyriadPro</vt:lpstr>
      <vt:lpstr>Newton</vt:lpstr>
      <vt:lpstr>Symbol</vt:lpstr>
      <vt:lpstr>Tahoma</vt:lpstr>
      <vt:lpstr>Times New Roman</vt:lpstr>
      <vt:lpstr>Wingdings</vt:lpstr>
      <vt:lpstr>Тема Office</vt:lpstr>
      <vt:lpstr>Bitmap Image</vt:lpstr>
      <vt:lpstr>CS ChemDraw Drawing</vt:lpstr>
      <vt:lpstr>Документ</vt:lpstr>
      <vt:lpstr>Биохимия миокарда</vt:lpstr>
      <vt:lpstr>Мышечная система</vt:lpstr>
      <vt:lpstr>Мышечное волокно</vt:lpstr>
      <vt:lpstr>Презентация PowerPoint</vt:lpstr>
      <vt:lpstr>ХИМИЧЕСКИЙ СОСТАВ МЫШЕЧНОЙ ТКАНИ</vt:lpstr>
      <vt:lpstr>Презентация PowerPoint</vt:lpstr>
      <vt:lpstr>Презентация PowerPoint</vt:lpstr>
      <vt:lpstr>Презентация PowerPoint</vt:lpstr>
      <vt:lpstr>Регенерация кардиомиоцитов  </vt:lpstr>
      <vt:lpstr>Кардиомиоциты различают по выполняемым функциям:  1) проводящие (атипичные, специализированные); 2) секреторные; 3) рабочие.  Проводящие кардиомиоциты формируют проводящую систему сердца, имеют слабо развитый сократительный аппарат. Совокупности атипичных кардиомиоцитов образуют синоатриальный и атриовентрикулярный узлы, межузловые тракты Бахмана, Венкебаха и Тореля, пучки Гиса и волокона Пуркинье.  В норме возбуждение сердечной мышцы зарождается в синусном узле, охватывает миокард предсердий и, пройдя атриовентрикулярное соединение, распространяется по ножкам пучка Гиса и волокнам Пуркинье на миокард желудочков.  </vt:lpstr>
      <vt:lpstr>Секреторные кардиомиоциты располагаются главным образом в миоцитах передней стенки правого предсердия, в ушках и желудочках сердца. Миоциты предсердий секретирует предсердный натрийуретический фактор, также известный как пептид (ПНФ), а желудочки и предсердие — мозговой.  Мозговой натрийуретический пептид способствует быстрой транскрипции генов. Основными стимулами выделения мозго- вого натрийуретического пептида являются диастолическое рас- тяжение желудочка и систолическое напряжение стенки, то есть увеличение сердечной недостаточности стимулирует выделение мозгового натрийуретического пептида.   ПНФ способствует медленной транскрипции генов. Увеличе-ние сердечной недостаточности незначительно стимулирует вы- деление ПНФ.   Биохимические эффекты ПНФ:  • повышает экскрецию натрия (Na) и воды почками (за счет усиления фильтрации);  • уменьшает синтез ренина и выделение альдостерона; • снижает выделение антидиуретического гормона (АДГ); • вызывает прямую вазодилатацию.   </vt:lpstr>
      <vt:lpstr>Рабочие кардиомиоциты — морфофункциональные единицы сердечной мышечной ткани, объединенные в функциональный синцитий. Рабочие миокордиальные клетки содержат миофибрил- лы и ассоциированные с ними цистерны и трубочки СР (депо Са2+), центрально расположенные одно или два ядра.  Предсердные и желудочковые кардиомиоциты относятся к разным популяциям рабочих кардиомиоцитов. Предсердные кардиомиоциты относительно мелкие, 10 мкм в диаметре и 20 мкм длиной. Система Т-трубочек в них развита слабее, чем в желудочковых кардиомиоцитах, но в зоне вставочных дисков значительно больше щелевых контактов.  Желудочковые кардиомиоциты крупнее (25 мкм в диаме- тре и до 140 мкм в длину), они имеют хорошо развитую систему Т-трубочек. В состав сократительного аппарата миоцитов предсердий и желудочков входят разные изоформы миозина, актина и других контрактильных белков.  </vt:lpstr>
      <vt:lpstr>Процессы энергообеспечения миокарда  </vt:lpstr>
      <vt:lpstr>Третий этап — преобразование энергии АТФ в энергию напряжения актомиозиновых миофибрилл, то есть в энергию напряжения миокарда, трансформирующуюся в работу сердца.  В качестве главных энергетических субстратов для сердца выступа- ют ЖК, 70–80 %, и глюкоза, 20–25 % . Также сердце может использовать для синтеза энергии лактат, аминокислоты и кетоновые тела.  </vt:lpstr>
      <vt:lpstr>Презентация PowerPoint</vt:lpstr>
      <vt:lpstr>Презентация PowerPoint</vt:lpstr>
      <vt:lpstr>Презентация PowerPoint</vt:lpstr>
      <vt:lpstr>Презентация PowerPoint</vt:lpstr>
      <vt:lpstr>Цитратный цикл Кребса.</vt:lpstr>
      <vt:lpstr>Презентация PowerPoint</vt:lpstr>
      <vt:lpstr>Презентация PowerPoint</vt:lpstr>
      <vt:lpstr>1</vt:lpstr>
      <vt:lpstr>ЦИТРАТСИНТАЗА</vt:lpstr>
      <vt:lpstr>2</vt:lpstr>
      <vt:lpstr>3</vt:lpstr>
      <vt:lpstr>3</vt:lpstr>
      <vt:lpstr>Презентация PowerPoint</vt:lpstr>
      <vt:lpstr>ГДФ-специфичная сукцинил-КоА-синтетаза</vt:lpstr>
      <vt:lpstr>6</vt:lpstr>
      <vt:lpstr>Презентация PowerPoint</vt:lpstr>
      <vt:lpstr>7</vt:lpstr>
      <vt:lpstr>8</vt:lpstr>
      <vt:lpstr>Презентация PowerPoint</vt:lpstr>
      <vt:lpstr>Презентация PowerPoint</vt:lpstr>
      <vt:lpstr>АНАБОЛИЧЕСКИЕ ФУНКЦИИ ЦТК</vt:lpstr>
      <vt:lpstr>Презентация PowerPoint</vt:lpstr>
      <vt:lpstr>Презентация PowerPoint</vt:lpstr>
      <vt:lpstr>Основной функцией ЦТК является образование водородных эквивалентов, которые в цепи окислительного фосфорилирования обеспечивают синтез макроэргических соединений. ЦТК интегрирует все виды обмена веществ, выполняет ведущую роль в процессах глюконеогенеза, переаминирования, дезаминирования аминокислот, липогенеза и синтеза гема.  </vt:lpstr>
      <vt:lpstr>Вещества, блокирующие перенос электронов, называются ингибиторами. Участок (НАДН+Н+/флавинмононуклеотид (ФМН)) является наиболее чувствительным к действию гипоксии и ингибиторов (барбитуратов, прогестерона).  Поэтому в кардиомиоцитах самая высокая активность фермента СДГ (ЦТК) и самая высокая концентрация цитохрома С в сравнении с другими тканями, это обеспечивает перенос электронов на этом участке цепи без участия I комплекса.  Препараты на основе янтарной кислоты и цитохрома С нашли применение в клинике. Если в присутствии посторонних веществ перенос протонов из межмембранного пространства происходит не через АТФ-синтазу, а в любом другом месте, то перенос электронов не сопровождается синтезом АТФ, возникает процесс разобщения. Эндогенными разобщителями являются адреналин, тиреоидные гормоны, билирубин, термогенин — белок бурой жировой ткани.  </vt:lpstr>
      <vt:lpstr>МЕТАБОЛИЗМ ВЫСШИХ КАРБОНОВЫХ КИСЛОТ  </vt:lpstr>
      <vt:lpstr>Презентация PowerPoint</vt:lpstr>
      <vt:lpstr>Презентация PowerPoint</vt:lpstr>
      <vt:lpstr>Белок, связывающий жирные кислоты</vt:lpstr>
      <vt:lpstr>Презентация PowerPoint</vt:lpstr>
      <vt:lpstr>Презентация PowerPoint</vt:lpstr>
      <vt:lpstr>В цитоплазме кардиомиоцитов нерастворимые в воде СЖК «активируются», то есть ферментативно с участием АТФ образуется водорастворимый комплекс ацилкоэнзим А (ацил-КоА).  ЖК с цепями из 12 и менее атомов углерода попадают в митохондрии без помощи мембранных переносчиков. ЖК из 14 и более атомов углерода — это большинство СЖК, получаемых с пищей, они не способны проникнуть через внутреннюю мембрану митохондрий. Их перенос осуществляется с помощью карнитинового челнока. Работа карнитинового челнока сводится к следующему: под влиянием фермента карнитин-пальмитоилтрансферазы-1, локализованного на наружной мембране митохондрий, происходит перенос длинноцепочечного ацила с КоА на карнитин, в результате образуется комплекс длинноцепочечного ацил-карнитина. Этот комплекс транспортируется переносчиком — ацилкарни- тин-карнитин транслоказой — через внутреннюю мембрану мито- хондрий в обмен на карнитин, который находится в митохондриях. Стехиометрия такого обмена составляет 1:1. Внутри митохондрий длинноцепочечный ацильный остаток с помощью фермента карнитин-пальмитоилтрансферазы-2 переносится с длинноцепочечного ацил-карнитина на КоА митохондрий  </vt:lpstr>
      <vt:lpstr> Окисление жирных кислот протекает после подготовки, на которую необходимо затратить энергию. Энергия поставляется за счет АТФ, но при подготовке одной молекулы жирной кислоты расходуется сразу две макроэргические фосфатные связи АТФ, которая превращается в АМФ. </vt:lpstr>
      <vt:lpstr>β-окисление жирных кислот</vt:lpstr>
      <vt:lpstr>Презентация PowerPoint</vt:lpstr>
      <vt:lpstr>Презентация PowerPoint</vt:lpstr>
      <vt:lpstr>β-окисление жирных кислот</vt:lpstr>
      <vt:lpstr>β-окисление жирных кислот</vt:lpstr>
      <vt:lpstr>β-окисление жирных кислот</vt:lpstr>
      <vt:lpstr>β-окисление жирных кислот</vt:lpstr>
      <vt:lpstr>β-окисление жирных кислот</vt:lpstr>
      <vt:lpstr>Презентация PowerPoint</vt:lpstr>
      <vt:lpstr>Презентация PowerPoint</vt:lpstr>
      <vt:lpstr>МЕТАБОЛИЗМ БЕЛКОВ  </vt:lpstr>
      <vt:lpstr>Презентация PowerPoint</vt:lpstr>
      <vt:lpstr>Презентация PowerPoint</vt:lpstr>
      <vt:lpstr>Сравнительная хар-ка Мb и Нb</vt:lpstr>
      <vt:lpstr>Миоглобин</vt:lpstr>
      <vt:lpstr>Презентация PowerPoint</vt:lpstr>
      <vt:lpstr>Депо макроэргов: Креатин~фосфат</vt:lpstr>
      <vt:lpstr>Презентация PowerPoint</vt:lpstr>
      <vt:lpstr>Механизмы стабилизации [АТФ]</vt:lpstr>
      <vt:lpstr>Креатинкиназа</vt:lpstr>
      <vt:lpstr>Нарушение поступления энергетических источников в митохондрии при ишемии</vt:lpstr>
      <vt:lpstr>Презентация PowerPoint</vt:lpstr>
      <vt:lpstr>Стабилизация рНi  Дипептиды: ансерин и карнозин</vt:lpstr>
      <vt:lpstr>Поперечно-полосатые мышцы</vt:lpstr>
      <vt:lpstr>Скелетные мышцы (2 типа)</vt:lpstr>
      <vt:lpstr> Скелетные мышцы: белые, быстрые</vt:lpstr>
      <vt:lpstr>Скелетные мышцы: красные, медленные</vt:lpstr>
      <vt:lpstr>Характеристика красных и белых волокон</vt:lpstr>
      <vt:lpstr>Сердечная мышца</vt:lpstr>
      <vt:lpstr>ИСПОЛЬЗОВАНИЕ И РАСПРЕДЕЛЕНИЕ ЭНЕРГИИ В МИОКАРДЕ  </vt:lpstr>
      <vt:lpstr>Презентация PowerPoint</vt:lpstr>
      <vt:lpstr>Презентация PowerPoint</vt:lpstr>
      <vt:lpstr>Особенности биохимии миокарда</vt:lpstr>
      <vt:lpstr>Дыхательный фенотип</vt:lpstr>
      <vt:lpstr>Гликолитический фенотип</vt:lpstr>
      <vt:lpstr>Субстраты метаболизма</vt:lpstr>
      <vt:lpstr>Субстраты метаболизма: лактат, аланин, циклы Кори и Фелига</vt:lpstr>
      <vt:lpstr>Субстраты метаболизма: Белки</vt:lpstr>
      <vt:lpstr>Энергетический метаболизм мышц</vt:lpstr>
      <vt:lpstr>Энергетический метаболизм мышц </vt:lpstr>
      <vt:lpstr>Презентация PowerPoint</vt:lpstr>
      <vt:lpstr>Цикл пуриновых нуклеотидов</vt:lpstr>
      <vt:lpstr>Энергетический метаболизм мышц </vt:lpstr>
      <vt:lpstr>Метаболизм АКРУЦ в мышцах</vt:lpstr>
      <vt:lpstr>Метаболизм белков и аминокислот в мышцах</vt:lpstr>
      <vt:lpstr>Пути утилизации АТФ в мышце</vt:lpstr>
      <vt:lpstr>Электромеханическое сопряжение (ЭМС)</vt:lpstr>
      <vt:lpstr>Ca2+ - фактор ЭМС</vt:lpstr>
      <vt:lpstr>Механизм ЭМС</vt:lpstr>
      <vt:lpstr>Ригорный комплекс (трупное окоченение)</vt:lpstr>
      <vt:lpstr>Презентация PowerPoint</vt:lpstr>
      <vt:lpstr>ОСОБЕННОСТИ МЕТАБОЛИЗМА В МИОКАРДЕ ЛЕВОГО И ПРАВОГО ЖЕЛУДОЧКОВ  </vt:lpstr>
      <vt:lpstr>Презентация PowerPoint</vt:lpstr>
      <vt:lpstr>Презентация PowerPoint</vt:lpstr>
      <vt:lpstr>Презентация PowerPoint</vt:lpstr>
      <vt:lpstr>Презентация PowerPoint</vt:lpstr>
      <vt:lpstr>Мышечные белки</vt:lpstr>
      <vt:lpstr>Другая классификация мышечных белков </vt:lpstr>
      <vt:lpstr>Актин</vt:lpstr>
      <vt:lpstr>Актин (продолжение)</vt:lpstr>
      <vt:lpstr>Строение тонкого филамента</vt:lpstr>
      <vt:lpstr>Миозин</vt:lpstr>
      <vt:lpstr>Myosin (cont’d)</vt:lpstr>
      <vt:lpstr>Light and Heavy Meromyosines</vt:lpstr>
      <vt:lpstr>Domains of the Myosin</vt:lpstr>
      <vt:lpstr>Общее строение скелетных мышц</vt:lpstr>
      <vt:lpstr>Muscle Fiber Structure</vt:lpstr>
      <vt:lpstr>Строение мышечной клетки</vt:lpstr>
      <vt:lpstr>Транспорт Ca2+ в СР</vt:lpstr>
      <vt:lpstr>Release and recovery of Ca2+ ions by the SR</vt:lpstr>
      <vt:lpstr>Потенциал-зависимые Ca2+ каналы (дигидропиридиновые рецепторы, DHPR)</vt:lpstr>
      <vt:lpstr>Нифедипин </vt:lpstr>
      <vt:lpstr>Патологии DHPR</vt:lpstr>
      <vt:lpstr>Ca2+ каналы – рианодиновые рецепторы</vt:lpstr>
      <vt:lpstr>Рианодин</vt:lpstr>
      <vt:lpstr>Строение RYR</vt:lpstr>
      <vt:lpstr>Патологии RYR</vt:lpstr>
      <vt:lpstr>Ryanodine Receptor 1 (RYR1)</vt:lpstr>
      <vt:lpstr>Central Core Disease</vt:lpstr>
      <vt:lpstr>Ryanodine Receptor 2 (RYR2)</vt:lpstr>
      <vt:lpstr>Ryanodine Receptor 3 (RYR3)</vt:lpstr>
      <vt:lpstr>Кальсеквестрин</vt:lpstr>
      <vt:lpstr>Патологии кальсеквестрина</vt:lpstr>
      <vt:lpstr>Кальмитин</vt:lpstr>
      <vt:lpstr>Остальные белки мышц</vt:lpstr>
      <vt:lpstr>Белки, связанные с миозином</vt:lpstr>
      <vt:lpstr>Остальные белки, связанные с миозином</vt:lpstr>
      <vt:lpstr>Белки, связанные с актином</vt:lpstr>
      <vt:lpstr>Строение актининов</vt:lpstr>
      <vt:lpstr>Роль актининов и паратропомиозина</vt:lpstr>
      <vt:lpstr>Регуляция мышечного сокращения кальцием</vt:lpstr>
      <vt:lpstr>Динамика тайтина</vt:lpstr>
      <vt:lpstr>Система филаментов тайтин-небулин</vt:lpstr>
      <vt:lpstr>Gelsolin-treated Sarcomere</vt:lpstr>
      <vt:lpstr>Особенности сокращения гладкой мускулатуры</vt:lpstr>
      <vt:lpstr>Сокращение гладких мышц</vt:lpstr>
      <vt:lpstr>Биохимические основы развития сердечной недостаточности (СН)</vt:lpstr>
      <vt:lpstr>Разобщение дыхания и фосфорилирования</vt:lpstr>
      <vt:lpstr>Формирование кислородного долга в миокарде</vt:lpstr>
      <vt:lpstr>Роль Ca2+ в снижении функциональной активности миокарда</vt:lpstr>
      <vt:lpstr>Последовательность развития СН</vt:lpstr>
      <vt:lpstr>Биохимические основы коррекции СН (1)</vt:lpstr>
      <vt:lpstr>Биохимические основы коррекции СН (2)</vt:lpstr>
      <vt:lpstr>Воздействие 137Cs на энергетический метаболизм мышечной ткани (1)</vt:lpstr>
      <vt:lpstr>    Воздействие 137Cs на энергетический метаболизм мышечной ткани (2) </vt:lpstr>
      <vt:lpstr>Презентация PowerPoint</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Биохимия мышечной ткани</dc:title>
  <dc:creator>Alexander Koval</dc:creator>
  <cp:lastModifiedBy>HomeNET</cp:lastModifiedBy>
  <cp:revision>171</cp:revision>
  <dcterms:created xsi:type="dcterms:W3CDTF">2002-05-28T04:58:01Z</dcterms:created>
  <dcterms:modified xsi:type="dcterms:W3CDTF">2025-10-16T10:50:42Z</dcterms:modified>
</cp:coreProperties>
</file>