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F551A-F272-4A6A-91BB-ED271D33EC26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9A4B3-EC00-42DE-A684-C0483AD34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142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F551A-F272-4A6A-91BB-ED271D33EC26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9A4B3-EC00-42DE-A684-C0483AD34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058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F551A-F272-4A6A-91BB-ED271D33EC26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9A4B3-EC00-42DE-A684-C0483AD34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695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F551A-F272-4A6A-91BB-ED271D33EC26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9A4B3-EC00-42DE-A684-C0483AD34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061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F551A-F272-4A6A-91BB-ED271D33EC26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9A4B3-EC00-42DE-A684-C0483AD34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418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F551A-F272-4A6A-91BB-ED271D33EC26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9A4B3-EC00-42DE-A684-C0483AD34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26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F551A-F272-4A6A-91BB-ED271D33EC26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9A4B3-EC00-42DE-A684-C0483AD34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56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F551A-F272-4A6A-91BB-ED271D33EC26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9A4B3-EC00-42DE-A684-C0483AD34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732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F551A-F272-4A6A-91BB-ED271D33EC26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9A4B3-EC00-42DE-A684-C0483AD34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7327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F551A-F272-4A6A-91BB-ED271D33EC26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9A4B3-EC00-42DE-A684-C0483AD34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086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F551A-F272-4A6A-91BB-ED271D33EC26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9A4B3-EC00-42DE-A684-C0483AD34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200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F551A-F272-4A6A-91BB-ED271D33EC26}" type="datetimeFigureOut">
              <a:rPr lang="ru-RU" smtClean="0"/>
              <a:t>23.01.2026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9A4B3-EC00-42DE-A684-C0483AD342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86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Валидация</a:t>
            </a:r>
            <a:r>
              <a:rPr lang="ru-RU" b="1" dirty="0"/>
              <a:t> аналитических методик		ОФС.1.1.0012.15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3215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2.2 Для методик с инструментальной оценкой результата анализа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i="1" dirty="0" smtClean="0"/>
              <a:t>2.2.1</a:t>
            </a:r>
            <a:r>
              <a:rPr lang="ru-RU" i="1" dirty="0"/>
              <a:t> По соотношению </a:t>
            </a:r>
            <a:r>
              <a:rPr lang="ru-RU" i="1" dirty="0" smtClean="0"/>
              <a:t>сигнал/шум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Этот подход применим к методам, для которых наблюдается шум базовой линии. Сравнивают величины сигналов, полученных для контрольного опыта и для образцов с низкими концентрациями анализируемого вещества. Устанавливают минимальное количество (концентрацию) определяемого вещества в образце, при котором величина отношения аналитического сигнала к уровню шумов равна 3. </a:t>
            </a:r>
          </a:p>
          <a:p>
            <a:pPr marL="0" indent="0">
              <a:buNone/>
            </a:pPr>
            <a:r>
              <a:rPr lang="ru-RU" dirty="0"/>
              <a:t>Найденная величина является оценкой предела обнаружения.</a:t>
            </a:r>
          </a:p>
          <a:p>
            <a:pPr marL="0" indent="0">
              <a:buNone/>
            </a:pPr>
            <a:r>
              <a:rPr lang="ru-RU" i="1" dirty="0"/>
              <a:t>2.2.2</a:t>
            </a:r>
            <a:r>
              <a:rPr lang="ru-RU" b="1" i="1" dirty="0"/>
              <a:t> </a:t>
            </a:r>
            <a:r>
              <a:rPr lang="ru-RU" i="1" dirty="0"/>
              <a:t>По величине стандартного отклонения сигнала и угловому коэффициенту калибровочного графика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Предел обнаружения (ПО) находят по уравнению:</a:t>
            </a:r>
          </a:p>
          <a:p>
            <a:pPr marL="0" indent="0">
              <a:buNone/>
            </a:pPr>
            <a:r>
              <a:rPr lang="ru-RU" dirty="0"/>
              <a:t>ПО = 3,3 · </a:t>
            </a:r>
            <a:r>
              <a:rPr lang="ru-RU" i="1" dirty="0"/>
              <a:t>S</a:t>
            </a:r>
            <a:r>
              <a:rPr lang="ru-RU" dirty="0"/>
              <a:t>/</a:t>
            </a:r>
            <a:r>
              <a:rPr lang="ru-RU" i="1" dirty="0"/>
              <a:t>b,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где	</a:t>
            </a:r>
            <a:r>
              <a:rPr lang="ru-RU" i="1" dirty="0"/>
              <a:t>S</a:t>
            </a:r>
            <a:r>
              <a:rPr lang="ru-RU" dirty="0"/>
              <a:t> – стандартное отклонение аналитического сигнала;</a:t>
            </a:r>
          </a:p>
          <a:p>
            <a:pPr marL="0" indent="0">
              <a:buNone/>
            </a:pPr>
            <a:r>
              <a:rPr lang="ru-RU" dirty="0"/>
              <a:t>		</a:t>
            </a:r>
            <a:r>
              <a:rPr lang="ru-RU" i="1" dirty="0"/>
              <a:t>b</a:t>
            </a:r>
            <a:r>
              <a:rPr lang="ru-RU" dirty="0"/>
              <a:t> – коэффициент чувствительности, представляющий собой отношение аналитического сигнала к определяемой величине (тангенс угла наклона калибровочной кривой).</a:t>
            </a:r>
          </a:p>
          <a:p>
            <a:pPr marL="0" indent="0">
              <a:buNone/>
            </a:pPr>
            <a:r>
              <a:rPr lang="ru-RU" dirty="0"/>
              <a:t>При наличии экспериментальных данных в широком диапазоне измеряемой величины </a:t>
            </a:r>
            <a:r>
              <a:rPr lang="en-US" i="1" dirty="0"/>
              <a:t>S</a:t>
            </a:r>
            <a:r>
              <a:rPr lang="ru-RU" dirty="0"/>
              <a:t> и </a:t>
            </a:r>
            <a:r>
              <a:rPr lang="en-US" i="1" dirty="0"/>
              <a:t>b</a:t>
            </a:r>
            <a:r>
              <a:rPr lang="ru-RU" dirty="0"/>
              <a:t> могут быть оценены методом наименьших квадратов.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0353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3. ПРЕДЕЛ КОЛИЧЕСТВЕННОГО ОПРЕДЕЛЕНИЯ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Предел количественного определения – это наименьшее количество (концентрация) вещества в образце, которое может быть количественно оценено с использованием </a:t>
            </a:r>
            <a:r>
              <a:rPr lang="ru-RU" dirty="0" err="1"/>
              <a:t>валидируемой</a:t>
            </a:r>
            <a:r>
              <a:rPr lang="ru-RU" dirty="0"/>
              <a:t> методики с требуемой </a:t>
            </a:r>
            <a:r>
              <a:rPr lang="sq-AL" dirty="0"/>
              <a:t>правильностью и </a:t>
            </a:r>
            <a:r>
              <a:rPr lang="ru-RU" dirty="0" err="1"/>
              <a:t>внутрилабораторной</a:t>
            </a:r>
            <a:r>
              <a:rPr lang="ru-RU" dirty="0"/>
              <a:t> (промежуточной) </a:t>
            </a:r>
            <a:r>
              <a:rPr lang="ru-RU" dirty="0" err="1"/>
              <a:t>прецизионностью</a:t>
            </a:r>
            <a:r>
              <a:rPr lang="ru-RU" dirty="0"/>
              <a:t>.</a:t>
            </a:r>
          </a:p>
          <a:p>
            <a:r>
              <a:rPr lang="ru-RU" dirty="0"/>
              <a:t>Предел количественного определения является необходимой </a:t>
            </a:r>
            <a:r>
              <a:rPr lang="ru-RU" dirty="0" err="1"/>
              <a:t>валидационной</a:t>
            </a:r>
            <a:r>
              <a:rPr lang="ru-RU" dirty="0"/>
              <a:t> характеристикой методик, используемых для оценки малых количеств (концентраций) веществ в образце и, в частности, для оценки содержания примесей.</a:t>
            </a:r>
          </a:p>
          <a:p>
            <a:r>
              <a:rPr lang="ru-RU" dirty="0"/>
              <a:t>В зависимости от типа методики используют следующие способы нахождения предела количественного определения.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4818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176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i="1" dirty="0" smtClean="0"/>
              <a:t>3.1 Для методик с визуальной оценкой результата анализа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Проводят </a:t>
            </a:r>
            <a:r>
              <a:rPr lang="ru-RU" dirty="0"/>
              <a:t>испытания образцов с различными известными количествами (концентрациями) анализируемого вещества и устанавливают минимальное значение, при котором результат анализа может быть получен визуально с требуемой </a:t>
            </a:r>
            <a:r>
              <a:rPr lang="sq-AL" dirty="0"/>
              <a:t>правильностью и </a:t>
            </a:r>
            <a:r>
              <a:rPr lang="ru-RU" dirty="0" err="1"/>
              <a:t>внутрилабораторной</a:t>
            </a:r>
            <a:r>
              <a:rPr lang="ru-RU" dirty="0"/>
              <a:t> (промежуточной) </a:t>
            </a:r>
            <a:r>
              <a:rPr lang="ru-RU" dirty="0" err="1"/>
              <a:t>прецизионностью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b="1" i="1" dirty="0"/>
              <a:t>3.2 Для методик с инструментальной оценкой результата анализа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3.2.1 По соотношению сигнал/шум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Устанавливают минимальную концентрацию определяемого вещества в образце, при которой величина отношения аналитического сигнала к уровню шума составляет около 10:1.</a:t>
            </a:r>
          </a:p>
          <a:p>
            <a:pPr marL="0" indent="0">
              <a:buNone/>
            </a:pPr>
            <a:r>
              <a:rPr lang="ru-RU" i="1" dirty="0"/>
              <a:t>3.2.2 По величине стандартного отклонения сигнала и угловому коэффициенту калибровочного графика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Предел количественного определения (ПКО) рассчитывают по уравнению:</a:t>
            </a:r>
          </a:p>
          <a:p>
            <a:pPr marL="0" indent="0">
              <a:buNone/>
            </a:pPr>
            <a:r>
              <a:rPr lang="ru-RU" dirty="0"/>
              <a:t>ПКО = 10 · </a:t>
            </a:r>
            <a:r>
              <a:rPr lang="ru-RU" i="1" dirty="0"/>
              <a:t>S</a:t>
            </a:r>
            <a:r>
              <a:rPr lang="ru-RU" dirty="0"/>
              <a:t>/</a:t>
            </a:r>
            <a:r>
              <a:rPr lang="ru-RU" i="1" dirty="0"/>
              <a:t>b,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где 	</a:t>
            </a:r>
            <a:r>
              <a:rPr lang="ru-RU" i="1" dirty="0"/>
              <a:t>S</a:t>
            </a:r>
            <a:r>
              <a:rPr lang="ru-RU" dirty="0"/>
              <a:t> – стандартное отклонение аналитического сигнала;</a:t>
            </a:r>
          </a:p>
          <a:p>
            <a:pPr marL="0" indent="0">
              <a:buNone/>
            </a:pPr>
            <a:r>
              <a:rPr lang="ru-RU" dirty="0"/>
              <a:t>		</a:t>
            </a:r>
            <a:r>
              <a:rPr lang="ru-RU" i="1" dirty="0"/>
              <a:t>b</a:t>
            </a:r>
            <a:r>
              <a:rPr lang="ru-RU" dirty="0"/>
              <a:t> – коэффициент чувствительности, представляющий собой отношение аналитического сигнала к определяемой величине.</a:t>
            </a:r>
          </a:p>
          <a:p>
            <a:pPr marL="0" indent="0">
              <a:buNone/>
            </a:pPr>
            <a:r>
              <a:rPr lang="ru-RU" dirty="0"/>
              <a:t>При наличии экспериментальных данных в широком диапазоне измеряемой величины </a:t>
            </a:r>
            <a:r>
              <a:rPr lang="en-US" i="1" dirty="0"/>
              <a:t>S</a:t>
            </a:r>
            <a:r>
              <a:rPr lang="ru-RU" dirty="0"/>
              <a:t> и </a:t>
            </a:r>
            <a:r>
              <a:rPr lang="en-US" i="1" dirty="0"/>
              <a:t>b</a:t>
            </a:r>
            <a:r>
              <a:rPr lang="ru-RU" dirty="0"/>
              <a:t> могут быть оценены методом наименьших квадратов.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3394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линейного калибровочного графика значение </a:t>
            </a:r>
            <a:r>
              <a:rPr lang="en-US" i="1" dirty="0"/>
              <a:t>S</a:t>
            </a:r>
            <a:r>
              <a:rPr lang="ru-RU" dirty="0"/>
              <a:t> принимают равным стандартному отклонению </a:t>
            </a:r>
            <a:r>
              <a:rPr lang="en-US" i="1" dirty="0"/>
              <a:t>S</a:t>
            </a:r>
            <a:r>
              <a:rPr lang="en-US" i="1" baseline="-25000" dirty="0"/>
              <a:t>a</a:t>
            </a:r>
            <a:r>
              <a:rPr lang="ru-RU" dirty="0"/>
              <a:t> свободного члена уравнения этого графика. Полученное значение предела количественного определения при необходимости может быть подтверждено прямым экспериментом при количествах (концентрациях) определяемого вещества, близких к найденному значению предела количественного определения.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72225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4. АНАЛИТИЧЕСКАЯ ОБЛАСТЬ МЕТОДИКИ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80655"/>
            <a:ext cx="10515600" cy="5096308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Аналитическая область методики – это и</a:t>
            </a:r>
            <a:r>
              <a:rPr lang="sq-AL" dirty="0"/>
              <a:t>нтервал между верхним и нижним значен</a:t>
            </a:r>
            <a:r>
              <a:rPr lang="ru-RU" dirty="0" err="1"/>
              <a:t>ием</a:t>
            </a:r>
            <a:r>
              <a:rPr lang="ru-RU" dirty="0"/>
              <a:t> аналитических характеристик определяемого компонента в объекте анализа (его количества, концентрации, активности и т. п.). В этом интервале  результаты, получаемые с использованием </a:t>
            </a:r>
            <a:r>
              <a:rPr lang="ru-RU" dirty="0" err="1"/>
              <a:t>валидируемой</a:t>
            </a:r>
            <a:r>
              <a:rPr lang="ru-RU" dirty="0"/>
              <a:t> методики, должны иметь приемлемый уровень правильности и </a:t>
            </a:r>
            <a:r>
              <a:rPr lang="ru-RU" dirty="0" err="1"/>
              <a:t>внутрилабораторной</a:t>
            </a:r>
            <a:r>
              <a:rPr lang="ru-RU" dirty="0"/>
              <a:t> (промежуточной) </a:t>
            </a:r>
            <a:r>
              <a:rPr lang="ru-RU" dirty="0" err="1"/>
              <a:t>прецизионности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К величине аналитической области методик предъявляются следующие требования:</a:t>
            </a:r>
          </a:p>
          <a:p>
            <a:pPr marL="0" indent="0">
              <a:buNone/>
            </a:pPr>
            <a:r>
              <a:rPr lang="ru-RU" dirty="0"/>
              <a:t>– методики количественного определения должны быть применимы в интервале от 80 до 120 % от номинального значения определяемой аналитической характеристики;</a:t>
            </a:r>
          </a:p>
          <a:p>
            <a:pPr marL="0" indent="0">
              <a:buNone/>
            </a:pPr>
            <a:r>
              <a:rPr lang="ru-RU" dirty="0"/>
              <a:t>– методики оценки однородности дозирования должны быть применимы в интервале от 70 до 130 % от номинальной дозы;</a:t>
            </a:r>
          </a:p>
          <a:p>
            <a:pPr marL="0" indent="0">
              <a:buNone/>
            </a:pPr>
            <a:r>
              <a:rPr lang="ru-RU" dirty="0"/>
              <a:t>– методики количественного определения, используемые при проведении теста «Растворение», обычно должны быть применимы в пределах от 50 до 120 % от ожидаемой концентрации действующего вещества в среде растворения;</a:t>
            </a:r>
          </a:p>
          <a:p>
            <a:pPr marL="0" indent="0">
              <a:buNone/>
            </a:pPr>
            <a:r>
              <a:rPr lang="ru-RU" dirty="0"/>
              <a:t>– методики испытаний на чистоту должны быть применимы в интервале от «Предела количественного определения» или «Предела обнаружения» до 120 % от допустимого содержания определяемой примеси.</a:t>
            </a:r>
          </a:p>
          <a:p>
            <a:pPr marL="0" indent="0">
              <a:buNone/>
            </a:pPr>
            <a:r>
              <a:rPr lang="ru-RU" dirty="0"/>
              <a:t>Аналитическая область методики может быть установлена по диапазону экспериментальных данных, удовлетворяющих линейной модели.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76536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5. </a:t>
            </a:r>
            <a:r>
              <a:rPr lang="ru-RU" b="1" dirty="0" smtClean="0"/>
              <a:t>ЛИНЕЙНОСТЬ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Линейность методики – это наличие линейной зависимости аналитического сигнала от концентрации или количества определяемого вещества в анализируемой пробе в пределах аналитической области методики.</a:t>
            </a:r>
          </a:p>
          <a:p>
            <a:r>
              <a:rPr lang="ru-RU" dirty="0"/>
              <a:t>При </a:t>
            </a:r>
            <a:r>
              <a:rPr lang="ru-RU" dirty="0" err="1"/>
              <a:t>валидации</a:t>
            </a:r>
            <a:r>
              <a:rPr lang="ru-RU" dirty="0"/>
              <a:t> методики ее линейность в аналитической области про-</a:t>
            </a:r>
            <a:r>
              <a:rPr lang="ru-RU" dirty="0" err="1"/>
              <a:t>веряют</a:t>
            </a:r>
            <a:r>
              <a:rPr lang="ru-RU" dirty="0"/>
              <a:t> экспериментально измерением аналитических сигналов для не менее чем 5 проб с различными количествами или концентрациями определяемого вещества. Экспериментальные данные обрабатывают методом наименьших квадратов с использованием линейной модели:</a:t>
            </a:r>
          </a:p>
          <a:p>
            <a:r>
              <a:rPr lang="en-US" i="1" dirty="0"/>
              <a:t>y</a:t>
            </a:r>
            <a:r>
              <a:rPr lang="ru-RU" dirty="0"/>
              <a:t> = </a:t>
            </a:r>
            <a:r>
              <a:rPr lang="en-US" i="1" dirty="0"/>
              <a:t>b </a:t>
            </a:r>
            <a:r>
              <a:rPr lang="ru-RU" i="1" dirty="0"/>
              <a:t>· </a:t>
            </a:r>
            <a:r>
              <a:rPr lang="en-US" i="1" dirty="0"/>
              <a:t>x </a:t>
            </a:r>
            <a:r>
              <a:rPr lang="ru-RU" dirty="0"/>
              <a:t>+ </a:t>
            </a:r>
            <a:r>
              <a:rPr lang="en-US" i="1" dirty="0"/>
              <a:t>a</a:t>
            </a:r>
            <a:r>
              <a:rPr lang="ru-RU" i="1" dirty="0"/>
              <a:t>,</a:t>
            </a:r>
            <a:endParaRPr lang="ru-RU" dirty="0"/>
          </a:p>
          <a:p>
            <a:r>
              <a:rPr lang="ru-RU" dirty="0"/>
              <a:t>где 	</a:t>
            </a:r>
            <a:r>
              <a:rPr lang="ru-RU" i="1" dirty="0"/>
              <a:t>х</a:t>
            </a:r>
            <a:r>
              <a:rPr lang="ru-RU" dirty="0"/>
              <a:t> – количество или концентрация определяемого вещества; </a:t>
            </a:r>
          </a:p>
          <a:p>
            <a:r>
              <a:rPr lang="en-US" i="1" dirty="0"/>
              <a:t>y</a:t>
            </a:r>
            <a:r>
              <a:rPr lang="ru-RU" dirty="0"/>
              <a:t> – величина отклика; </a:t>
            </a:r>
          </a:p>
          <a:p>
            <a:r>
              <a:rPr lang="en-US" i="1" dirty="0"/>
              <a:t>b</a:t>
            </a:r>
            <a:r>
              <a:rPr lang="ru-RU" dirty="0"/>
              <a:t> – угловой коэффициент; </a:t>
            </a:r>
          </a:p>
          <a:p>
            <a:r>
              <a:rPr lang="en-US" i="1" dirty="0"/>
              <a:t>a</a:t>
            </a:r>
            <a:r>
              <a:rPr lang="ru-RU" dirty="0"/>
              <a:t> – свободный член (ОФС «Статистическая обработка результатов химического эксперимента»).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18957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dirty="0" smtClean="0"/>
              <a:t>Должны быть рассчитаны и представлены величины </a:t>
            </a:r>
            <a:r>
              <a:rPr lang="en-US" altLang="ru-RU" dirty="0" smtClean="0"/>
              <a:t>b</a:t>
            </a:r>
            <a:r>
              <a:rPr lang="ru-RU" altLang="ru-RU" dirty="0" smtClean="0"/>
              <a:t>, </a:t>
            </a:r>
            <a:r>
              <a:rPr lang="en-US" altLang="ru-RU" dirty="0" smtClean="0"/>
              <a:t>a</a:t>
            </a:r>
            <a:r>
              <a:rPr lang="ru-RU" altLang="ru-RU" dirty="0" smtClean="0"/>
              <a:t> и коэффициент корреляции </a:t>
            </a:r>
            <a:r>
              <a:rPr lang="en-US" altLang="ru-RU" dirty="0" smtClean="0"/>
              <a:t>r</a:t>
            </a:r>
            <a:r>
              <a:rPr lang="ru-RU" altLang="ru-RU" dirty="0" smtClean="0"/>
              <a:t>. В большинстве случаев используют линейные зависимости, отвечающие условию 0,99, и только при анализе следовых количеств рассматривают линейные зависимости, для которых       0,9</a:t>
            </a:r>
          </a:p>
          <a:p>
            <a:r>
              <a:rPr lang="ru-RU" dirty="0" smtClean="0"/>
              <a:t>В отдельных случаях возможность линейной аппроксимации экспериментальных данных обеспечивается лишь после их математического преобразования (например, логарифмирования).</a:t>
            </a:r>
          </a:p>
          <a:p>
            <a:endParaRPr lang="ru-RU" altLang="ru-RU" dirty="0" smtClean="0"/>
          </a:p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873200"/>
              </p:ext>
            </p:extLst>
          </p:nvPr>
        </p:nvGraphicFramePr>
        <p:xfrm>
          <a:off x="10850521" y="2459255"/>
          <a:ext cx="738563" cy="6882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Уравнение" r:id="rId3" imgW="279521" imgH="254110" progId="Equation.3">
                  <p:embed/>
                </p:oleObj>
              </mc:Choice>
              <mc:Fallback>
                <p:oleObj name="Уравнение" r:id="rId3" imgW="279521" imgH="25411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0521" y="2459255"/>
                        <a:ext cx="738563" cy="6882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776040" y="43934"/>
            <a:ext cx="639919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751194" y="563662"/>
            <a:ext cx="689612" cy="30777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776039" y="793235"/>
            <a:ext cx="639919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498709"/>
              </p:ext>
            </p:extLst>
          </p:nvPr>
        </p:nvGraphicFramePr>
        <p:xfrm>
          <a:off x="9934517" y="3313088"/>
          <a:ext cx="738563" cy="6882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Уравнение" r:id="rId5" imgW="279521" imgH="254110" progId="Equation.3">
                  <p:embed/>
                </p:oleObj>
              </mc:Choice>
              <mc:Fallback>
                <p:oleObj name="Уравнение" r:id="rId5" imgW="279521" imgH="254110" progId="Equation.3">
                  <p:embed/>
                  <p:pic>
                    <p:nvPicPr>
                      <p:cNvPr id="4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4517" y="3313088"/>
                        <a:ext cx="738563" cy="6882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7151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6. ПРАВИЛЬНОСТЬ</a:t>
            </a:r>
            <a:r>
              <a:rPr lang="ru-RU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Правильность методики характеризуется отклонением среднего результата определений, выполненных с ее использованием, от значения, принимаемого за истинное. </a:t>
            </a:r>
          </a:p>
          <a:p>
            <a:r>
              <a:rPr lang="ru-RU" dirty="0" err="1"/>
              <a:t>Валидируемая</a:t>
            </a:r>
            <a:r>
              <a:rPr lang="ru-RU" dirty="0"/>
              <a:t> методика признается правильной, если значения, принимаемые за истинные, лежат внутри доверительных интервалов соответствующих средних результатов анализов, полученных экспериментально по данной методике.</a:t>
            </a:r>
          </a:p>
          <a:p>
            <a:r>
              <a:rPr lang="ru-RU" dirty="0"/>
              <a:t>Для оценки правильности методик количественного определения применимы следующие подходы: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72256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а) анализ с использованием </a:t>
            </a:r>
            <a:r>
              <a:rPr lang="ru-RU" dirty="0" err="1"/>
              <a:t>валидируемой</a:t>
            </a:r>
            <a:r>
              <a:rPr lang="ru-RU" dirty="0"/>
              <a:t> методики стандартных образцов или модельных смесей с известным содержанием (концентрацией) определяемого вещества;</a:t>
            </a:r>
          </a:p>
          <a:p>
            <a:r>
              <a:rPr lang="ru-RU" dirty="0"/>
              <a:t>б) сравнение результатов, полученных с использованием </a:t>
            </a:r>
            <a:r>
              <a:rPr lang="ru-RU" dirty="0" err="1"/>
              <a:t>валидируемой</a:t>
            </a:r>
            <a:r>
              <a:rPr lang="ru-RU" dirty="0"/>
              <a:t> методики и образцовой методики, правильность которой ранее установлена;</a:t>
            </a:r>
          </a:p>
          <a:p>
            <a:r>
              <a:rPr lang="ru-RU" dirty="0"/>
              <a:t>в) рассмотрение результатов изучения линейности </a:t>
            </a:r>
            <a:r>
              <a:rPr lang="ru-RU" dirty="0" err="1"/>
              <a:t>валидируемой</a:t>
            </a:r>
            <a:r>
              <a:rPr lang="ru-RU" dirty="0"/>
              <a:t> методики: если свободный член в уравнении, приведенном в разделе 5</a:t>
            </a:r>
            <a:r>
              <a:rPr lang="ru-RU" dirty="0" smtClean="0"/>
              <a:t>,</a:t>
            </a:r>
            <a:r>
              <a:rPr lang="ru-RU" dirty="0"/>
              <a:t> статистически достоверно не отличается от нуля, то использование такой методики дает результаты, свободные от систематической ошибки.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67400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подходов «а» и «б» возможно представление полученных данных в виде уравнения линейной зависимости (регрессии) между экспериментально найденными и истинными величинами. Для этого уравнения проверяются гипотезы о равенстве единице тангенса угла наклона </a:t>
            </a:r>
            <a:r>
              <a:rPr lang="en-US" i="1" dirty="0"/>
              <a:t>b</a:t>
            </a:r>
            <a:r>
              <a:rPr lang="ru-RU" dirty="0"/>
              <a:t> и о равенстве нулю свободного члена </a:t>
            </a:r>
            <a:r>
              <a:rPr lang="en-US" i="1" dirty="0"/>
              <a:t>a</a:t>
            </a:r>
            <a:r>
              <a:rPr lang="ru-RU" dirty="0"/>
              <a:t>. Как правило, если эти гипотезы признаются верными при степени надежности, равной 0,05, то использование </a:t>
            </a:r>
            <a:r>
              <a:rPr lang="ru-RU" dirty="0" err="1"/>
              <a:t>валидируемой</a:t>
            </a:r>
            <a:r>
              <a:rPr lang="ru-RU" dirty="0"/>
              <a:t> методики дает правильные, т. е. свободные от систематической ошибки, результаты.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4491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Валидация</a:t>
            </a:r>
            <a:r>
              <a:rPr lang="ru-RU" dirty="0"/>
              <a:t> аналитической методики – это экспериментальное доказательство того, что методика пригодна для решения предполагаемых </a:t>
            </a:r>
            <a:r>
              <a:rPr lang="ru-RU" dirty="0" smtClean="0"/>
              <a:t>задач.</a:t>
            </a:r>
          </a:p>
          <a:p>
            <a:r>
              <a:rPr lang="ru-RU" dirty="0" err="1"/>
              <a:t>Валидации</a:t>
            </a:r>
            <a:r>
              <a:rPr lang="ru-RU" dirty="0"/>
              <a:t> подлежат методики количественного определения, в том числе методики определения примесей и методики определения предела содержания. Методики проверки подлинности подвергаются </a:t>
            </a:r>
            <a:r>
              <a:rPr lang="ru-RU" dirty="0" err="1"/>
              <a:t>валидации</a:t>
            </a:r>
            <a:r>
              <a:rPr lang="ru-RU" dirty="0"/>
              <a:t> при необходимости подтвердить их специфичность.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9297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Прецизионность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/>
              <a:t>Прецизионность</a:t>
            </a:r>
            <a:r>
              <a:rPr lang="ru-RU" dirty="0"/>
              <a:t> методики характеризуется рассеянием результатов, получаемых с ее использованием, относительно величины среднего результата. Мерой такого рассеяния является величина стандартного отклонения результата отдельного определения, полученная для выборки достаточно большого объема.</a:t>
            </a:r>
          </a:p>
          <a:p>
            <a:r>
              <a:rPr lang="ru-RU" dirty="0" err="1"/>
              <a:t>Прецизионность</a:t>
            </a:r>
            <a:r>
              <a:rPr lang="ru-RU" dirty="0"/>
              <a:t> оценивается для любой методики количественного определения по результатам не менее трех определений для каждого из трех уровней определяемых величин (нижнего, среднего и верхнего), лежащих в пределах аналитической области методики. Повторяемость также может оцениваться для любой методики количественного определения по результатам не менее шести определений для образцов с содержанием определяемого вещества, близким к номинальному. Во многих случаях оценка </a:t>
            </a:r>
            <a:r>
              <a:rPr lang="ru-RU" dirty="0" err="1"/>
              <a:t>прецизионности</a:t>
            </a:r>
            <a:r>
              <a:rPr lang="ru-RU" dirty="0"/>
              <a:t> может быть проведена по результатам обработки экспериментальных данных методом наименьших квадратов, как указано в ОФС «Статистическая обработка результатов химического эксперимента».</a:t>
            </a:r>
          </a:p>
        </p:txBody>
      </p:sp>
    </p:spTree>
    <p:extLst>
      <p:ext uri="{BB962C8B-B14F-4D97-AF65-F5344CB8AC3E}">
        <p14:creationId xmlns:p14="http://schemas.microsoft.com/office/powerpoint/2010/main" val="14243687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Прецизионность</a:t>
            </a:r>
            <a:r>
              <a:rPr lang="ru-RU" dirty="0"/>
              <a:t> должна исследоваться на однородных образцах и может оцениваться в трех вариантах:</a:t>
            </a:r>
          </a:p>
          <a:p>
            <a:r>
              <a:rPr lang="ru-RU" dirty="0"/>
              <a:t>– как повторяемость (сходимость);</a:t>
            </a:r>
          </a:p>
          <a:p>
            <a:r>
              <a:rPr lang="ru-RU" dirty="0"/>
              <a:t>– как </a:t>
            </a:r>
            <a:r>
              <a:rPr lang="ru-RU" dirty="0" err="1"/>
              <a:t>внутрилабораторная</a:t>
            </a:r>
            <a:r>
              <a:rPr lang="ru-RU" dirty="0"/>
              <a:t> (промежуточная) </a:t>
            </a:r>
            <a:r>
              <a:rPr lang="ru-RU" dirty="0" err="1"/>
              <a:t>прецизионность</a:t>
            </a:r>
            <a:r>
              <a:rPr lang="ru-RU" dirty="0"/>
              <a:t>;</a:t>
            </a:r>
          </a:p>
          <a:p>
            <a:r>
              <a:rPr lang="ru-RU" dirty="0"/>
              <a:t>– как межлабораторная </a:t>
            </a:r>
            <a:r>
              <a:rPr lang="ru-RU" dirty="0" err="1"/>
              <a:t>прецизионность</a:t>
            </a:r>
            <a:r>
              <a:rPr lang="ru-RU" dirty="0"/>
              <a:t> (</a:t>
            </a:r>
            <a:r>
              <a:rPr lang="ru-RU" dirty="0" err="1"/>
              <a:t>воспроизводимость</a:t>
            </a:r>
            <a:r>
              <a:rPr lang="ru-RU" dirty="0"/>
              <a:t>).</a:t>
            </a:r>
          </a:p>
          <a:p>
            <a:r>
              <a:rPr lang="ru-RU" dirty="0"/>
              <a:t>Результаты оценки методики анализа по каждому из вариантов </a:t>
            </a:r>
            <a:r>
              <a:rPr lang="ru-RU" dirty="0" err="1"/>
              <a:t>прецизионности</a:t>
            </a:r>
            <a:r>
              <a:rPr lang="ru-RU" dirty="0"/>
              <a:t> обычно характеризуются соответствующим значением величины стандартного отклонения результата отдельного определения.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29832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i="1" dirty="0"/>
              <a:t>7.1 Повторяемость (сходимость)</a:t>
            </a:r>
            <a:endParaRPr lang="ru-RU" dirty="0"/>
          </a:p>
          <a:p>
            <a:r>
              <a:rPr lang="ru-RU" dirty="0"/>
              <a:t>Повторяемость аналитической методики оценивают по независимым результатам, полученным в одинаковых регламентированных условиях в одной лаборатории (один и тот же исполнитель, одно и то же оборудование, один и тот же набор реактивов) в пределах короткого промежутка времени.</a:t>
            </a:r>
          </a:p>
          <a:p>
            <a:r>
              <a:rPr lang="ru-RU" b="1" i="1" dirty="0"/>
              <a:t>7.2 </a:t>
            </a:r>
            <a:r>
              <a:rPr lang="ru-RU" b="1" i="1" dirty="0" err="1"/>
              <a:t>Внутрилабораторная</a:t>
            </a:r>
            <a:r>
              <a:rPr lang="ru-RU" b="1" i="1" dirty="0"/>
              <a:t> (промежуточная) </a:t>
            </a:r>
            <a:r>
              <a:rPr lang="ru-RU" b="1" i="1" dirty="0" err="1"/>
              <a:t>прецизионность</a:t>
            </a:r>
            <a:endParaRPr lang="ru-RU" dirty="0"/>
          </a:p>
          <a:p>
            <a:r>
              <a:rPr lang="ru-RU" dirty="0" err="1"/>
              <a:t>Внутрилабораторная</a:t>
            </a:r>
            <a:r>
              <a:rPr lang="ru-RU" dirty="0"/>
              <a:t> (промежуточная) </a:t>
            </a:r>
            <a:r>
              <a:rPr lang="ru-RU" dirty="0" err="1"/>
              <a:t>прецизионность</a:t>
            </a:r>
            <a:r>
              <a:rPr lang="ru-RU" dirty="0"/>
              <a:t> </a:t>
            </a:r>
            <a:r>
              <a:rPr lang="ru-RU" dirty="0" err="1"/>
              <a:t>валидируемой</a:t>
            </a:r>
            <a:r>
              <a:rPr lang="ru-RU" dirty="0"/>
              <a:t> методики оценивается в условиях работы одной лаборатории (разные дни, разные исполнители, разное оборудование и т. д.).</a:t>
            </a:r>
          </a:p>
          <a:p>
            <a:r>
              <a:rPr lang="ru-RU" b="1" i="1" dirty="0"/>
              <a:t>7.3 Межлабораторная </a:t>
            </a:r>
            <a:r>
              <a:rPr lang="ru-RU" b="1" i="1" dirty="0" err="1"/>
              <a:t>прецизионность</a:t>
            </a:r>
            <a:r>
              <a:rPr lang="ru-RU" b="1" i="1" dirty="0"/>
              <a:t> (</a:t>
            </a:r>
            <a:r>
              <a:rPr lang="ru-RU" b="1" i="1" dirty="0" err="1"/>
              <a:t>воспроизводимость</a:t>
            </a:r>
            <a:r>
              <a:rPr lang="ru-RU" b="1" i="1" dirty="0"/>
              <a:t>)</a:t>
            </a:r>
            <a:endParaRPr lang="ru-RU" dirty="0"/>
          </a:p>
          <a:p>
            <a:r>
              <a:rPr lang="ru-RU" dirty="0"/>
              <a:t>Межлабораторная </a:t>
            </a:r>
            <a:r>
              <a:rPr lang="ru-RU" dirty="0" err="1"/>
              <a:t>прецизионность</a:t>
            </a:r>
            <a:r>
              <a:rPr lang="ru-RU" dirty="0"/>
              <a:t> (</a:t>
            </a:r>
            <a:r>
              <a:rPr lang="ru-RU" dirty="0" err="1"/>
              <a:t>воспроизводимость</a:t>
            </a:r>
            <a:r>
              <a:rPr lang="ru-RU" dirty="0"/>
              <a:t>) </a:t>
            </a:r>
            <a:r>
              <a:rPr lang="ru-RU" dirty="0" err="1"/>
              <a:t>валидируемой</a:t>
            </a:r>
            <a:r>
              <a:rPr lang="ru-RU" dirty="0"/>
              <a:t> методики оценивается при проведении испытаний в разных лабораториях.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82319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8</a:t>
            </a:r>
            <a:r>
              <a:rPr lang="ru-RU" b="1" dirty="0"/>
              <a:t>. УСТОЙЧИВОСТЬ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3400" y="1853334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Устойчивость </a:t>
            </a:r>
            <a:r>
              <a:rPr lang="ru-RU" dirty="0" err="1"/>
              <a:t>валидируемой</a:t>
            </a:r>
            <a:r>
              <a:rPr lang="ru-RU" dirty="0"/>
              <a:t> методики – это способность сохранять найденные для нее в оптимальных (номинальных) условиях характеристики, приведенные в таблице, при вероятных небольших отклонениях от этих условий проведения анализа.</a:t>
            </a:r>
          </a:p>
          <a:p>
            <a:r>
              <a:rPr lang="ru-RU" dirty="0"/>
              <a:t>Устойчивость методики не следует определять по отношению к легко контролируемым условиям проведения анализа. Это резко сокращает необходимость в специальном изучении устойчивости.</a:t>
            </a:r>
          </a:p>
          <a:p>
            <a:r>
              <a:rPr lang="ru-RU" dirty="0"/>
              <a:t>Устойчивость должна изучаться только в тех случаях, когда </a:t>
            </a:r>
            <a:r>
              <a:rPr lang="ru-RU" dirty="0" err="1"/>
              <a:t>валидируемая</a:t>
            </a:r>
            <a:r>
              <a:rPr lang="ru-RU" dirty="0"/>
              <a:t> методика основана на использовании особо чувствительных к внешним условиям методов анализа, таких как различные виды хроматографии и функционального анализа. При необходимости оценка устойчивости методики проводится на стадии ее разработки. Если вероятна невысокая устойчивость методики, проверка ее пригодности осуществляется в обязательном порядке непосредственно в процессе практического использования.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170020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6255"/>
            <a:ext cx="10515600" cy="601070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При </a:t>
            </a:r>
            <a:r>
              <a:rPr lang="ru-RU" dirty="0" err="1"/>
              <a:t>валидации</a:t>
            </a:r>
            <a:r>
              <a:rPr lang="ru-RU" dirty="0"/>
              <a:t> проводится оценка аналитической методики по перечисленным ниже характеристикам, выбираемым с учетом типовых рекомендаций, приведенных в таблице:</a:t>
            </a:r>
          </a:p>
          <a:p>
            <a:r>
              <a:rPr lang="ru-RU" dirty="0"/>
              <a:t>– специфичности (</a:t>
            </a:r>
            <a:r>
              <a:rPr lang="en-US" dirty="0"/>
              <a:t>s</a:t>
            </a:r>
            <a:r>
              <a:rPr lang="ru-RU" dirty="0" err="1"/>
              <a:t>pecificity</a:t>
            </a:r>
            <a:r>
              <a:rPr lang="ru-RU" dirty="0"/>
              <a:t>);</a:t>
            </a:r>
          </a:p>
          <a:p>
            <a:r>
              <a:rPr lang="ru-RU" dirty="0"/>
              <a:t>– пределу обнаружения (</a:t>
            </a:r>
            <a:r>
              <a:rPr lang="ru-RU" dirty="0" err="1"/>
              <a:t>detection</a:t>
            </a:r>
            <a:r>
              <a:rPr lang="ru-RU" dirty="0"/>
              <a:t> </a:t>
            </a:r>
            <a:r>
              <a:rPr lang="en-US" dirty="0"/>
              <a:t>l</a:t>
            </a:r>
            <a:r>
              <a:rPr lang="ru-RU" dirty="0" err="1"/>
              <a:t>imit</a:t>
            </a:r>
            <a:r>
              <a:rPr lang="ru-RU" dirty="0"/>
              <a:t>);</a:t>
            </a:r>
          </a:p>
          <a:p>
            <a:r>
              <a:rPr lang="ru-RU" dirty="0"/>
              <a:t>– пределу количественного определения (</a:t>
            </a:r>
            <a:r>
              <a:rPr lang="en-US" dirty="0"/>
              <a:t>q</a:t>
            </a:r>
            <a:r>
              <a:rPr lang="ru-RU" dirty="0" err="1"/>
              <a:t>uantitation</a:t>
            </a:r>
            <a:r>
              <a:rPr lang="ru-RU" dirty="0"/>
              <a:t> </a:t>
            </a:r>
            <a:r>
              <a:rPr lang="en-US" dirty="0"/>
              <a:t>l</a:t>
            </a:r>
            <a:r>
              <a:rPr lang="ru-RU" dirty="0" err="1"/>
              <a:t>imit</a:t>
            </a:r>
            <a:r>
              <a:rPr lang="ru-RU" dirty="0"/>
              <a:t>);</a:t>
            </a:r>
          </a:p>
          <a:p>
            <a:r>
              <a:rPr lang="ru-RU" dirty="0"/>
              <a:t>– аналитической области (</a:t>
            </a:r>
            <a:r>
              <a:rPr lang="en-US" dirty="0"/>
              <a:t>r</a:t>
            </a:r>
            <a:r>
              <a:rPr lang="ru-RU" dirty="0" err="1"/>
              <a:t>ange</a:t>
            </a:r>
            <a:r>
              <a:rPr lang="ru-RU" dirty="0"/>
              <a:t>);</a:t>
            </a:r>
          </a:p>
          <a:p>
            <a:r>
              <a:rPr lang="ru-RU" dirty="0"/>
              <a:t>– линейности (</a:t>
            </a:r>
            <a:r>
              <a:rPr lang="en-US" dirty="0"/>
              <a:t>l</a:t>
            </a:r>
            <a:r>
              <a:rPr lang="ru-RU" dirty="0" err="1"/>
              <a:t>inearity</a:t>
            </a:r>
            <a:r>
              <a:rPr lang="ru-RU" dirty="0"/>
              <a:t>); </a:t>
            </a:r>
          </a:p>
          <a:p>
            <a:r>
              <a:rPr lang="ru-RU" dirty="0"/>
              <a:t>– правильности (</a:t>
            </a:r>
            <a:r>
              <a:rPr lang="en-US" dirty="0"/>
              <a:t>trueness</a:t>
            </a:r>
            <a:r>
              <a:rPr lang="ru-RU" dirty="0" smtClean="0"/>
              <a:t>);</a:t>
            </a:r>
          </a:p>
          <a:p>
            <a:r>
              <a:rPr lang="ru-RU" dirty="0"/>
              <a:t>– </a:t>
            </a:r>
            <a:r>
              <a:rPr lang="ru-RU" dirty="0" err="1"/>
              <a:t>прецизионности</a:t>
            </a:r>
            <a:r>
              <a:rPr lang="ru-RU" dirty="0"/>
              <a:t> (</a:t>
            </a:r>
            <a:r>
              <a:rPr lang="en-US" dirty="0"/>
              <a:t>precision</a:t>
            </a:r>
            <a:r>
              <a:rPr lang="ru-RU" dirty="0"/>
              <a:t>);</a:t>
            </a:r>
          </a:p>
          <a:p>
            <a:r>
              <a:rPr lang="ru-RU" dirty="0"/>
              <a:t>–</a:t>
            </a:r>
            <a:r>
              <a:rPr lang="ru-RU" b="1" dirty="0"/>
              <a:t> </a:t>
            </a:r>
            <a:r>
              <a:rPr lang="ru-RU" dirty="0"/>
              <a:t>устойчивости (</a:t>
            </a:r>
            <a:r>
              <a:rPr lang="en-US" dirty="0"/>
              <a:t>r</a:t>
            </a:r>
            <a:r>
              <a:rPr lang="ru-RU" dirty="0" err="1"/>
              <a:t>obustness</a:t>
            </a:r>
            <a:r>
              <a:rPr lang="ru-RU" dirty="0"/>
              <a:t>).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4140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8891" y="503671"/>
            <a:ext cx="10515600" cy="567748"/>
          </a:xfrm>
        </p:spPr>
        <p:txBody>
          <a:bodyPr>
            <a:normAutofit fontScale="90000"/>
          </a:bodyPr>
          <a:lstStyle/>
          <a:p>
            <a:r>
              <a:rPr lang="ru-RU" sz="3300" dirty="0"/>
              <a:t>Таблица 1 </a:t>
            </a:r>
            <a:r>
              <a:rPr lang="ru-RU" sz="3300" dirty="0">
                <a:sym typeface="Symbol" panose="05050102010706020507" pitchFamily="18" charset="2"/>
              </a:rPr>
              <a:t></a:t>
            </a:r>
            <a:r>
              <a:rPr lang="ru-RU" sz="3300" dirty="0"/>
              <a:t> Характеристики методик, определяемые при </a:t>
            </a:r>
            <a:r>
              <a:rPr lang="ru-RU" sz="3300" dirty="0" err="1"/>
              <a:t>валидации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036336"/>
              </p:ext>
            </p:extLst>
          </p:nvPr>
        </p:nvGraphicFramePr>
        <p:xfrm>
          <a:off x="1052945" y="1071419"/>
          <a:ext cx="9827493" cy="570696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484550">
                  <a:extLst>
                    <a:ext uri="{9D8B030D-6E8A-4147-A177-3AD203B41FA5}">
                      <a16:colId xmlns:a16="http://schemas.microsoft.com/office/drawing/2014/main" val="1619852590"/>
                    </a:ext>
                  </a:extLst>
                </a:gridCol>
                <a:gridCol w="1250113">
                  <a:extLst>
                    <a:ext uri="{9D8B030D-6E8A-4147-A177-3AD203B41FA5}">
                      <a16:colId xmlns:a16="http://schemas.microsoft.com/office/drawing/2014/main" val="1663968009"/>
                    </a:ext>
                  </a:extLst>
                </a:gridCol>
                <a:gridCol w="1249133">
                  <a:extLst>
                    <a:ext uri="{9D8B030D-6E8A-4147-A177-3AD203B41FA5}">
                      <a16:colId xmlns:a16="http://schemas.microsoft.com/office/drawing/2014/main" val="2894587299"/>
                    </a:ext>
                  </a:extLst>
                </a:gridCol>
                <a:gridCol w="1805610">
                  <a:extLst>
                    <a:ext uri="{9D8B030D-6E8A-4147-A177-3AD203B41FA5}">
                      <a16:colId xmlns:a16="http://schemas.microsoft.com/office/drawing/2014/main" val="56832783"/>
                    </a:ext>
                  </a:extLst>
                </a:gridCol>
                <a:gridCol w="1805610">
                  <a:extLst>
                    <a:ext uri="{9D8B030D-6E8A-4147-A177-3AD203B41FA5}">
                      <a16:colId xmlns:a16="http://schemas.microsoft.com/office/drawing/2014/main" val="634546156"/>
                    </a:ext>
                  </a:extLst>
                </a:gridCol>
                <a:gridCol w="1232477">
                  <a:extLst>
                    <a:ext uri="{9D8B030D-6E8A-4147-A177-3AD203B41FA5}">
                      <a16:colId xmlns:a16="http://schemas.microsoft.com/office/drawing/2014/main" val="3593796169"/>
                    </a:ext>
                  </a:extLst>
                </a:gridCol>
              </a:tblGrid>
              <a:tr h="213914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характеристики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Основные типы методик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811664"/>
                  </a:ext>
                </a:extLst>
              </a:tr>
              <a:tr h="4278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spc="-100" dirty="0">
                          <a:effectLst/>
                        </a:rPr>
                        <a:t>Испытание  </a:t>
                      </a:r>
                      <a:r>
                        <a:rPr lang="ru-RU" sz="1600" spc="-70" dirty="0">
                          <a:effectLst/>
                        </a:rPr>
                        <a:t>на подлин­ность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Посторонние примеси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spc="-40">
                          <a:effectLst/>
                        </a:rPr>
                        <a:t>Количественное определение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968661"/>
                  </a:ext>
                </a:extLst>
              </a:tr>
              <a:tr h="12834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Количественные методики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Предел содержания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spc="-30">
                          <a:effectLst/>
                        </a:rPr>
                        <a:t>Основного действующего вещества, нормируемых компонентов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spc="-40">
                          <a:effectLst/>
                        </a:rPr>
                        <a:t>Действующего вещества в тесте </a:t>
                      </a:r>
                      <a:r>
                        <a:rPr lang="ru-RU" sz="1600" spc="-80">
                          <a:effectLst/>
                        </a:rPr>
                        <a:t>«</a:t>
                      </a:r>
                      <a:r>
                        <a:rPr lang="ru-RU" sz="1600" spc="-100">
                          <a:effectLst/>
                        </a:rPr>
                        <a:t>Растворение</a:t>
                      </a:r>
                      <a:r>
                        <a:rPr lang="ru-RU" sz="1600" spc="-80">
                          <a:effectLst/>
                        </a:rPr>
                        <a:t>»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65325270"/>
                  </a:ext>
                </a:extLst>
              </a:tr>
              <a:tr h="2139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Специфичность</a:t>
                      </a:r>
                      <a:r>
                        <a:rPr lang="ru-RU" sz="1600" baseline="30000">
                          <a:effectLst/>
                        </a:rPr>
                        <a:t>**)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extLst>
                  <a:ext uri="{0D108BD9-81ED-4DB2-BD59-A6C34878D82A}">
                    <a16:rowId xmlns:a16="http://schemas.microsoft.com/office/drawing/2014/main" val="318868090"/>
                  </a:ext>
                </a:extLst>
              </a:tr>
              <a:tr h="2139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spc="-40">
                          <a:effectLst/>
                        </a:rPr>
                        <a:t>Предел обнаружения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extLst>
                  <a:ext uri="{0D108BD9-81ED-4DB2-BD59-A6C34878D82A}">
                    <a16:rowId xmlns:a16="http://schemas.microsoft.com/office/drawing/2014/main" val="1706970455"/>
                  </a:ext>
                </a:extLst>
              </a:tr>
              <a:tr h="6417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spc="-50">
                          <a:effectLst/>
                        </a:rPr>
                        <a:t>Предел  количественного определения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Нет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extLst>
                  <a:ext uri="{0D108BD9-81ED-4DB2-BD59-A6C34878D82A}">
                    <a16:rowId xmlns:a16="http://schemas.microsoft.com/office/drawing/2014/main" val="540151298"/>
                  </a:ext>
                </a:extLst>
              </a:tr>
              <a:tr h="4278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Аналитическая область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Нет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extLst>
                  <a:ext uri="{0D108BD9-81ED-4DB2-BD59-A6C34878D82A}">
                    <a16:rowId xmlns:a16="http://schemas.microsoft.com/office/drawing/2014/main" val="3947223344"/>
                  </a:ext>
                </a:extLst>
              </a:tr>
              <a:tr h="2139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Линейность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Нет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extLst>
                  <a:ext uri="{0D108BD9-81ED-4DB2-BD59-A6C34878D82A}">
                    <a16:rowId xmlns:a16="http://schemas.microsoft.com/office/drawing/2014/main" val="2845367124"/>
                  </a:ext>
                </a:extLst>
              </a:tr>
              <a:tr h="2139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Правильность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*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extLst>
                  <a:ext uri="{0D108BD9-81ED-4DB2-BD59-A6C34878D82A}">
                    <a16:rowId xmlns:a16="http://schemas.microsoft.com/office/drawing/2014/main" val="2818282855"/>
                  </a:ext>
                </a:extLst>
              </a:tr>
              <a:tr h="1283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Прецизионность: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– повторяемость (сходимость)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– промежуточная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(внутрилабораторная) прецизионность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Нет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extLst>
                  <a:ext uri="{0D108BD9-81ED-4DB2-BD59-A6C34878D82A}">
                    <a16:rowId xmlns:a16="http://schemas.microsoft.com/office/drawing/2014/main" val="3126890375"/>
                  </a:ext>
                </a:extLst>
              </a:tr>
              <a:tr h="2139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Устойчивость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*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*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*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*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0" marR="65270" marT="0" marB="0" anchor="ctr"/>
                </a:tc>
                <a:extLst>
                  <a:ext uri="{0D108BD9-81ED-4DB2-BD59-A6C34878D82A}">
                    <a16:rowId xmlns:a16="http://schemas.microsoft.com/office/drawing/2014/main" val="2219697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382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cap="all" dirty="0"/>
              <a:t>1. Специфичность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Специфичность </a:t>
            </a:r>
            <a:r>
              <a:rPr lang="ru-RU" dirty="0"/>
              <a:t>– это способность аналитической методики однозначно оценивать определяемое вещество в присутствии сопутствующих компонентов.</a:t>
            </a:r>
          </a:p>
          <a:p>
            <a:pPr marL="0" indent="0">
              <a:buNone/>
            </a:pPr>
            <a:r>
              <a:rPr lang="ru-RU" dirty="0"/>
              <a:t>Доказательство специфичности </a:t>
            </a:r>
            <a:r>
              <a:rPr lang="ru-RU" dirty="0" err="1"/>
              <a:t>валидируемой</a:t>
            </a:r>
            <a:r>
              <a:rPr lang="ru-RU" dirty="0"/>
              <a:t> методики обычно основывается на рассмотрении полученных с ее использованием данных анализа модельных смесей известного состава.</a:t>
            </a:r>
          </a:p>
          <a:p>
            <a:pPr marL="0" indent="0">
              <a:buNone/>
            </a:pPr>
            <a:r>
              <a:rPr lang="ru-RU" dirty="0"/>
              <a:t>Специфичность </a:t>
            </a:r>
            <a:r>
              <a:rPr lang="ru-RU" dirty="0" err="1"/>
              <a:t>валидируемой</a:t>
            </a:r>
            <a:r>
              <a:rPr lang="ru-RU" dirty="0"/>
              <a:t> методики может быть доказана также соответствующей статистической обработкой результатов анализов реальных объектов, выполненных с ее использованием и, параллельно, с использованием другой, заведомо специфичной, методики (методики, специфичность которой доказана).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9724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1.1 Для методик испытаний на подлинность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Валидируемая</a:t>
            </a:r>
            <a:r>
              <a:rPr lang="ru-RU" dirty="0"/>
              <a:t> методика (или совокупность методик) должна обеспечивать достоверную информацию о присутствии данного действующего вещества в субстанции или лекарственной форме при наличии в ее составе предусмотренных рецептурой компонентов, что подлежит экспериментальному подтверждению.</a:t>
            </a:r>
          </a:p>
          <a:p>
            <a:r>
              <a:rPr lang="ru-RU" dirty="0"/>
              <a:t>Подлинность действующего вещества в фармацевтической субстанции или лекарственном препарате устанавливают в сравнении со стандартным образцом или по физико-химическим или химическим свойствам, не характерным для других компонентов.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8092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>1.2</a:t>
            </a:r>
            <a:r>
              <a:rPr lang="ru-RU" b="1" i="1" dirty="0"/>
              <a:t> Для методик количественного определения и испытания на примеси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Для </a:t>
            </a:r>
            <a:r>
              <a:rPr lang="ru-RU" dirty="0" err="1"/>
              <a:t>валидируемой</a:t>
            </a:r>
            <a:r>
              <a:rPr lang="ru-RU" dirty="0"/>
              <a:t> методики количественного определения и испытаний на примеси применяют одинаковые подходы − должна быть оценена ее специфичность в отношении определяемого вещества, т. е. должно быть экспериментально подтверждено, что присутствие сопутствующих компонентов не влияет непредусмотренным образом на результат анализа.</a:t>
            </a:r>
          </a:p>
          <a:p>
            <a:r>
              <a:rPr lang="ru-RU" dirty="0"/>
              <a:t>Допускается оценка специфичности </a:t>
            </a:r>
            <a:r>
              <a:rPr lang="ru-RU" dirty="0" err="1"/>
              <a:t>валидируемой</a:t>
            </a:r>
            <a:r>
              <a:rPr lang="ru-RU" dirty="0"/>
              <a:t> методики как путем анализа модельных смесей известного состава, содержащих определяемое вещество, так и путем сравнения результатов анализов реальных объектов, полученных одновременно с использованием </a:t>
            </a:r>
            <a:r>
              <a:rPr lang="ru-RU" dirty="0" err="1"/>
              <a:t>валидируемой</a:t>
            </a:r>
            <a:r>
              <a:rPr lang="ru-RU" dirty="0"/>
              <a:t> и другой, заведомо специфичной методики. Результаты соответствующих экспериментов должны быть статистически обработаны.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2607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2. ПРЕДЕЛ </a:t>
            </a:r>
            <a:r>
              <a:rPr lang="ru-RU" b="1" dirty="0" smtClean="0"/>
              <a:t>ОБНАРУЖЕНИЯ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Предел обнаружения – это наименьшее количество (концентрация) определяемого вещества в образце, которое может быть обнаружено (или приближенно оценено) с использованием </a:t>
            </a:r>
            <a:r>
              <a:rPr lang="ru-RU" dirty="0" err="1"/>
              <a:t>валидируемой</a:t>
            </a:r>
            <a:r>
              <a:rPr lang="ru-RU" dirty="0"/>
              <a:t> методики.</a:t>
            </a:r>
          </a:p>
          <a:p>
            <a:r>
              <a:rPr lang="ru-RU" dirty="0"/>
              <a:t>Предел обнаружения в случаях, указанных в таблице, обычно выражается как концентрация определяемого вещества (в % относительных или долях на миллион – </a:t>
            </a:r>
            <a:r>
              <a:rPr lang="en-US" dirty="0"/>
              <a:t>ppm</a:t>
            </a:r>
            <a:r>
              <a:rPr lang="ru-RU" dirty="0"/>
              <a:t>).</a:t>
            </a:r>
          </a:p>
          <a:p>
            <a:r>
              <a:rPr lang="ru-RU" dirty="0"/>
              <a:t>В зависимости от типа методики (визуальная или инструментальная) используют разные способы определения предела обнаружения.</a:t>
            </a:r>
          </a:p>
        </p:txBody>
      </p:sp>
    </p:spTree>
    <p:extLst>
      <p:ext uri="{BB962C8B-B14F-4D97-AF65-F5344CB8AC3E}">
        <p14:creationId xmlns:p14="http://schemas.microsoft.com/office/powerpoint/2010/main" val="2949051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2.1 Для методик с визуальной оценкой результата анализа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Проводят </a:t>
            </a:r>
            <a:r>
              <a:rPr lang="ru-RU" dirty="0"/>
              <a:t>испытания образцов с различными известными количествами (концентрациями) определяемого вещества и устанавливают минимальное значение, при котором результат анализа может быть оценен визуально. Это значение является оценкой предела обнаружения.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04449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1326</TotalTime>
  <Words>1507</Words>
  <Application>Microsoft Office PowerPoint</Application>
  <PresentationFormat>Широкоэкранный</PresentationFormat>
  <Paragraphs>177</Paragraphs>
  <Slides>23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Light</vt:lpstr>
      <vt:lpstr>Symbol</vt:lpstr>
      <vt:lpstr>Times New Roman</vt:lpstr>
      <vt:lpstr>Тема Office</vt:lpstr>
      <vt:lpstr>Microsoft Equation 3.0</vt:lpstr>
      <vt:lpstr>Валидация аналитических методик  ОФС.1.1.0012.15  </vt:lpstr>
      <vt:lpstr>Презентация PowerPoint</vt:lpstr>
      <vt:lpstr>Презентация PowerPoint</vt:lpstr>
      <vt:lpstr>Таблица 1  Характеристики методик, определяемые при валидации </vt:lpstr>
      <vt:lpstr>1. Специфичность </vt:lpstr>
      <vt:lpstr>1.1 Для методик испытаний на подлинность </vt:lpstr>
      <vt:lpstr> 1.2 Для методик количественного определения и испытания на примеси </vt:lpstr>
      <vt:lpstr>2. ПРЕДЕЛ ОБНАРУЖЕНИЯ</vt:lpstr>
      <vt:lpstr>2.1 Для методик с визуальной оценкой результата анализа </vt:lpstr>
      <vt:lpstr>2.2 Для методик с инструментальной оценкой результата анализа </vt:lpstr>
      <vt:lpstr>3. ПРЕДЕЛ КОЛИЧЕСТВЕННОГО ОПРЕДЕЛЕНИЯ  </vt:lpstr>
      <vt:lpstr>Презентация PowerPoint</vt:lpstr>
      <vt:lpstr>Презентация PowerPoint</vt:lpstr>
      <vt:lpstr>4. АНАЛИТИЧЕСКАЯ ОБЛАСТЬ МЕТОДИКИ </vt:lpstr>
      <vt:lpstr>5. ЛИНЕЙНОСТЬ</vt:lpstr>
      <vt:lpstr>Презентация PowerPoint</vt:lpstr>
      <vt:lpstr>6. ПРАВИЛЬНОСТЬ </vt:lpstr>
      <vt:lpstr>Презентация PowerPoint</vt:lpstr>
      <vt:lpstr>Презентация PowerPoint</vt:lpstr>
      <vt:lpstr>Прецизионность</vt:lpstr>
      <vt:lpstr>Презентация PowerPoint</vt:lpstr>
      <vt:lpstr>Презентация PowerPoint</vt:lpstr>
      <vt:lpstr> 8. УСТОЙЧИВОСТЬ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Валидация аналитических методик  ОФС.1.1.0012.15</dc:title>
  <dc:creator>Венера</dc:creator>
  <cp:lastModifiedBy>Венера</cp:lastModifiedBy>
  <cp:revision>9</cp:revision>
  <dcterms:created xsi:type="dcterms:W3CDTF">2026-01-22T13:15:18Z</dcterms:created>
  <dcterms:modified xsi:type="dcterms:W3CDTF">2026-01-24T09:38:38Z</dcterms:modified>
</cp:coreProperties>
</file>