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61" r:id="rId9"/>
    <p:sldId id="275" r:id="rId10"/>
    <p:sldId id="265" r:id="rId11"/>
    <p:sldId id="264" r:id="rId12"/>
    <p:sldId id="260" r:id="rId13"/>
    <p:sldId id="276" r:id="rId14"/>
    <p:sldId id="277" r:id="rId15"/>
    <p:sldId id="266" r:id="rId16"/>
    <p:sldId id="263" r:id="rId17"/>
    <p:sldId id="278" r:id="rId18"/>
    <p:sldId id="267" r:id="rId19"/>
    <p:sldId id="279" r:id="rId20"/>
    <p:sldId id="268" r:id="rId21"/>
    <p:sldId id="269" r:id="rId22"/>
    <p:sldId id="270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7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6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1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1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4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7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9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0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420A-5F4F-43D2-8DE8-A7ABE880839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9B3F-0DC7-42E5-B3FD-EEF325E5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3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ntgenogram.ru/shop/golova/opuholi-mozga/23-limfoma-30-kejsov/" TargetMode="External"/><Relationship Id="rId2" Type="http://schemas.openxmlformats.org/officeDocument/2006/relationships/hyperlink" Target="https://rentgenogram.ru/shop/golova/opuholi-mozga/17-meningioma-320-kejs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rentgenogram.ru/shop/golova/opuholi-mozga/29-metastazy-v-mozg-261-kej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rentgenogram.ru/shop/golova/vospalitelnye-proczessy-mozga/5-tuberkulyoznyj-meningit-6-kejsov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КОНТРАСТНОЕ УСИЛЕНИЕ ОПУХОЛЕЙ ГОЛОВНОГО МОЗГА</a:t>
            </a:r>
            <a:br>
              <a:rPr lang="ru-RU" b="1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Зайцева 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7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1_mri_ring_contrast_tumors_rentgenogram.ru - Рис.1 Кольцевидный паттерн контрастного усиления на примере патологических изменений и объёмных образований головного мозга на МРТ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7" y="0"/>
            <a:ext cx="10359025" cy="62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546" y="6275055"/>
            <a:ext cx="516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A0A0A"/>
                </a:solidFill>
                <a:latin typeface="Google Sans"/>
              </a:rPr>
              <a:t>острый диссеминированный </a:t>
            </a:r>
            <a:r>
              <a:rPr lang="ru-RU" dirty="0" err="1">
                <a:solidFill>
                  <a:srgbClr val="0A0A0A"/>
                </a:solidFill>
                <a:latin typeface="Google Sans"/>
              </a:rPr>
              <a:t>энцефаломиелит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08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Кольцевидное контрастное </a:t>
            </a:r>
            <a:r>
              <a:rPr lang="ru-RU" b="1" dirty="0" smtClean="0"/>
              <a:t>усиление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dirty="0" smtClean="0"/>
              <a:t>Кольцевидный </a:t>
            </a:r>
            <a:r>
              <a:rPr lang="ru-RU" dirty="0"/>
              <a:t>паттерн контрастирования в большинстве случаев свойственен кистозным опухолям, опухолям, содержащим истинные опухолевые кисты (кисты с опухолевыми клетками в стенках), а так же опухолям с центральным некротическим распадом (</a:t>
            </a:r>
            <a:r>
              <a:rPr lang="ru-RU" dirty="0" err="1"/>
              <a:t>глиобластома</a:t>
            </a:r>
            <a:r>
              <a:rPr lang="ru-RU" dirty="0"/>
              <a:t>, метастазы) и другим процессам, симулирующим опухоль (абсцесс, </a:t>
            </a:r>
            <a:r>
              <a:rPr lang="ru-RU" dirty="0" err="1"/>
              <a:t>псевдотуморозная</a:t>
            </a:r>
            <a:r>
              <a:rPr lang="ru-RU" dirty="0"/>
              <a:t> форма рассеянного склероза, ОДЭМ, токсоплазмоз).</a:t>
            </a:r>
          </a:p>
          <a:p>
            <a:pPr fontAlgn="base"/>
            <a:r>
              <a:rPr lang="ru-RU" u="sng" dirty="0"/>
              <a:t>Глиобластома</a:t>
            </a:r>
            <a:endParaRPr lang="ru-RU" dirty="0"/>
          </a:p>
          <a:p>
            <a:pPr fontAlgn="base"/>
            <a:r>
              <a:rPr lang="ru-RU" dirty="0"/>
              <a:t>Абсцесс</a:t>
            </a:r>
          </a:p>
          <a:p>
            <a:pPr fontAlgn="base"/>
            <a:r>
              <a:rPr lang="ru-RU" dirty="0"/>
              <a:t>Метастаз</a:t>
            </a:r>
          </a:p>
          <a:p>
            <a:pPr fontAlgn="base"/>
            <a:r>
              <a:rPr lang="ru-RU" u="sng" dirty="0"/>
              <a:t>Лимфома</a:t>
            </a:r>
            <a:endParaRPr lang="ru-RU" dirty="0"/>
          </a:p>
          <a:p>
            <a:pPr fontAlgn="base"/>
            <a:r>
              <a:rPr lang="ru-RU" u="sng" dirty="0"/>
              <a:t>Демиелинизирующее заболевание</a:t>
            </a:r>
            <a:r>
              <a:rPr lang="ru-RU" dirty="0"/>
              <a:t> (РС, ОДЕМ)</a:t>
            </a:r>
          </a:p>
          <a:p>
            <a:pPr fontAlgn="base"/>
            <a:r>
              <a:rPr lang="ru-RU" u="sng" dirty="0"/>
              <a:t>Токсоплазмоз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79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ntgenogram.ru/wp-content/uploads/2024/12/tabl_1_mri_ct_contrast_tumors_rentgenogram.ru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31" y="1036426"/>
            <a:ext cx="7582422" cy="45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Глиобласто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" y="0"/>
            <a:ext cx="2218380" cy="22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рт до операции 1"/>
          <p:cNvSpPr>
            <a:spLocks noChangeAspect="1" noChangeArrowheads="1"/>
          </p:cNvSpPr>
          <p:nvPr/>
        </p:nvSpPr>
        <p:spPr bwMode="auto">
          <a:xfrm>
            <a:off x="607430" y="2763445"/>
            <a:ext cx="1835145" cy="183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мрт до операции 1"/>
          <p:cNvSpPr>
            <a:spLocks noChangeAspect="1" noChangeArrowheads="1"/>
          </p:cNvSpPr>
          <p:nvPr/>
        </p:nvSpPr>
        <p:spPr bwMode="auto">
          <a:xfrm>
            <a:off x="200415" y="-1117409"/>
            <a:ext cx="1089766" cy="12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мрт до операции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0389" t="49459"/>
          <a:stretch/>
        </p:blipFill>
        <p:spPr>
          <a:xfrm>
            <a:off x="-16432" y="4701593"/>
            <a:ext cx="2241189" cy="2156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1128" t="1546"/>
          <a:stretch/>
        </p:blipFill>
        <p:spPr>
          <a:xfrm>
            <a:off x="9869229" y="4414832"/>
            <a:ext cx="2342967" cy="2443168"/>
          </a:xfrm>
          <a:prstGeom prst="rect">
            <a:avLst/>
          </a:prstGeom>
        </p:spPr>
      </p:pic>
      <p:pic>
        <p:nvPicPr>
          <p:cNvPr id="7178" name="Picture 10" descr="рис.4 Олигодендроглиома на МРТ Т2 аксиа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559" y="7937"/>
            <a:ext cx="2351441" cy="23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8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436312"/>
            <a:ext cx="11974882" cy="442168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  <a:r>
              <a:rPr lang="ru-RU" b="1" dirty="0" err="1"/>
              <a:t>Лимфомы</a:t>
            </a:r>
            <a:r>
              <a:rPr lang="ru-RU" dirty="0"/>
              <a:t> имеют тенденцию к диффузной инфильтрации мозга, часто в виде многоочаговых образований вблизи желудочков, хотя могут быть и </a:t>
            </a:r>
            <a:r>
              <a:rPr lang="ru-RU" dirty="0" err="1"/>
              <a:t>солитарными</a:t>
            </a:r>
            <a:r>
              <a:rPr lang="ru-RU" dirty="0"/>
              <a:t> образованиями. </a:t>
            </a:r>
            <a:r>
              <a:rPr lang="ru-RU" dirty="0" err="1"/>
              <a:t>Лимфомы</a:t>
            </a:r>
            <a:r>
              <a:rPr lang="ru-RU" dirty="0"/>
              <a:t> также </a:t>
            </a:r>
            <a:r>
              <a:rPr lang="ru-RU" dirty="0" err="1"/>
              <a:t>появлются</a:t>
            </a:r>
            <a:r>
              <a:rPr lang="ru-RU" dirty="0"/>
              <a:t> в оболочках мозга, в сосудистой оболочке глазного яблока и в стекловидном теле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Большинство из них – В-клеточные опухоли, часто </a:t>
            </a:r>
            <a:r>
              <a:rPr lang="ru-RU" dirty="0" err="1"/>
              <a:t>иммунобластные</a:t>
            </a:r>
            <a:r>
              <a:rPr lang="ru-RU" dirty="0"/>
              <a:t>. На фоне нарушенного иммунитета развитие </a:t>
            </a:r>
            <a:r>
              <a:rPr lang="ru-RU" dirty="0" err="1"/>
              <a:t>лимфом</a:t>
            </a:r>
            <a:r>
              <a:rPr lang="ru-RU" dirty="0"/>
              <a:t> провоцируется </a:t>
            </a:r>
            <a:r>
              <a:rPr lang="ru-RU" u="sng" dirty="0"/>
              <a:t>вирусом Эпштейна–</a:t>
            </a:r>
            <a:r>
              <a:rPr lang="ru-RU" u="sng" dirty="0" err="1"/>
              <a:t>Барр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на МРТ выявлено усиление контрастирования гадолинием или при клиническом обследовании присутствуют менингеальные признаки, особенно при обнаружении черепной невропатии, должна быть исследована ЦСЖ для исключения </a:t>
            </a:r>
            <a:r>
              <a:rPr lang="ru-RU" dirty="0" err="1"/>
              <a:t>лимфоматозного</a:t>
            </a:r>
            <a:r>
              <a:rPr lang="ru-RU" dirty="0"/>
              <a:t> менингита. На фоне нарушенного иммунитета в ЦСЖ можно выявить ДНК вируса Эпштейна–</a:t>
            </a:r>
            <a:r>
              <a:rPr lang="ru-RU" dirty="0" err="1"/>
              <a:t>Барр</a:t>
            </a:r>
            <a:r>
              <a:rPr lang="ru-RU" dirty="0"/>
              <a:t>. Если ЦСЖ не содержит ни клеток </a:t>
            </a:r>
            <a:r>
              <a:rPr lang="ru-RU" dirty="0" err="1"/>
              <a:t>лимфомы</a:t>
            </a:r>
            <a:r>
              <a:rPr lang="ru-RU" dirty="0"/>
              <a:t>, ни ДНК вируса Эпштейна–</a:t>
            </a:r>
            <a:r>
              <a:rPr lang="ru-RU" dirty="0" err="1"/>
              <a:t>Барр</a:t>
            </a:r>
            <a:r>
              <a:rPr lang="ru-RU" dirty="0"/>
              <a:t>, то показана биопсия мозга (хирургическая или пункционная). Поскольку лимфома очень чувствительна к </a:t>
            </a:r>
            <a:r>
              <a:rPr lang="ru-RU" dirty="0" err="1"/>
              <a:t>глюкокортикоидам</a:t>
            </a:r>
            <a:r>
              <a:rPr lang="ru-RU" dirty="0"/>
              <a:t>, их назначение непосредственно перед проведением биопсии чревато ложноотрицательным результатом. Таким образом, до момента постановки окончательного диагноза пациентам с подозрением на </a:t>
            </a:r>
            <a:r>
              <a:rPr lang="ru-RU" dirty="0" err="1"/>
              <a:t>лимфому</a:t>
            </a:r>
            <a:r>
              <a:rPr lang="ru-RU" dirty="0"/>
              <a:t> ЦНС не следует назначать кортикостероиды, за исключением случаев, когда это абсолютно необходимо из-за острого клинического ухудшения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ris.4-pervichnaya-limfoma-czns-na-mrt-flair-i-t1-s-kontrastom-aksi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6" y="0"/>
            <a:ext cx="2285382" cy="22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s.5-pervichnaya-limfoma-czns-s-figuroj-babochki-na-mrt-t1-s-kontrastom-aks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98" y="12526"/>
            <a:ext cx="2322959" cy="23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is.6-pervichnaya-limfoma-czns-u-immunokomprometirovannogo-paczienta-na-mrt-t1-s-kontrastom-kor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710" y="13995"/>
            <a:ext cx="2272856" cy="22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ис.10 Мультифокальная первичная лимфома ЦНС на МРТ Т1 с контрастом аксиа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16" y="12527"/>
            <a:ext cx="2275794" cy="22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рис.17 Первичная лимфома ЦНС на МРТ Т1 с контрастом аксиал и корона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39" y="36108"/>
            <a:ext cx="2275794" cy="22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9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Кортикостероиды</a:t>
            </a:r>
            <a:endParaRPr lang="ru-RU" dirty="0"/>
          </a:p>
          <a:p>
            <a:r>
              <a:rPr lang="ru-RU" dirty="0"/>
              <a:t>Химиотерапия</a:t>
            </a:r>
          </a:p>
          <a:p>
            <a:r>
              <a:rPr lang="ru-RU" dirty="0"/>
              <a:t>Лучевая терапия</a:t>
            </a:r>
          </a:p>
          <a:p>
            <a:r>
              <a:rPr lang="ru-RU" dirty="0"/>
              <a:t>При назначении кортикостероидов сразу наблюдают резкое улучшение состояния, но ответ кратковременный; основная лимфома мозга как правило возвращается. Хирургическое удаление не играет никакой роли, за исключением вероятности </a:t>
            </a:r>
            <a:r>
              <a:rPr lang="ru-RU" dirty="0" err="1"/>
              <a:t>грыжеобразования</a:t>
            </a:r>
            <a:r>
              <a:rPr lang="ru-RU" dirty="0"/>
              <a:t>. Схема комбинированной лекарственной химиотерапии включая применение высоких доз </a:t>
            </a:r>
            <a:r>
              <a:rPr lang="ru-RU" dirty="0" err="1"/>
              <a:t>метотрексата</a:t>
            </a:r>
            <a:r>
              <a:rPr lang="ru-RU" dirty="0"/>
              <a:t> (от 1 г/м2 до 8 г/м2) может иметь длительные эффекты. Добавление консолидационной химиотерапии, объединение облучения всего головного мозга или высокодозной химиотерапии со спасением стволовых клеток, может, повысить выживаемость.</a:t>
            </a:r>
          </a:p>
          <a:p>
            <a:r>
              <a:rPr lang="ru-RU" dirty="0"/>
              <a:t>Облучение всего мозга может вызывать клинически значимую </a:t>
            </a:r>
            <a:r>
              <a:rPr lang="ru-RU" dirty="0" err="1"/>
              <a:t>лейкоэнцефалопатию</a:t>
            </a:r>
            <a:r>
              <a:rPr lang="ru-RU" dirty="0"/>
              <a:t>, особенно у пожилых пациентов. Этот эффект может усугубить прием </a:t>
            </a:r>
            <a:r>
              <a:rPr lang="ru-RU" dirty="0" err="1"/>
              <a:t>метотрексата</a:t>
            </a:r>
            <a:r>
              <a:rPr lang="ru-RU" dirty="0"/>
              <a:t>.</a:t>
            </a:r>
          </a:p>
          <a:p>
            <a:r>
              <a:rPr lang="ru-RU" dirty="0"/>
              <a:t>Медианная 5-летняя выживаемость составляет приблизительно 30–38%. Выживаемость выше среди молодых, чем у пожилых пациентов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2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tabl_3_types_tumors_rentgenogram.ru - Табл.3 Дифференциальная диагностика поражений ЦНС с «кольцевидным» паттерном контрастного усил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05" y="365125"/>
            <a:ext cx="8586606" cy="541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6113994"/>
            <a:ext cx="10922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7A7A7A"/>
                </a:solidFill>
                <a:effectLst/>
                <a:latin typeface="Roboto"/>
              </a:rPr>
              <a:t>Мультипараметрическое</a:t>
            </a:r>
            <a:r>
              <a:rPr lang="ru-RU" b="0" i="0" dirty="0" smtClean="0">
                <a:solidFill>
                  <a:srgbClr val="7A7A7A"/>
                </a:solidFill>
                <a:effectLst/>
                <a:latin typeface="Roboto"/>
              </a:rPr>
              <a:t> сравнение основного дифференциального ряда патологических процессов головного 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1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rentgenogram.ru/wp-content/uploads/2024/12/tabl_2_types_contrast_tumors_rentgenogram.ru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98" y="463463"/>
            <a:ext cx="9857404" cy="38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4953" y="48263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7A7A7A"/>
                </a:solidFill>
                <a:effectLst/>
                <a:latin typeface="Roboto"/>
              </a:rPr>
              <a:t> Паттерны контрастного усиления и характерные для них опухоли головного 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62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2_mri_homogen_contrast_tumors_rentgenogram.ru - Рис.2 Опухоли с гомогенным накоплением контраста после в/в усил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0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377" y="3341510"/>
            <a:ext cx="10758312" cy="54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7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44240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i="0" dirty="0" smtClean="0">
                <a:solidFill>
                  <a:srgbClr val="1E293B"/>
                </a:solidFill>
                <a:effectLst/>
                <a:latin typeface="Roboto"/>
              </a:rPr>
              <a:t> Гомогенное контрастное усиление</a:t>
            </a:r>
          </a:p>
          <a:p>
            <a:pPr fontAlgn="base"/>
            <a:r>
              <a:rPr lang="ru-RU" b="0" i="0" dirty="0" smtClean="0">
                <a:solidFill>
                  <a:srgbClr val="1E293B"/>
                </a:solidFill>
                <a:effectLst/>
                <a:latin typeface="Roboto"/>
              </a:rPr>
              <a:t>Гомогенное контрастное усиление характерно для: </a:t>
            </a:r>
            <a:r>
              <a:rPr lang="ru-RU" b="0" i="0" u="sng" strike="noStrike" dirty="0" err="1" smtClean="0">
                <a:solidFill>
                  <a:srgbClr val="1E293B"/>
                </a:solidFill>
                <a:effectLst/>
                <a:latin typeface="Roboto"/>
                <a:hlinkClick r:id="rId2"/>
              </a:rPr>
              <a:t>менингиомы</a:t>
            </a:r>
            <a:r>
              <a:rPr lang="ru-RU" b="0" i="0" dirty="0" smtClean="0">
                <a:solidFill>
                  <a:srgbClr val="1E293B"/>
                </a:solidFill>
                <a:effectLst/>
                <a:latin typeface="Roboto"/>
              </a:rPr>
              <a:t>, </a:t>
            </a:r>
            <a:r>
              <a:rPr lang="ru-RU" b="0" i="0" u="sng" strike="noStrike" dirty="0" err="1" smtClean="0">
                <a:solidFill>
                  <a:srgbClr val="1E293B"/>
                </a:solidFill>
                <a:effectLst/>
                <a:latin typeface="Roboto"/>
                <a:hlinkClick r:id="rId3"/>
              </a:rPr>
              <a:t>лимфомы</a:t>
            </a:r>
            <a:r>
              <a:rPr lang="ru-RU" b="0" i="0" u="none" strike="noStrike" dirty="0" smtClean="0">
                <a:solidFill>
                  <a:srgbClr val="1E293B"/>
                </a:solidFill>
                <a:effectLst/>
                <a:latin typeface="Roboto"/>
                <a:hlinkClick r:id="rId3"/>
              </a:rPr>
              <a:t> </a:t>
            </a:r>
            <a:r>
              <a:rPr lang="ru-RU" b="0" i="0" dirty="0" smtClean="0">
                <a:solidFill>
                  <a:srgbClr val="1E293B"/>
                </a:solidFill>
                <a:effectLst/>
                <a:latin typeface="Roboto"/>
              </a:rPr>
              <a:t>и </a:t>
            </a:r>
            <a:r>
              <a:rPr lang="ru-RU" b="0" i="0" u="sng" strike="noStrike" dirty="0" smtClean="0">
                <a:solidFill>
                  <a:srgbClr val="1E293B"/>
                </a:solidFill>
                <a:effectLst/>
                <a:latin typeface="Roboto"/>
                <a:hlinkClick r:id="rId4"/>
              </a:rPr>
              <a:t>метастаза</a:t>
            </a:r>
            <a:r>
              <a:rPr lang="ru-RU" b="0" i="0" dirty="0" smtClean="0">
                <a:solidFill>
                  <a:srgbClr val="1E293B"/>
                </a:solidFill>
                <a:effectLst/>
                <a:latin typeface="Roboto"/>
              </a:rPr>
              <a:t>.</a:t>
            </a:r>
            <a:endParaRPr lang="ru-RU" b="0" i="0" dirty="0">
              <a:solidFill>
                <a:srgbClr val="1E293B"/>
              </a:solidFill>
              <a:effectLst/>
              <a:latin typeface="Roboto"/>
            </a:endParaRPr>
          </a:p>
        </p:txBody>
      </p:sp>
      <p:pic>
        <p:nvPicPr>
          <p:cNvPr id="5122" name="Picture 2" descr="2_mri_homogen_contrast_tumors_rentgenogram.ru - Рис.2 Опухоли с гомогенным накоплением контраста после в/в усиления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0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3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3_mri_heterogen_contrast_tumors_rentgenogram.ru-2 - Рис.3 Некоторые поражения с гетерогенным накоплением контраста после в/в усил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8" y="470068"/>
            <a:ext cx="11130844" cy="48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3110" y="4583288"/>
            <a:ext cx="10758312" cy="54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8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 smtClean="0"/>
              <a:t> </a:t>
            </a:r>
            <a:r>
              <a:rPr lang="ru-RU" dirty="0" smtClean="0"/>
              <a:t>Контрастный </a:t>
            </a:r>
            <a:r>
              <a:rPr lang="ru-RU" dirty="0"/>
              <a:t>препарат для КТ в своём составе содержит атомы йода, которые существенно ослабляют рентгеновское излучение и повышают цифры </a:t>
            </a:r>
            <a:r>
              <a:rPr lang="ru-RU" dirty="0" err="1"/>
              <a:t>Хаунсфилда</a:t>
            </a:r>
            <a:r>
              <a:rPr lang="ru-RU" dirty="0"/>
              <a:t> в тканях, которые накапливают этот контрастный агент.</a:t>
            </a:r>
          </a:p>
          <a:p>
            <a:endParaRPr lang="ru-RU" dirty="0"/>
          </a:p>
        </p:txBody>
      </p:sp>
      <p:pic>
        <p:nvPicPr>
          <p:cNvPr id="2050" name="Picture 2" descr="2) Схема Хаунсфилда и Мак-Кормака. Основная задача рентгеновской  компьютерной том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74" y="3681412"/>
            <a:ext cx="70675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1951" y="5715298"/>
            <a:ext cx="7189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0" dirty="0" smtClean="0">
                <a:solidFill>
                  <a:srgbClr val="1E293B"/>
                </a:solidFill>
                <a:effectLst/>
                <a:latin typeface="Roboto"/>
              </a:rPr>
              <a:t>Гетерогенное контрастное усиление</a:t>
            </a:r>
          </a:p>
          <a:p>
            <a:pPr fontAlgn="base"/>
            <a:r>
              <a:rPr lang="ru-RU" b="0" i="0" dirty="0" smtClean="0">
                <a:solidFill>
                  <a:srgbClr val="1E293B"/>
                </a:solidFill>
                <a:effectLst/>
                <a:latin typeface="Roboto"/>
              </a:rPr>
              <a:t>Гетерогенное контрастное усиление характерно для: метастаза, лучевого некроза.</a:t>
            </a:r>
            <a:endParaRPr lang="ru-RU" b="0" i="0" dirty="0">
              <a:solidFill>
                <a:srgbClr val="1E293B"/>
              </a:solidFill>
              <a:effectLst/>
              <a:latin typeface="Roboto"/>
            </a:endParaRPr>
          </a:p>
        </p:txBody>
      </p:sp>
      <p:pic>
        <p:nvPicPr>
          <p:cNvPr id="6146" name="Picture 2" descr="3_mri_heterogen_contrast_tumors_rentgenogram.ru-2 - Рис.3 Некоторые поражения с гетерогенным накоплением контраста после в/в усил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" y="0"/>
            <a:ext cx="11029243" cy="48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473267" cy="978252"/>
          </a:xfrm>
        </p:spPr>
        <p:txBody>
          <a:bodyPr>
            <a:normAutofit/>
          </a:bodyPr>
          <a:lstStyle/>
          <a:p>
            <a:r>
              <a:rPr lang="ru-RU" sz="2400" b="1" dirty="0"/>
              <a:t>Контрастирование твёрдой мозговой оболочки (</a:t>
            </a:r>
            <a:r>
              <a:rPr lang="ru-RU" sz="2400" b="1" dirty="0" err="1"/>
              <a:t>пахименингеальный</a:t>
            </a:r>
            <a:r>
              <a:rPr lang="ru-RU" sz="2400" b="1" dirty="0"/>
              <a:t> паттерн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267" y="5799314"/>
            <a:ext cx="9834014" cy="974019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Контрастирование </a:t>
            </a:r>
            <a:r>
              <a:rPr lang="ru-RU" dirty="0"/>
              <a:t>твёрдой мозговой оболочки (</a:t>
            </a:r>
            <a:r>
              <a:rPr lang="ru-RU" dirty="0" err="1"/>
              <a:t>пахименингеальный</a:t>
            </a:r>
            <a:r>
              <a:rPr lang="ru-RU" dirty="0"/>
              <a:t> паттерн): послеоперационные изменения, внутричерепная гипотензия, гранулематозные заболевания (</a:t>
            </a:r>
            <a:r>
              <a:rPr lang="ru-RU" u="sng" dirty="0">
                <a:hlinkClick r:id="rId2"/>
              </a:rPr>
              <a:t>туберкулёз</a:t>
            </a:r>
            <a:r>
              <a:rPr lang="ru-RU" dirty="0"/>
              <a:t>, </a:t>
            </a:r>
            <a:r>
              <a:rPr lang="ru-RU" dirty="0" err="1"/>
              <a:t>саркоидоз</a:t>
            </a:r>
            <a:r>
              <a:rPr lang="ru-RU" dirty="0"/>
              <a:t>), ревматоидные конкреции, грибковые поражения, опухоли (</a:t>
            </a:r>
            <a:r>
              <a:rPr lang="ru-RU" dirty="0" err="1"/>
              <a:t>менингиома</a:t>
            </a:r>
            <a:r>
              <a:rPr lang="ru-RU" dirty="0"/>
              <a:t>, вторичная лимфома, метастазы).</a:t>
            </a:r>
          </a:p>
          <a:p>
            <a:endParaRPr lang="ru-RU" dirty="0"/>
          </a:p>
        </p:txBody>
      </p:sp>
      <p:pic>
        <p:nvPicPr>
          <p:cNvPr id="7170" name="Picture 2" descr="4_mri_pachy_contrast_tumors_rentgenogram.ru - Рис.4 Пахименингеальный паттерн контрастного усиления с примерами на некоторых опухолях головного моз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" y="1148821"/>
            <a:ext cx="11804038" cy="39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21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Контрастирование мягкой мозговой оболочки (</a:t>
            </a:r>
            <a:r>
              <a:rPr lang="ru-RU" b="1" dirty="0" err="1"/>
              <a:t>лептоменингеальный</a:t>
            </a:r>
            <a:r>
              <a:rPr lang="ru-RU" b="1" dirty="0"/>
              <a:t> паттерн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5288" y="1825625"/>
            <a:ext cx="9818511" cy="872419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 smtClean="0"/>
              <a:t>Контрастирование </a:t>
            </a:r>
            <a:r>
              <a:rPr lang="ru-RU" dirty="0"/>
              <a:t>мягкой мозговой оболочки (</a:t>
            </a:r>
            <a:r>
              <a:rPr lang="ru-RU" dirty="0" err="1"/>
              <a:t>лептоменингеальный</a:t>
            </a:r>
            <a:r>
              <a:rPr lang="ru-RU" dirty="0"/>
              <a:t> паттерн): </a:t>
            </a:r>
            <a:r>
              <a:rPr lang="ru-RU" u="sng" dirty="0"/>
              <a:t>менингит</a:t>
            </a:r>
            <a:r>
              <a:rPr lang="ru-RU" dirty="0"/>
              <a:t> (бактериальный, вирусный, грибковый), опухоли (</a:t>
            </a:r>
            <a:r>
              <a:rPr lang="ru-RU" dirty="0" err="1"/>
              <a:t>менингиальный</a:t>
            </a:r>
            <a:r>
              <a:rPr lang="ru-RU" dirty="0"/>
              <a:t> </a:t>
            </a:r>
            <a:r>
              <a:rPr lang="ru-RU" dirty="0" err="1"/>
              <a:t>карциноматоз</a:t>
            </a:r>
            <a:r>
              <a:rPr lang="ru-RU" dirty="0"/>
              <a:t>, метастазы </a:t>
            </a:r>
            <a:r>
              <a:rPr lang="ru-RU" dirty="0" err="1"/>
              <a:t>медуллобластомы</a:t>
            </a:r>
            <a:r>
              <a:rPr lang="ru-RU" dirty="0"/>
              <a:t> или </a:t>
            </a:r>
            <a:r>
              <a:rPr lang="ru-RU" dirty="0" err="1"/>
              <a:t>глиобластомы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8194" name="Picture 2" descr="mri_lepto_contrast_tum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5" y="2918623"/>
            <a:ext cx="10713155" cy="35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6_mri_contrast_tumors_rentgenogram.ru - Рис.6 Контрастное узловое (очаговое) усиление с наличием метастаза меланомы в правой лобной доли. Усиление глубинных структур с поражением базальных ядер слева при лимфоме. Вентрикулярный паттерн контрастного усиления при метастазировании глиобластомы. Контрастное усиление по типу «незамкнутого кольца» типично для рассеянного склероза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187289" cy="37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66044" y="3872090"/>
            <a:ext cx="10927645" cy="2596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 err="1" smtClean="0"/>
              <a:t>Гиральный</a:t>
            </a:r>
            <a:r>
              <a:rPr lang="ru-RU" sz="2000" dirty="0" smtClean="0"/>
              <a:t> паттерн: </a:t>
            </a:r>
            <a:r>
              <a:rPr lang="ru-RU" sz="2000" dirty="0" err="1" smtClean="0"/>
              <a:t>менинго</a:t>
            </a:r>
            <a:r>
              <a:rPr lang="ru-RU" sz="2000" dirty="0" smtClean="0"/>
              <a:t>-энцефалит или </a:t>
            </a:r>
            <a:r>
              <a:rPr lang="ru-RU" sz="2000" u="sng" dirty="0" smtClean="0"/>
              <a:t>энцефалит</a:t>
            </a:r>
            <a:r>
              <a:rPr lang="ru-RU" sz="2000" dirty="0" smtClean="0"/>
              <a:t>, подострая фаза </a:t>
            </a:r>
            <a:r>
              <a:rPr lang="ru-RU" sz="2000" u="sng" dirty="0" smtClean="0"/>
              <a:t>ишемического инсульта</a:t>
            </a:r>
            <a:r>
              <a:rPr lang="ru-RU" sz="2000" dirty="0" smtClean="0"/>
              <a:t>, </a:t>
            </a:r>
            <a:r>
              <a:rPr lang="ru-RU" sz="2000" dirty="0" err="1" smtClean="0"/>
              <a:t>вазодилатация</a:t>
            </a:r>
            <a:r>
              <a:rPr lang="ru-RU" sz="2000" dirty="0" smtClean="0"/>
              <a:t> после перфузии мозга, синдром задней обратимой энцефалопатии).</a:t>
            </a:r>
          </a:p>
          <a:p>
            <a:pPr fontAlgn="base"/>
            <a:r>
              <a:rPr lang="ru-RU" sz="2000" dirty="0" smtClean="0"/>
              <a:t>Узловое кортикальное и субкортикальное усиление: метастазы.</a:t>
            </a:r>
          </a:p>
          <a:p>
            <a:pPr fontAlgn="base"/>
            <a:r>
              <a:rPr lang="ru-RU" sz="2000" dirty="0" smtClean="0"/>
              <a:t>Усиление глубинных структур и </a:t>
            </a:r>
            <a:r>
              <a:rPr lang="ru-RU" sz="2000" dirty="0" err="1" smtClean="0"/>
              <a:t>параверникулярных</a:t>
            </a:r>
            <a:r>
              <a:rPr lang="ru-RU" sz="2000" dirty="0" smtClean="0"/>
              <a:t> зон: </a:t>
            </a:r>
            <a:r>
              <a:rPr lang="ru-RU" sz="2000" u="sng" dirty="0" smtClean="0"/>
              <a:t>лимфома</a:t>
            </a:r>
            <a:r>
              <a:rPr lang="ru-RU" sz="2000" dirty="0" smtClean="0"/>
              <a:t>, </a:t>
            </a:r>
            <a:r>
              <a:rPr lang="ru-RU" sz="2000" u="sng" dirty="0" smtClean="0"/>
              <a:t>токсоплазмоз</a:t>
            </a:r>
            <a:r>
              <a:rPr lang="ru-RU" sz="2000" dirty="0" smtClean="0"/>
              <a:t>, </a:t>
            </a:r>
            <a:r>
              <a:rPr lang="ru-RU" sz="2000" dirty="0" err="1" smtClean="0"/>
              <a:t>лептоменингиальные</a:t>
            </a:r>
            <a:r>
              <a:rPr lang="ru-RU" sz="2000" dirty="0" smtClean="0"/>
              <a:t> метастазы, септический </a:t>
            </a:r>
            <a:r>
              <a:rPr lang="ru-RU" sz="2000" u="sng" dirty="0" smtClean="0"/>
              <a:t>вентрикулит</a:t>
            </a:r>
            <a:r>
              <a:rPr lang="ru-RU" sz="2000" dirty="0" smtClean="0"/>
              <a:t> и </a:t>
            </a:r>
            <a:r>
              <a:rPr lang="ru-RU" sz="2000" dirty="0" err="1" smtClean="0"/>
              <a:t>эпендимит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err="1" smtClean="0"/>
              <a:t>Вентрикулярный</a:t>
            </a:r>
            <a:r>
              <a:rPr lang="ru-RU" sz="2000" dirty="0" smtClean="0"/>
              <a:t> паттерн (</a:t>
            </a:r>
            <a:r>
              <a:rPr lang="ru-RU" sz="2000" u="sng" dirty="0" smtClean="0"/>
              <a:t>вентрикулит</a:t>
            </a:r>
            <a:r>
              <a:rPr lang="ru-RU" sz="2000" dirty="0" smtClean="0"/>
              <a:t>, </a:t>
            </a:r>
            <a:r>
              <a:rPr lang="ru-RU" sz="2000" dirty="0" err="1" smtClean="0"/>
              <a:t>лептоменингиальные</a:t>
            </a:r>
            <a:r>
              <a:rPr lang="ru-RU" sz="2000" dirty="0" smtClean="0"/>
              <a:t> метастазы).</a:t>
            </a:r>
          </a:p>
          <a:p>
            <a:pPr fontAlgn="base"/>
            <a:r>
              <a:rPr lang="ru-RU" sz="2000" dirty="0" smtClean="0"/>
              <a:t>Усиление по типу «незамкнутого кольца» или буквы «С» – характерно для </a:t>
            </a:r>
            <a:r>
              <a:rPr lang="ru-RU" sz="2000" dirty="0" err="1" smtClean="0"/>
              <a:t>демиелинизирующих</a:t>
            </a:r>
            <a:r>
              <a:rPr lang="ru-RU" sz="2000" dirty="0" smtClean="0"/>
              <a:t> заболеваний (</a:t>
            </a:r>
            <a:r>
              <a:rPr lang="ru-RU" sz="2000" u="sng" dirty="0" smtClean="0"/>
              <a:t>рассеянный склероз</a:t>
            </a:r>
            <a:r>
              <a:rPr lang="ru-RU" sz="2000" dirty="0" smtClean="0"/>
              <a:t> и </a:t>
            </a:r>
            <a:r>
              <a:rPr lang="ru-RU" sz="2000" u="sng" dirty="0" smtClean="0"/>
              <a:t>острый диссеминированный </a:t>
            </a:r>
            <a:r>
              <a:rPr lang="ru-RU" sz="2000" u="sng" dirty="0" err="1" smtClean="0"/>
              <a:t>энцефаломиелит</a:t>
            </a:r>
            <a:r>
              <a:rPr lang="ru-RU" sz="2000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79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омпьютерная томография. Шкала Хаунсфилда - online presen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56" y="1"/>
            <a:ext cx="915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3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овременные рентгенконтрастные препараты подразделяются на несколько групп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8" y="90311"/>
            <a:ext cx="11620239" cy="65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0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Йодсодержащие препарат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8" y="117706"/>
            <a:ext cx="10926918" cy="61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933" y="248356"/>
            <a:ext cx="10574867" cy="5928607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Контрастный препарат для МРТ представляет собой хелатный комплекс с атомом редкоземельного щелочного металла гадолиния (</a:t>
            </a:r>
            <a:r>
              <a:rPr lang="ru-RU" dirty="0" err="1" smtClean="0"/>
              <a:t>Gd</a:t>
            </a:r>
            <a:r>
              <a:rPr lang="ru-RU" dirty="0" smtClean="0"/>
              <a:t>), который является парамагнетиком, укорачивает время Т1 и повышает МР-сигнал на Т1 структур в которых накапливается.</a:t>
            </a:r>
          </a:p>
          <a:p>
            <a:pPr fontAlgn="base"/>
            <a:r>
              <a:rPr lang="ru-RU" dirty="0" smtClean="0"/>
              <a:t>степень однородности усиления варьируется – у доброкачественных опухолей усиление, как правило, более однородно;</a:t>
            </a:r>
          </a:p>
          <a:p>
            <a:pPr fontAlgn="base"/>
            <a:r>
              <a:rPr lang="ru-RU" dirty="0" smtClean="0"/>
              <a:t>граница между опухолью и отеком может быть нечеткой (в таких случаях контрастирование важно для планировании биопсии и резекции);</a:t>
            </a:r>
          </a:p>
          <a:p>
            <a:pPr fontAlgn="base"/>
            <a:r>
              <a:rPr lang="ru-RU" dirty="0" smtClean="0"/>
              <a:t>опухолевая инфильтрация часто распространяется на некоторое расстояние в зону отека;</a:t>
            </a:r>
          </a:p>
          <a:p>
            <a:pPr fontAlgn="base"/>
            <a:r>
              <a:rPr lang="ru-RU" dirty="0" smtClean="0"/>
              <a:t>использование кортикостероидов может значительно снизить </a:t>
            </a:r>
            <a:r>
              <a:rPr lang="ru-RU" dirty="0" err="1" smtClean="0"/>
              <a:t>контрастируемость</a:t>
            </a:r>
            <a:r>
              <a:rPr lang="ru-RU" dirty="0" smtClean="0"/>
              <a:t> опухолевой массы, так как стероиды стабилизируют и повышают целостность ГЭБ;</a:t>
            </a:r>
          </a:p>
          <a:p>
            <a:pPr fontAlgn="base"/>
            <a:r>
              <a:rPr lang="ru-RU" dirty="0" smtClean="0"/>
              <a:t>послеоперационное усиление и лучевой некроз может быть трудно отличить от остаточной или рецидивирующей опухоли;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99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247" y="731142"/>
            <a:ext cx="9733767" cy="18319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МРТ с контрастом и импульсной последовательности Т1-MTSE (Т1 с переносом намагниченности) повышает эффективность оценки опухолевого поражения на МРТ по сравнению с </a:t>
            </a:r>
            <a:r>
              <a:rPr lang="ru-RU" dirty="0" err="1"/>
              <a:t>нативным</a:t>
            </a:r>
            <a:r>
              <a:rPr lang="ru-RU" dirty="0"/>
              <a:t> (</a:t>
            </a:r>
            <a:r>
              <a:rPr lang="ru-RU" dirty="0" err="1"/>
              <a:t>бесконтрастным</a:t>
            </a:r>
            <a:r>
              <a:rPr lang="ru-RU" dirty="0"/>
              <a:t>) исследованием или МРТ с обычным контрастом на Т1 соответственно.</a:t>
            </a:r>
          </a:p>
        </p:txBody>
      </p:sp>
      <p:pic>
        <p:nvPicPr>
          <p:cNvPr id="5122" name="Picture 2" descr="ris.10-oligodendroglioma-na-mrt-t1-nativ-ak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35" y="2563116"/>
            <a:ext cx="3987995" cy="39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.12-oligodendroglioma-na-mrt-t1-mtse-kontrast-aks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17" y="2563115"/>
            <a:ext cx="4007179" cy="40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5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671" y="438411"/>
            <a:ext cx="10790129" cy="573855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 smtClean="0"/>
              <a:t> </a:t>
            </a:r>
            <a:r>
              <a:rPr lang="ru-RU" b="1" dirty="0" err="1"/>
              <a:t>Nota</a:t>
            </a:r>
            <a:r>
              <a:rPr lang="ru-RU" b="1" dirty="0"/>
              <a:t> </a:t>
            </a:r>
            <a:r>
              <a:rPr lang="ru-RU" b="1" dirty="0" err="1"/>
              <a:t>bene</a:t>
            </a:r>
            <a:r>
              <a:rPr lang="ru-RU" b="1" dirty="0"/>
              <a:t>!</a:t>
            </a:r>
          </a:p>
          <a:p>
            <a:pPr fontAlgn="base"/>
            <a:r>
              <a:rPr lang="ru-RU" dirty="0"/>
              <a:t>Любому ребенку с обнаруженной опухолью задней черепной ямки (явно не доброкачественная) требуется провести МРТ всего позвоночника с контрастом. Обратное так же верно – обнаружение экстрамедуллярной или </a:t>
            </a:r>
            <a:r>
              <a:rPr lang="ru-RU" dirty="0" err="1"/>
              <a:t>интрадуральной</a:t>
            </a:r>
            <a:r>
              <a:rPr lang="ru-RU" dirty="0"/>
              <a:t> опухоли при исследовании позвоночника требует безотлагательного проведения МРТ головного мозга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Для опухолей со склонных к </a:t>
            </a:r>
            <a:r>
              <a:rPr lang="ru-RU" dirty="0" err="1"/>
              <a:t>лептоменингеальному</a:t>
            </a:r>
            <a:r>
              <a:rPr lang="ru-RU" dirty="0"/>
              <a:t> распространению (</a:t>
            </a:r>
            <a:r>
              <a:rPr lang="ru-RU" dirty="0" err="1"/>
              <a:t>медуллобластомы</a:t>
            </a:r>
            <a:r>
              <a:rPr lang="ru-RU" dirty="0"/>
              <a:t>, </a:t>
            </a:r>
            <a:r>
              <a:rPr lang="ru-RU" dirty="0" err="1"/>
              <a:t>эпендимомы</a:t>
            </a:r>
            <a:r>
              <a:rPr lang="ru-RU" dirty="0"/>
              <a:t>, карцинома </a:t>
            </a:r>
            <a:r>
              <a:rPr lang="ru-RU" dirty="0" err="1"/>
              <a:t>хориоидного</a:t>
            </a:r>
            <a:r>
              <a:rPr lang="ru-RU" dirty="0"/>
              <a:t> сплетения, злокачественные опухоли шишковидной железы) – требуется проведение МРТ всего позвоночника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50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1_mri_ring_contrast_tumors_rentgenogram.ru - Рис.1 Кольцевидный паттерн контрастного усиления на примере патологических изменений и объёмных образований головного мозга на МРТ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1" y="17724"/>
            <a:ext cx="11273425" cy="682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3118981"/>
            <a:ext cx="10515600" cy="526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6257961"/>
            <a:ext cx="10515600" cy="526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52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548</Words>
  <Application>Microsoft Office PowerPoint</Application>
  <PresentationFormat>Широкоэкранный</PresentationFormat>
  <Paragraphs>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Google Sans</vt:lpstr>
      <vt:lpstr>Roboto</vt:lpstr>
      <vt:lpstr>Тема Office</vt:lpstr>
      <vt:lpstr>КОНТРАСТНОЕ УСИЛЕНИЕ ОПУХОЛЕЙ ГОЛОВНОГО МОЗГА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Кольцевидное контрастное усиление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Контрастирование твёрдой мозговой оболочки (пахименингеальный паттерн)</vt:lpstr>
      <vt:lpstr>Контрастирование мягкой мозговой оболочки (лептоменингеальный паттерн)</vt:lpstr>
      <vt:lpstr>Презентация PowerPoint</vt:lpstr>
    </vt:vector>
  </TitlesOfParts>
  <Company>ДРКБ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icdc</cp:lastModifiedBy>
  <cp:revision>11</cp:revision>
  <dcterms:created xsi:type="dcterms:W3CDTF">2025-12-02T16:03:10Z</dcterms:created>
  <dcterms:modified xsi:type="dcterms:W3CDTF">2026-02-06T09:30:49Z</dcterms:modified>
</cp:coreProperties>
</file>