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5" r:id="rId4"/>
    <p:sldId id="259" r:id="rId5"/>
    <p:sldId id="276" r:id="rId6"/>
    <p:sldId id="260" r:id="rId7"/>
    <p:sldId id="273" r:id="rId8"/>
    <p:sldId id="270" r:id="rId9"/>
    <p:sldId id="287" r:id="rId10"/>
    <p:sldId id="277" r:id="rId11"/>
    <p:sldId id="280" r:id="rId12"/>
    <p:sldId id="274" r:id="rId13"/>
    <p:sldId id="282" r:id="rId14"/>
    <p:sldId id="283" r:id="rId15"/>
    <p:sldId id="284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28" autoAdjust="0"/>
    <p:restoredTop sz="94660"/>
  </p:normalViewPr>
  <p:slideViewPr>
    <p:cSldViewPr snapToGrid="0">
      <p:cViewPr varScale="1">
        <p:scale>
          <a:sx n="80" d="100"/>
          <a:sy n="80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8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8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58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90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467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6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3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06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13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0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94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FE8EB-834D-42FC-98F9-5439BCFA4D23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91803-6B79-4DD9-851E-FFF5E404E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79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616" y="170197"/>
            <a:ext cx="6238875" cy="643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8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335505" y="1027906"/>
            <a:ext cx="8662738" cy="37002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cs typeface="Arial" panose="020B0604020202020204" pitchFamily="34" charset="0"/>
              </a:rPr>
              <a:t> Нейрохирург выложил в свой профессиональный блог видео удаления сложной опухоли или снимок МРТ с необычной патологией («случай из практики»). Лицо пациента было закрыто, но на снимке МРТ в углу сохранились ФИО и дата рождения пациента.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cs typeface="Arial" panose="020B0604020202020204" pitchFamily="34" charset="0"/>
              </a:rPr>
              <a:t>Разбирательство: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cs typeface="Arial" panose="020B0604020202020204" pitchFamily="34" charset="0"/>
              </a:rPr>
              <a:t> Пациент или его родственники обнаружили публикацию. Суд признал, что данных на снимке достаточно для идентификации личности.</a:t>
            </a:r>
          </a:p>
        </p:txBody>
      </p:sp>
    </p:spTree>
    <p:extLst>
      <p:ext uri="{BB962C8B-B14F-4D97-AF65-F5344CB8AC3E}">
        <p14:creationId xmlns:p14="http://schemas.microsoft.com/office/powerpoint/2010/main" val="1084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00526" y="2268362"/>
            <a:ext cx="5466348" cy="37156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Статья 13 ФЗ-323: «Медицинский закон»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Эта статья является 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фундаментальным правилом поведения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для всех врачей. Ее главная цель — не наказать, а определить границы профессиональной этики и права.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Суть и масштаб: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Она дает само определение врачебной тайны. Согласно этой статье, тайной является абсолютно всё: факт того, что человек зашел в кабинет нейрохирурга, его диагноз, результаты МРТ и даже прогноз лечения.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Регулирующая роль: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Статья выступает в роли «инструкции». Она четко перечисляет ситуации, когда врач 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обязан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или 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имеет право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раскрыть тайну без разрешения пациента (например, по запросу суда, полиции или при несчастном случае на производстве).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Последствия нарушения: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Сама по себе эта статья не содержит мер наказания (тюрьмы или штрафов). Если врач нарушил ее «незначительно» (например, рассказал о диагнозе родственнику без согласия пациента), его ждет 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дисциплинарная ответственность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выговор от главного врача или увольнение по статье за разглашение тайны.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8147" y="331046"/>
            <a:ext cx="10419348" cy="143330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14245" rIns="0" bIns="10791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Если нейрохирург обсуждает диагноз пациента с коллегами на консилиуме — он действует по 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ст. 13 ФЗ-323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 (это законно).</a:t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Если нейрохирург выкладывает этот же диагноз и ФИО пациента в свой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Telegram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-канал </a:t>
            </a:r>
            <a:r>
              <a:rPr kumimoji="0" lang="ru-RU" altLang="ru-RU" sz="1800" b="0" i="0" u="none" strike="noStrike" cap="none" normalizeH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 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— он нарушает 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ст. 13 ФЗ-323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, за что его будут судить по 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ст. 137 УК РФ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n-lt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66874" y="2496962"/>
            <a:ext cx="628449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A0A0A"/>
                </a:solidFill>
                <a:latin typeface="Google Sans"/>
              </a:rPr>
              <a:t>Статья 137 УК РФ: «Уголовная кара»</a:t>
            </a:r>
            <a:endParaRPr lang="ru-RU" altLang="ru-RU" sz="16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0A0A0A"/>
                </a:solidFill>
                <a:latin typeface="Google Sans"/>
              </a:rPr>
              <a:t>Эта статья является </a:t>
            </a:r>
            <a:r>
              <a:rPr lang="ru-RU" altLang="ru-RU" sz="1200" b="1" dirty="0">
                <a:solidFill>
                  <a:srgbClr val="0A0A0A"/>
                </a:solidFill>
                <a:latin typeface="Google Sans"/>
              </a:rPr>
              <a:t>карательным инструментом</a:t>
            </a:r>
            <a:r>
              <a:rPr lang="ru-RU" altLang="ru-RU" sz="1200" dirty="0">
                <a:solidFill>
                  <a:srgbClr val="0A0A0A"/>
                </a:solidFill>
                <a:latin typeface="Google Sans"/>
              </a:rPr>
              <a:t>. Она вступает в действие только тогда, когда нарушение врачебной тайны перерастает в преступление против личности и частной жизни.</a:t>
            </a:r>
            <a:endParaRPr lang="ru-RU" altLang="ru-RU" sz="12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200" b="1" dirty="0">
                <a:solidFill>
                  <a:srgbClr val="0A0A0A"/>
                </a:solidFill>
                <a:latin typeface="Google Sans"/>
              </a:rPr>
              <a:t>Суть и масштаб:</a:t>
            </a:r>
            <a:r>
              <a:rPr lang="ru-RU" altLang="ru-RU" sz="1200" dirty="0">
                <a:solidFill>
                  <a:srgbClr val="0A0A0A"/>
                </a:solidFill>
                <a:latin typeface="Google Sans"/>
              </a:rPr>
              <a:t> Она защищает не «медицинские данные», а </a:t>
            </a:r>
            <a:r>
              <a:rPr lang="ru-RU" altLang="ru-RU" sz="1200" b="1" dirty="0">
                <a:solidFill>
                  <a:srgbClr val="0A0A0A"/>
                </a:solidFill>
                <a:latin typeface="Google Sans"/>
              </a:rPr>
              <a:t>конституционное право</a:t>
            </a:r>
            <a:r>
              <a:rPr lang="ru-RU" altLang="ru-RU" sz="1200" dirty="0">
                <a:solidFill>
                  <a:srgbClr val="0A0A0A"/>
                </a:solidFill>
                <a:latin typeface="Google Sans"/>
              </a:rPr>
              <a:t> человека на неприкосновенность частной жизни. Для нейрохирурга критически важна вторая часть этой статьи, которая касается разглашения сведений с использованием своего «служебного положения».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200" b="1" dirty="0">
                <a:solidFill>
                  <a:srgbClr val="0A0A0A"/>
                </a:solidFill>
                <a:latin typeface="Google Sans"/>
              </a:rPr>
              <a:t>Криминальный характер:</a:t>
            </a:r>
            <a:r>
              <a:rPr lang="ru-RU" altLang="ru-RU" sz="1200" dirty="0">
                <a:solidFill>
                  <a:srgbClr val="0A0A0A"/>
                </a:solidFill>
                <a:latin typeface="Google Sans"/>
              </a:rPr>
              <a:t> Чтобы применить эту статью, следствие должно доказать, что врач намеренно распространил личную информацию пациента </a:t>
            </a:r>
            <a:r>
              <a:rPr lang="ru-RU" altLang="ru-RU" sz="1200" b="1" dirty="0" smtClean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Последствия </a:t>
            </a:r>
            <a:r>
              <a:rPr lang="ru-RU" altLang="ru-RU" sz="1200" b="1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нарушения:</a:t>
            </a:r>
            <a:r>
              <a:rPr lang="ru-RU" altLang="ru-RU" sz="1200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 Здесь наступают самые тяжелые последствия, которые фиксируются в биографии как </a:t>
            </a:r>
            <a:r>
              <a:rPr lang="ru-RU" altLang="ru-RU" sz="1200" b="1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судимость</a:t>
            </a:r>
            <a:r>
              <a:rPr lang="ru-RU" altLang="ru-RU" sz="1200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. </a:t>
            </a:r>
            <a:r>
              <a:rPr lang="ru-RU" altLang="ru-RU" sz="1200" b="1" dirty="0" smtClean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:</a:t>
            </a:r>
            <a:r>
              <a:rPr lang="ru-RU" altLang="ru-RU" sz="1200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 Штраф до 300 000 рублей, обязательные работы, либо </a:t>
            </a:r>
            <a:r>
              <a:rPr lang="ru-RU" altLang="ru-RU" sz="1200" b="1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лишение свободы на срок до 4 лет</a:t>
            </a:r>
            <a:r>
              <a:rPr lang="ru-RU" altLang="ru-RU" sz="1200" dirty="0">
                <a:solidFill>
                  <a:schemeClr val="accent4">
                    <a:lumMod val="75000"/>
                  </a:schemeClr>
                </a:solidFill>
                <a:latin typeface="Google Sans"/>
              </a:rPr>
              <a:t> с возможным лишением права заниматься медициной на срок до 5 лет.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altLang="ru-RU" sz="1200" dirty="0">
              <a:solidFill>
                <a:srgbClr val="0A0A0A"/>
              </a:solidFill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0326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81000" y="395587"/>
            <a:ext cx="10752438" cy="61625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Подарок или взятка?</a:t>
            </a:r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</a:rPr>
              <a:t> (ст. 290 УК РФ)</a:t>
            </a:r>
            <a:endParaRPr lang="ru-RU" altLang="ru-RU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Согласно ст. 575 ГК РФ, работникам медицинских организаций запрещено принимать подарки дороже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3 000 рублей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Подарок (до 3000 р.):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Это «благодарность» 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после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 успешного лечения, которая не обговаривалась заранее и не была условием операции.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Взятка (любая сумма):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Если деньги передаются 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или 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во время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лечения как условие предоставления услуги или за незаконные действия. Даже 500 рублей могут быть признаны взяткой, если они даны за нарушение закона 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Наказание для нейрохирурга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(ст. 290 УК РФ)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Наказание в 2026 году зависит от размера взятки и наличия вымогательства: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Обычный размер: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Штраф до 1 млн рублей или лишение свободы 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3 лет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+ лишение права практиковать.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Значительный размер (свыше 25 тыс. руб.):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Лишение свободы 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6 лет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Крупный размер (свыше 150 тыс. руб.) или вымогательство: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Лишение свободы 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от 7 до 12 лет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Конкретные примеры дел: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Дело о «Квотах»: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Заведующий нейрохирургией брал по 100 000 рублей с пациентов за включение их в список на срочную операцию по федеральной квоте.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Итог: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Статья 290 УК РФ, реальный срок и запрет занимать руководящие должности на 5 лет.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Дело об «Откатах»: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Нейрохирург убеждал пациентов, что бесплатные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импланты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плохие, и предлагал купить «немецкие» через определенную фирму, получая с каждой продажи 20%.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Итог: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Квалифицируется как мошенничество (ст. 159 УК РФ) 3.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Дело о «Благодарности»: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Пациент подарил врачу после выписки дорогой коньяк и конверт с 10 000 рублями. </a:t>
            </a:r>
            <a:r>
              <a:rPr lang="ru-RU" altLang="ru-RU" sz="1600" dirty="0">
                <a:solidFill>
                  <a:srgbClr val="0A0A0A"/>
                </a:solidFill>
                <a:latin typeface="+mn-lt"/>
              </a:rPr>
              <a:t>Д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исциплинарный проступок, но при активной позиции следствия может быть квалифицировано как «мелкое взяточничество» (ст. 291.2 УК РФ).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880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137" y="9352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Нейрохирург проводил операцию на позвоночнике. Из-за технической ошибки инструмент повредил нервный пучок. Осознав это после того, как пациент не смог пошевелить ногами в реанимации, врач изъяла историю болезни</a:t>
            </a:r>
            <a:r>
              <a:rPr lang="ru-RU" dirty="0" smtClean="0"/>
              <a:t>. Она </a:t>
            </a:r>
            <a:r>
              <a:rPr lang="ru-RU" dirty="0"/>
              <a:t>заново переписала несколько страниц дневников осмотра, указав, что неврологический дефицит (слабость в ногах) у пациента якобы наблюдался еще </a:t>
            </a:r>
            <a:r>
              <a:rPr lang="ru-RU" b="1" dirty="0"/>
              <a:t>до операции</a:t>
            </a:r>
            <a:r>
              <a:rPr lang="ru-RU" dirty="0"/>
              <a:t>, тем самым пытаясь снять с себя ответственность за травму.</a:t>
            </a:r>
            <a:br>
              <a:rPr lang="ru-RU" dirty="0"/>
            </a:b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Родственники </a:t>
            </a:r>
            <a:r>
              <a:rPr lang="ru-RU" dirty="0"/>
              <a:t>предоставили видеозапись из телефона, сделанную за день до операции, где пациент свободно ходит по палате.</a:t>
            </a:r>
          </a:p>
          <a:p>
            <a:pPr marL="0" indent="0">
              <a:buNone/>
            </a:pPr>
            <a:r>
              <a:rPr lang="ru-RU" dirty="0"/>
              <a:t>Экспертиза установила, что бумага на «старых» страницах и «новых» имеет разную плотность, а записи сделаны пастой, которая еще не успела полностью высохнуть на момент выемки документов </a:t>
            </a:r>
          </a:p>
        </p:txBody>
      </p:sp>
    </p:spTree>
    <p:extLst>
      <p:ext uri="{BB962C8B-B14F-4D97-AF65-F5344CB8AC3E}">
        <p14:creationId xmlns:p14="http://schemas.microsoft.com/office/powerpoint/2010/main" val="243229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884" y="71872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Служебный подлог (ст. 292 УК РФ) Обычно идет «в комплекте» с делами о врачебных ошибках, когда врач пытается исправить историю болезни. </a:t>
            </a:r>
            <a:endParaRPr lang="ru-RU" dirty="0" smtClean="0"/>
          </a:p>
          <a:p>
            <a:r>
              <a:rPr lang="ru-RU" dirty="0" smtClean="0"/>
              <a:t>Врач </a:t>
            </a:r>
            <a:r>
              <a:rPr lang="ru-RU" dirty="0"/>
              <a:t>получила дополнительное наказание к основному сроку по ст. 118 УК РФ. </a:t>
            </a:r>
            <a:endParaRPr lang="ru-RU" dirty="0" smtClean="0"/>
          </a:p>
          <a:p>
            <a:r>
              <a:rPr lang="ru-RU" dirty="0" smtClean="0"/>
              <a:t>Статья </a:t>
            </a:r>
            <a:r>
              <a:rPr lang="ru-RU" dirty="0"/>
              <a:t>292 УК РФ («Служебный подлог») в медицинской практике 2026 года является одной из самых «опасных» для врача, так как она доказывает наличие </a:t>
            </a:r>
            <a:r>
              <a:rPr lang="ru-RU" b="1" dirty="0" smtClean="0"/>
              <a:t>прямого </a:t>
            </a:r>
            <a:r>
              <a:rPr lang="ru-RU" b="1" dirty="0"/>
              <a:t>умысла</a:t>
            </a:r>
            <a:r>
              <a:rPr lang="ru-RU" dirty="0"/>
              <a:t>. Если врачебную ошибку (ст. 109 или 118) часто квалифицируют как неосторожность, то подделка документов — это сознательное преступление.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55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 ст. 292 УК РФ наказание может быть следующим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Штраф </a:t>
            </a:r>
            <a:r>
              <a:rPr lang="ru-RU" dirty="0"/>
              <a:t>до 80 000 рублей или в размере дохода за 6 месяцев.</a:t>
            </a:r>
          </a:p>
          <a:p>
            <a:pPr lvl="0"/>
            <a:r>
              <a:rPr lang="ru-RU" dirty="0"/>
              <a:t>Обязательные или исправительные работы.</a:t>
            </a:r>
          </a:p>
          <a:p>
            <a:pPr lvl="0"/>
            <a:r>
              <a:rPr lang="ru-RU" b="1" dirty="0"/>
              <a:t>Лишение свободы на срок до 2 лет</a:t>
            </a:r>
            <a:r>
              <a:rPr lang="ru-RU" dirty="0"/>
              <a:t> (если подлог повлек существенное нарушение прав граждан).</a:t>
            </a:r>
          </a:p>
          <a:p>
            <a:r>
              <a:rPr lang="ru-RU" b="1" dirty="0"/>
              <a:t>Главная опасность:</a:t>
            </a:r>
            <a:r>
              <a:rPr lang="ru-RU" dirty="0"/>
              <a:t> Если суд признает врача виновным в подлоге, это автоматически лишает его статуса «добросовестного специалиста, совершившего ошибку». Смягчающие обстоятельства (награды, стаж) в этом случае перестают работать эффективно, так как суд видит попытку обмануть правосудие. </a:t>
            </a:r>
          </a:p>
        </p:txBody>
      </p:sp>
    </p:spTree>
    <p:extLst>
      <p:ext uri="{BB962C8B-B14F-4D97-AF65-F5344CB8AC3E}">
        <p14:creationId xmlns:p14="http://schemas.microsoft.com/office/powerpoint/2010/main" val="170064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9548" y="397688"/>
            <a:ext cx="10864516" cy="61625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</a:rPr>
              <a:t>Подлог медицинской документации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1. Технико-криминалистические факты (Анализ носителя)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Современная экспертиза позволяет заглянуть «вглубь» бумаги или цифрового файла: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«Свежие записи» на старой бумаге: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Эксперты определяют возраст чернил. Если запись о ходе операции, сделанная якобы два года назад, на самом деле была написана неделю назад (когда началось следствие), — это 100% доказательство подлога.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Дописки «между строк»: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Если важные уточнения (например, о том, что пациент был предупрежден о рисках) втиснуты мелким почерком между уже существующими строками, это указывает на то, что их вносили позже.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Аудит электронных следов: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 2026 году большинство клиник работают в МИС (медицинских информационных системах). Следствие запрашивает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логи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сервера. Если врач зашел в систему ночью после инцидента и редактировал протокол операции, который был закрыт утром, — это фиксируется цифровым следом, который невозможно стереть.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2. Клиническая </a:t>
            </a:r>
            <a:r>
              <a:rPr kumimoji="0" lang="ru-RU" altLang="ru-RU" sz="16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несостыковка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(Конфликт с объективной реальностью)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Это ситуация, когда текст в карте противоречит физиологическим законам или данным приборов: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Идеальные показатели при смерти: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 карте написано: «пульс 80, АД 120/80», а через 5 минут зафиксирована биологическая смерть. С точки зрения реаниматологии это невозможно без переходного периода (агонии), который должен быть отражен.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Конфликт с наркозным журналом: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Нейрохирург в своем протоколе пишет: «операция прошла без осложнений», а анестезиолог в своем журнале фиксирует резкое падение давления или остановку сердца. Разные врачи одной бригады часто забывают «синхронизировать» ложь.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Игнорирование </a:t>
            </a:r>
            <a:r>
              <a:rPr kumimoji="0" lang="ru-RU" altLang="ru-RU" sz="16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патоморфологии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Если хирург пишет, что «полностью удалил опухоль», а на послеоперационном МРТ или при вскрытии виден значительный остаток ткани — это свидетельствует о подлоге в описании объема операции.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857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5168" y="770021"/>
            <a:ext cx="10908632" cy="5406942"/>
          </a:xfrm>
        </p:spPr>
        <p:txBody>
          <a:bodyPr>
            <a:normAutofit fontScale="85000"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dirty="0">
                <a:solidFill>
                  <a:srgbClr val="0A0A0A"/>
                </a:solidFill>
              </a:rPr>
              <a:t>3. Факты нарушения процедур (Манипуляции с согласием)</a:t>
            </a:r>
            <a:endParaRPr lang="ru-RU" altLang="ru-RU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b="1" dirty="0">
                <a:solidFill>
                  <a:srgbClr val="0A0A0A"/>
                </a:solidFill>
              </a:rPr>
              <a:t>Подделка подписи (Факт №1):</a:t>
            </a:r>
            <a:r>
              <a:rPr lang="ru-RU" altLang="ru-RU" dirty="0">
                <a:solidFill>
                  <a:srgbClr val="0A0A0A"/>
                </a:solidFill>
              </a:rPr>
              <a:t> Часто врачи подписывают информированное согласие за пациента, который уже был в наркозе или без сознания. Почерковедческая экспертиза легко выявляет имитацию подписи.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b="1" dirty="0">
                <a:solidFill>
                  <a:srgbClr val="0A0A0A"/>
                </a:solidFill>
              </a:rPr>
              <a:t>Отсутствие свидетелей:</a:t>
            </a:r>
            <a:r>
              <a:rPr lang="ru-RU" altLang="ru-RU" dirty="0">
                <a:solidFill>
                  <a:srgbClr val="0A0A0A"/>
                </a:solidFill>
              </a:rPr>
              <a:t> Если в протоколе указаны ассистенты или медсестры, которые на самом деле в этот день не работали или находились в другой операционной (проверяется по табелю учета рабочего времени).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dirty="0">
              <a:solidFill>
                <a:srgbClr val="0A0A0A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dirty="0">
                <a:solidFill>
                  <a:srgbClr val="0A0A0A"/>
                </a:solidFill>
              </a:rPr>
              <a:t>4. Факты «реактивного» заполнения</a:t>
            </a:r>
            <a:endParaRPr lang="ru-RU" altLang="ru-RU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b="1" dirty="0">
                <a:solidFill>
                  <a:srgbClr val="0A0A0A"/>
                </a:solidFill>
              </a:rPr>
              <a:t>Шаблонность записей:</a:t>
            </a:r>
            <a:r>
              <a:rPr lang="ru-RU" altLang="ru-RU" dirty="0">
                <a:solidFill>
                  <a:srgbClr val="0A0A0A"/>
                </a:solidFill>
              </a:rPr>
              <a:t> Использование одинаковых фраз «состояние стабильное», копируемых изо дня в день (</a:t>
            </a:r>
            <a:r>
              <a:rPr lang="ru-RU" altLang="ru-RU" dirty="0" err="1">
                <a:solidFill>
                  <a:srgbClr val="0A0A0A"/>
                </a:solidFill>
              </a:rPr>
              <a:t>Copy-Paste</a:t>
            </a:r>
            <a:r>
              <a:rPr lang="ru-RU" altLang="ru-RU" dirty="0">
                <a:solidFill>
                  <a:srgbClr val="0A0A0A"/>
                </a:solidFill>
              </a:rPr>
              <a:t> в электронных картах), в то время как состояние пациента объективно менялось. Это трактуется как небрежность, скрывающая реальную картину.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b="1" dirty="0">
                <a:solidFill>
                  <a:srgbClr val="0A0A0A"/>
                </a:solidFill>
              </a:rPr>
              <a:t>Замена листов:</a:t>
            </a:r>
            <a:r>
              <a:rPr lang="ru-RU" altLang="ru-RU" dirty="0">
                <a:solidFill>
                  <a:srgbClr val="0A0A0A"/>
                </a:solidFill>
              </a:rPr>
              <a:t> Если в бумажной медкарте нарушена нумерация страниц или видны следы удаления скоб </a:t>
            </a:r>
            <a:r>
              <a:rPr lang="ru-RU" altLang="ru-RU" dirty="0" err="1">
                <a:solidFill>
                  <a:srgbClr val="0A0A0A"/>
                </a:solidFill>
              </a:rPr>
              <a:t>степлера</a:t>
            </a:r>
            <a:r>
              <a:rPr lang="ru-RU" altLang="ru-RU" dirty="0">
                <a:solidFill>
                  <a:srgbClr val="0A0A0A"/>
                </a:solidFill>
              </a:rPr>
              <a:t> и повторного сшивания — это явный признак изъятия «неугодных» первичных записей.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996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6569" y="-55677"/>
            <a:ext cx="11137232" cy="69011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Сегодня в СИЗО «прописки» с загадками про два стула — это скорее анахронизм или развлечение в «малолетках» (колониях для несовершеннолетних).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1. Вход в хату (Камеру)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Никто не кидает полотенце под ноги. Заходя, нужно поздороваться. Универсальное приветствие: 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«Мир вашему дому»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или 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«Вечер в хату»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(если заходишь вечером), либо просто «Здравствуйте». Главное — не заходить с фразы «Привет, пацаны», если не уверен, кто перед тобой.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2. Расспрос («Кто по жизни?»)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Тебя не будут мучить загадками про бензопилу. Вопросы будут по существу: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Статья?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(За что закрыли).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Откуда?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(Город, район).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Чем занимался на воле?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(Профессия).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В первый раз или нет?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3. Определение места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Сразу на кровать (</a:t>
            </a:r>
            <a:r>
              <a:rPr kumimoji="0" lang="ru-RU" altLang="ru-RU" sz="14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шконку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 падать нельзя. Тебе укажут временное место или предложат присесть за стол («дубок»), пока «смотрящий» или старший в камере не примет решение, куда тебя определить.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4. Проверка на «чистоплотность»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Вместо загадок смотрят на то, как ты себя ведешь: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Моешь ли руки после туалета.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Следишь ли за гигиеной.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Не лезешь ли в чужие сумки («баулы») без спроса.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5. «Тормоза» (Правила тишины)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Если в камере кто-то спит или идет серьезный разговор, нельзя шуметь. Новичков часто проверяют на умение 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держать язык за зубами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— не болтай лишнего о своем деле, пока не поймешь, кому можно доверять.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Главный принцип сегодня: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«Не верь, не бойся, не проси». Веди себя спокойно, не пытайся казаться круче, чем ты есть, и не обещай того, чего не сможешь сделать.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6885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9705" y="854242"/>
            <a:ext cx="5438274" cy="5727032"/>
          </a:xfrm>
        </p:spPr>
        <p:txBody>
          <a:bodyPr>
            <a:normAutofit fontScale="92500" lnSpcReduction="20000"/>
          </a:bodyPr>
          <a:lstStyle/>
          <a:p>
            <a:r>
              <a:rPr lang="ru-RU" sz="2300" b="1" dirty="0">
                <a:cs typeface="Times New Roman" panose="02020603050405020304" pitchFamily="18" charset="0"/>
              </a:rPr>
              <a:t>1. Девочка 14 лет обратилась в ЦРБ с жалобами на слабость, сонливость, рвоту. </a:t>
            </a:r>
            <a:r>
              <a:rPr lang="ru-RU" sz="2300" dirty="0">
                <a:cs typeface="Times New Roman" panose="02020603050405020304" pitchFamily="18" charset="0"/>
              </a:rPr>
              <a:t>Утром стало плохо на улице: подкашивались ноги, она едва не потеряла сознание. Через сутки ее перевели в нейрохирургическое отделение Детской областной больницы, там через 2 дня у пациентки появился </a:t>
            </a:r>
            <a:r>
              <a:rPr lang="ru-RU" sz="2300" dirty="0" err="1">
                <a:cs typeface="Times New Roman" panose="02020603050405020304" pitchFamily="18" charset="0"/>
              </a:rPr>
              <a:t>парапарез</a:t>
            </a:r>
            <a:r>
              <a:rPr lang="ru-RU" sz="2300" dirty="0">
                <a:cs typeface="Times New Roman" panose="02020603050405020304" pitchFamily="18" charset="0"/>
              </a:rPr>
              <a:t> ног, рвота сохранялась. За неделю она потеряла около 10 кг веса, с трудом шевелила руками, еле держала голову, координация нарушена. При обследованиях нашли незначительные отклонения в работе желудочно-кишечного тракта. Через 9 дней появилась правосторонняя глухота , у нее пропал голос, она стала шептать. К вечеру ей стало хуже, лечащий врач </a:t>
            </a:r>
            <a:r>
              <a:rPr lang="ru-RU" sz="2300" dirty="0" smtClean="0">
                <a:cs typeface="Times New Roman" panose="02020603050405020304" pitchFamily="18" charset="0"/>
              </a:rPr>
              <a:t>направляет </a:t>
            </a:r>
            <a:r>
              <a:rPr lang="ru-RU" sz="2300" dirty="0">
                <a:cs typeface="Times New Roman" panose="02020603050405020304" pitchFamily="18" charset="0"/>
              </a:rPr>
              <a:t>в психиатрический диспансер, с диагнозом: </a:t>
            </a:r>
            <a:r>
              <a:rPr lang="ru-RU" sz="2300" dirty="0" smtClean="0">
                <a:cs typeface="Times New Roman" panose="02020603050405020304" pitchFamily="18" charset="0"/>
              </a:rPr>
              <a:t>Тяжелая депрессия. </a:t>
            </a:r>
          </a:p>
          <a:p>
            <a:r>
              <a:rPr lang="ru-RU" sz="2300" dirty="0" smtClean="0">
                <a:cs typeface="Times New Roman" panose="02020603050405020304" pitchFamily="18" charset="0"/>
              </a:rPr>
              <a:t>Через </a:t>
            </a:r>
            <a:r>
              <a:rPr lang="ru-RU" sz="2300" dirty="0">
                <a:cs typeface="Times New Roman" panose="02020603050405020304" pitchFamily="18" charset="0"/>
              </a:rPr>
              <a:t>полтора часа </a:t>
            </a:r>
            <a:r>
              <a:rPr lang="ru-RU" sz="2300" dirty="0" smtClean="0">
                <a:cs typeface="Times New Roman" panose="02020603050405020304" pitchFamily="18" charset="0"/>
              </a:rPr>
              <a:t>девочка </a:t>
            </a:r>
            <a:r>
              <a:rPr lang="ru-RU" sz="2300" dirty="0">
                <a:cs typeface="Times New Roman" panose="02020603050405020304" pitchFamily="18" charset="0"/>
              </a:rPr>
              <a:t>скончалась на глазах у матери в приемном покое </a:t>
            </a:r>
            <a:r>
              <a:rPr lang="ru-RU" sz="2300" dirty="0" smtClean="0">
                <a:cs typeface="Times New Roman" panose="02020603050405020304" pitchFamily="18" charset="0"/>
              </a:rPr>
              <a:t>Психиатрической </a:t>
            </a:r>
            <a:r>
              <a:rPr lang="ru-RU" sz="2300" dirty="0">
                <a:cs typeface="Times New Roman" panose="02020603050405020304" pitchFamily="18" charset="0"/>
              </a:rPr>
              <a:t>больницы.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80484" y="854242"/>
            <a:ext cx="5378116" cy="2887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ru-RU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2. В городскую больницу поступила пациентка 37 лет с жалобами на боль в крестцовой области. </a:t>
            </a:r>
          </a:p>
          <a:p>
            <a:pPr>
              <a:lnSpc>
                <a:spcPts val="2100"/>
              </a:lnSpc>
              <a:spcAft>
                <a:spcPts val="800"/>
              </a:spcAft>
            </a:pPr>
            <a:r>
              <a:rPr lang="ru-RU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Врач-нейрохирург проводил сакральную блокаду — введение лекарственных препаратов в область крестца для купирования болевого синдрома. Через 3 часа   отмечалось слабость, побледнение кожных покровов, потеря сознания. Через 3 часа наступила смерть пациентки. Экспертиза показала:</a:t>
            </a:r>
            <a:r>
              <a:rPr lang="ru-RU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Пациентка скончалась от острой кровопотери в тот же день, после повреждения аорты. 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7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95" y="974558"/>
            <a:ext cx="10708106" cy="4824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т. </a:t>
            </a:r>
            <a:r>
              <a:rPr lang="ru-RU" b="1" dirty="0">
                <a:solidFill>
                  <a:srgbClr val="FF0000"/>
                </a:solidFill>
              </a:rPr>
              <a:t>109 ч. 2  </a:t>
            </a:r>
            <a:r>
              <a:rPr lang="ru-RU" b="1" dirty="0" smtClean="0">
                <a:solidFill>
                  <a:srgbClr val="FF0000"/>
                </a:solidFill>
              </a:rPr>
              <a:t>Уголовного кодекса РФ «Причинение смерти по неосторожности вследствие ненадлежащего исполнения лицом своих профессиональных обязанностей».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Врачу </a:t>
            </a:r>
            <a:r>
              <a:rPr lang="ru-RU" dirty="0"/>
              <a:t>назначено наказание в виде ограничения свободы на срок 2,5 года с лишением права заниматься медицинской деятельностью на срок 2 года 11 месяцев. При этом от назначенного наказания его освободили в связи с истечением срока давности по привлечению к уголовной ответственности. 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Врачу </a:t>
            </a:r>
            <a:r>
              <a:rPr lang="ru-RU" dirty="0"/>
              <a:t>было назначено </a:t>
            </a:r>
            <a:r>
              <a:rPr lang="ru-RU" b="1" dirty="0"/>
              <a:t>ограничение свободы на срок 2 </a:t>
            </a:r>
            <a:r>
              <a:rPr lang="ru-RU" b="1" dirty="0" smtClean="0"/>
              <a:t>года</a:t>
            </a:r>
            <a:r>
              <a:rPr lang="ru-RU" dirty="0" smtClean="0"/>
              <a:t>. </a:t>
            </a:r>
            <a:r>
              <a:rPr lang="ru-RU" b="1" dirty="0" smtClean="0"/>
              <a:t>Дополнительные </a:t>
            </a:r>
            <a:r>
              <a:rPr lang="ru-RU" b="1" dirty="0"/>
              <a:t>меры:</a:t>
            </a:r>
            <a:r>
              <a:rPr lang="ru-RU" dirty="0"/>
              <a:t> Лишение права заниматься медицинской деятельностью на срок 2 года.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37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В российском праве существует принципиальная разница между «смертью по неосторожности» (врачебная ошибка) и «убийством» (умышленное действие). Эти деяния квалифицируются по разным статьям с кардинально разными сроками заключения.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640" y="1690688"/>
            <a:ext cx="3938337" cy="46005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cs typeface="Arial" panose="020B0604020202020204" pitchFamily="34" charset="0"/>
              </a:rPr>
              <a:t>Причинение смерти по неосторожности (ст. 109 УК РФ)</a:t>
            </a:r>
            <a:endParaRPr lang="ru-RU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ru-RU" dirty="0">
                <a:cs typeface="Arial" panose="020B0604020202020204" pitchFamily="34" charset="0"/>
              </a:rPr>
              <a:t>Это классическая «врачебная статья», когда врач </a:t>
            </a:r>
            <a:r>
              <a:rPr lang="ru-RU" b="1" dirty="0">
                <a:cs typeface="Arial" panose="020B0604020202020204" pitchFamily="34" charset="0"/>
              </a:rPr>
              <a:t>не хотел</a:t>
            </a:r>
            <a:r>
              <a:rPr lang="ru-RU" dirty="0">
                <a:cs typeface="Arial" panose="020B0604020202020204" pitchFamily="34" charset="0"/>
              </a:rPr>
              <a:t> смерти пациента, но она наступила из-за небрежности или профессиональной ошибки.</a:t>
            </a:r>
          </a:p>
          <a:p>
            <a:pPr lvl="0"/>
            <a:r>
              <a:rPr lang="ru-RU" b="1" dirty="0" smtClean="0">
                <a:cs typeface="Arial" panose="020B0604020202020204" pitchFamily="34" charset="0"/>
              </a:rPr>
              <a:t>Срок </a:t>
            </a:r>
            <a:r>
              <a:rPr lang="ru-RU" b="1" dirty="0">
                <a:cs typeface="Arial" panose="020B0604020202020204" pitchFamily="34" charset="0"/>
              </a:rPr>
              <a:t>заключения:</a:t>
            </a:r>
            <a:r>
              <a:rPr lang="ru-RU" dirty="0">
                <a:cs typeface="Arial" panose="020B0604020202020204" pitchFamily="34" charset="0"/>
              </a:rPr>
              <a:t> </a:t>
            </a:r>
            <a:r>
              <a:rPr lang="ru-RU" dirty="0">
                <a:solidFill>
                  <a:srgbClr val="FF0000"/>
                </a:solidFill>
                <a:cs typeface="Arial" panose="020B0604020202020204" pitchFamily="34" charset="0"/>
              </a:rPr>
              <a:t>до </a:t>
            </a:r>
            <a:r>
              <a:rPr lang="ru-RU" b="1" dirty="0">
                <a:solidFill>
                  <a:srgbClr val="FF0000"/>
                </a:solidFill>
                <a:cs typeface="Arial" panose="020B0604020202020204" pitchFamily="34" charset="0"/>
              </a:rPr>
              <a:t>3 лет</a:t>
            </a:r>
            <a:r>
              <a:rPr lang="ru-RU" dirty="0">
                <a:solidFill>
                  <a:srgbClr val="FF0000"/>
                </a:solidFill>
                <a:cs typeface="Arial" panose="020B0604020202020204" pitchFamily="34" charset="0"/>
              </a:rPr>
              <a:t> лишения свободы.</a:t>
            </a:r>
          </a:p>
          <a:p>
            <a:pPr lvl="0"/>
            <a:r>
              <a:rPr lang="ru-RU" b="1" dirty="0">
                <a:cs typeface="Arial" panose="020B0604020202020204" pitchFamily="34" charset="0"/>
              </a:rPr>
              <a:t>Дополнительное наказание:</a:t>
            </a:r>
            <a:r>
              <a:rPr lang="ru-RU" dirty="0">
                <a:cs typeface="Arial" panose="020B0604020202020204" pitchFamily="34" charset="0"/>
              </a:rPr>
              <a:t> Лишение права заниматься медицинской деятельностью на срок до 3 лет.</a:t>
            </a:r>
          </a:p>
          <a:p>
            <a:pPr lvl="0"/>
            <a:r>
              <a:rPr lang="ru-RU" b="1" dirty="0">
                <a:cs typeface="Arial" panose="020B0604020202020204" pitchFamily="34" charset="0"/>
              </a:rPr>
              <a:t>Особенности:</a:t>
            </a:r>
            <a:r>
              <a:rPr lang="ru-RU" dirty="0">
                <a:cs typeface="Arial" panose="020B0604020202020204" pitchFamily="34" charset="0"/>
              </a:rPr>
              <a:t> Это преступление небольшой тяжести. Часто суды назначают ограничение свободы (домашний режим) вместо реального срока в колонии, либо дело прекращается за примирением сторон или в связи с истечением срока давности (всего 2 года).</a:t>
            </a:r>
          </a:p>
          <a:p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54640" y="1588166"/>
            <a:ext cx="36816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dirty="0" smtClean="0">
                <a:solidFill>
                  <a:srgbClr val="FF0000"/>
                </a:solidFill>
              </a:rPr>
              <a:t>Убийство </a:t>
            </a:r>
            <a:r>
              <a:rPr lang="ru-RU" altLang="ru-RU" sz="1500" b="1" dirty="0">
                <a:solidFill>
                  <a:srgbClr val="FF0000"/>
                </a:solidFill>
              </a:rPr>
              <a:t>(ст. 105 УК РФ):</a:t>
            </a:r>
            <a:r>
              <a:rPr lang="ru-RU" altLang="ru-RU" sz="1500" dirty="0">
                <a:solidFill>
                  <a:srgbClr val="FF0000"/>
                </a:solidFill>
              </a:rPr>
              <a:t> </a:t>
            </a:r>
            <a:endParaRPr lang="ru-RU" altLang="ru-RU" sz="1500" dirty="0" smtClean="0">
              <a:solidFill>
                <a:srgbClr val="FF000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500" dirty="0" smtClean="0">
                <a:solidFill>
                  <a:srgbClr val="0A0A0A"/>
                </a:solidFill>
              </a:rPr>
              <a:t>Это</a:t>
            </a:r>
            <a:r>
              <a:rPr lang="ru-RU" altLang="ru-RU" sz="1500" dirty="0">
                <a:solidFill>
                  <a:srgbClr val="0A0A0A"/>
                </a:solidFill>
              </a:rPr>
              <a:t> </a:t>
            </a:r>
            <a:r>
              <a:rPr lang="ru-RU" altLang="ru-RU" sz="1500" b="1" dirty="0">
                <a:solidFill>
                  <a:srgbClr val="0A0A0A"/>
                </a:solidFill>
              </a:rPr>
              <a:t>умышленное</a:t>
            </a:r>
            <a:r>
              <a:rPr lang="ru-RU" altLang="ru-RU" sz="1500" dirty="0">
                <a:solidFill>
                  <a:srgbClr val="0A0A0A"/>
                </a:solidFill>
              </a:rPr>
              <a:t> действие. Врач осознает, что его манипуляции (или их </a:t>
            </a:r>
            <a:r>
              <a:rPr lang="ru-RU" altLang="ru-RU" sz="1500" dirty="0">
                <a:solidFill>
                  <a:srgbClr val="0A0A0A"/>
                </a:solidFill>
                <a:cs typeface="Arial" panose="020B0604020202020204" pitchFamily="34" charset="0"/>
              </a:rPr>
              <a:t>отсутствие</a:t>
            </a:r>
            <a:r>
              <a:rPr lang="ru-RU" altLang="ru-RU" sz="1500" dirty="0">
                <a:solidFill>
                  <a:srgbClr val="0A0A0A"/>
                </a:solidFill>
              </a:rPr>
              <a:t>) приведут к гибели пациента, и либо желает этого (прямой умысел), либо сознательно допускает смерть, относясь к ней безразлично (косвенный умысел</a:t>
            </a:r>
            <a:r>
              <a:rPr lang="ru-RU" altLang="ru-RU" sz="1500" dirty="0" smtClean="0">
                <a:solidFill>
                  <a:srgbClr val="0A0A0A"/>
                </a:solidFill>
              </a:rPr>
              <a:t>).</a:t>
            </a:r>
            <a:r>
              <a:rPr lang="ru-RU" altLang="ru-RU" sz="1500" b="1" dirty="0" smtClean="0">
                <a:solidFill>
                  <a:srgbClr val="0A0A0A"/>
                </a:solidFill>
              </a:rPr>
              <a:t>При </a:t>
            </a:r>
            <a:r>
              <a:rPr lang="ru-RU" altLang="ru-RU" sz="1500" b="1" dirty="0">
                <a:solidFill>
                  <a:srgbClr val="0A0A0A"/>
                </a:solidFill>
              </a:rPr>
              <a:t>убийстве</a:t>
            </a:r>
            <a:r>
              <a:rPr lang="ru-RU" altLang="ru-RU" sz="1500" dirty="0">
                <a:solidFill>
                  <a:srgbClr val="0A0A0A"/>
                </a:solidFill>
              </a:rPr>
              <a:t> у врача всегда есть деструктивный мотив: личная неприязнь, </a:t>
            </a:r>
            <a:r>
              <a:rPr lang="ru-RU" altLang="ru-RU" sz="1500" dirty="0" smtClean="0">
                <a:solidFill>
                  <a:srgbClr val="0A0A0A"/>
                </a:solidFill>
              </a:rPr>
              <a:t>корысть, месть</a:t>
            </a:r>
            <a:r>
              <a:rPr lang="ru-RU" altLang="ru-RU" sz="1500" dirty="0">
                <a:solidFill>
                  <a:srgbClr val="0A0A0A"/>
                </a:solidFill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500" b="1" dirty="0" smtClean="0">
              <a:solidFill>
                <a:srgbClr val="0A0A0A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500" b="1" dirty="0" smtClean="0">
                <a:solidFill>
                  <a:srgbClr val="0A0A0A"/>
                </a:solidFill>
              </a:rPr>
              <a:t>Срок заключения</a:t>
            </a:r>
            <a:r>
              <a:rPr lang="ru-RU" altLang="ru-RU" sz="1500" dirty="0" smtClean="0">
                <a:solidFill>
                  <a:srgbClr val="0A0A0A"/>
                </a:solidFill>
              </a:rPr>
              <a:t>.  лишение </a:t>
            </a:r>
            <a:r>
              <a:rPr lang="ru-RU" altLang="ru-RU" sz="1500" dirty="0">
                <a:solidFill>
                  <a:srgbClr val="0A0A0A"/>
                </a:solidFill>
              </a:rPr>
              <a:t>свободы на длительный срок </a:t>
            </a:r>
            <a:r>
              <a:rPr lang="ru-RU" altLang="ru-RU" sz="1500" dirty="0">
                <a:solidFill>
                  <a:srgbClr val="FF0000"/>
                </a:solidFill>
              </a:rPr>
              <a:t>(от 6 до 15 лет, а при отягчающих — до пожизненного).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736304" y="1588166"/>
            <a:ext cx="41027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500" b="1" dirty="0">
                <a:solidFill>
                  <a:srgbClr val="FF0000"/>
                </a:solidFill>
                <a:cs typeface="Arial" panose="020B0604020202020204" pitchFamily="34" charset="0"/>
              </a:rPr>
              <a:t>Убийство по предварительному сговору (ст. 105 УК РФ)</a:t>
            </a:r>
            <a:endParaRPr lang="ru-RU" sz="15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r>
              <a:rPr lang="ru-RU" sz="1500" dirty="0">
                <a:cs typeface="Arial" panose="020B0604020202020204" pitchFamily="34" charset="0"/>
              </a:rPr>
              <a:t>Если следствие доказывает, что врачи </a:t>
            </a:r>
            <a:r>
              <a:rPr lang="ru-RU" sz="1500" b="1" dirty="0">
                <a:cs typeface="Arial" panose="020B0604020202020204" pitchFamily="34" charset="0"/>
              </a:rPr>
              <a:t>договорились</a:t>
            </a:r>
            <a:r>
              <a:rPr lang="ru-RU" sz="1500" dirty="0">
                <a:cs typeface="Arial" panose="020B0604020202020204" pitchFamily="34" charset="0"/>
              </a:rPr>
              <a:t> и совершили умышленное лишение жизни (как в деле </a:t>
            </a:r>
            <a:r>
              <a:rPr lang="ru-RU" sz="1500" dirty="0" err="1">
                <a:cs typeface="Arial" panose="020B0604020202020204" pitchFamily="34" charset="0"/>
              </a:rPr>
              <a:t>Сушкевич</a:t>
            </a:r>
            <a:r>
              <a:rPr lang="ru-RU" sz="1500" dirty="0">
                <a:cs typeface="Arial" panose="020B0604020202020204" pitchFamily="34" charset="0"/>
              </a:rPr>
              <a:t> и Белой), это квалифицируется как особо тяжкое преступление.</a:t>
            </a:r>
          </a:p>
          <a:p>
            <a:pPr lvl="0"/>
            <a:r>
              <a:rPr lang="ru-RU" sz="1500" b="1" dirty="0">
                <a:cs typeface="Arial" panose="020B0604020202020204" pitchFamily="34" charset="0"/>
              </a:rPr>
              <a:t>Квалификация:</a:t>
            </a:r>
            <a:r>
              <a:rPr lang="ru-RU" sz="1500" dirty="0">
                <a:cs typeface="Arial" panose="020B0604020202020204" pitchFamily="34" charset="0"/>
              </a:rPr>
              <a:t> п. «ж» ч. 2 ст. 105 УК РФ (убийство, совершенное группой лиц по предварительному сговору).</a:t>
            </a:r>
          </a:p>
          <a:p>
            <a:pPr lvl="0"/>
            <a:r>
              <a:rPr lang="ru-RU" sz="1500" b="1" dirty="0">
                <a:cs typeface="Arial" panose="020B0604020202020204" pitchFamily="34" charset="0"/>
              </a:rPr>
              <a:t>Срок заключения:</a:t>
            </a:r>
            <a:r>
              <a:rPr lang="ru-RU" sz="1500" dirty="0">
                <a:cs typeface="Arial" panose="020B0604020202020204" pitchFamily="34" charset="0"/>
              </a:rPr>
              <a:t> от</a:t>
            </a:r>
            <a:r>
              <a:rPr lang="ru-RU" sz="1500" dirty="0">
                <a:solidFill>
                  <a:srgbClr val="FF0000"/>
                </a:solidFill>
                <a:cs typeface="Arial" panose="020B0604020202020204" pitchFamily="34" charset="0"/>
              </a:rPr>
              <a:t> </a:t>
            </a:r>
            <a:r>
              <a:rPr lang="ru-RU" sz="1500" b="1" dirty="0">
                <a:solidFill>
                  <a:srgbClr val="FF0000"/>
                </a:solidFill>
                <a:cs typeface="Arial" panose="020B0604020202020204" pitchFamily="34" charset="0"/>
              </a:rPr>
              <a:t>8 до 20 лет</a:t>
            </a:r>
            <a:r>
              <a:rPr lang="ru-RU" sz="1500" dirty="0">
                <a:solidFill>
                  <a:srgbClr val="FF0000"/>
                </a:solidFill>
                <a:cs typeface="Arial" panose="020B0604020202020204" pitchFamily="34" charset="0"/>
              </a:rPr>
              <a:t> лишения свободы </a:t>
            </a:r>
            <a:r>
              <a:rPr lang="ru-RU" sz="1500" dirty="0">
                <a:cs typeface="Arial" panose="020B0604020202020204" pitchFamily="34" charset="0"/>
              </a:rPr>
              <a:t>(либо пожизненное заключение, хотя к женщинам оно в РФ не применяется).</a:t>
            </a:r>
          </a:p>
          <a:p>
            <a:pPr lvl="0"/>
            <a:r>
              <a:rPr lang="ru-RU" sz="1500" b="1" dirty="0">
                <a:cs typeface="Arial" panose="020B0604020202020204" pitchFamily="34" charset="0"/>
              </a:rPr>
              <a:t>Особенности:</a:t>
            </a:r>
            <a:r>
              <a:rPr lang="ru-RU" sz="1500" dirty="0">
                <a:cs typeface="Arial" panose="020B0604020202020204" pitchFamily="34" charset="0"/>
              </a:rPr>
              <a:t> Срок давности по этой статье составляет 15 лет. Это преступление считается умышленным: обвинение настаивает, что врач осознавал общественную опасность своих действий и желал наступления смерти.</a:t>
            </a:r>
          </a:p>
        </p:txBody>
      </p:sp>
    </p:spTree>
    <p:extLst>
      <p:ext uri="{BB962C8B-B14F-4D97-AF65-F5344CB8AC3E}">
        <p14:creationId xmlns:p14="http://schemas.microsoft.com/office/powerpoint/2010/main" val="72867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64695" y="205013"/>
            <a:ext cx="11490158" cy="65010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«Дело Елены Белой и Элины </a:t>
            </a:r>
            <a:r>
              <a:rPr kumimoji="0" lang="ru-RU" altLang="ru-RU" sz="1800" b="1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8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» является самым резонансным судебным процессом в истории современной Российской медицины. К 2026 году оно стало знаковым примером того, как правоохранительная система квалифицирует действия врачей не как ошибку, а как умышленное убийство.</a:t>
            </a:r>
            <a:endParaRPr kumimoji="0" lang="ru-RU" altLang="ru-RU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Суть дела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События произошли в ноябре 2018 года в роддоме № 4 города Калининграда.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У пациентки на 23-й неделе беременности родился крайне недоношенный ребенок весом около 700 граммов.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Для оказания помощи из перинатального центра была вызвана врач-реаниматолог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Элина </a:t>
            </a:r>
            <a:r>
              <a:rPr kumimoji="0" lang="ru-RU" altLang="ru-RU" sz="1600" b="1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И.о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 главврача роддома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Елена Белая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по версии следствия, дала указание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убить младенца, чтобы не портить показатели статистики смертности роддома (чтобы ребенок не числился умершим новорожденным, а был оформлен как мертворожденный).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По версии обвинения,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ввела ребенку смертельную дозу магния сульфата.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Юридическая квалификация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Дело уникально тем, что врачей судили не по «медицинской» статье 109 УК РФ (неосторожность), а по «расстрельной» статье: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п. «в», «ж» ч. 2 ст. 105 УК РФ: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Убийство малолетнего, совершенное группой лиц по предварительному сговору.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Елена Белая шла как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организатор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убийства, а Элина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— как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исполнитель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Хронология судов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Процесс длился несколько лет и сопровождался беспрецедентной поддержкой медицинского сообщества:</a:t>
            </a:r>
            <a:endParaRPr kumimoji="0" lang="ru-RU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2020 год (Калининград):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Суд присяжных полностью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оправдал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врачей. Медики вышли на свободу.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2021 год: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Прокуратура добилась отмены оправдательного приговора. Дело было передано в Москву (в Московский областной суд) для «объективности». Врачей заключили в СИЗО.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Сентябрь 2022 года: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 Новый суд присяжных признал врачей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виновными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Елена Белая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 получила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9,5 лет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 колонии общего режима.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Элина </a:t>
            </a:r>
            <a:r>
              <a:rPr kumimoji="0" lang="ru-RU" altLang="ru-RU" sz="16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Сушкевич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 получила </a:t>
            </a: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9 лет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 колонии общего режима.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276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04538" y="220156"/>
            <a:ext cx="4114800" cy="53930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+mn-lt"/>
              </a:rPr>
              <a:t>Общий список отягчающих обстоятельств (ст. 63 УК РФ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+mn-lt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Рецидив преступлений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(наличие предыдущих судимостей).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Наступление тяжких последствий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(например, смерть пациента).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Особо активная роль в преступлении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(в случае группы лиц).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Совершение преступления в составе группы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по предварительному сговору.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Привлечение к преступлению лиц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страдающих психическими расстройствами или не достигших возраста ответственности.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Совершение преступления по мотивам ненависти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(расовой, национальной, религиозной).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7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Использование оружия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боеприпасов или специальных средств.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8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Совершение преступления в условиях чрезвычайного положения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или стихийного бедствия.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9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Особая жестокость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издевательство или мучения для потерпевшего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19338" y="220156"/>
            <a:ext cx="7315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altLang="ru-RU" sz="2000" b="1" dirty="0">
                <a:solidFill>
                  <a:schemeClr val="accent6">
                    <a:lumMod val="75000"/>
                  </a:schemeClr>
                </a:solidFill>
              </a:rPr>
              <a:t>Общий список </a:t>
            </a:r>
            <a:r>
              <a:rPr lang="ru-RU" alt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смягчающих </a:t>
            </a:r>
            <a:r>
              <a:rPr lang="ru-RU" altLang="ru-RU" sz="2000" b="1" dirty="0">
                <a:solidFill>
                  <a:schemeClr val="accent6">
                    <a:lumMod val="75000"/>
                  </a:schemeClr>
                </a:solidFill>
              </a:rPr>
              <a:t>обстоятельств</a:t>
            </a:r>
            <a:endParaRPr lang="ru-RU" sz="2000" b="1" dirty="0" smtClean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Наличие малолетних детей (п. «г» ч. 1 ст. 61 УК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РФ)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Особая 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норма: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Для женщин предусмотрена 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статья 82 УК РФ (отсрочка)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Если врач-женщина осуждена (не по «тяжким» статьям вроде убийства), суд может отсрочить реальный срок до достижения ее ребенком 14 лет. Такие случаи нередки в делах по ст. 109 УК РФ (смерть по неосторожности).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2. Благодарственные письма и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награды Пример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При рассмотрении дел врачей-гинекологов или хирургов суды учитывают сотни благодарностей от пациентов, грамоты от Министерства здравоохранения и наличие званий (например, «Заслуженный врач РФ»).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Оказание медицинской помощи потерпевшему непосредственно после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преступления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В делах о врачебных ошибках (ст. 109 или ст. 118 УК РФ) суд учитывает, что врач, поняв совершение ошибки, не скрылся, а до последнего проводил реанимационные мероприятия, пытаясь спасти </a:t>
            </a:r>
            <a:r>
              <a:rPr lang="ru-RU" sz="1400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пациента.</a:t>
            </a:r>
            <a:endParaRPr lang="ru-RU" sz="1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Добровольное возмещение ущерба (п. «к» ч. 1 ст. 61 УК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РФ)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Если </a:t>
            </a:r>
            <a:r>
              <a:rPr lang="ru-RU" sz="1400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врач 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 или через больницу </a:t>
            </a:r>
            <a:r>
              <a:rPr lang="ru-RU" sz="1400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выплатил 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семье погибшего пациента компенсацию морального вреда (например, оплатила похороны или перевела определенную сумму), это документально фиксируется в суде.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Состояние здоровья и возраст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Наличие на иждивении престарелых родителей, нуждающихся в постоянном уходе. В делах женщин-врачей среднего возраста это часто учитывается как обстоятельство, затрудняющее отбывание наказания вдали от дома.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RU" sz="1400" b="1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6. «Первое привлечение к </a:t>
            </a:r>
            <a:r>
              <a:rPr lang="ru-RU" sz="1400" b="1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ответственности»</a:t>
            </a:r>
            <a:r>
              <a:rPr lang="ru-RU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врачей это критически важный фактор. Поскольку большинство врачей имеют безупречную биографию, отсутствие судимостей в сочетании с положительными характеристиками с места работы почти всегда гарантирует, что по неосторожным преступлениям (ст. 109, 118, 293) женщина не получит реальный срок в колонии при первом нарушении</a:t>
            </a:r>
            <a:r>
              <a:rPr lang="ru-RU" sz="1400" dirty="0" smtClean="0">
                <a:solidFill>
                  <a:srgbClr val="0A0A0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6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76726" y="289325"/>
            <a:ext cx="11598442" cy="64702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1. Дело «Скрытой перфорации» Обстоятельства: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Нейрохирург проводил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транспедикулярную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фиксацию позвоночника (установку винтов). В процессе закручивания одного из винтов произошло смещение инструмента, и кончик винта перфорировал (пробил) стенку позвоночного канала, задев спинной мозг. Пациент проснулся с параличом нижней части тела.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Ход суда: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Защита настаивала, что у пациента была повышенная хрупкость костей (остеопороз), что привело к «провалу» винта. Однако следствие назначило экспертизу КТ-снимков.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Ключевое доказательство: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Эксперты-рентгенологи и привлеченные нейрохирурги доказали, что траектория канала, просверленного врачом, изначально была выбрана неверно (отклонение на 4 градуса от нормы). Это признали технической ошибкой, а не биологической особенностью.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Итог: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Суд назначил 1 год ограничения свободы. Это дело стало прецедентным для региона в части использования 3D-реконструкции КТ для доказательства вины врача.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2. Дело о «Забытом материале» Обстоятельства: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После удаления опухоли головного мозга у пациента началось нагноение. Потребовалась повторная операция, в ходе которой другой хирург обнаружил внутри фрагмент марлевой салфетки.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Подлог: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Пытаясь избежать ответственности, первый хирург вписал в журнал учета материалов после первой операции ложные данные о том, что «счет салфеток верен, инородных тел в ране нет».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Ход суда: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Врач обвинялся по двум статьям: ст. 118 (тяжкий вред) и ст. 292 (подлог). Подлог был доказан свидетельскими показаниями операционной медсестры, которая подтвердила, что подавала жалобу на нехватку салфетки, но врач велел ей «молчать и зашивать».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Итог: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Реальное лишение свободы на 2 года (по совокупности статей), так как наличие умысла на подлог отягчило неосторожную вину.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3. Дело «Эстетической нейрохирургии» Обстоятельства: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Пациентка обратилась для устранения дефекта черепа после старой травмы (пластика дефекта титановой пластиной). После операции у неё начались хронические боли и развился птоз (опущение века). Она обвинила хирурга в том, что он задел нерв ради «красивого шва».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Ход суда: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Была проведена комплексная экспертиза с привлечением специалистов из НМИЦ нейрохирургии им. Бурденко. Эксперты установили, что нерв не был перерезан, а его функция нарушилась из-за естественного формирования рубцовой ткани — процесса, который врач не может полностью контролировать.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Аргумент защиты: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Врач предоставил подписанное «Информированное добровольное согласие» (ИДС), где среди рисков был указан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нейропатический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болевой синдром и поражение черепных нервов.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Итог: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Врач полностью оправдан. Суд признал, что действия хирурга соответствовали стандартам, а наступившие последствия являются «прогнозируемым осложнением», о котором пациент был предупрежден.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067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6410" y="116478"/>
            <a:ext cx="11391901" cy="18228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Нейрохирург проводил операцию по удалению грыжи в шейном отделе позвоночника. В процессе установки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импланта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кейджа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 врач неверно рассчитал траекторию и повредил спинной мозг, что привело к параличу (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тетраплегии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 пациента.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Судебное разбирательство: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Экспертиза установила, что хирург пренебрег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интраоперационным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рентген-контролем (ЭОП), который обязан был сделать при установке металлоконструкции. Это было признано «ненадлежащим исполнением профессиональных обязанностей».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Статья: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ч. 2 ст. 118 УК РФ.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Итог: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1 год ограничения свободы и запрет на врачебную деятельность на 2 года. Клиника выплатила рекордную компенсацию в 8 млн рублей из-за полной потери трудоспособности пациента.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6410" y="1690688"/>
            <a:ext cx="11851106" cy="18228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Операция по удалению опухоли головного мозга прошла успешно. Однако в послеоперационном периоде у пациента начались судороги и угнетение сознания. Дежурный нейрохирург (проводивший операцию) счел это «стандартным выходом из наркоза» и не назначил экстренное КТ. К утру пациент впал в кому из-за обширного кровоизлияния.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Судебное разбирательство: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Суд указал, что вред был причинен не самой операцией, а 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бездействием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в послеоперационном периоде. Врач не обеспечил надлежащий мониторинг, что является нарушением стандартов медпомощи.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Статья: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ч. 2 ст. 118 УК РФ (если пациент выжил, но остался инвалидом)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Итог: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Исправительные работы сроком на 1,5 года.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2348" y="3234613"/>
            <a:ext cx="11754852" cy="18228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Пациент с гигантской опухолью основания черепа. Операция длилась 12 часов. В процессе отделения опухоли от магистральных сосудов произошел разрыв артерии, приведший к инсульту и потере зрения.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Судебное разбирательство: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Защита представила видеозапись микроскопического этапа операции и доказала, что опухоль была спаяна с сосудами. Экспертиза подтвердила: отделение опухоли без риска повреждения сосуда было технически невозможно. Врач выбрал единственно верную тактику, а осложнение является статистически прогнозируемым (входит в 10-15% случаев при таких патологиях).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Аргумент: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Статья 41 УК РФ (Обоснованный риск).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Итог: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Полное оправдание врача. Суд признал, что отсутствие операции привело бы к смерти пациента в краткосрочной перспективе.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1"/>
          <p:cNvSpPr txBox="1">
            <a:spLocks noChangeArrowheads="1"/>
          </p:cNvSpPr>
          <p:nvPr/>
        </p:nvSpPr>
        <p:spPr bwMode="auto">
          <a:xfrm>
            <a:off x="156411" y="4855342"/>
            <a:ext cx="11730789" cy="18228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 dirty="0" smtClean="0">
                <a:solidFill>
                  <a:srgbClr val="0A0A0A"/>
                </a:solidFill>
                <a:latin typeface="Google Sans"/>
              </a:rPr>
              <a:t>Нейрохирург оперировал сложную опухоль ствола головного мозга. Операция была единственным шансом спасти жизнь, но риск повреждения жизненно важных центров составлял 50%. В ходе операции пациент получил глубокую инвалидность (тяжкий вред).</a:t>
            </a:r>
            <a:endParaRPr lang="ru-RU" altLang="ru-RU" sz="1100" dirty="0" smtClean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200" b="1" dirty="0" smtClean="0">
                <a:solidFill>
                  <a:srgbClr val="0A0A0A"/>
                </a:solidFill>
                <a:latin typeface="Google Sans"/>
              </a:rPr>
              <a:t>Судебный процесс:</a:t>
            </a:r>
            <a:r>
              <a:rPr lang="ru-RU" altLang="ru-RU" sz="1200" dirty="0" smtClean="0">
                <a:solidFill>
                  <a:srgbClr val="0A0A0A"/>
                </a:solidFill>
                <a:latin typeface="Google Sans"/>
              </a:rPr>
              <a:t> Защита предоставила подписанное пациентом информированное согласие, где были указаны именно эти риски. Также были предъявлены записи </a:t>
            </a:r>
            <a:r>
              <a:rPr lang="ru-RU" altLang="ru-RU" sz="1200" dirty="0" err="1" smtClean="0">
                <a:solidFill>
                  <a:srgbClr val="0A0A0A"/>
                </a:solidFill>
                <a:latin typeface="Google Sans"/>
              </a:rPr>
              <a:t>интраоперационного</a:t>
            </a:r>
            <a:r>
              <a:rPr lang="ru-RU" altLang="ru-RU" sz="1200" dirty="0" smtClean="0">
                <a:solidFill>
                  <a:srgbClr val="0A0A0A"/>
                </a:solidFill>
                <a:latin typeface="Google Sans"/>
              </a:rPr>
              <a:t> мониторинга, подтверждающие, что врач действовал максимально осторожно и по протоколу, но опухоль проросла в критические структуры.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1200" b="1" dirty="0" smtClean="0">
                <a:solidFill>
                  <a:srgbClr val="0A0A0A"/>
                </a:solidFill>
                <a:latin typeface="Google Sans"/>
              </a:rPr>
              <a:t>Итог:</a:t>
            </a:r>
            <a:r>
              <a:rPr lang="ru-RU" altLang="ru-RU" sz="1200" dirty="0" smtClean="0">
                <a:solidFill>
                  <a:srgbClr val="0A0A0A"/>
                </a:solidFill>
                <a:latin typeface="Google Sans"/>
              </a:rPr>
              <a:t> Суд оправдал врача. Было признано, что вред причинен в условиях </a:t>
            </a:r>
            <a:r>
              <a:rPr lang="ru-RU" altLang="ru-RU" sz="1200" b="1" dirty="0" smtClean="0">
                <a:solidFill>
                  <a:srgbClr val="0A0A0A"/>
                </a:solidFill>
                <a:latin typeface="Google Sans"/>
              </a:rPr>
              <a:t>обоснованного риска</a:t>
            </a:r>
            <a:r>
              <a:rPr lang="ru-RU" altLang="ru-RU" sz="1200" dirty="0" smtClean="0">
                <a:solidFill>
                  <a:srgbClr val="0A0A0A"/>
                </a:solidFill>
                <a:latin typeface="Google Sans"/>
              </a:rPr>
              <a:t> ( ст. 41 УК РФ ): цель (спасение жизни) не могла быть достигнута без риска, и врач сделал всё возможное для минимизации вреда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9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97833" y="519372"/>
            <a:ext cx="10818664" cy="542384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Наказания по ч. 2 ст. 118 УК РФ (Профессиональная ошибка)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Ограничение свободы: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4 лет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 Это самая частая мера: врач остается дома, но ему запрещено покидать город, посещать определенные места и он обязан отмечаться в полиции.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Принудительные работы: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1 года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Лишение свободы: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1 года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 Реальные сроки в колонии назначаются редко, чаще это условные сроки.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Лишение права занимать определенные должности (запрет на профессию):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на срок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до 3 лет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ru-RU" altLang="ru-RU" sz="1600" b="1" dirty="0">
              <a:solidFill>
                <a:srgbClr val="0A0A0A"/>
              </a:solidFill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2. Сроки давности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Статья 118 относится к преступлениям небольшой тяжести. Срок давности по ней составляет всего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2 года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Если с момента операции до вынесения приговора прошло более 2 лет (что часто случается из-за долгих экспертиз), суд признает врача виновным, но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освобождает от наказания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3. Гражданско-правовые меры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Помимо уголовного наказания, обвинительный приговор по ст. 118 становится основанием для крупных денежных выплат: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Компенсация морального вреда: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В 2026 году суммы за паралич или потерю функций организма в нейрохирургии составляют в среднем от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500 000 до 3 000 000 рублей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Возмещение расходов на лечение: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Оплата реабилитации, лекарств и сиделок для пациента.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Важно: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Деньги пациенту выплачивает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больница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, но затем она имеет право взыскать их с врача в порядке регресса.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4. Дисциплинарные меры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Обвинительный приговор по этой статье — это законное основание для 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увольнения врача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 по инициативе работодателя, если судом наложен запрет на медицинскую деятельность.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040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894</Words>
  <Application>Microsoft Office PowerPoint</Application>
  <PresentationFormat>Широкоэкранный</PresentationFormat>
  <Paragraphs>185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Google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В российском праве существует принципиальная разница между «смертью по неосторожности» (врачебная ошибка) и «убийством» (умышленное действие). Эти деяния квалифицируются по разным статьям с кардинально разными сроками заключения.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Если нейрохирург обсуждает диагноз пациента с коллегами на консилиуме — он действует по ст. 13 ФЗ-323 (это законно). Если нейрохирург выкладывает этот же диагноз и ФИО пациента в свой Telegram-канал  — он нарушает ст. 13 ФЗ-323, за что его будут судить по ст. 137 УК РФ.</vt:lpstr>
      <vt:lpstr>Презентация PowerPoint</vt:lpstr>
      <vt:lpstr>Презентация PowerPoint</vt:lpstr>
      <vt:lpstr>Презентация PowerPoint</vt:lpstr>
      <vt:lpstr>По ст. 292 УК РФ наказание может быть следующим: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icdc</dc:creator>
  <cp:lastModifiedBy>icdc</cp:lastModifiedBy>
  <cp:revision>25</cp:revision>
  <dcterms:created xsi:type="dcterms:W3CDTF">2026-01-17T10:55:52Z</dcterms:created>
  <dcterms:modified xsi:type="dcterms:W3CDTF">2026-01-21T09:59:37Z</dcterms:modified>
</cp:coreProperties>
</file>