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62" r:id="rId4"/>
    <p:sldId id="264" r:id="rId5"/>
    <p:sldId id="265" r:id="rId6"/>
    <p:sldId id="266" r:id="rId7"/>
    <p:sldId id="293" r:id="rId8"/>
    <p:sldId id="268" r:id="rId9"/>
    <p:sldId id="294" r:id="rId10"/>
    <p:sldId id="295" r:id="rId11"/>
    <p:sldId id="269" r:id="rId12"/>
    <p:sldId id="270" r:id="rId13"/>
    <p:sldId id="272" r:id="rId14"/>
    <p:sldId id="273" r:id="rId15"/>
    <p:sldId id="274" r:id="rId16"/>
    <p:sldId id="296" r:id="rId17"/>
    <p:sldId id="276" r:id="rId18"/>
    <p:sldId id="297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6" r:id="rId27"/>
    <p:sldId id="289" r:id="rId28"/>
    <p:sldId id="291" r:id="rId29"/>
    <p:sldId id="292" r:id="rId30"/>
  </p:sldIdLst>
  <p:sldSz cx="12192000" cy="6858000"/>
  <p:notesSz cx="6858000" cy="12192000"/>
  <p:embeddedFontLst>
    <p:embeddedFont>
      <p:font typeface="MiSans" panose="020B0604020202020204" charset="-122"/>
      <p:regular r:id="rId32"/>
    </p:embeddedFont>
    <p:embeddedFont>
      <p:font typeface="Noto Sans SC" panose="020B0604020202020204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2" autoAdjust="0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78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3-d3ce41os8jdo4os5dc5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0717" y="425719"/>
            <a:ext cx="5875283" cy="34778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ВЧД: за </a:t>
            </a:r>
            <a:r>
              <a:rPr lang="en-US" sz="4400" b="1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пределами</a:t>
            </a:r>
            <a:r>
              <a:rPr lang="en-US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цифр</a:t>
            </a:r>
            <a:r>
              <a:rPr lang="ru-RU" sz="4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Анализ пульсовой волны, CPP и SIBICC протокол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>
            <a:extLst>
              <a:ext uri="{FF2B5EF4-FFF2-40B4-BE49-F238E27FC236}">
                <a16:creationId xmlns:a16="http://schemas.microsoft.com/office/drawing/2014/main" id="{E02F090F-797E-4822-9677-C3CDE2E1E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C0C9D-73A0-48BD-887E-EA4DD7D1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80" y="-138430"/>
            <a:ext cx="10604394" cy="69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3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651000"/>
            <a:ext cx="56261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Dampened Waveform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768600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Прямая линия вместо чётких пиков P1-P2-P3 — это не низкое ВЧД, а техническая проблема.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66700" y="36322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76200" y="38100"/>
                </a:moveTo>
                <a:cubicBezTo>
                  <a:pt x="76200" y="17066"/>
                  <a:pt x="93266" y="0"/>
                  <a:pt x="114300" y="0"/>
                </a:cubicBezTo>
                <a:cubicBezTo>
                  <a:pt x="135334" y="0"/>
                  <a:pt x="152400" y="17066"/>
                  <a:pt x="152400" y="38100"/>
                </a:cubicBezTo>
                <a:lnTo>
                  <a:pt x="152400" y="39529"/>
                </a:lnTo>
                <a:cubicBezTo>
                  <a:pt x="152400" y="45760"/>
                  <a:pt x="147360" y="50800"/>
                  <a:pt x="141129" y="50800"/>
                </a:cubicBezTo>
                <a:lnTo>
                  <a:pt x="87511" y="50800"/>
                </a:lnTo>
                <a:cubicBezTo>
                  <a:pt x="81280" y="50800"/>
                  <a:pt x="76240" y="45760"/>
                  <a:pt x="76240" y="39529"/>
                </a:cubicBezTo>
                <a:lnTo>
                  <a:pt x="76240" y="38100"/>
                </a:lnTo>
                <a:close/>
                <a:moveTo>
                  <a:pt x="213360" y="43180"/>
                </a:moveTo>
                <a:cubicBezTo>
                  <a:pt x="217567" y="48776"/>
                  <a:pt x="216416" y="56753"/>
                  <a:pt x="210820" y="60960"/>
                </a:cubicBezTo>
                <a:lnTo>
                  <a:pt x="172006" y="90051"/>
                </a:lnTo>
                <a:cubicBezTo>
                  <a:pt x="174109" y="93583"/>
                  <a:pt x="175697" y="97472"/>
                  <a:pt x="176689" y="101600"/>
                </a:cubicBezTo>
                <a:lnTo>
                  <a:pt x="215900" y="101600"/>
                </a:lnTo>
                <a:cubicBezTo>
                  <a:pt x="222925" y="101600"/>
                  <a:pt x="228600" y="107275"/>
                  <a:pt x="228600" y="114300"/>
                </a:cubicBezTo>
                <a:cubicBezTo>
                  <a:pt x="228600" y="121325"/>
                  <a:pt x="222925" y="127000"/>
                  <a:pt x="215900" y="127000"/>
                </a:cubicBezTo>
                <a:lnTo>
                  <a:pt x="177800" y="127000"/>
                </a:lnTo>
                <a:lnTo>
                  <a:pt x="177800" y="139700"/>
                </a:lnTo>
                <a:cubicBezTo>
                  <a:pt x="177800" y="140732"/>
                  <a:pt x="177760" y="141803"/>
                  <a:pt x="177721" y="142835"/>
                </a:cubicBezTo>
                <a:lnTo>
                  <a:pt x="210820" y="167640"/>
                </a:lnTo>
                <a:cubicBezTo>
                  <a:pt x="216416" y="171847"/>
                  <a:pt x="217567" y="179824"/>
                  <a:pt x="213360" y="185420"/>
                </a:cubicBezTo>
                <a:cubicBezTo>
                  <a:pt x="209153" y="191016"/>
                  <a:pt x="201176" y="192167"/>
                  <a:pt x="195580" y="187960"/>
                </a:cubicBezTo>
                <a:lnTo>
                  <a:pt x="170537" y="169188"/>
                </a:lnTo>
                <a:cubicBezTo>
                  <a:pt x="161330" y="186730"/>
                  <a:pt x="144145" y="199430"/>
                  <a:pt x="123825" y="202486"/>
                </a:cubicBezTo>
                <a:lnTo>
                  <a:pt x="123825" y="111125"/>
                </a:lnTo>
                <a:cubicBezTo>
                  <a:pt x="123825" y="105847"/>
                  <a:pt x="119578" y="101600"/>
                  <a:pt x="114300" y="101600"/>
                </a:cubicBezTo>
                <a:cubicBezTo>
                  <a:pt x="109022" y="101600"/>
                  <a:pt x="104775" y="105847"/>
                  <a:pt x="104775" y="111125"/>
                </a:cubicBezTo>
                <a:lnTo>
                  <a:pt x="104775" y="202486"/>
                </a:lnTo>
                <a:cubicBezTo>
                  <a:pt x="84455" y="199430"/>
                  <a:pt x="67270" y="186730"/>
                  <a:pt x="58063" y="169188"/>
                </a:cubicBezTo>
                <a:lnTo>
                  <a:pt x="33020" y="187960"/>
                </a:lnTo>
                <a:cubicBezTo>
                  <a:pt x="27424" y="192167"/>
                  <a:pt x="19447" y="191016"/>
                  <a:pt x="15240" y="185420"/>
                </a:cubicBezTo>
                <a:cubicBezTo>
                  <a:pt x="11033" y="179824"/>
                  <a:pt x="12184" y="171847"/>
                  <a:pt x="17780" y="167640"/>
                </a:cubicBezTo>
                <a:lnTo>
                  <a:pt x="50879" y="142835"/>
                </a:lnTo>
                <a:cubicBezTo>
                  <a:pt x="50840" y="141803"/>
                  <a:pt x="50800" y="140772"/>
                  <a:pt x="50800" y="139700"/>
                </a:cubicBezTo>
                <a:lnTo>
                  <a:pt x="50800" y="127000"/>
                </a:lnTo>
                <a:lnTo>
                  <a:pt x="12700" y="127000"/>
                </a:lnTo>
                <a:cubicBezTo>
                  <a:pt x="5675" y="127000"/>
                  <a:pt x="0" y="121325"/>
                  <a:pt x="0" y="114300"/>
                </a:cubicBezTo>
                <a:cubicBezTo>
                  <a:pt x="0" y="107275"/>
                  <a:pt x="5675" y="101600"/>
                  <a:pt x="12700" y="101600"/>
                </a:cubicBezTo>
                <a:lnTo>
                  <a:pt x="51911" y="101600"/>
                </a:lnTo>
                <a:cubicBezTo>
                  <a:pt x="52903" y="97473"/>
                  <a:pt x="54491" y="93583"/>
                  <a:pt x="56594" y="90051"/>
                </a:cubicBezTo>
                <a:lnTo>
                  <a:pt x="17780" y="60960"/>
                </a:lnTo>
                <a:cubicBezTo>
                  <a:pt x="12184" y="56753"/>
                  <a:pt x="11033" y="48776"/>
                  <a:pt x="15240" y="43180"/>
                </a:cubicBezTo>
                <a:cubicBezTo>
                  <a:pt x="19447" y="37584"/>
                  <a:pt x="27424" y="36433"/>
                  <a:pt x="33020" y="40640"/>
                </a:cubicBezTo>
                <a:lnTo>
                  <a:pt x="76200" y="73025"/>
                </a:lnTo>
                <a:cubicBezTo>
                  <a:pt x="81082" y="71001"/>
                  <a:pt x="86439" y="69850"/>
                  <a:pt x="92075" y="69850"/>
                </a:cubicBezTo>
                <a:lnTo>
                  <a:pt x="136525" y="69850"/>
                </a:lnTo>
                <a:cubicBezTo>
                  <a:pt x="142161" y="69850"/>
                  <a:pt x="147518" y="70961"/>
                  <a:pt x="152400" y="73025"/>
                </a:cubicBezTo>
                <a:lnTo>
                  <a:pt x="195580" y="40640"/>
                </a:lnTo>
                <a:cubicBezTo>
                  <a:pt x="201176" y="36433"/>
                  <a:pt x="209153" y="37584"/>
                  <a:pt x="213360" y="43180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6" name="Text 3"/>
          <p:cNvSpPr/>
          <p:nvPr/>
        </p:nvSpPr>
        <p:spPr>
          <a:xfrm>
            <a:off x="609600" y="35814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Пузырек воздуха в системе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66700" y="40386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76200" y="38100"/>
                </a:moveTo>
                <a:cubicBezTo>
                  <a:pt x="76200" y="17066"/>
                  <a:pt x="93266" y="0"/>
                  <a:pt x="114300" y="0"/>
                </a:cubicBezTo>
                <a:cubicBezTo>
                  <a:pt x="135334" y="0"/>
                  <a:pt x="152400" y="17066"/>
                  <a:pt x="152400" y="38100"/>
                </a:cubicBezTo>
                <a:lnTo>
                  <a:pt x="152400" y="39529"/>
                </a:lnTo>
                <a:cubicBezTo>
                  <a:pt x="152400" y="45760"/>
                  <a:pt x="147360" y="50800"/>
                  <a:pt x="141129" y="50800"/>
                </a:cubicBezTo>
                <a:lnTo>
                  <a:pt x="87511" y="50800"/>
                </a:lnTo>
                <a:cubicBezTo>
                  <a:pt x="81280" y="50800"/>
                  <a:pt x="76240" y="45760"/>
                  <a:pt x="76240" y="39529"/>
                </a:cubicBezTo>
                <a:lnTo>
                  <a:pt x="76240" y="38100"/>
                </a:lnTo>
                <a:close/>
                <a:moveTo>
                  <a:pt x="213360" y="43180"/>
                </a:moveTo>
                <a:cubicBezTo>
                  <a:pt x="217567" y="48776"/>
                  <a:pt x="216416" y="56753"/>
                  <a:pt x="210820" y="60960"/>
                </a:cubicBezTo>
                <a:lnTo>
                  <a:pt x="172006" y="90051"/>
                </a:lnTo>
                <a:cubicBezTo>
                  <a:pt x="174109" y="93583"/>
                  <a:pt x="175697" y="97472"/>
                  <a:pt x="176689" y="101600"/>
                </a:cubicBezTo>
                <a:lnTo>
                  <a:pt x="215900" y="101600"/>
                </a:lnTo>
                <a:cubicBezTo>
                  <a:pt x="222925" y="101600"/>
                  <a:pt x="228600" y="107275"/>
                  <a:pt x="228600" y="114300"/>
                </a:cubicBezTo>
                <a:cubicBezTo>
                  <a:pt x="228600" y="121325"/>
                  <a:pt x="222925" y="127000"/>
                  <a:pt x="215900" y="127000"/>
                </a:cubicBezTo>
                <a:lnTo>
                  <a:pt x="177800" y="127000"/>
                </a:lnTo>
                <a:lnTo>
                  <a:pt x="177800" y="139700"/>
                </a:lnTo>
                <a:cubicBezTo>
                  <a:pt x="177800" y="140732"/>
                  <a:pt x="177760" y="141803"/>
                  <a:pt x="177721" y="142835"/>
                </a:cubicBezTo>
                <a:lnTo>
                  <a:pt x="210820" y="167640"/>
                </a:lnTo>
                <a:cubicBezTo>
                  <a:pt x="216416" y="171847"/>
                  <a:pt x="217567" y="179824"/>
                  <a:pt x="213360" y="185420"/>
                </a:cubicBezTo>
                <a:cubicBezTo>
                  <a:pt x="209153" y="191016"/>
                  <a:pt x="201176" y="192167"/>
                  <a:pt x="195580" y="187960"/>
                </a:cubicBezTo>
                <a:lnTo>
                  <a:pt x="170537" y="169188"/>
                </a:lnTo>
                <a:cubicBezTo>
                  <a:pt x="161330" y="186730"/>
                  <a:pt x="144145" y="199430"/>
                  <a:pt x="123825" y="202486"/>
                </a:cubicBezTo>
                <a:lnTo>
                  <a:pt x="123825" y="111125"/>
                </a:lnTo>
                <a:cubicBezTo>
                  <a:pt x="123825" y="105847"/>
                  <a:pt x="119578" y="101600"/>
                  <a:pt x="114300" y="101600"/>
                </a:cubicBezTo>
                <a:cubicBezTo>
                  <a:pt x="109022" y="101600"/>
                  <a:pt x="104775" y="105847"/>
                  <a:pt x="104775" y="111125"/>
                </a:cubicBezTo>
                <a:lnTo>
                  <a:pt x="104775" y="202486"/>
                </a:lnTo>
                <a:cubicBezTo>
                  <a:pt x="84455" y="199430"/>
                  <a:pt x="67270" y="186730"/>
                  <a:pt x="58063" y="169188"/>
                </a:cubicBezTo>
                <a:lnTo>
                  <a:pt x="33020" y="187960"/>
                </a:lnTo>
                <a:cubicBezTo>
                  <a:pt x="27424" y="192167"/>
                  <a:pt x="19447" y="191016"/>
                  <a:pt x="15240" y="185420"/>
                </a:cubicBezTo>
                <a:cubicBezTo>
                  <a:pt x="11033" y="179824"/>
                  <a:pt x="12184" y="171847"/>
                  <a:pt x="17780" y="167640"/>
                </a:cubicBezTo>
                <a:lnTo>
                  <a:pt x="50879" y="142835"/>
                </a:lnTo>
                <a:cubicBezTo>
                  <a:pt x="50840" y="141803"/>
                  <a:pt x="50800" y="140772"/>
                  <a:pt x="50800" y="139700"/>
                </a:cubicBezTo>
                <a:lnTo>
                  <a:pt x="50800" y="127000"/>
                </a:lnTo>
                <a:lnTo>
                  <a:pt x="12700" y="127000"/>
                </a:lnTo>
                <a:cubicBezTo>
                  <a:pt x="5675" y="127000"/>
                  <a:pt x="0" y="121325"/>
                  <a:pt x="0" y="114300"/>
                </a:cubicBezTo>
                <a:cubicBezTo>
                  <a:pt x="0" y="107275"/>
                  <a:pt x="5675" y="101600"/>
                  <a:pt x="12700" y="101600"/>
                </a:cubicBezTo>
                <a:lnTo>
                  <a:pt x="51911" y="101600"/>
                </a:lnTo>
                <a:cubicBezTo>
                  <a:pt x="52903" y="97473"/>
                  <a:pt x="54491" y="93583"/>
                  <a:pt x="56594" y="90051"/>
                </a:cubicBezTo>
                <a:lnTo>
                  <a:pt x="17780" y="60960"/>
                </a:lnTo>
                <a:cubicBezTo>
                  <a:pt x="12184" y="56753"/>
                  <a:pt x="11033" y="48776"/>
                  <a:pt x="15240" y="43180"/>
                </a:cubicBezTo>
                <a:cubicBezTo>
                  <a:pt x="19447" y="37584"/>
                  <a:pt x="27424" y="36433"/>
                  <a:pt x="33020" y="40640"/>
                </a:cubicBezTo>
                <a:lnTo>
                  <a:pt x="76200" y="73025"/>
                </a:lnTo>
                <a:cubicBezTo>
                  <a:pt x="81082" y="71001"/>
                  <a:pt x="86439" y="69850"/>
                  <a:pt x="92075" y="69850"/>
                </a:cubicBezTo>
                <a:lnTo>
                  <a:pt x="136525" y="69850"/>
                </a:lnTo>
                <a:cubicBezTo>
                  <a:pt x="142161" y="69850"/>
                  <a:pt x="147518" y="70961"/>
                  <a:pt x="152400" y="73025"/>
                </a:cubicBezTo>
                <a:lnTo>
                  <a:pt x="195580" y="40640"/>
                </a:lnTo>
                <a:cubicBezTo>
                  <a:pt x="201176" y="36433"/>
                  <a:pt x="209153" y="37584"/>
                  <a:pt x="213360" y="43180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8" name="Text 5"/>
          <p:cNvSpPr/>
          <p:nvPr/>
        </p:nvSpPr>
        <p:spPr>
          <a:xfrm>
            <a:off x="609600" y="39878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Тромб в катетере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66700" y="44450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76200" y="38100"/>
                </a:moveTo>
                <a:cubicBezTo>
                  <a:pt x="76200" y="17066"/>
                  <a:pt x="93266" y="0"/>
                  <a:pt x="114300" y="0"/>
                </a:cubicBezTo>
                <a:cubicBezTo>
                  <a:pt x="135334" y="0"/>
                  <a:pt x="152400" y="17066"/>
                  <a:pt x="152400" y="38100"/>
                </a:cubicBezTo>
                <a:lnTo>
                  <a:pt x="152400" y="39529"/>
                </a:lnTo>
                <a:cubicBezTo>
                  <a:pt x="152400" y="45760"/>
                  <a:pt x="147360" y="50800"/>
                  <a:pt x="141129" y="50800"/>
                </a:cubicBezTo>
                <a:lnTo>
                  <a:pt x="87511" y="50800"/>
                </a:lnTo>
                <a:cubicBezTo>
                  <a:pt x="81280" y="50800"/>
                  <a:pt x="76240" y="45760"/>
                  <a:pt x="76240" y="39529"/>
                </a:cubicBezTo>
                <a:lnTo>
                  <a:pt x="76240" y="38100"/>
                </a:lnTo>
                <a:close/>
                <a:moveTo>
                  <a:pt x="213360" y="43180"/>
                </a:moveTo>
                <a:cubicBezTo>
                  <a:pt x="217567" y="48776"/>
                  <a:pt x="216416" y="56753"/>
                  <a:pt x="210820" y="60960"/>
                </a:cubicBezTo>
                <a:lnTo>
                  <a:pt x="172006" y="90051"/>
                </a:lnTo>
                <a:cubicBezTo>
                  <a:pt x="174109" y="93583"/>
                  <a:pt x="175697" y="97472"/>
                  <a:pt x="176689" y="101600"/>
                </a:cubicBezTo>
                <a:lnTo>
                  <a:pt x="215900" y="101600"/>
                </a:lnTo>
                <a:cubicBezTo>
                  <a:pt x="222925" y="101600"/>
                  <a:pt x="228600" y="107275"/>
                  <a:pt x="228600" y="114300"/>
                </a:cubicBezTo>
                <a:cubicBezTo>
                  <a:pt x="228600" y="121325"/>
                  <a:pt x="222925" y="127000"/>
                  <a:pt x="215900" y="127000"/>
                </a:cubicBezTo>
                <a:lnTo>
                  <a:pt x="177800" y="127000"/>
                </a:lnTo>
                <a:lnTo>
                  <a:pt x="177800" y="139700"/>
                </a:lnTo>
                <a:cubicBezTo>
                  <a:pt x="177800" y="140732"/>
                  <a:pt x="177760" y="141803"/>
                  <a:pt x="177721" y="142835"/>
                </a:cubicBezTo>
                <a:lnTo>
                  <a:pt x="210820" y="167640"/>
                </a:lnTo>
                <a:cubicBezTo>
                  <a:pt x="216416" y="171847"/>
                  <a:pt x="217567" y="179824"/>
                  <a:pt x="213360" y="185420"/>
                </a:cubicBezTo>
                <a:cubicBezTo>
                  <a:pt x="209153" y="191016"/>
                  <a:pt x="201176" y="192167"/>
                  <a:pt x="195580" y="187960"/>
                </a:cubicBezTo>
                <a:lnTo>
                  <a:pt x="170537" y="169188"/>
                </a:lnTo>
                <a:cubicBezTo>
                  <a:pt x="161330" y="186730"/>
                  <a:pt x="144145" y="199430"/>
                  <a:pt x="123825" y="202486"/>
                </a:cubicBezTo>
                <a:lnTo>
                  <a:pt x="123825" y="111125"/>
                </a:lnTo>
                <a:cubicBezTo>
                  <a:pt x="123825" y="105847"/>
                  <a:pt x="119578" y="101600"/>
                  <a:pt x="114300" y="101600"/>
                </a:cubicBezTo>
                <a:cubicBezTo>
                  <a:pt x="109022" y="101600"/>
                  <a:pt x="104775" y="105847"/>
                  <a:pt x="104775" y="111125"/>
                </a:cubicBezTo>
                <a:lnTo>
                  <a:pt x="104775" y="202486"/>
                </a:lnTo>
                <a:cubicBezTo>
                  <a:pt x="84455" y="199430"/>
                  <a:pt x="67270" y="186730"/>
                  <a:pt x="58063" y="169188"/>
                </a:cubicBezTo>
                <a:lnTo>
                  <a:pt x="33020" y="187960"/>
                </a:lnTo>
                <a:cubicBezTo>
                  <a:pt x="27424" y="192167"/>
                  <a:pt x="19447" y="191016"/>
                  <a:pt x="15240" y="185420"/>
                </a:cubicBezTo>
                <a:cubicBezTo>
                  <a:pt x="11033" y="179824"/>
                  <a:pt x="12184" y="171847"/>
                  <a:pt x="17780" y="167640"/>
                </a:cubicBezTo>
                <a:lnTo>
                  <a:pt x="50879" y="142835"/>
                </a:lnTo>
                <a:cubicBezTo>
                  <a:pt x="50840" y="141803"/>
                  <a:pt x="50800" y="140772"/>
                  <a:pt x="50800" y="139700"/>
                </a:cubicBezTo>
                <a:lnTo>
                  <a:pt x="50800" y="127000"/>
                </a:lnTo>
                <a:lnTo>
                  <a:pt x="12700" y="127000"/>
                </a:lnTo>
                <a:cubicBezTo>
                  <a:pt x="5675" y="127000"/>
                  <a:pt x="0" y="121325"/>
                  <a:pt x="0" y="114300"/>
                </a:cubicBezTo>
                <a:cubicBezTo>
                  <a:pt x="0" y="107275"/>
                  <a:pt x="5675" y="101600"/>
                  <a:pt x="12700" y="101600"/>
                </a:cubicBezTo>
                <a:lnTo>
                  <a:pt x="51911" y="101600"/>
                </a:lnTo>
                <a:cubicBezTo>
                  <a:pt x="52903" y="97473"/>
                  <a:pt x="54491" y="93583"/>
                  <a:pt x="56594" y="90051"/>
                </a:cubicBezTo>
                <a:lnTo>
                  <a:pt x="17780" y="60960"/>
                </a:lnTo>
                <a:cubicBezTo>
                  <a:pt x="12184" y="56753"/>
                  <a:pt x="11033" y="48776"/>
                  <a:pt x="15240" y="43180"/>
                </a:cubicBezTo>
                <a:cubicBezTo>
                  <a:pt x="19447" y="37584"/>
                  <a:pt x="27424" y="36433"/>
                  <a:pt x="33020" y="40640"/>
                </a:cubicBezTo>
                <a:lnTo>
                  <a:pt x="76200" y="73025"/>
                </a:lnTo>
                <a:cubicBezTo>
                  <a:pt x="81082" y="71001"/>
                  <a:pt x="86439" y="69850"/>
                  <a:pt x="92075" y="69850"/>
                </a:cubicBezTo>
                <a:lnTo>
                  <a:pt x="136525" y="69850"/>
                </a:lnTo>
                <a:cubicBezTo>
                  <a:pt x="142161" y="69850"/>
                  <a:pt x="147518" y="70961"/>
                  <a:pt x="152400" y="73025"/>
                </a:cubicBezTo>
                <a:lnTo>
                  <a:pt x="195580" y="40640"/>
                </a:lnTo>
                <a:cubicBezTo>
                  <a:pt x="201176" y="36433"/>
                  <a:pt x="209153" y="37584"/>
                  <a:pt x="213360" y="43180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10" name="Text 7"/>
          <p:cNvSpPr/>
          <p:nvPr/>
        </p:nvSpPr>
        <p:spPr>
          <a:xfrm>
            <a:off x="609600" y="43942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Перегиб трубки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55958" y="-27613"/>
            <a:ext cx="1638097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Leveling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000960" y="508801"/>
            <a:ext cx="11120522" cy="631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Нулевая точка датчика должна быть на уровне отверстия Монро (козелок уха).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7AB2942-E597-4750-9ADE-83D6731C9DEF}"/>
              </a:ext>
            </a:extLst>
          </p:cNvPr>
          <p:cNvGrpSpPr/>
          <p:nvPr/>
        </p:nvGrpSpPr>
        <p:grpSpPr>
          <a:xfrm>
            <a:off x="189163" y="1868069"/>
            <a:ext cx="5441617" cy="3749842"/>
            <a:chOff x="558800" y="3108158"/>
            <a:chExt cx="5537200" cy="1625600"/>
          </a:xfrm>
        </p:grpSpPr>
        <p:sp>
          <p:nvSpPr>
            <p:cNvPr id="6" name="Shape 2"/>
            <p:cNvSpPr/>
            <p:nvPr/>
          </p:nvSpPr>
          <p:spPr>
            <a:xfrm>
              <a:off x="558800" y="3108158"/>
              <a:ext cx="5537200" cy="1625600"/>
            </a:xfrm>
            <a:custGeom>
              <a:avLst/>
              <a:gdLst/>
              <a:ahLst/>
              <a:cxnLst/>
              <a:rect l="l" t="t" r="r" b="b"/>
              <a:pathLst>
                <a:path w="5537200" h="1625600">
                  <a:moveTo>
                    <a:pt x="101600" y="0"/>
                  </a:moveTo>
                  <a:lnTo>
                    <a:pt x="5435600" y="0"/>
                  </a:lnTo>
                  <a:cubicBezTo>
                    <a:pt x="5491675" y="0"/>
                    <a:pt x="5537200" y="45525"/>
                    <a:pt x="5537200" y="101600"/>
                  </a:cubicBezTo>
                  <a:lnTo>
                    <a:pt x="5537200" y="1524000"/>
                  </a:lnTo>
                  <a:cubicBezTo>
                    <a:pt x="5537200" y="1580075"/>
                    <a:pt x="5491675" y="1625600"/>
                    <a:pt x="5435600" y="1625600"/>
                  </a:cubicBezTo>
                  <a:lnTo>
                    <a:pt x="101600" y="1625600"/>
                  </a:lnTo>
                  <a:cubicBezTo>
                    <a:pt x="45525" y="1625600"/>
                    <a:pt x="0" y="1580075"/>
                    <a:pt x="0" y="1524000"/>
                  </a:cubicBezTo>
                  <a:lnTo>
                    <a:pt x="0" y="101600"/>
                  </a:lnTo>
                  <a:cubicBezTo>
                    <a:pt x="0" y="45525"/>
                    <a:pt x="45525" y="0"/>
                    <a:pt x="101600" y="0"/>
                  </a:cubicBezTo>
                  <a:close/>
                </a:path>
              </a:pathLst>
            </a:custGeom>
            <a:solidFill>
              <a:srgbClr val="FFD700">
                <a:alpha val="20000"/>
              </a:srgbClr>
            </a:solidFill>
            <a:ln/>
          </p:spPr>
        </p:sp>
        <p:sp>
          <p:nvSpPr>
            <p:cNvPr id="7" name="Text 3"/>
            <p:cNvSpPr/>
            <p:nvPr/>
          </p:nvSpPr>
          <p:spPr>
            <a:xfrm>
              <a:off x="762000" y="3311358"/>
              <a:ext cx="5232400" cy="304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Ошибка: Ноль на уровне лба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4"/>
            <p:cNvSpPr/>
            <p:nvPr/>
          </p:nvSpPr>
          <p:spPr>
            <a:xfrm>
              <a:off x="762000" y="3616158"/>
              <a:ext cx="52197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З</a:t>
              </a:r>
              <a:r>
                <a:rPr lang="en-US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анижает</a:t>
              </a:r>
              <a:r>
                <a:rPr lang="en-US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показания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6"/>
            <p:cNvSpPr/>
            <p:nvPr/>
          </p:nvSpPr>
          <p:spPr>
            <a:xfrm>
              <a:off x="762000" y="4225758"/>
              <a:ext cx="5232400" cy="304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2000" b="1" dirty="0">
                  <a:solidFill>
                    <a:srgbClr val="007BFF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Риск: Пропускаем гипертензию!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68238A9-6719-4963-9305-70CE8BF28A13}"/>
              </a:ext>
            </a:extLst>
          </p:cNvPr>
          <p:cNvGrpSpPr/>
          <p:nvPr/>
        </p:nvGrpSpPr>
        <p:grpSpPr>
          <a:xfrm>
            <a:off x="6461374" y="1868069"/>
            <a:ext cx="5441617" cy="3749842"/>
            <a:chOff x="558800" y="3108158"/>
            <a:chExt cx="5537200" cy="1625600"/>
          </a:xfrm>
        </p:grpSpPr>
        <p:sp>
          <p:nvSpPr>
            <p:cNvPr id="13" name="Shape 2">
              <a:extLst>
                <a:ext uri="{FF2B5EF4-FFF2-40B4-BE49-F238E27FC236}">
                  <a16:creationId xmlns:a16="http://schemas.microsoft.com/office/drawing/2014/main" id="{58E10133-3C9D-4F12-813D-873B06D10D32}"/>
                </a:ext>
              </a:extLst>
            </p:cNvPr>
            <p:cNvSpPr/>
            <p:nvPr/>
          </p:nvSpPr>
          <p:spPr>
            <a:xfrm>
              <a:off x="558800" y="3108158"/>
              <a:ext cx="5537200" cy="1625600"/>
            </a:xfrm>
            <a:custGeom>
              <a:avLst/>
              <a:gdLst/>
              <a:ahLst/>
              <a:cxnLst/>
              <a:rect l="l" t="t" r="r" b="b"/>
              <a:pathLst>
                <a:path w="5537200" h="1625600">
                  <a:moveTo>
                    <a:pt x="101600" y="0"/>
                  </a:moveTo>
                  <a:lnTo>
                    <a:pt x="5435600" y="0"/>
                  </a:lnTo>
                  <a:cubicBezTo>
                    <a:pt x="5491675" y="0"/>
                    <a:pt x="5537200" y="45525"/>
                    <a:pt x="5537200" y="101600"/>
                  </a:cubicBezTo>
                  <a:lnTo>
                    <a:pt x="5537200" y="1524000"/>
                  </a:lnTo>
                  <a:cubicBezTo>
                    <a:pt x="5537200" y="1580075"/>
                    <a:pt x="5491675" y="1625600"/>
                    <a:pt x="5435600" y="1625600"/>
                  </a:cubicBezTo>
                  <a:lnTo>
                    <a:pt x="101600" y="1625600"/>
                  </a:lnTo>
                  <a:cubicBezTo>
                    <a:pt x="45525" y="1625600"/>
                    <a:pt x="0" y="1580075"/>
                    <a:pt x="0" y="1524000"/>
                  </a:cubicBezTo>
                  <a:lnTo>
                    <a:pt x="0" y="101600"/>
                  </a:lnTo>
                  <a:cubicBezTo>
                    <a:pt x="0" y="45525"/>
                    <a:pt x="45525" y="0"/>
                    <a:pt x="101600" y="0"/>
                  </a:cubicBezTo>
                  <a:close/>
                </a:path>
              </a:pathLst>
            </a:custGeom>
            <a:solidFill>
              <a:srgbClr val="FFD700">
                <a:alpha val="20000"/>
              </a:srgbClr>
            </a:solidFill>
            <a:ln/>
          </p:spPr>
        </p:sp>
        <p:sp>
          <p:nvSpPr>
            <p:cNvPr id="14" name="Text 3">
              <a:extLst>
                <a:ext uri="{FF2B5EF4-FFF2-40B4-BE49-F238E27FC236}">
                  <a16:creationId xmlns:a16="http://schemas.microsoft.com/office/drawing/2014/main" id="{2AA26901-123E-49F1-94AF-230AC9FE8356}"/>
                </a:ext>
              </a:extLst>
            </p:cNvPr>
            <p:cNvSpPr/>
            <p:nvPr/>
          </p:nvSpPr>
          <p:spPr>
            <a:xfrm>
              <a:off x="762000" y="3311358"/>
              <a:ext cx="5232400" cy="304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Ошибка: </a:t>
              </a:r>
              <a:r>
                <a:rPr lang="en-US" sz="2000" b="1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Ноль</a:t>
              </a: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ниже козелка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4">
              <a:extLst>
                <a:ext uri="{FF2B5EF4-FFF2-40B4-BE49-F238E27FC236}">
                  <a16:creationId xmlns:a16="http://schemas.microsoft.com/office/drawing/2014/main" id="{C68D76C4-6A8B-4FBB-9FE4-2FED69CC6F42}"/>
                </a:ext>
              </a:extLst>
            </p:cNvPr>
            <p:cNvSpPr/>
            <p:nvPr/>
          </p:nvSpPr>
          <p:spPr>
            <a:xfrm>
              <a:off x="762000" y="3616158"/>
              <a:ext cx="5219700" cy="355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Завышает</a:t>
              </a:r>
              <a:r>
                <a:rPr lang="en-US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показания</a:t>
              </a:r>
              <a:endPara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6">
              <a:extLst>
                <a:ext uri="{FF2B5EF4-FFF2-40B4-BE49-F238E27FC236}">
                  <a16:creationId xmlns:a16="http://schemas.microsoft.com/office/drawing/2014/main" id="{E290AAE3-F1BB-4586-ADF4-406DBF38DCC2}"/>
                </a:ext>
              </a:extLst>
            </p:cNvPr>
            <p:cNvSpPr/>
            <p:nvPr/>
          </p:nvSpPr>
          <p:spPr>
            <a:xfrm>
              <a:off x="762000" y="4225758"/>
              <a:ext cx="5232400" cy="304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2000" b="1" dirty="0">
                  <a:solidFill>
                    <a:srgbClr val="007BFF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Риск: </a:t>
              </a:r>
              <a:r>
                <a:rPr lang="ru-RU" sz="2000" b="1" dirty="0">
                  <a:solidFill>
                    <a:srgbClr val="007BFF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Лечим, когда это не требуется.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71714" y="717550"/>
            <a:ext cx="4635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Алгоритм SIBICC (2020)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104900" y="2667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007B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009650" y="2667000"/>
            <a:ext cx="14097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016397" y="3987800"/>
            <a:ext cx="139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Tier 0: База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09550" y="4343400"/>
            <a:ext cx="3009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Для всех. Позиционирование, Т°, седация.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793927" y="3530600"/>
            <a:ext cx="419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&gt;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486400" y="2794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33C4FF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5391150" y="2794000"/>
            <a:ext cx="14097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153025" y="4114800"/>
            <a:ext cx="1879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Tier 1: 1я линия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644033" y="4470400"/>
            <a:ext cx="290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 ВЧД &gt;22. Осмотерапия, EVD.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175427" y="3530600"/>
            <a:ext cx="419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&gt;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867900" y="2667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FFD700"/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Text 12"/>
          <p:cNvSpPr/>
          <p:nvPr/>
        </p:nvSpPr>
        <p:spPr>
          <a:xfrm>
            <a:off x="9772650" y="2667000"/>
            <a:ext cx="14097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2-3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040217" y="3987800"/>
            <a:ext cx="2870200" cy="6162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Tier 2-3: </a:t>
            </a:r>
            <a:r>
              <a:rPr lang="ru-RU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Резистентная гипертензия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66675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Tier 0: Базовые меры для всех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42875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231900" y="2263775"/>
            <a:ext cx="339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Подъём головного конца 30°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31900" y="2619375"/>
            <a:ext cx="3365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Улучшает венозный отток.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197600" y="142875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7175499" y="1929130"/>
            <a:ext cx="4615447" cy="6902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Ш</a:t>
            </a: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</a:t>
            </a:r>
            <a:r>
              <a:rPr lang="ru-RU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ю не поворачивать, не использовать воротник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175500" y="2619375"/>
            <a:ext cx="2679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пережимать яремные вены.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254000" y="391160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231900" y="4746625"/>
            <a:ext cx="299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Температура &lt; 38°C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231900" y="5102225"/>
            <a:ext cx="297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Лихорадка повышает метаболизм.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197600" y="3911600"/>
            <a:ext cx="5740400" cy="2286000"/>
          </a:xfrm>
          <a:custGeom>
            <a:avLst/>
            <a:gdLst/>
            <a:ahLst/>
            <a:cxnLst/>
            <a:rect l="l" t="t" r="r" b="b"/>
            <a:pathLst>
              <a:path w="5740400" h="2286000">
                <a:moveTo>
                  <a:pt x="101590" y="0"/>
                </a:moveTo>
                <a:lnTo>
                  <a:pt x="5638810" y="0"/>
                </a:lnTo>
                <a:cubicBezTo>
                  <a:pt x="5694917" y="0"/>
                  <a:pt x="5740400" y="45483"/>
                  <a:pt x="5740400" y="101590"/>
                </a:cubicBezTo>
                <a:lnTo>
                  <a:pt x="5740400" y="2184410"/>
                </a:lnTo>
                <a:cubicBezTo>
                  <a:pt x="5740400" y="2240517"/>
                  <a:pt x="5694917" y="2286000"/>
                  <a:pt x="56388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7175500" y="4746625"/>
            <a:ext cx="3860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Адекватная седация и аналгезия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7175500" y="5102225"/>
            <a:ext cx="3835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Пропофол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19812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C4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Tier 1: Первая линия (ВЧД &gt; 22 мм рт.ст.)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1896467" y="2946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76200" y="133350"/>
                </a:moveTo>
                <a:cubicBezTo>
                  <a:pt x="76200" y="101798"/>
                  <a:pt x="101798" y="76200"/>
                  <a:pt x="133350" y="76200"/>
                </a:cubicBezTo>
                <a:cubicBezTo>
                  <a:pt x="164902" y="76200"/>
                  <a:pt x="190500" y="101798"/>
                  <a:pt x="190500" y="133350"/>
                </a:cubicBezTo>
                <a:lnTo>
                  <a:pt x="190500" y="266700"/>
                </a:lnTo>
                <a:lnTo>
                  <a:pt x="76200" y="266700"/>
                </a:lnTo>
                <a:lnTo>
                  <a:pt x="76200" y="133350"/>
                </a:lnTo>
                <a:close/>
                <a:moveTo>
                  <a:pt x="209550" y="438150"/>
                </a:moveTo>
                <a:cubicBezTo>
                  <a:pt x="209550" y="380167"/>
                  <a:pt x="231100" y="327184"/>
                  <a:pt x="266700" y="286941"/>
                </a:cubicBezTo>
                <a:lnTo>
                  <a:pt x="266700" y="133350"/>
                </a:lnTo>
                <a:cubicBezTo>
                  <a:pt x="266700" y="59650"/>
                  <a:pt x="207050" y="0"/>
                  <a:pt x="133350" y="0"/>
                </a:cubicBezTo>
                <a:cubicBezTo>
                  <a:pt x="59650" y="0"/>
                  <a:pt x="0" y="59650"/>
                  <a:pt x="0" y="133350"/>
                </a:cubicBezTo>
                <a:lnTo>
                  <a:pt x="0" y="476250"/>
                </a:lnTo>
                <a:cubicBezTo>
                  <a:pt x="0" y="549950"/>
                  <a:pt x="59650" y="609600"/>
                  <a:pt x="133350" y="609600"/>
                </a:cubicBezTo>
                <a:cubicBezTo>
                  <a:pt x="177760" y="609600"/>
                  <a:pt x="217051" y="587931"/>
                  <a:pt x="241340" y="554474"/>
                </a:cubicBezTo>
                <a:cubicBezTo>
                  <a:pt x="221099" y="520422"/>
                  <a:pt x="209550" y="480655"/>
                  <a:pt x="209550" y="438150"/>
                </a:cubicBezTo>
                <a:close/>
                <a:moveTo>
                  <a:pt x="286583" y="518398"/>
                </a:moveTo>
                <a:cubicBezTo>
                  <a:pt x="292060" y="528757"/>
                  <a:pt x="305991" y="529947"/>
                  <a:pt x="314325" y="521613"/>
                </a:cubicBezTo>
                <a:lnTo>
                  <a:pt x="521613" y="314325"/>
                </a:lnTo>
                <a:cubicBezTo>
                  <a:pt x="529947" y="305991"/>
                  <a:pt x="528757" y="292060"/>
                  <a:pt x="518398" y="286583"/>
                </a:cubicBezTo>
                <a:cubicBezTo>
                  <a:pt x="494467" y="273844"/>
                  <a:pt x="467201" y="266700"/>
                  <a:pt x="438150" y="266700"/>
                </a:cubicBezTo>
                <a:cubicBezTo>
                  <a:pt x="343495" y="266700"/>
                  <a:pt x="266700" y="343495"/>
                  <a:pt x="266700" y="438150"/>
                </a:cubicBezTo>
                <a:cubicBezTo>
                  <a:pt x="266700" y="467082"/>
                  <a:pt x="273844" y="494467"/>
                  <a:pt x="286583" y="518398"/>
                </a:cubicBezTo>
                <a:close/>
                <a:moveTo>
                  <a:pt x="354687" y="561975"/>
                </a:moveTo>
                <a:cubicBezTo>
                  <a:pt x="346353" y="570309"/>
                  <a:pt x="347543" y="584240"/>
                  <a:pt x="357902" y="589717"/>
                </a:cubicBezTo>
                <a:cubicBezTo>
                  <a:pt x="381833" y="602456"/>
                  <a:pt x="409099" y="609600"/>
                  <a:pt x="438150" y="609600"/>
                </a:cubicBezTo>
                <a:cubicBezTo>
                  <a:pt x="532805" y="609600"/>
                  <a:pt x="609600" y="532805"/>
                  <a:pt x="609600" y="438150"/>
                </a:cubicBezTo>
                <a:cubicBezTo>
                  <a:pt x="609600" y="409218"/>
                  <a:pt x="602456" y="381833"/>
                  <a:pt x="589717" y="357902"/>
                </a:cubicBezTo>
                <a:cubicBezTo>
                  <a:pt x="584240" y="347543"/>
                  <a:pt x="570309" y="346353"/>
                  <a:pt x="561975" y="354687"/>
                </a:cubicBezTo>
                <a:lnTo>
                  <a:pt x="354687" y="561975"/>
                </a:lnTo>
                <a:close/>
              </a:path>
            </a:pathLst>
          </a:custGeom>
          <a:solidFill>
            <a:srgbClr val="33C4FF"/>
          </a:solidFill>
          <a:ln/>
        </p:spPr>
      </p:sp>
      <p:sp>
        <p:nvSpPr>
          <p:cNvPr id="5" name="Text 2"/>
          <p:cNvSpPr/>
          <p:nvPr/>
        </p:nvSpPr>
        <p:spPr>
          <a:xfrm>
            <a:off x="393700" y="3708400"/>
            <a:ext cx="3619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1252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Осмотерапия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12750" y="4165599"/>
            <a:ext cx="3619500" cy="8074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Маннитол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(0.25-1 г/кг) или </a:t>
            </a: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NaCl 3%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HTS предпочтительнее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при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гипотонии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 </a:t>
            </a:r>
            <a:r>
              <a:rPr lang="ru-RU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политравме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867202" y="29464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228600" y="609600"/>
                </a:moveTo>
                <a:cubicBezTo>
                  <a:pt x="102394" y="609600"/>
                  <a:pt x="0" y="507206"/>
                  <a:pt x="0" y="381000"/>
                </a:cubicBezTo>
                <a:cubicBezTo>
                  <a:pt x="0" y="272415"/>
                  <a:pt x="155019" y="54650"/>
                  <a:pt x="198358" y="-4167"/>
                </a:cubicBezTo>
                <a:cubicBezTo>
                  <a:pt x="205383" y="-13692"/>
                  <a:pt x="216456" y="-19050"/>
                  <a:pt x="228362" y="-19050"/>
                </a:cubicBezTo>
                <a:lnTo>
                  <a:pt x="228838" y="-19050"/>
                </a:lnTo>
                <a:cubicBezTo>
                  <a:pt x="240744" y="-19050"/>
                  <a:pt x="251817" y="-13692"/>
                  <a:pt x="258842" y="-4167"/>
                </a:cubicBezTo>
                <a:cubicBezTo>
                  <a:pt x="302181" y="54650"/>
                  <a:pt x="457200" y="272415"/>
                  <a:pt x="457200" y="381000"/>
                </a:cubicBezTo>
                <a:cubicBezTo>
                  <a:pt x="457200" y="507206"/>
                  <a:pt x="354806" y="609600"/>
                  <a:pt x="228600" y="609600"/>
                </a:cubicBezTo>
                <a:close/>
                <a:moveTo>
                  <a:pt x="133350" y="371475"/>
                </a:moveTo>
                <a:cubicBezTo>
                  <a:pt x="133350" y="355640"/>
                  <a:pt x="120610" y="342900"/>
                  <a:pt x="104775" y="342900"/>
                </a:cubicBezTo>
                <a:cubicBezTo>
                  <a:pt x="88940" y="342900"/>
                  <a:pt x="76200" y="355640"/>
                  <a:pt x="76200" y="371475"/>
                </a:cubicBezTo>
                <a:cubicBezTo>
                  <a:pt x="76200" y="460891"/>
                  <a:pt x="148709" y="533400"/>
                  <a:pt x="238125" y="533400"/>
                </a:cubicBezTo>
                <a:cubicBezTo>
                  <a:pt x="253960" y="533400"/>
                  <a:pt x="266700" y="520660"/>
                  <a:pt x="266700" y="504825"/>
                </a:cubicBezTo>
                <a:cubicBezTo>
                  <a:pt x="266700" y="488990"/>
                  <a:pt x="253960" y="476250"/>
                  <a:pt x="238125" y="476250"/>
                </a:cubicBezTo>
                <a:cubicBezTo>
                  <a:pt x="180261" y="476250"/>
                  <a:pt x="133350" y="429339"/>
                  <a:pt x="133350" y="371475"/>
                </a:cubicBezTo>
                <a:close/>
              </a:path>
            </a:pathLst>
          </a:custGeom>
          <a:solidFill>
            <a:srgbClr val="33C4FF"/>
          </a:solidFill>
          <a:ln/>
        </p:spPr>
      </p:sp>
      <p:sp>
        <p:nvSpPr>
          <p:cNvPr id="8" name="Text 5"/>
          <p:cNvSpPr/>
          <p:nvPr/>
        </p:nvSpPr>
        <p:spPr>
          <a:xfrm>
            <a:off x="4288234" y="3708400"/>
            <a:ext cx="3619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1252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Сброс ликвора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307284" y="4165600"/>
            <a:ext cx="3581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Через EVD, если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есть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647436" y="29464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381000" y="38100"/>
                </a:moveTo>
                <a:cubicBezTo>
                  <a:pt x="381000" y="17026"/>
                  <a:pt x="363974" y="0"/>
                  <a:pt x="342900" y="0"/>
                </a:cubicBezTo>
                <a:cubicBezTo>
                  <a:pt x="321826" y="0"/>
                  <a:pt x="304800" y="17026"/>
                  <a:pt x="304800" y="38100"/>
                </a:cubicBezTo>
                <a:lnTo>
                  <a:pt x="304800" y="207050"/>
                </a:lnTo>
                <a:lnTo>
                  <a:pt x="266700" y="229910"/>
                </a:lnTo>
                <a:lnTo>
                  <a:pt x="266700" y="90964"/>
                </a:lnTo>
                <a:cubicBezTo>
                  <a:pt x="266700" y="61793"/>
                  <a:pt x="243007" y="38100"/>
                  <a:pt x="213836" y="38100"/>
                </a:cubicBezTo>
                <a:cubicBezTo>
                  <a:pt x="198953" y="38100"/>
                  <a:pt x="184785" y="44410"/>
                  <a:pt x="174784" y="55364"/>
                </a:cubicBezTo>
                <a:lnTo>
                  <a:pt x="143351" y="89892"/>
                </a:lnTo>
                <a:cubicBezTo>
                  <a:pt x="51078" y="191453"/>
                  <a:pt x="0" y="323612"/>
                  <a:pt x="0" y="460772"/>
                </a:cubicBezTo>
                <a:lnTo>
                  <a:pt x="0" y="497086"/>
                </a:lnTo>
                <a:cubicBezTo>
                  <a:pt x="0" y="559237"/>
                  <a:pt x="50363" y="609600"/>
                  <a:pt x="112514" y="609600"/>
                </a:cubicBezTo>
                <a:cubicBezTo>
                  <a:pt x="138708" y="609600"/>
                  <a:pt x="164544" y="603528"/>
                  <a:pt x="188000" y="591741"/>
                </a:cubicBezTo>
                <a:lnTo>
                  <a:pt x="193953" y="588764"/>
                </a:lnTo>
                <a:cubicBezTo>
                  <a:pt x="238482" y="566499"/>
                  <a:pt x="266581" y="521018"/>
                  <a:pt x="266581" y="471130"/>
                </a:cubicBezTo>
                <a:lnTo>
                  <a:pt x="266581" y="318730"/>
                </a:lnTo>
                <a:lnTo>
                  <a:pt x="342781" y="273010"/>
                </a:lnTo>
                <a:lnTo>
                  <a:pt x="418981" y="318730"/>
                </a:lnTo>
                <a:lnTo>
                  <a:pt x="418981" y="471130"/>
                </a:lnTo>
                <a:cubicBezTo>
                  <a:pt x="418981" y="520898"/>
                  <a:pt x="447080" y="566499"/>
                  <a:pt x="491609" y="588764"/>
                </a:cubicBezTo>
                <a:lnTo>
                  <a:pt x="497562" y="591741"/>
                </a:lnTo>
                <a:cubicBezTo>
                  <a:pt x="521018" y="603409"/>
                  <a:pt x="546854" y="609600"/>
                  <a:pt x="573048" y="609600"/>
                </a:cubicBezTo>
                <a:cubicBezTo>
                  <a:pt x="635198" y="609600"/>
                  <a:pt x="685562" y="559237"/>
                  <a:pt x="685562" y="497086"/>
                </a:cubicBezTo>
                <a:lnTo>
                  <a:pt x="685562" y="489704"/>
                </a:lnTo>
                <a:cubicBezTo>
                  <a:pt x="685562" y="357426"/>
                  <a:pt x="641866" y="228957"/>
                  <a:pt x="561261" y="124182"/>
                </a:cubicBezTo>
                <a:lnTo>
                  <a:pt x="510659" y="57983"/>
                </a:lnTo>
                <a:cubicBezTo>
                  <a:pt x="501015" y="45363"/>
                  <a:pt x="486013" y="38100"/>
                  <a:pt x="470178" y="38100"/>
                </a:cubicBezTo>
                <a:cubicBezTo>
                  <a:pt x="441960" y="38100"/>
                  <a:pt x="419100" y="60960"/>
                  <a:pt x="419100" y="89178"/>
                </a:cubicBezTo>
                <a:lnTo>
                  <a:pt x="419100" y="229910"/>
                </a:lnTo>
                <a:lnTo>
                  <a:pt x="381000" y="207050"/>
                </a:lnTo>
                <a:lnTo>
                  <a:pt x="381000" y="38100"/>
                </a:lnTo>
                <a:close/>
              </a:path>
            </a:pathLst>
          </a:custGeom>
          <a:solidFill>
            <a:srgbClr val="33C4FF"/>
          </a:solidFill>
          <a:ln/>
        </p:spPr>
      </p:sp>
      <p:sp>
        <p:nvSpPr>
          <p:cNvPr id="11" name="Text 8"/>
          <p:cNvSpPr/>
          <p:nvPr/>
        </p:nvSpPr>
        <p:spPr>
          <a:xfrm>
            <a:off x="8182769" y="3708400"/>
            <a:ext cx="3619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1252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Гипервентиляция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201819" y="4165600"/>
            <a:ext cx="3581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pCO₂ 30-35. Только как </a:t>
            </a:r>
            <a:r>
              <a:rPr lang="en-US" sz="1400" dirty="0">
                <a:solidFill>
                  <a:srgbClr val="212529"/>
                </a:solidFill>
                <a:highlight>
                  <a:srgbClr val="FFD700">
                    <a:alpha val="5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временная мера 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мост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до операции/инфузий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>
            <a:extLst>
              <a:ext uri="{FF2B5EF4-FFF2-40B4-BE49-F238E27FC236}">
                <a16:creationId xmlns:a16="http://schemas.microsoft.com/office/drawing/2014/main" id="{502B1D8B-DB4D-4961-BF14-9C1BAC27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" r="1289" b="1905"/>
          <a:stretch/>
        </p:blipFill>
        <p:spPr>
          <a:xfrm>
            <a:off x="88075" y="0"/>
            <a:ext cx="12103290" cy="68586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ABEE2B-6F6B-4B64-8EFC-DAA9883BE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9" y="143943"/>
            <a:ext cx="6178495" cy="32100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889025-06B6-4EAF-BBC8-12338032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61" y="3497899"/>
            <a:ext cx="6254720" cy="30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7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50165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Tier 2-3: Резистентная гипертензия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79450" y="812165"/>
            <a:ext cx="4673600" cy="0"/>
          </a:xfrm>
          <a:prstGeom prst="line">
            <a:avLst/>
          </a:prstGeom>
          <a:noFill/>
          <a:ln w="50800">
            <a:solidFill>
              <a:srgbClr val="FFD700"/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958850" y="1020361"/>
            <a:ext cx="439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Tier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9449" y="1584155"/>
            <a:ext cx="4629151" cy="33634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Повышение целевого натрия до 155-160 ммоль/л.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Проверка ауторегуляции (MAP challenge).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Миорелаксанты: Тест-доза -&gt; если помогает, то непрерывная инфузия.</a:t>
            </a: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Hypocapnia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(Постоянная): pCO2 30-32 мм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(Строго с мониторингом ишемии — PbtO2)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521450" y="812165"/>
            <a:ext cx="4673600" cy="0"/>
          </a:xfrm>
          <a:prstGeom prst="line">
            <a:avLst/>
          </a:prstGeom>
          <a:noFill/>
          <a:ln w="50800">
            <a:solidFill>
              <a:srgbClr val="00E9B3"/>
            </a:solidFill>
            <a:prstDash val="solid"/>
            <a:headEnd type="none"/>
            <a:tailEnd type="none"/>
          </a:ln>
        </p:spPr>
      </p:sp>
      <p:sp>
        <p:nvSpPr>
          <p:cNvPr id="8" name="Text 5"/>
          <p:cNvSpPr/>
          <p:nvPr/>
        </p:nvSpPr>
        <p:spPr>
          <a:xfrm>
            <a:off x="6883400" y="1091565"/>
            <a:ext cx="439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Tier 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762750" y="1584155"/>
            <a:ext cx="4514850" cy="2091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Барбитуратовая кома (Пентобарбитал).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Декомпрессивная краниэктомия.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Гипотермия: 35-36°C (как опция спасения, хотя доказательная база слабая).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>
            <a:extLst>
              <a:ext uri="{FF2B5EF4-FFF2-40B4-BE49-F238E27FC236}">
                <a16:creationId xmlns:a16="http://schemas.microsoft.com/office/drawing/2014/main" id="{6ED42039-2062-4D80-9B6D-AA979861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D6FF10-A940-40C2-AE6D-32AD450A56F5}"/>
              </a:ext>
            </a:extLst>
          </p:cNvPr>
          <p:cNvSpPr txBox="1"/>
          <p:nvPr/>
        </p:nvSpPr>
        <p:spPr>
          <a:xfrm>
            <a:off x="4776107" y="2944603"/>
            <a:ext cx="2639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51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30322" y="-138430"/>
            <a:ext cx="243386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1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80491" y="533400"/>
            <a:ext cx="9430658" cy="259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Пациент с тяжелой ЧМТ (3-и сутки).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На мониторе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: Цифра ВЧД 19 мм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рт.ст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. Визуально: Зубец P2 выше P1 (пирамидальная форма волны). 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Ситуация: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Медсестра сообщает, что пациент начал «подкашливать» и хочет провести глубокую санацию трахеи + поворот на бок для смены белья.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80490" y="3098799"/>
            <a:ext cx="5638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Вопрос: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Дать добро на процедуру?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54000" y="3741056"/>
            <a:ext cx="3248509" cy="247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Ответ: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ЗАПРЕТИТЬ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!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D8E4204-C447-4ACA-AB38-637E1515B17C}"/>
              </a:ext>
            </a:extLst>
          </p:cNvPr>
          <p:cNvGrpSpPr/>
          <p:nvPr/>
        </p:nvGrpSpPr>
        <p:grpSpPr>
          <a:xfrm>
            <a:off x="254000" y="4552951"/>
            <a:ext cx="11480800" cy="2109105"/>
            <a:chOff x="254000" y="4552951"/>
            <a:chExt cx="11480800" cy="2109105"/>
          </a:xfrm>
        </p:grpSpPr>
        <p:sp>
          <p:nvSpPr>
            <p:cNvPr id="7" name="Shape 4"/>
            <p:cNvSpPr/>
            <p:nvPr/>
          </p:nvSpPr>
          <p:spPr>
            <a:xfrm>
              <a:off x="254000" y="4552951"/>
              <a:ext cx="11480800" cy="2109105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9" name="Text 6"/>
            <p:cNvSpPr/>
            <p:nvPr/>
          </p:nvSpPr>
          <p:spPr>
            <a:xfrm>
              <a:off x="457198" y="4597399"/>
              <a:ext cx="11021787" cy="20392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P2 &gt; P1 означает </a:t>
              </a:r>
              <a:r>
                <a:rPr lang="en-US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критически низкий комплаенс</a:t>
              </a:r>
              <a:r>
                <a:rPr lang="en-US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. 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Резервные пространства (ликвор/кровь) исчерпаны.</a:t>
              </a:r>
              <a:r>
                <a:rPr lang="en-US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endParaRPr lang="en-US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Санация (кашлевой рефлекс) поднимет внутригрудное давление -&gt; нарушит венозный отток -&gt; вызовет резкий скачок ВЧД (</a:t>
              </a:r>
              <a:r>
                <a:rPr lang="ru-RU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Spike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) до 40-50 мм </a:t>
              </a:r>
              <a:r>
                <a:rPr lang="ru-RU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рт.ст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., что может вызвать вклинение.</a:t>
              </a:r>
              <a:endParaRPr lang="en-US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en-US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Сначала </a:t>
              </a:r>
              <a:r>
                <a:rPr lang="ru-RU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седация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или маннит (превентивно), только потом — санация.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02566"/>
            <a:ext cx="5727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Доктрина Монро-Келли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8100" y="854945"/>
            <a:ext cx="5319964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Череп — жёсткая коробка, где объём постоянен: </a:t>
            </a:r>
            <a:r>
              <a:rPr lang="en-US" sz="1600" b="1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Vмозг</a:t>
            </a:r>
            <a:r>
              <a:rPr lang="en-US" sz="16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+ Vкровь + Vликвор = const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494951" y="195551"/>
            <a:ext cx="5537200" cy="1524000"/>
          </a:xfrm>
          <a:custGeom>
            <a:avLst/>
            <a:gdLst/>
            <a:ahLst/>
            <a:cxnLst/>
            <a:rect l="l" t="t" r="r" b="b"/>
            <a:pathLst>
              <a:path w="5537200" h="1524000">
                <a:moveTo>
                  <a:pt x="101605" y="0"/>
                </a:moveTo>
                <a:lnTo>
                  <a:pt x="5435595" y="0"/>
                </a:lnTo>
                <a:cubicBezTo>
                  <a:pt x="5491710" y="0"/>
                  <a:pt x="5537200" y="45490"/>
                  <a:pt x="5537200" y="101605"/>
                </a:cubicBezTo>
                <a:lnTo>
                  <a:pt x="5537200" y="1422395"/>
                </a:lnTo>
                <a:cubicBezTo>
                  <a:pt x="5537200" y="1478510"/>
                  <a:pt x="5491710" y="1524000"/>
                  <a:pt x="54355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698151" y="398751"/>
            <a:ext cx="524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Кривая </a:t>
            </a:r>
            <a:r>
              <a:rPr lang="en-US" sz="1800" b="1" dirty="0" err="1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комплаенса</a:t>
            </a:r>
            <a:r>
              <a:rPr lang="en-US" sz="18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98151" y="754351"/>
            <a:ext cx="52197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 «колена» объём растёт, но ВЧД 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изменяется слабо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т.к. вытесняются венозная кровь и ликвор. После критической точки добавление </a:t>
            </a:r>
            <a:r>
              <a:rPr lang="en-US" sz="1400" dirty="0">
                <a:solidFill>
                  <a:srgbClr val="212529"/>
                </a:solidFill>
                <a:highlight>
                  <a:srgbClr val="FFD700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1 мл 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вызывает взрывной рост давления.</a:t>
            </a:r>
            <a:endParaRPr lang="en-US" sz="16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55DA38B-A5AB-46B7-A2E3-EA9C8740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66" y="1719551"/>
            <a:ext cx="6651161" cy="37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5FE7D5-9558-4C56-A0C7-7D504F164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51" y="1871951"/>
            <a:ext cx="5402521" cy="39442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802414" y="39279"/>
            <a:ext cx="2587172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-1" y="705439"/>
            <a:ext cx="9046030" cy="28886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Пациент с ВЧД 30 мм рт. ст. 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Вы решаете лечить агрессивно.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Вводите болюс Маннитола (1 г/кг) + Пропофол. Через 15 минут: ВЧД снизилось до 15 мм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рт.ст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. (Отлично!). АД 85/45 мм рт.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ст.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0" y="3266993"/>
            <a:ext cx="6694714" cy="694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2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Анализ текущей ситуации и дальнейшая тактика?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515B634-1164-446C-96C9-63244E4E0AC7}"/>
              </a:ext>
            </a:extLst>
          </p:cNvPr>
          <p:cNvGrpSpPr/>
          <p:nvPr/>
        </p:nvGrpSpPr>
        <p:grpSpPr>
          <a:xfrm>
            <a:off x="2779129" y="4287158"/>
            <a:ext cx="7532007" cy="2344692"/>
            <a:chOff x="3473450" y="4878369"/>
            <a:chExt cx="5537200" cy="1289957"/>
          </a:xfrm>
        </p:grpSpPr>
        <p:sp>
          <p:nvSpPr>
            <p:cNvPr id="8" name="Shape 4"/>
            <p:cNvSpPr/>
            <p:nvPr/>
          </p:nvSpPr>
          <p:spPr>
            <a:xfrm>
              <a:off x="3473450" y="4878369"/>
              <a:ext cx="5537200" cy="1289957"/>
            </a:xfrm>
            <a:custGeom>
              <a:avLst/>
              <a:gdLst/>
              <a:ahLst/>
              <a:cxnLst/>
              <a:rect l="l" t="t" r="r" b="b"/>
              <a:pathLst>
                <a:path w="5537200" h="1625600">
                  <a:moveTo>
                    <a:pt x="101600" y="0"/>
                  </a:moveTo>
                  <a:lnTo>
                    <a:pt x="5435600" y="0"/>
                  </a:lnTo>
                  <a:cubicBezTo>
                    <a:pt x="5491675" y="0"/>
                    <a:pt x="5537200" y="45525"/>
                    <a:pt x="5537200" y="101600"/>
                  </a:cubicBezTo>
                  <a:lnTo>
                    <a:pt x="5537200" y="1524000"/>
                  </a:lnTo>
                  <a:cubicBezTo>
                    <a:pt x="5537200" y="1580075"/>
                    <a:pt x="5491675" y="1625600"/>
                    <a:pt x="5435600" y="1625600"/>
                  </a:cubicBezTo>
                  <a:lnTo>
                    <a:pt x="101600" y="1625600"/>
                  </a:lnTo>
                  <a:cubicBezTo>
                    <a:pt x="45525" y="1625600"/>
                    <a:pt x="0" y="1580075"/>
                    <a:pt x="0" y="1524000"/>
                  </a:cubicBezTo>
                  <a:lnTo>
                    <a:pt x="0" y="101600"/>
                  </a:lnTo>
                  <a:cubicBezTo>
                    <a:pt x="0" y="45525"/>
                    <a:pt x="45525" y="0"/>
                    <a:pt x="101600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10" name="Text 6"/>
            <p:cNvSpPr/>
            <p:nvPr/>
          </p:nvSpPr>
          <p:spPr>
            <a:xfrm>
              <a:off x="3632200" y="5071715"/>
              <a:ext cx="5219700" cy="99644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2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CPP = MAP (58) - ICP (15) = </a:t>
              </a:r>
              <a:r>
                <a:rPr lang="en-US" sz="2200" b="1" dirty="0"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43</a:t>
              </a:r>
              <a:r>
                <a:rPr lang="en-US" sz="22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мм рт.ст. </a:t>
              </a:r>
              <a:endParaRPr lang="ru-RU" sz="22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ru-RU" sz="22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2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ЯТРОГЕННАЯ ИШЕМИЯ</a:t>
              </a:r>
              <a:r>
                <a:rPr lang="en-US" sz="22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. Нужно поднять АД вазопрессорами. В следующий </a:t>
              </a:r>
              <a:r>
                <a:rPr lang="en-US" sz="22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раз</a:t>
              </a:r>
              <a:r>
                <a:rPr lang="en-US" sz="22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  <a:r>
                <a:rPr lang="ru-RU" sz="22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использовать</a:t>
              </a:r>
              <a:r>
                <a:rPr lang="en-US" sz="22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Гипертонический раствор.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44382" y="-138430"/>
            <a:ext cx="230323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3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03200" y="1029969"/>
            <a:ext cx="5892800" cy="2411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Утренний обход. Пациент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седатирован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На мониторе: ВЧД 35 мм рт.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ст.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Срочно даем Маннитол или везем на КТ?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2451BF8-B2E7-47DC-ABFE-3F78913F8D03}"/>
              </a:ext>
            </a:extLst>
          </p:cNvPr>
          <p:cNvGrpSpPr/>
          <p:nvPr/>
        </p:nvGrpSpPr>
        <p:grpSpPr>
          <a:xfrm>
            <a:off x="29957" y="4777560"/>
            <a:ext cx="7698014" cy="1843314"/>
            <a:chOff x="29957" y="4777560"/>
            <a:chExt cx="7698014" cy="1843314"/>
          </a:xfrm>
        </p:grpSpPr>
        <p:sp>
          <p:nvSpPr>
            <p:cNvPr id="7" name="Shape 4"/>
            <p:cNvSpPr/>
            <p:nvPr/>
          </p:nvSpPr>
          <p:spPr>
            <a:xfrm>
              <a:off x="29957" y="4777560"/>
              <a:ext cx="7698014" cy="1843314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9" name="Text 6"/>
            <p:cNvSpPr/>
            <p:nvPr/>
          </p:nvSpPr>
          <p:spPr>
            <a:xfrm>
              <a:off x="335664" y="4777560"/>
              <a:ext cx="7086600" cy="1714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Сглаженная кривая — признак технической проблемы (пузырек воздуха, тромб в катетере, перегиб).</a:t>
              </a:r>
              <a:r>
                <a:rPr lang="en-US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Если вы дадите Маннитол на ложно-высокую цифру, вы зря "высушите" мозг и уроните давление.</a:t>
              </a: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790D87-2796-4A35-A39B-8FB2A6FF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410" y="596490"/>
            <a:ext cx="5706633" cy="42225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27042" y="95885"/>
            <a:ext cx="230941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4</a:t>
            </a:r>
            <a:endParaRPr lang="en-US" sz="16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EFC94AA-571A-46FB-A0C4-BAD5704906E3}"/>
              </a:ext>
            </a:extLst>
          </p:cNvPr>
          <p:cNvGrpSpPr/>
          <p:nvPr/>
        </p:nvGrpSpPr>
        <p:grpSpPr>
          <a:xfrm>
            <a:off x="117928" y="3938815"/>
            <a:ext cx="11765644" cy="2590800"/>
            <a:chOff x="117928" y="3938815"/>
            <a:chExt cx="11765644" cy="2590800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3C6C2DAF-E6C3-4598-9CA4-E12F6AFF74F8}"/>
                </a:ext>
              </a:extLst>
            </p:cNvPr>
            <p:cNvGrpSpPr/>
            <p:nvPr/>
          </p:nvGrpSpPr>
          <p:grpSpPr>
            <a:xfrm>
              <a:off x="117928" y="3938815"/>
              <a:ext cx="4622800" cy="2590800"/>
              <a:chOff x="254000" y="2184400"/>
              <a:chExt cx="4622800" cy="2590800"/>
            </a:xfrm>
          </p:grpSpPr>
          <p:sp>
            <p:nvSpPr>
              <p:cNvPr id="4" name="Shape 1"/>
              <p:cNvSpPr/>
              <p:nvPr/>
            </p:nvSpPr>
            <p:spPr>
              <a:xfrm>
                <a:off x="254000" y="2184400"/>
                <a:ext cx="4622800" cy="2590800"/>
              </a:xfrm>
              <a:custGeom>
                <a:avLst/>
                <a:gdLst/>
                <a:ahLst/>
                <a:cxnLst/>
                <a:rect l="l" t="t" r="r" b="b"/>
                <a:pathLst>
                  <a:path w="4622800" h="2590800">
                    <a:moveTo>
                      <a:pt x="101611" y="0"/>
                    </a:moveTo>
                    <a:lnTo>
                      <a:pt x="4521189" y="0"/>
                    </a:lnTo>
                    <a:cubicBezTo>
                      <a:pt x="4577307" y="0"/>
                      <a:pt x="4622800" y="45493"/>
                      <a:pt x="4622800" y="101611"/>
                    </a:cubicBezTo>
                    <a:lnTo>
                      <a:pt x="4622800" y="2489189"/>
                    </a:lnTo>
                    <a:cubicBezTo>
                      <a:pt x="4622800" y="2545307"/>
                      <a:pt x="4577307" y="2590800"/>
                      <a:pt x="4521189" y="2590800"/>
                    </a:cubicBezTo>
                    <a:lnTo>
                      <a:pt x="101611" y="2590800"/>
                    </a:lnTo>
                    <a:cubicBezTo>
                      <a:pt x="45493" y="2590800"/>
                      <a:pt x="0" y="2545307"/>
                      <a:pt x="0" y="2489189"/>
                    </a:cubicBezTo>
                    <a:lnTo>
                      <a:pt x="0" y="101611"/>
                    </a:lnTo>
                    <a:cubicBezTo>
                      <a:pt x="0" y="45530"/>
                      <a:pt x="45530" y="0"/>
                      <a:pt x="10161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5400">
                <a:solidFill>
                  <a:srgbClr val="007BFF"/>
                </a:solidFill>
                <a:prstDash val="dash"/>
              </a:ln>
            </p:spPr>
          </p:sp>
          <p:sp>
            <p:nvSpPr>
              <p:cNvPr id="5" name="Text 2"/>
              <p:cNvSpPr/>
              <p:nvPr/>
            </p:nvSpPr>
            <p:spPr>
              <a:xfrm>
                <a:off x="419100" y="2413000"/>
                <a:ext cx="4343400" cy="3556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b="1" dirty="0" err="1">
                    <a:solidFill>
                      <a:srgbClr val="007BFF"/>
                    </a:solidFill>
                    <a:latin typeface="Noto Sans SC" pitchFamily="34" charset="0"/>
                    <a:ea typeface="Noto Sans SC" pitchFamily="34" charset="-122"/>
                    <a:cs typeface="Noto Sans SC" pitchFamily="34" charset="-120"/>
                  </a:rPr>
                  <a:t>Маннитол</a:t>
                </a:r>
                <a:r>
                  <a:rPr lang="en-US" sz="2000" b="1" dirty="0">
                    <a:solidFill>
                      <a:srgbClr val="007BFF"/>
                    </a:solidFill>
                    <a:latin typeface="Noto Sans SC" pitchFamily="34" charset="0"/>
                    <a:ea typeface="Noto Sans SC" pitchFamily="34" charset="-122"/>
                    <a:cs typeface="Noto Sans SC" pitchFamily="34" charset="-120"/>
                  </a:rPr>
                  <a:t> </a:t>
                </a:r>
                <a:endParaRPr lang="en-US" sz="1600" dirty="0"/>
              </a:p>
            </p:txBody>
          </p:sp>
          <p:sp>
            <p:nvSpPr>
              <p:cNvPr id="6" name="Shape 3"/>
              <p:cNvSpPr/>
              <p:nvPr/>
            </p:nvSpPr>
            <p:spPr>
              <a:xfrm>
                <a:off x="2447925" y="3073400"/>
                <a:ext cx="28575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457200">
                    <a:moveTo>
                      <a:pt x="122694" y="477381"/>
                    </a:moveTo>
                    <a:cubicBezTo>
                      <a:pt x="133856" y="488543"/>
                      <a:pt x="151983" y="488543"/>
                      <a:pt x="163145" y="477381"/>
                    </a:cubicBezTo>
                    <a:lnTo>
                      <a:pt x="277445" y="363081"/>
                    </a:lnTo>
                    <a:cubicBezTo>
                      <a:pt x="288608" y="351919"/>
                      <a:pt x="288608" y="333792"/>
                      <a:pt x="277445" y="322630"/>
                    </a:cubicBezTo>
                    <a:cubicBezTo>
                      <a:pt x="266283" y="311468"/>
                      <a:pt x="248156" y="311468"/>
                      <a:pt x="236994" y="322630"/>
                    </a:cubicBezTo>
                    <a:lnTo>
                      <a:pt x="171450" y="388174"/>
                    </a:lnTo>
                    <a:lnTo>
                      <a:pt x="171450" y="0"/>
                    </a:lnTo>
                    <a:cubicBezTo>
                      <a:pt x="171450" y="-15806"/>
                      <a:pt x="158681" y="-28575"/>
                      <a:pt x="142875" y="-28575"/>
                    </a:cubicBezTo>
                    <a:cubicBezTo>
                      <a:pt x="127069" y="-28575"/>
                      <a:pt x="114300" y="-15806"/>
                      <a:pt x="114300" y="0"/>
                    </a:cubicBezTo>
                    <a:lnTo>
                      <a:pt x="114300" y="388174"/>
                    </a:lnTo>
                    <a:lnTo>
                      <a:pt x="48756" y="322630"/>
                    </a:lnTo>
                    <a:cubicBezTo>
                      <a:pt x="37594" y="311467"/>
                      <a:pt x="19467" y="311467"/>
                      <a:pt x="8305" y="322630"/>
                    </a:cubicBezTo>
                    <a:cubicBezTo>
                      <a:pt x="-2858" y="333792"/>
                      <a:pt x="-2858" y="351919"/>
                      <a:pt x="8305" y="363081"/>
                    </a:cubicBezTo>
                    <a:lnTo>
                      <a:pt x="122605" y="477381"/>
                    </a:lnTo>
                    <a:close/>
                  </a:path>
                </a:pathLst>
              </a:custGeom>
              <a:solidFill>
                <a:srgbClr val="007BFF"/>
              </a:solidFill>
              <a:ln/>
            </p:spPr>
          </p:sp>
          <p:sp>
            <p:nvSpPr>
              <p:cNvPr id="7" name="Text 4"/>
              <p:cNvSpPr/>
              <p:nvPr/>
            </p:nvSpPr>
            <p:spPr>
              <a:xfrm>
                <a:off x="438150" y="3733800"/>
                <a:ext cx="4305300" cy="2540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dirty="0">
                    <a:solidFill>
                      <a:srgbClr val="212529"/>
                    </a:solidFill>
                    <a:latin typeface="MiSans" pitchFamily="34" charset="0"/>
                    <a:ea typeface="MiSans" pitchFamily="34" charset="-122"/>
                    <a:cs typeface="MiSans" pitchFamily="34" charset="-120"/>
                  </a:rPr>
                  <a:t>Диуретик, выведет объём.</a:t>
                </a:r>
                <a:endParaRPr lang="en-US" sz="1600" dirty="0"/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431800" y="3987800"/>
                <a:ext cx="4318000" cy="3048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olidFill>
                      <a:schemeClr val="accent4">
                        <a:lumMod val="50000"/>
                      </a:schemeClr>
                    </a:solidFill>
                    <a:latin typeface="MiSans" pitchFamily="34" charset="0"/>
                    <a:ea typeface="MiSans" pitchFamily="34" charset="-122"/>
                    <a:cs typeface="MiSans" pitchFamily="34" charset="-120"/>
                  </a:rPr>
                  <a:t>АД упадёт!</a:t>
                </a:r>
                <a:endParaRPr 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444500" y="4394200"/>
                <a:ext cx="4292600" cy="2032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sz="1200" dirty="0">
                    <a:solidFill>
                      <a:srgbClr val="212529"/>
                    </a:solidFill>
                    <a:latin typeface="MiSans" pitchFamily="34" charset="0"/>
                    <a:ea typeface="MiSans" pitchFamily="34" charset="-122"/>
                    <a:cs typeface="MiSans" pitchFamily="34" charset="-120"/>
                  </a:rPr>
                  <a:t>Опасно при гипонатриемии.</a:t>
                </a:r>
                <a:endParaRPr lang="en-US" sz="1600" dirty="0"/>
              </a:p>
            </p:txBody>
          </p:sp>
        </p:grpSp>
        <p:sp>
          <p:nvSpPr>
            <p:cNvPr id="10" name="Shape 7"/>
            <p:cNvSpPr/>
            <p:nvPr/>
          </p:nvSpPr>
          <p:spPr>
            <a:xfrm>
              <a:off x="5786256" y="4904015"/>
              <a:ext cx="571500" cy="762000"/>
            </a:xfrm>
            <a:custGeom>
              <a:avLst/>
              <a:gdLst/>
              <a:ahLst/>
              <a:cxnLst/>
              <a:rect l="l" t="t" r="r" b="b"/>
              <a:pathLst>
                <a:path w="571500" h="762000">
                  <a:moveTo>
                    <a:pt x="82004" y="109240"/>
                  </a:moveTo>
                  <a:cubicBezTo>
                    <a:pt x="63401" y="90636"/>
                    <a:pt x="33189" y="90636"/>
                    <a:pt x="14585" y="109240"/>
                  </a:cubicBezTo>
                  <a:cubicBezTo>
                    <a:pt x="-4018" y="127843"/>
                    <a:pt x="-4018" y="158055"/>
                    <a:pt x="14585" y="176659"/>
                  </a:cubicBezTo>
                  <a:lnTo>
                    <a:pt x="219075" y="381000"/>
                  </a:lnTo>
                  <a:lnTo>
                    <a:pt x="14734" y="585490"/>
                  </a:lnTo>
                  <a:cubicBezTo>
                    <a:pt x="-3870" y="604093"/>
                    <a:pt x="-3870" y="634305"/>
                    <a:pt x="14734" y="652909"/>
                  </a:cubicBezTo>
                  <a:cubicBezTo>
                    <a:pt x="33338" y="671513"/>
                    <a:pt x="63550" y="671513"/>
                    <a:pt x="82153" y="652909"/>
                  </a:cubicBezTo>
                  <a:lnTo>
                    <a:pt x="286494" y="448419"/>
                  </a:lnTo>
                  <a:lnTo>
                    <a:pt x="490984" y="652760"/>
                  </a:lnTo>
                  <a:cubicBezTo>
                    <a:pt x="509587" y="671364"/>
                    <a:pt x="539800" y="671364"/>
                    <a:pt x="558403" y="652760"/>
                  </a:cubicBezTo>
                  <a:cubicBezTo>
                    <a:pt x="577007" y="634157"/>
                    <a:pt x="577007" y="603945"/>
                    <a:pt x="558403" y="585341"/>
                  </a:cubicBezTo>
                  <a:lnTo>
                    <a:pt x="353913" y="381000"/>
                  </a:lnTo>
                  <a:lnTo>
                    <a:pt x="558254" y="176510"/>
                  </a:lnTo>
                  <a:cubicBezTo>
                    <a:pt x="576858" y="157907"/>
                    <a:pt x="576858" y="127695"/>
                    <a:pt x="558254" y="109091"/>
                  </a:cubicBezTo>
                  <a:cubicBezTo>
                    <a:pt x="539651" y="90488"/>
                    <a:pt x="509439" y="90488"/>
                    <a:pt x="490835" y="109091"/>
                  </a:cubicBezTo>
                  <a:lnTo>
                    <a:pt x="286494" y="313581"/>
                  </a:lnTo>
                  <a:lnTo>
                    <a:pt x="82004" y="109240"/>
                  </a:lnTo>
                  <a:close/>
                </a:path>
              </a:pathLst>
            </a:custGeom>
            <a:solidFill>
              <a:srgbClr val="FFD700"/>
            </a:solidFill>
            <a:ln/>
          </p:spPr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6FAB5E03-9F8D-4176-8E2D-F254E21DFE51}"/>
                </a:ext>
              </a:extLst>
            </p:cNvPr>
            <p:cNvGrpSpPr/>
            <p:nvPr/>
          </p:nvGrpSpPr>
          <p:grpSpPr>
            <a:xfrm>
              <a:off x="7260772" y="3938815"/>
              <a:ext cx="4622800" cy="2590800"/>
              <a:chOff x="7264400" y="2184400"/>
              <a:chExt cx="4622800" cy="2590800"/>
            </a:xfrm>
          </p:grpSpPr>
          <p:sp>
            <p:nvSpPr>
              <p:cNvPr id="11" name="Shape 8"/>
              <p:cNvSpPr/>
              <p:nvPr/>
            </p:nvSpPr>
            <p:spPr>
              <a:xfrm>
                <a:off x="7264400" y="2184400"/>
                <a:ext cx="4622800" cy="2590800"/>
              </a:xfrm>
              <a:custGeom>
                <a:avLst/>
                <a:gdLst/>
                <a:ahLst/>
                <a:cxnLst/>
                <a:rect l="l" t="t" r="r" b="b"/>
                <a:pathLst>
                  <a:path w="4622800" h="2590800">
                    <a:moveTo>
                      <a:pt x="101611" y="0"/>
                    </a:moveTo>
                    <a:lnTo>
                      <a:pt x="4521189" y="0"/>
                    </a:lnTo>
                    <a:cubicBezTo>
                      <a:pt x="4577307" y="0"/>
                      <a:pt x="4622800" y="45493"/>
                      <a:pt x="4622800" y="101611"/>
                    </a:cubicBezTo>
                    <a:lnTo>
                      <a:pt x="4622800" y="2489189"/>
                    </a:lnTo>
                    <a:cubicBezTo>
                      <a:pt x="4622800" y="2545307"/>
                      <a:pt x="4577307" y="2590800"/>
                      <a:pt x="4521189" y="2590800"/>
                    </a:cubicBezTo>
                    <a:lnTo>
                      <a:pt x="101611" y="2590800"/>
                    </a:lnTo>
                    <a:cubicBezTo>
                      <a:pt x="45493" y="2590800"/>
                      <a:pt x="0" y="2545307"/>
                      <a:pt x="0" y="2489189"/>
                    </a:cubicBezTo>
                    <a:lnTo>
                      <a:pt x="0" y="101611"/>
                    </a:lnTo>
                    <a:cubicBezTo>
                      <a:pt x="0" y="45530"/>
                      <a:pt x="45530" y="0"/>
                      <a:pt x="101611" y="0"/>
                    </a:cubicBezTo>
                    <a:close/>
                  </a:path>
                </a:pathLst>
              </a:custGeom>
              <a:solidFill>
                <a:srgbClr val="01E9B3">
                  <a:alpha val="10196"/>
                </a:srgbClr>
              </a:solidFill>
              <a:ln w="25400">
                <a:solidFill>
                  <a:srgbClr val="00E9B3"/>
                </a:solidFill>
                <a:prstDash val="solid"/>
              </a:ln>
            </p:spPr>
          </p:sp>
          <p:sp>
            <p:nvSpPr>
              <p:cNvPr id="12" name="Text 9"/>
              <p:cNvSpPr/>
              <p:nvPr/>
            </p:nvSpPr>
            <p:spPr>
              <a:xfrm>
                <a:off x="7429500" y="2413000"/>
                <a:ext cx="4343400" cy="3556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Noto Sans SC" pitchFamily="34" charset="0"/>
                    <a:ea typeface="Noto Sans SC" pitchFamily="34" charset="-122"/>
                    <a:cs typeface="Noto Sans SC" pitchFamily="34" charset="-120"/>
                  </a:rPr>
                  <a:t>Гипертонический NaCl 3% </a:t>
                </a:r>
                <a:endParaRPr lang="en-US" sz="16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Shape 10"/>
              <p:cNvSpPr/>
              <p:nvPr/>
            </p:nvSpPr>
            <p:spPr>
              <a:xfrm>
                <a:off x="9458325" y="3073400"/>
                <a:ext cx="28575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457200">
                    <a:moveTo>
                      <a:pt x="163056" y="-20181"/>
                    </a:moveTo>
                    <a:cubicBezTo>
                      <a:pt x="151894" y="-31343"/>
                      <a:pt x="133767" y="-31343"/>
                      <a:pt x="122605" y="-20181"/>
                    </a:cubicBezTo>
                    <a:lnTo>
                      <a:pt x="8305" y="94119"/>
                    </a:lnTo>
                    <a:cubicBezTo>
                      <a:pt x="-2857" y="105281"/>
                      <a:pt x="-2857" y="123408"/>
                      <a:pt x="8305" y="134570"/>
                    </a:cubicBezTo>
                    <a:cubicBezTo>
                      <a:pt x="19467" y="145733"/>
                      <a:pt x="37594" y="145733"/>
                      <a:pt x="48756" y="134570"/>
                    </a:cubicBezTo>
                    <a:lnTo>
                      <a:pt x="114300" y="69026"/>
                    </a:lnTo>
                    <a:lnTo>
                      <a:pt x="114300" y="457200"/>
                    </a:lnTo>
                    <a:cubicBezTo>
                      <a:pt x="114300" y="473006"/>
                      <a:pt x="127069" y="485775"/>
                      <a:pt x="142875" y="485775"/>
                    </a:cubicBezTo>
                    <a:cubicBezTo>
                      <a:pt x="158681" y="485775"/>
                      <a:pt x="171450" y="473006"/>
                      <a:pt x="171450" y="457200"/>
                    </a:cubicBezTo>
                    <a:lnTo>
                      <a:pt x="171450" y="69026"/>
                    </a:lnTo>
                    <a:lnTo>
                      <a:pt x="236994" y="134570"/>
                    </a:lnTo>
                    <a:cubicBezTo>
                      <a:pt x="248156" y="145733"/>
                      <a:pt x="266283" y="145733"/>
                      <a:pt x="277445" y="134570"/>
                    </a:cubicBezTo>
                    <a:cubicBezTo>
                      <a:pt x="288608" y="123408"/>
                      <a:pt x="288608" y="105281"/>
                      <a:pt x="277445" y="94119"/>
                    </a:cubicBezTo>
                    <a:lnTo>
                      <a:pt x="163145" y="-20181"/>
                    </a:lnTo>
                    <a:close/>
                  </a:path>
                </a:pathLst>
              </a:custGeom>
              <a:solidFill>
                <a:srgbClr val="00E9B3"/>
              </a:solidFill>
              <a:ln/>
            </p:spPr>
          </p:sp>
          <p:sp>
            <p:nvSpPr>
              <p:cNvPr id="14" name="Text 11"/>
              <p:cNvSpPr/>
              <p:nvPr/>
            </p:nvSpPr>
            <p:spPr>
              <a:xfrm>
                <a:off x="7448550" y="3733800"/>
                <a:ext cx="4305300" cy="2540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dirty="0">
                    <a:solidFill>
                      <a:srgbClr val="212529"/>
                    </a:solidFill>
                    <a:latin typeface="MiSans" pitchFamily="34" charset="0"/>
                    <a:ea typeface="MiSans" pitchFamily="34" charset="-122"/>
                    <a:cs typeface="MiSans" pitchFamily="34" charset="-120"/>
                  </a:rPr>
                  <a:t>Волемический экспандер.</a:t>
                </a:r>
                <a:endParaRPr lang="en-US" sz="1600" dirty="0"/>
              </a:p>
            </p:txBody>
          </p:sp>
          <p:sp>
            <p:nvSpPr>
              <p:cNvPr id="15" name="Text 12"/>
              <p:cNvSpPr/>
              <p:nvPr/>
            </p:nvSpPr>
            <p:spPr>
              <a:xfrm>
                <a:off x="7442200" y="3987800"/>
                <a:ext cx="4318000" cy="3048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olidFill>
                      <a:schemeClr val="accent5">
                        <a:lumMod val="75000"/>
                      </a:schemeClr>
                    </a:solidFill>
                    <a:latin typeface="MiSans" pitchFamily="34" charset="0"/>
                    <a:ea typeface="MiSans" pitchFamily="34" charset="-122"/>
                    <a:cs typeface="MiSans" pitchFamily="34" charset="-120"/>
                  </a:rPr>
                  <a:t>АД поддержит!</a:t>
                </a:r>
                <a:endParaRPr lang="en-US" sz="16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Text 13"/>
              <p:cNvSpPr/>
              <p:nvPr/>
            </p:nvSpPr>
            <p:spPr>
              <a:xfrm>
                <a:off x="7454900" y="4394200"/>
                <a:ext cx="4292600" cy="2032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sz="1200" dirty="0">
                    <a:solidFill>
                      <a:srgbClr val="212529"/>
                    </a:solidFill>
                    <a:latin typeface="MiSans" pitchFamily="34" charset="0"/>
                    <a:ea typeface="MiSans" pitchFamily="34" charset="-122"/>
                    <a:cs typeface="MiSans" pitchFamily="34" charset="-120"/>
                  </a:rPr>
                  <a:t>Исправит Na+.</a:t>
                </a:r>
                <a:endParaRPr lang="en-US" sz="1600" dirty="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9B2DABF-E0BA-438A-954C-87C6905F9755}"/>
              </a:ext>
            </a:extLst>
          </p:cNvPr>
          <p:cNvSpPr txBox="1"/>
          <p:nvPr/>
        </p:nvSpPr>
        <p:spPr>
          <a:xfrm>
            <a:off x="1881549" y="688627"/>
            <a:ext cx="9450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Политравма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(ЧМТ + разрыв селезенки, кровопотеря).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Гемодинамика нестабильная 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 90/60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пульс 110).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крови (Na+): 132 ммоль/л.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растет до 28 мм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Маннитол или Гипертонический раствор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3%)?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792934" y="-84274"/>
            <a:ext cx="244928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14298" y="935082"/>
            <a:ext cx="11179629" cy="19605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Дежурный ординатор докладывает: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"У пациента всю ночь ВЧД было 30. Я поставил ИВЛ на гипервентиляцию (pCO2 25), давление сбилось до 18 и держится так уже 6 часов. Все стабильно.“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Ваша реакция на действия коллеги? Похвалить или наказать?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A8ED1CB-21FE-4DA8-B1C2-59776D024E6D}"/>
              </a:ext>
            </a:extLst>
          </p:cNvPr>
          <p:cNvGrpSpPr/>
          <p:nvPr/>
        </p:nvGrpSpPr>
        <p:grpSpPr>
          <a:xfrm>
            <a:off x="898071" y="3559629"/>
            <a:ext cx="10678886" cy="3102428"/>
            <a:chOff x="898071" y="3559629"/>
            <a:chExt cx="10678886" cy="3102428"/>
          </a:xfrm>
        </p:grpSpPr>
        <p:sp>
          <p:nvSpPr>
            <p:cNvPr id="8" name="Shape 4"/>
            <p:cNvSpPr/>
            <p:nvPr/>
          </p:nvSpPr>
          <p:spPr>
            <a:xfrm>
              <a:off x="898071" y="3559629"/>
              <a:ext cx="10678886" cy="3102428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10" name="Text 6"/>
            <p:cNvSpPr/>
            <p:nvPr/>
          </p:nvSpPr>
          <p:spPr>
            <a:xfrm>
              <a:off x="1159329" y="3673928"/>
              <a:ext cx="10134599" cy="28574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Механизм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Гипервентиляция вызывает спазм сосудов (</a:t>
              </a:r>
              <a:r>
                <a:rPr lang="ru-RU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вазоконстрикцию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). Это снижает объем крови и ВЧД.</a:t>
              </a: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Проблема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При длительном ( &gt; 1-2 часов) глубоком снижении pCO2 спазм становится настолько сильным, что вызывает глобальную ишемию мозга.</a:t>
              </a: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Правило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Гипервентиляция — это только "Мост" (на 15-20 минут) к операции или к действию маннитола. Как постоянный метод лечения она убивает мозг.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88114" y="-138430"/>
            <a:ext cx="241481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6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3999" y="775970"/>
            <a:ext cx="11420929" cy="19164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Пациента переложили после КТ. ВЧД подскочило с 15 до 32 мм рт. ст. и держится уже 10 минут.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Резидент предлагает немедленно ввести болюс Гипертоника и углубить </a:t>
            </a:r>
            <a:r>
              <a:rPr lang="ru-RU" dirty="0" err="1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седацию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Вы смотрите на пациента: голова повернута вправо на 45 градусов, шейный воротник затянут туго.</a:t>
            </a:r>
          </a:p>
          <a:p>
            <a:pPr>
              <a:lnSpc>
                <a:spcPct val="130000"/>
              </a:lnSpc>
            </a:pPr>
            <a:endParaRPr lang="ru-RU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Вопрос: Вводим гипертоник или делаем что-то другое?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53999" y="2945765"/>
            <a:ext cx="4434115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Ответ: 🛑 Отменить лекарства!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31604E5-A6E7-4427-A9E0-9C50566032FD}"/>
              </a:ext>
            </a:extLst>
          </p:cNvPr>
          <p:cNvGrpSpPr/>
          <p:nvPr/>
        </p:nvGrpSpPr>
        <p:grpSpPr>
          <a:xfrm>
            <a:off x="298450" y="4134119"/>
            <a:ext cx="9302750" cy="2168709"/>
            <a:chOff x="298450" y="4134119"/>
            <a:chExt cx="9302750" cy="2168709"/>
          </a:xfrm>
        </p:grpSpPr>
        <p:sp>
          <p:nvSpPr>
            <p:cNvPr id="7" name="Shape 4"/>
            <p:cNvSpPr/>
            <p:nvPr/>
          </p:nvSpPr>
          <p:spPr>
            <a:xfrm>
              <a:off x="298450" y="4134119"/>
              <a:ext cx="9302750" cy="2168709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9" name="Text 6"/>
            <p:cNvSpPr/>
            <p:nvPr/>
          </p:nvSpPr>
          <p:spPr>
            <a:xfrm>
              <a:off x="541110" y="4395694"/>
              <a:ext cx="8817429" cy="164555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Поворот головы/тугой воротник пережимают яремные вены, блокируя венозный отток. </a:t>
              </a:r>
            </a:p>
            <a:p>
              <a:pPr>
                <a:lnSpc>
                  <a:spcPct val="120000"/>
                </a:lnSpc>
              </a:pP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Действие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Это </a:t>
              </a:r>
              <a:r>
                <a:rPr lang="ru-RU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Tier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0 по SIBICC. Просто выровняв голову, вы можете</a:t>
              </a:r>
              <a:r>
                <a:rPr lang="en-US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безопасно уронить ВЧД на 10-15 единиц.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5575" y="0"/>
            <a:ext cx="12347575" cy="69970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176157" y="58415"/>
            <a:ext cx="244928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7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82608" y="377733"/>
            <a:ext cx="10283780" cy="24474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Пациент с тяжелой ЧМТ. ВЧД было стабильным, но сейчас 24-25 мм рт.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ст.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Вы видите, что пациент дрожит, температура тела 38.9°C.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Медсестра спрашивает: "Может, еще Маннитола?“</a:t>
            </a: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Вопрос: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Ваше главное назначение прямо сейчас?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82608" y="3134360"/>
            <a:ext cx="5208814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Ответ: 💊 Парацетамол + Охлаждение!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703B5B-62E7-4155-ADB7-E36B93892E1A}"/>
              </a:ext>
            </a:extLst>
          </p:cNvPr>
          <p:cNvGrpSpPr/>
          <p:nvPr/>
        </p:nvGrpSpPr>
        <p:grpSpPr>
          <a:xfrm>
            <a:off x="1681843" y="3961678"/>
            <a:ext cx="8529456" cy="2651393"/>
            <a:chOff x="1681843" y="3961678"/>
            <a:chExt cx="8529456" cy="2651393"/>
          </a:xfrm>
        </p:grpSpPr>
        <p:sp>
          <p:nvSpPr>
            <p:cNvPr id="8" name="Shape 4"/>
            <p:cNvSpPr/>
            <p:nvPr/>
          </p:nvSpPr>
          <p:spPr>
            <a:xfrm>
              <a:off x="1681843" y="3961678"/>
              <a:ext cx="8529456" cy="2651393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10" name="Text 6"/>
            <p:cNvSpPr/>
            <p:nvPr/>
          </p:nvSpPr>
          <p:spPr>
            <a:xfrm>
              <a:off x="1914479" y="3996285"/>
              <a:ext cx="8206196" cy="250842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Физиология: Рост температуры на 1°C повышает метаболизм мозга (CMRO2) на ~10%.</a:t>
              </a: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Связь: Больше метаболизма -&gt; больше потребность в кислороде -&gt; сосуды расширяются, чтобы принести кровь -&gt; объем крови растет -&gt; ВЧД растет.</a:t>
              </a: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endPara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Лечить такое ВЧД </a:t>
              </a:r>
              <a:r>
                <a:rPr lang="ru-RU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осмотиками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бесполезно.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03787" y="-120922"/>
            <a:ext cx="238442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8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-1" y="548731"/>
            <a:ext cx="7560130" cy="34453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Вы смотрите тренды за последние 2 часа.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Видите эпизод: ВЧД внезапно выросло с 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20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до 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6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0 мм рт. ст., держалось на плато 4 минуты, а потом само упало обратно до 15.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Коллега говорит: "Ну, само же прошло. Наверное, датчик </a:t>
            </a:r>
            <a:r>
              <a:rPr lang="ru-RU" sz="2000" dirty="0" err="1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заглючил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или пациент напрягся".</a:t>
            </a:r>
          </a:p>
          <a:p>
            <a:pPr>
              <a:lnSpc>
                <a:spcPct val="130000"/>
              </a:lnSpc>
            </a:pPr>
            <a:endParaRPr lang="ru-RU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b="1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: Согласиться?</a:t>
            </a:r>
          </a:p>
          <a:p>
            <a:pPr>
              <a:lnSpc>
                <a:spcPct val="130000"/>
              </a:lnSpc>
            </a:pPr>
            <a:endParaRPr lang="ru-RU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63CC84-5873-4921-AE6E-985CE1BBD64C}"/>
              </a:ext>
            </a:extLst>
          </p:cNvPr>
          <p:cNvGrpSpPr/>
          <p:nvPr/>
        </p:nvGrpSpPr>
        <p:grpSpPr>
          <a:xfrm>
            <a:off x="0" y="3189151"/>
            <a:ext cx="12066814" cy="3445329"/>
            <a:chOff x="0" y="3189151"/>
            <a:chExt cx="12066814" cy="3445329"/>
          </a:xfrm>
        </p:grpSpPr>
        <p:sp>
          <p:nvSpPr>
            <p:cNvPr id="7" name="Shape 4"/>
            <p:cNvSpPr/>
            <p:nvPr/>
          </p:nvSpPr>
          <p:spPr>
            <a:xfrm>
              <a:off x="0" y="3189151"/>
              <a:ext cx="12066814" cy="3445329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9" name="Text 6"/>
            <p:cNvSpPr/>
            <p:nvPr/>
          </p:nvSpPr>
          <p:spPr>
            <a:xfrm>
              <a:off x="846363" y="3591514"/>
              <a:ext cx="11073494" cy="26463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🚨 БИТЬ ТРЕВОГУ. ЭТО ИШЕМИЧЕСКАЯ АТАКА МОЗГА.</a:t>
              </a:r>
            </a:p>
            <a:p>
              <a:pPr>
                <a:lnSpc>
                  <a:spcPct val="120000"/>
                </a:lnSpc>
              </a:pPr>
              <a:endPara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Суть: Это классическая А-волна. Она возникает, когда CPP падает критически низко, сосуды максимально расширяются (последний вздох </a:t>
              </a:r>
              <a:r>
                <a:rPr lang="ru-RU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ауторегуляции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), вызывая коллапс компенсации.</a:t>
              </a:r>
            </a:p>
            <a:p>
              <a:pPr>
                <a:lnSpc>
                  <a:spcPct val="120000"/>
                </a:lnSpc>
              </a:pPr>
              <a:endPara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Риск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То, что давление упало, не значит, что все хорошо. Это значит, что приступ ишемии закончился, но резервы на нуле. Следующая волна может стать терминальной.</a:t>
              </a:r>
            </a:p>
            <a:p>
              <a:pPr>
                <a:lnSpc>
                  <a:spcPct val="120000"/>
                </a:lnSpc>
              </a:pPr>
              <a:endParaRPr lang="ru-RU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Действие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Срочно пересмотреть терапию (повысить порог MAP, дать </a:t>
              </a:r>
              <a:r>
                <a:rPr lang="ru-RU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осмотик</a:t>
              </a:r>
              <a:r>
                <a:rPr lang="ru-RU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), даже если прямо сейчас цифры красивые.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3CC5BE-076A-4D0C-9A34-F1C79224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737" y="86677"/>
            <a:ext cx="4350476" cy="31855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5575" y="-74295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86085" y="-143873"/>
            <a:ext cx="2619829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Сценарий</a:t>
            </a:r>
            <a:r>
              <a:rPr lang="en-US" sz="3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9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3999" y="604248"/>
            <a:ext cx="10130971" cy="21492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Резидент докладывает: "У больного ВЧД 28 мм рт. ст. по датчику, но клиники нет: пульс 80, давление 130/80, зрачки равные. Триады Кушинга нет. Может, датчик врет? Давайте подождем брадикардию, до инфузий маннита/гипертоника".</a:t>
            </a:r>
          </a:p>
          <a:p>
            <a:pPr>
              <a:lnSpc>
                <a:spcPct val="130000"/>
              </a:lnSpc>
            </a:pPr>
            <a:endParaRPr lang="ru-RU" sz="2000" dirty="0">
              <a:solidFill>
                <a:srgbClr val="212529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Вопрос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ждем брадикардию (Триаду Кушинга)?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7D40CA2-9B4C-4D44-9CE7-01888318B5B0}"/>
              </a:ext>
            </a:extLst>
          </p:cNvPr>
          <p:cNvGrpSpPr/>
          <p:nvPr/>
        </p:nvGrpSpPr>
        <p:grpSpPr>
          <a:xfrm>
            <a:off x="50799" y="2986314"/>
            <a:ext cx="11887202" cy="3936456"/>
            <a:chOff x="254000" y="2921544"/>
            <a:chExt cx="11887202" cy="3936456"/>
          </a:xfrm>
        </p:grpSpPr>
        <p:sp>
          <p:nvSpPr>
            <p:cNvPr id="7" name="Shape 4"/>
            <p:cNvSpPr/>
            <p:nvPr/>
          </p:nvSpPr>
          <p:spPr>
            <a:xfrm>
              <a:off x="254000" y="2921544"/>
              <a:ext cx="11887202" cy="3857172"/>
            </a:xfrm>
            <a:custGeom>
              <a:avLst/>
              <a:gdLst/>
              <a:ahLst/>
              <a:cxnLst/>
              <a:rect l="l" t="t" r="r" b="b"/>
              <a:pathLst>
                <a:path w="5537200" h="1473200">
                  <a:moveTo>
                    <a:pt x="101607" y="0"/>
                  </a:moveTo>
                  <a:lnTo>
                    <a:pt x="5435593" y="0"/>
                  </a:lnTo>
                  <a:cubicBezTo>
                    <a:pt x="5491709" y="0"/>
                    <a:pt x="5537200" y="45491"/>
                    <a:pt x="5537200" y="101607"/>
                  </a:cubicBezTo>
                  <a:lnTo>
                    <a:pt x="5537200" y="1371593"/>
                  </a:lnTo>
                  <a:cubicBezTo>
                    <a:pt x="5537200" y="1427709"/>
                    <a:pt x="5491709" y="1473200"/>
                    <a:pt x="5435593" y="1473200"/>
                  </a:cubicBezTo>
                  <a:lnTo>
                    <a:pt x="101607" y="1473200"/>
                  </a:lnTo>
                  <a:cubicBezTo>
                    <a:pt x="45491" y="1473200"/>
                    <a:pt x="0" y="1427709"/>
                    <a:pt x="0" y="1371593"/>
                  </a:cubicBezTo>
                  <a:lnTo>
                    <a:pt x="0" y="101607"/>
                  </a:lnTo>
                  <a:cubicBezTo>
                    <a:pt x="0" y="45528"/>
                    <a:pt x="45528" y="0"/>
                    <a:pt x="101607" y="0"/>
                  </a:cubicBezTo>
                  <a:close/>
                </a:path>
              </a:pathLst>
            </a:custGeom>
            <a:solidFill>
              <a:srgbClr val="007BFF">
                <a:alpha val="10196"/>
              </a:srgbClr>
            </a:solidFill>
            <a:ln/>
          </p:spPr>
        </p:sp>
        <p:sp>
          <p:nvSpPr>
            <p:cNvPr id="9" name="Text 6"/>
            <p:cNvSpPr/>
            <p:nvPr/>
          </p:nvSpPr>
          <p:spPr>
            <a:xfrm>
              <a:off x="457201" y="2986314"/>
              <a:ext cx="11480800" cy="38716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💀 НЕТ! КУШИНГ — ЭТО ПРЕДСМЕРТНЫЙ ЗНАК. </a:t>
              </a:r>
            </a:p>
            <a:p>
              <a:pPr>
                <a:lnSpc>
                  <a:spcPct val="120000"/>
                </a:lnSpc>
              </a:pPr>
              <a:endParaRPr lang="ru-RU" sz="2000" dirty="0">
                <a:solidFill>
                  <a:srgbClr val="212529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Патофизиология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Триада Кушинга (Гипертензия + Брадикардия + Апноэ) возникает при ишемии ствола мозга.</a:t>
              </a: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Тайминг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Это знак состоявшегося вклинения. Лечить на этом этапе часто уже поздно (смертность близка к 100%).</a:t>
              </a: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Смысл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</a:t>
              </a: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монитора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Мы ставим датчик именно для того, чтобы начать лечить раньше, чем появится Кушинг. </a:t>
              </a:r>
            </a:p>
            <a:p>
              <a:pPr>
                <a:lnSpc>
                  <a:spcPct val="120000"/>
                </a:lnSpc>
              </a:pPr>
              <a:r>
                <a:rPr lang="ru-RU" sz="2000" b="1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Действие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: Верим датчику (если волна хорошая) и начинаем </a:t>
              </a:r>
              <a:r>
                <a:rPr lang="ru-RU" sz="2000" dirty="0" err="1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Tier</a:t>
              </a:r>
              <a:r>
                <a:rPr lang="ru-RU" sz="2000" dirty="0">
                  <a:solidFill>
                    <a:srgbClr val="212529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1 терапию немедленно.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21336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Ключевые ошибки и как их избежать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74700" y="2895600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Частые ошибки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63600" y="34544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6" name="Text 3"/>
          <p:cNvSpPr/>
          <p:nvPr/>
        </p:nvSpPr>
        <p:spPr>
          <a:xfrm>
            <a:off x="1162050" y="3403600"/>
            <a:ext cx="3340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Игнорирование формы волны (P2&gt;P1).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63600" y="3810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8" name="Text 5"/>
          <p:cNvSpPr/>
          <p:nvPr/>
        </p:nvSpPr>
        <p:spPr>
          <a:xfrm>
            <a:off x="1162050" y="3759200"/>
            <a:ext cx="3251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Лечение артефакта (dampened wave).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863600" y="4165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10" name="Text 7"/>
          <p:cNvSpPr/>
          <p:nvPr/>
        </p:nvSpPr>
        <p:spPr>
          <a:xfrm>
            <a:off x="1162050" y="4100603"/>
            <a:ext cx="4324351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Снижение ВЧД без контроля АД (падение CPP).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863600" y="45212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57993" y="57993"/>
                </a:moveTo>
                <a:cubicBezTo>
                  <a:pt x="61258" y="54729"/>
                  <a:pt x="66536" y="54729"/>
                  <a:pt x="69766" y="57993"/>
                </a:cubicBezTo>
                <a:lnTo>
                  <a:pt x="88865" y="77093"/>
                </a:lnTo>
                <a:lnTo>
                  <a:pt x="107965" y="57993"/>
                </a:lnTo>
                <a:cubicBezTo>
                  <a:pt x="111229" y="54729"/>
                  <a:pt x="116508" y="54729"/>
                  <a:pt x="119737" y="57993"/>
                </a:cubicBezTo>
                <a:cubicBezTo>
                  <a:pt x="122967" y="61258"/>
                  <a:pt x="123001" y="66536"/>
                  <a:pt x="119737" y="69766"/>
                </a:cubicBezTo>
                <a:lnTo>
                  <a:pt x="100638" y="88865"/>
                </a:lnTo>
                <a:lnTo>
                  <a:pt x="119737" y="107965"/>
                </a:lnTo>
                <a:cubicBezTo>
                  <a:pt x="123001" y="111229"/>
                  <a:pt x="123001" y="116508"/>
                  <a:pt x="119737" y="119737"/>
                </a:cubicBezTo>
                <a:cubicBezTo>
                  <a:pt x="116473" y="122967"/>
                  <a:pt x="111194" y="123001"/>
                  <a:pt x="107965" y="119737"/>
                </a:cubicBezTo>
                <a:lnTo>
                  <a:pt x="88865" y="100638"/>
                </a:lnTo>
                <a:lnTo>
                  <a:pt x="69766" y="119737"/>
                </a:lnTo>
                <a:cubicBezTo>
                  <a:pt x="66501" y="123001"/>
                  <a:pt x="61223" y="123001"/>
                  <a:pt x="57993" y="119737"/>
                </a:cubicBezTo>
                <a:cubicBezTo>
                  <a:pt x="54764" y="116473"/>
                  <a:pt x="54729" y="111194"/>
                  <a:pt x="57993" y="107965"/>
                </a:cubicBezTo>
                <a:lnTo>
                  <a:pt x="77093" y="88865"/>
                </a:lnTo>
                <a:lnTo>
                  <a:pt x="57993" y="69766"/>
                </a:lnTo>
                <a:cubicBezTo>
                  <a:pt x="54729" y="66501"/>
                  <a:pt x="54729" y="61223"/>
                  <a:pt x="57993" y="57993"/>
                </a:cubicBezTo>
                <a:close/>
              </a:path>
            </a:pathLst>
          </a:custGeom>
          <a:solidFill>
            <a:srgbClr val="FFD700"/>
          </a:solidFill>
          <a:ln/>
        </p:spPr>
      </p:sp>
      <p:sp>
        <p:nvSpPr>
          <p:cNvPr id="12" name="Text 9"/>
          <p:cNvSpPr/>
          <p:nvPr/>
        </p:nvSpPr>
        <p:spPr>
          <a:xfrm>
            <a:off x="1162050" y="4470400"/>
            <a:ext cx="3441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Длительная гипервентиляция (ишемия).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616700" y="2895600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E9B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Решение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705600" y="34544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00E9B3"/>
          </a:solidFill>
          <a:ln/>
        </p:spPr>
      </p:sp>
      <p:sp>
        <p:nvSpPr>
          <p:cNvPr id="15" name="Text 12"/>
          <p:cNvSpPr/>
          <p:nvPr/>
        </p:nvSpPr>
        <p:spPr>
          <a:xfrm>
            <a:off x="7004050" y="3403600"/>
            <a:ext cx="3238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Систематический чек-лист по SIBICC.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705600" y="3810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00E9B3"/>
          </a:solidFill>
          <a:ln/>
        </p:spPr>
      </p:sp>
      <p:sp>
        <p:nvSpPr>
          <p:cNvPr id="17" name="Text 14"/>
          <p:cNvSpPr/>
          <p:nvPr/>
        </p:nvSpPr>
        <p:spPr>
          <a:xfrm>
            <a:off x="7004050" y="3759200"/>
            <a:ext cx="3835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Визуальный анализ волны перед действием.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705600" y="4165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00E9B3"/>
          </a:solidFill>
          <a:ln/>
        </p:spPr>
      </p:sp>
      <p:sp>
        <p:nvSpPr>
          <p:cNvPr id="19" name="Text 16"/>
          <p:cNvSpPr/>
          <p:nvPr/>
        </p:nvSpPr>
        <p:spPr>
          <a:xfrm>
            <a:off x="7004050" y="4013200"/>
            <a:ext cx="4089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Расчет CPP и коррекция АД вазопрессорами.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705600" y="45212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00E9B3"/>
          </a:solidFill>
          <a:ln/>
        </p:spPr>
      </p:sp>
      <p:sp>
        <p:nvSpPr>
          <p:cNvPr id="21" name="Text 18"/>
          <p:cNvSpPr/>
          <p:nvPr/>
        </p:nvSpPr>
        <p:spPr>
          <a:xfrm>
            <a:off x="7004049" y="4470400"/>
            <a:ext cx="4800599" cy="177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Контроль "сантехники" (шея, датчик)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перед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инфузией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242A15-7513-476B-8415-CB2CFDA7A4C8}"/>
              </a:ext>
            </a:extLst>
          </p:cNvPr>
          <p:cNvSpPr txBox="1"/>
          <p:nvPr/>
        </p:nvSpPr>
        <p:spPr>
          <a:xfrm>
            <a:off x="288758" y="1299191"/>
            <a:ext cx="116946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Czosnyka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Pickard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JD. "Monitoring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intracranial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(JNNP, 2004)</a:t>
            </a:r>
          </a:p>
          <a:p>
            <a:pPr marL="342900" indent="-342900">
              <a:buAutoNum type="arabicPeriod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Hawryluk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GW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"A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intracranial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Seattle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Traumatic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Injury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Consensus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Conference (SIBICC)"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Intensive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2019).	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DS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Intracranial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Gold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innovations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(World J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2019).	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Carney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Guidelines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Management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Severe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TBI, 4th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Foundation, 2017).	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280E3-3E36-453E-828F-E363A9AB800A}"/>
              </a:ext>
            </a:extLst>
          </p:cNvPr>
          <p:cNvSpPr txBox="1"/>
          <p:nvPr/>
        </p:nvSpPr>
        <p:spPr>
          <a:xfrm>
            <a:off x="3048000" y="257212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02744" y="908447"/>
            <a:ext cx="657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ЦПД (CPP): главная цель терапии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440384" y="1467247"/>
            <a:ext cx="731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Лечим не ВЧД, а </a:t>
            </a:r>
            <a:r>
              <a:rPr lang="en-US" sz="16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перфузию</a:t>
            </a:r>
            <a:r>
              <a:rPr lang="en-US" sz="16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333625" y="2076847"/>
            <a:ext cx="7531100" cy="2197100"/>
          </a:xfrm>
          <a:custGeom>
            <a:avLst/>
            <a:gdLst/>
            <a:ahLst/>
            <a:cxnLst/>
            <a:rect l="l" t="t" r="r" b="b"/>
            <a:pathLst>
              <a:path w="7531100" h="2197100">
                <a:moveTo>
                  <a:pt x="101594" y="0"/>
                </a:moveTo>
                <a:lnTo>
                  <a:pt x="7429506" y="0"/>
                </a:lnTo>
                <a:cubicBezTo>
                  <a:pt x="7485615" y="0"/>
                  <a:pt x="7531100" y="45485"/>
                  <a:pt x="7531100" y="101594"/>
                </a:cubicBezTo>
                <a:lnTo>
                  <a:pt x="7531100" y="2095506"/>
                </a:lnTo>
                <a:cubicBezTo>
                  <a:pt x="7531100" y="2151615"/>
                  <a:pt x="7485615" y="2197100"/>
                  <a:pt x="7429506" y="2197100"/>
                </a:cubicBezTo>
                <a:lnTo>
                  <a:pt x="101594" y="2197100"/>
                </a:lnTo>
                <a:cubicBezTo>
                  <a:pt x="45485" y="2197100"/>
                  <a:pt x="0" y="2151615"/>
                  <a:pt x="0" y="20955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3"/>
              <p:cNvSpPr/>
              <p:nvPr/>
            </p:nvSpPr>
            <p:spPr>
              <a:xfrm>
                <a:off x="2587625" y="2889647"/>
                <a:ext cx="7023100" cy="5715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800" i="1" dirty="0">
                          <a:solidFill>
                            <a:srgbClr val="007BFF"/>
                          </a:solidFill>
                          <a:latin typeface="Cambria Math" panose="02040503050406030204" pitchFamily="18" charset="0"/>
                        </a:rPr>
                        <m:t>𝐶𝑃𝑃</m:t>
                      </m:r>
                      <m:r>
                        <a:rPr lang="en-US" sz="4800" dirty="0">
                          <a:solidFill>
                            <a:srgbClr val="007B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dirty="0">
                          <a:solidFill>
                            <a:srgbClr val="007BFF"/>
                          </a:solidFill>
                          <a:latin typeface="Cambria Math" panose="02040503050406030204" pitchFamily="18" charset="0"/>
                        </a:rPr>
                        <m:t>𝑀𝐴𝑃</m:t>
                      </m:r>
                      <m:r>
                        <a:rPr lang="en-US" sz="4800" dirty="0">
                          <a:solidFill>
                            <a:srgbClr val="007B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i="1" dirty="0">
                          <a:solidFill>
                            <a:srgbClr val="007BFF"/>
                          </a:solidFill>
                          <a:latin typeface="Cambria Math" panose="02040503050406030204" pitchFamily="18" charset="0"/>
                        </a:rPr>
                        <m:t>𝐼𝐶𝑃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 3"/>
              <p:cNvSpPr/>
              <p:nvPr/>
            </p:nvSpPr>
            <p:spPr>
              <a:xfrm>
                <a:off x="2587625" y="2889647"/>
                <a:ext cx="7023100" cy="5715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4800" dirty="0">
                    <a:solidFill>
                      <a:srgbClr val="007BFF"/>
                    </a:solidFill>
                    <a:latin typeface="微软雅黑" pitchFamily="34" charset="0"/>
                    <a:ea typeface="微软雅黑" pitchFamily="34" charset="-122"/>
                    <a:cs typeface="微软雅黑" pitchFamily="34" charset="-120"/>
                  </a:rPr>
                  <a:t>(  CPP = MAP - ICP  )</a:t>
                </a:r>
                <a:endParaRPr lang="en-US" sz="1600" dirty="0"/>
              </a:p>
            </p:txBody>
          </p:sp>
        </mc:Fallback>
      </mc:AlternateContent>
      <p:sp>
        <p:nvSpPr>
          <p:cNvPr id="7" name="Shape 4"/>
          <p:cNvSpPr/>
          <p:nvPr/>
        </p:nvSpPr>
        <p:spPr>
          <a:xfrm>
            <a:off x="578445" y="4679355"/>
            <a:ext cx="2921000" cy="1270000"/>
          </a:xfrm>
          <a:custGeom>
            <a:avLst/>
            <a:gdLst/>
            <a:ahLst/>
            <a:cxnLst/>
            <a:rect l="l" t="t" r="r" b="b"/>
            <a:pathLst>
              <a:path w="2921000" h="1270000">
                <a:moveTo>
                  <a:pt x="101600" y="0"/>
                </a:moveTo>
                <a:lnTo>
                  <a:pt x="2819400" y="0"/>
                </a:lnTo>
                <a:cubicBezTo>
                  <a:pt x="2875475" y="0"/>
                  <a:pt x="2921000" y="45525"/>
                  <a:pt x="2921000" y="101600"/>
                </a:cubicBezTo>
                <a:lnTo>
                  <a:pt x="2921000" y="1168400"/>
                </a:lnTo>
                <a:cubicBezTo>
                  <a:pt x="2921000" y="1224475"/>
                  <a:pt x="2875475" y="1270000"/>
                  <a:pt x="2819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FD700">
              <a:alpha val="2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724495" y="4882555"/>
            <a:ext cx="262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Цель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05445" y="5238155"/>
            <a:ext cx="2667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60-70 мм рт.ст.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148534" y="4679355"/>
            <a:ext cx="3898900" cy="1270000"/>
          </a:xfrm>
          <a:custGeom>
            <a:avLst/>
            <a:gdLst/>
            <a:ahLst/>
            <a:cxnLst/>
            <a:rect l="l" t="t" r="r" b="b"/>
            <a:pathLst>
              <a:path w="3898900" h="1270000">
                <a:moveTo>
                  <a:pt x="101600" y="0"/>
                </a:moveTo>
                <a:lnTo>
                  <a:pt x="3797300" y="0"/>
                </a:lnTo>
                <a:cubicBezTo>
                  <a:pt x="3853375" y="0"/>
                  <a:pt x="3898900" y="45525"/>
                  <a:pt x="3898900" y="101600"/>
                </a:cubicBezTo>
                <a:lnTo>
                  <a:pt x="3898900" y="1168400"/>
                </a:lnTo>
                <a:cubicBezTo>
                  <a:pt x="3898900" y="1224475"/>
                  <a:pt x="3853375" y="1270000"/>
                  <a:pt x="37973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4294584" y="4882555"/>
            <a:ext cx="3606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MAP (Среднее АД)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294584" y="5238155"/>
            <a:ext cx="3606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≈ DBP + 1/3(SBP-DBP)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692158" y="4679355"/>
            <a:ext cx="2921000" cy="1270000"/>
          </a:xfrm>
          <a:custGeom>
            <a:avLst/>
            <a:gdLst/>
            <a:ahLst/>
            <a:cxnLst/>
            <a:rect l="l" t="t" r="r" b="b"/>
            <a:pathLst>
              <a:path w="2921000" h="1270000">
                <a:moveTo>
                  <a:pt x="101600" y="0"/>
                </a:moveTo>
                <a:lnTo>
                  <a:pt x="2819400" y="0"/>
                </a:lnTo>
                <a:cubicBezTo>
                  <a:pt x="2875475" y="0"/>
                  <a:pt x="2921000" y="45525"/>
                  <a:pt x="2921000" y="101600"/>
                </a:cubicBezTo>
                <a:lnTo>
                  <a:pt x="2921000" y="1168400"/>
                </a:lnTo>
                <a:cubicBezTo>
                  <a:pt x="2921000" y="1224475"/>
                  <a:pt x="2875475" y="1270000"/>
                  <a:pt x="2819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01E9B3">
              <a:alpha val="2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838208" y="4882555"/>
            <a:ext cx="262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Ловушка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850908" y="5238155"/>
            <a:ext cx="2603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Снижение ВЧД при падении АД уменьшает CPP!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66675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Анатомия пульсовой волны: P1, P2, P3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>
            <a:off x="6400800" y="1832967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6" name="Text 2"/>
          <p:cNvSpPr/>
          <p:nvPr/>
        </p:nvSpPr>
        <p:spPr>
          <a:xfrm>
            <a:off x="6337300" y="1832967"/>
            <a:ext cx="635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112000" y="1832967"/>
            <a:ext cx="4940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P1 (Percussion wave)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112000" y="2188567"/>
            <a:ext cx="4914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"Перкуссионная". Артериальная пульсация от хориоидного сплетения. Самая высокая.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400800" y="3505002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33C4FF"/>
          </a:solidFill>
          <a:ln/>
        </p:spPr>
      </p:sp>
      <p:sp>
        <p:nvSpPr>
          <p:cNvPr id="10" name="Text 6"/>
          <p:cNvSpPr/>
          <p:nvPr/>
        </p:nvSpPr>
        <p:spPr>
          <a:xfrm>
            <a:off x="6337300" y="3505002"/>
            <a:ext cx="635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112000" y="3505002"/>
            <a:ext cx="4940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C4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P2 (Tidal wave)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065211" y="3941583"/>
            <a:ext cx="4914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"Приливная". Отражает </a:t>
            </a: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комплаенс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Если мозг "тугой" — волна отскакивает сильно.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6400800" y="5177036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00E9B3"/>
          </a:solidFill>
          <a:ln/>
        </p:spPr>
      </p:sp>
      <p:sp>
        <p:nvSpPr>
          <p:cNvPr id="14" name="Text 10"/>
          <p:cNvSpPr/>
          <p:nvPr/>
        </p:nvSpPr>
        <p:spPr>
          <a:xfrm>
            <a:off x="6337300" y="5177036"/>
            <a:ext cx="635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7112000" y="5177036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E9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P3 (Dicrotic wave)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7112000" y="5699449"/>
            <a:ext cx="3771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Дикротическая. От закрытия клапана аорты.</a:t>
            </a:r>
            <a:endParaRPr lang="en-US" sz="1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AAB733-BA50-4C62-BE25-EF98BA9A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500" y="1832967"/>
            <a:ext cx="6492671" cy="3993482"/>
          </a:xfrm>
          <a:prstGeom prst="rect">
            <a:avLst/>
          </a:prstGeom>
        </p:spPr>
      </p:pic>
      <p:sp>
        <p:nvSpPr>
          <p:cNvPr id="19" name="Text 1">
            <a:extLst>
              <a:ext uri="{FF2B5EF4-FFF2-40B4-BE49-F238E27FC236}">
                <a16:creationId xmlns:a16="http://schemas.microsoft.com/office/drawing/2014/main" id="{369CB6E5-9984-4D3F-9416-C8F6E1533CE9}"/>
              </a:ext>
            </a:extLst>
          </p:cNvPr>
          <p:cNvSpPr/>
          <p:nvPr/>
        </p:nvSpPr>
        <p:spPr>
          <a:xfrm>
            <a:off x="479258" y="1300658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E9B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Норма: P1 &gt; P2 &gt; P3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05140" y="219944"/>
            <a:ext cx="9398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P2 &gt; P1: Тревожный маркер низкого комплаенса</a:t>
            </a: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152400" y="5723656"/>
            <a:ext cx="11684000" cy="914400"/>
          </a:xfrm>
          <a:custGeom>
            <a:avLst/>
            <a:gdLst/>
            <a:ahLst/>
            <a:cxnLst/>
            <a:rect l="l" t="t" r="r" b="b"/>
            <a:pathLst>
              <a:path w="11684000" h="914400">
                <a:moveTo>
                  <a:pt x="101599" y="0"/>
                </a:moveTo>
                <a:lnTo>
                  <a:pt x="11582401" y="0"/>
                </a:lnTo>
                <a:cubicBezTo>
                  <a:pt x="11638513" y="0"/>
                  <a:pt x="11684000" y="45487"/>
                  <a:pt x="11684000" y="101599"/>
                </a:cubicBezTo>
                <a:lnTo>
                  <a:pt x="11684000" y="812801"/>
                </a:lnTo>
                <a:cubicBezTo>
                  <a:pt x="11684000" y="868913"/>
                  <a:pt x="11638513" y="914400"/>
                  <a:pt x="1158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D700">
              <a:alpha val="20000"/>
            </a:srgbClr>
          </a:solidFill>
          <a:ln/>
        </p:spPr>
      </p:sp>
      <p:sp>
        <p:nvSpPr>
          <p:cNvPr id="12" name="Text 7"/>
          <p:cNvSpPr/>
          <p:nvPr/>
        </p:nvSpPr>
        <p:spPr>
          <a:xfrm>
            <a:off x="254000" y="5876056"/>
            <a:ext cx="11480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Клинический вывод: </a:t>
            </a:r>
            <a:r>
              <a:rPr lang="en-US" sz="1600" b="1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Нужна</a:t>
            </a:r>
            <a:r>
              <a:rPr lang="en-US" sz="16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превентивная седация или осмотерапия перед любыми манипуляциями.</a:t>
            </a:r>
            <a:endParaRPr lang="en-US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22FFBE-8A43-4925-BFB1-67DB0573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306" y="745323"/>
            <a:ext cx="8316188" cy="482593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0" y="8256"/>
            <a:ext cx="12192000" cy="68414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6537" y="52231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Патологические волны Лундберга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 flipH="1">
            <a:off x="71623" y="902628"/>
            <a:ext cx="11005" cy="5718986"/>
          </a:xfrm>
          <a:prstGeom prst="line">
            <a:avLst/>
          </a:prstGeom>
          <a:noFill/>
          <a:ln w="50800">
            <a:solidFill>
              <a:srgbClr val="FFD700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63158" y="902628"/>
            <a:ext cx="6032842" cy="5765800"/>
          </a:xfrm>
          <a:custGeom>
            <a:avLst/>
            <a:gdLst/>
            <a:ahLst/>
            <a:cxnLst/>
            <a:rect l="l" t="t" r="r" b="b"/>
            <a:pathLst>
              <a:path w="4622800" h="4165600">
                <a:moveTo>
                  <a:pt x="0" y="0"/>
                </a:moveTo>
                <a:lnTo>
                  <a:pt x="4521201" y="0"/>
                </a:lnTo>
                <a:cubicBezTo>
                  <a:pt x="4577313" y="0"/>
                  <a:pt x="4622800" y="45487"/>
                  <a:pt x="4622800" y="101599"/>
                </a:cubicBezTo>
                <a:lnTo>
                  <a:pt x="4622800" y="4064001"/>
                </a:lnTo>
                <a:cubicBezTo>
                  <a:pt x="4622800" y="4120113"/>
                  <a:pt x="4577313" y="4165600"/>
                  <a:pt x="4521201" y="4165600"/>
                </a:cubicBezTo>
                <a:lnTo>
                  <a:pt x="0" y="4165600"/>
                </a:lnTo>
                <a:lnTo>
                  <a:pt x="0" y="0"/>
                </a:lnTo>
                <a:close/>
              </a:path>
            </a:pathLst>
          </a:custGeom>
          <a:solidFill>
            <a:srgbClr val="FFD700">
              <a:alpha val="1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394633" y="1183887"/>
            <a:ext cx="5701367" cy="5625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D7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Тип A (Плато-волны)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412309" y="4796757"/>
            <a:ext cx="5618498" cy="7031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Вид: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Внезапный подъём до 50–100 мм рт.ст. на 5–20 мин.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94633" y="5401078"/>
            <a:ext cx="5618498" cy="8290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Суть: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Снижение CPP -&gt; </a:t>
            </a:r>
            <a:r>
              <a:rPr lang="ru-RU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Вазодилатация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(попытка компенсировать) -&gt; Рост объема крови -&gt; Рост ВЧД -&gt; Снижение CPP. Порочный круг.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347082" y="6227264"/>
            <a:ext cx="5590173" cy="39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Действие: Маннитол/Гипертоник + Гипервентиляция.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214CF8-F3FE-4ED7-A795-26D06A691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83" y="1676578"/>
            <a:ext cx="3810313" cy="3353081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6362284" y="964859"/>
            <a:ext cx="0" cy="5703569"/>
          </a:xfrm>
          <a:prstGeom prst="line">
            <a:avLst/>
          </a:prstGeom>
          <a:noFill/>
          <a:ln w="50800">
            <a:solidFill>
              <a:srgbClr val="33C4FF"/>
            </a:solidFill>
            <a:prstDash val="solid"/>
            <a:headEnd type="none"/>
            <a:tailEnd type="none"/>
          </a:ln>
        </p:spPr>
      </p:sp>
      <p:sp>
        <p:nvSpPr>
          <p:cNvPr id="12" name="Shape 8"/>
          <p:cNvSpPr/>
          <p:nvPr/>
        </p:nvSpPr>
        <p:spPr>
          <a:xfrm>
            <a:off x="6325136" y="957151"/>
            <a:ext cx="5701367" cy="5711277"/>
          </a:xfrm>
          <a:custGeom>
            <a:avLst/>
            <a:gdLst/>
            <a:ahLst/>
            <a:cxnLst/>
            <a:rect l="l" t="t" r="r" b="b"/>
            <a:pathLst>
              <a:path w="4622800" h="4165600">
                <a:moveTo>
                  <a:pt x="0" y="0"/>
                </a:moveTo>
                <a:lnTo>
                  <a:pt x="4521201" y="0"/>
                </a:lnTo>
                <a:cubicBezTo>
                  <a:pt x="4577313" y="0"/>
                  <a:pt x="4622800" y="45487"/>
                  <a:pt x="4622800" y="101599"/>
                </a:cubicBezTo>
                <a:lnTo>
                  <a:pt x="4622800" y="4064001"/>
                </a:lnTo>
                <a:cubicBezTo>
                  <a:pt x="4622800" y="4120113"/>
                  <a:pt x="4577313" y="4165600"/>
                  <a:pt x="4521201" y="4165600"/>
                </a:cubicBezTo>
                <a:lnTo>
                  <a:pt x="0" y="4165600"/>
                </a:lnTo>
                <a:lnTo>
                  <a:pt x="0" y="0"/>
                </a:lnTo>
                <a:close/>
              </a:path>
            </a:pathLst>
          </a:custGeom>
          <a:solidFill>
            <a:srgbClr val="33C4FF">
              <a:alpha val="10196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693759" y="1243082"/>
            <a:ext cx="5701367" cy="5564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C4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Тип B (Осцилляции)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6636689" y="4891834"/>
            <a:ext cx="5389812" cy="547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Вид: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Ритмичные колебания (0.5–2 в мин) с амплитудой 10-20 мм рт.ст.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6636689" y="5477383"/>
            <a:ext cx="5504357" cy="6104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Связь: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Часто коррелирует с патологическим дыханием (Чейн-Стокс).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6636689" y="6142344"/>
            <a:ext cx="5504354" cy="471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3C4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Значение: Признак нестабильности стволовых центров.</a:t>
            </a:r>
            <a:endParaRPr lang="en-US" sz="16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416A5DB-E229-4871-A904-A79341017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735" y="1773647"/>
            <a:ext cx="3481988" cy="30367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https://kimi-img.moonshot.cn/pub/slides/slides_tmpl/image/25-09-28-15:21:45-d3ce428s8jdo4os5dc8g.jpg">
            <a:extLst>
              <a:ext uri="{FF2B5EF4-FFF2-40B4-BE49-F238E27FC236}">
                <a16:creationId xmlns:a16="http://schemas.microsoft.com/office/drawing/2014/main" id="{40107AB4-EFA2-4F06-B352-18ABCF65D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A287B-CBEB-495C-B141-69FC9CF1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1011"/>
            <a:ext cx="12143874" cy="1943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F4E41-6B4D-40A6-87CE-4C26DF915EF7}"/>
              </a:ext>
            </a:extLst>
          </p:cNvPr>
          <p:cNvSpPr txBox="1"/>
          <p:nvPr/>
        </p:nvSpPr>
        <p:spPr>
          <a:xfrm>
            <a:off x="3811446" y="4526123"/>
            <a:ext cx="45209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волны типа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тип А</a:t>
            </a:r>
          </a:p>
        </p:txBody>
      </p:sp>
    </p:spTree>
    <p:extLst>
      <p:ext uri="{BB962C8B-B14F-4D97-AF65-F5344CB8AC3E}">
        <p14:creationId xmlns:p14="http://schemas.microsoft.com/office/powerpoint/2010/main" val="146473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/>
          <p:cNvPicPr>
            <a:picLocks noChangeAspect="1"/>
          </p:cNvPicPr>
          <p:nvPr/>
        </p:nvPicPr>
        <p:blipFill>
          <a:blip r:embed="rId3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750" y="163286"/>
            <a:ext cx="5727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Мониторинг</a:t>
            </a:r>
            <a:r>
              <a:rPr lang="en-US" sz="3000" b="1" dirty="0">
                <a:solidFill>
                  <a:srgbClr val="007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89824" y="3417564"/>
            <a:ext cx="5537200" cy="1422400"/>
          </a:xfrm>
          <a:custGeom>
            <a:avLst/>
            <a:gdLst/>
            <a:ahLst/>
            <a:cxnLst/>
            <a:rect l="l" t="t" r="r" b="b"/>
            <a:pathLst>
              <a:path w="5537200" h="1270000">
                <a:moveTo>
                  <a:pt x="101600" y="0"/>
                </a:moveTo>
                <a:lnTo>
                  <a:pt x="5435600" y="0"/>
                </a:lnTo>
                <a:cubicBezTo>
                  <a:pt x="5491675" y="0"/>
                  <a:pt x="5537200" y="45525"/>
                  <a:pt x="5537200" y="101600"/>
                </a:cubicBezTo>
                <a:lnTo>
                  <a:pt x="5537200" y="1168400"/>
                </a:lnTo>
                <a:cubicBezTo>
                  <a:pt x="5537200" y="1224475"/>
                  <a:pt x="5491675" y="1270000"/>
                  <a:pt x="54356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293024" y="3620764"/>
            <a:ext cx="524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Вентрикулярный катетер (EVD)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93024" y="3976364"/>
            <a:ext cx="5219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E9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Плюс: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Можно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дренировать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ликвор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и калибровать.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93024" y="4230364"/>
            <a:ext cx="5245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Минус</a:t>
            </a:r>
            <a:r>
              <a:rPr lang="en-US" sz="1400" b="1" dirty="0">
                <a:solidFill>
                  <a:srgbClr val="FFD7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Риск инфекции,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сложность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доступа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(при узких желудочках)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9824" y="5195565"/>
            <a:ext cx="5537200" cy="1524000"/>
          </a:xfrm>
          <a:custGeom>
            <a:avLst/>
            <a:gdLst/>
            <a:ahLst/>
            <a:cxnLst/>
            <a:rect l="l" t="t" r="r" b="b"/>
            <a:pathLst>
              <a:path w="5537200" h="1524000">
                <a:moveTo>
                  <a:pt x="101605" y="0"/>
                </a:moveTo>
                <a:lnTo>
                  <a:pt x="5435595" y="0"/>
                </a:lnTo>
                <a:cubicBezTo>
                  <a:pt x="5491710" y="0"/>
                  <a:pt x="5537200" y="45490"/>
                  <a:pt x="5537200" y="101605"/>
                </a:cubicBezTo>
                <a:lnTo>
                  <a:pt x="5537200" y="1422395"/>
                </a:lnTo>
                <a:cubicBezTo>
                  <a:pt x="5537200" y="1478510"/>
                  <a:pt x="5491710" y="1524000"/>
                  <a:pt x="54355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007BFF">
              <a:alpha val="10196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293024" y="5398765"/>
            <a:ext cx="524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 err="1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Паренхиматозный</a:t>
            </a:r>
            <a:r>
              <a:rPr lang="en-US" sz="18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800" b="1" dirty="0" err="1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датчик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93024" y="5754365"/>
            <a:ext cx="5219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E9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Плюс: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Проще установить.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93024" y="6008365"/>
            <a:ext cx="5219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Минус</a:t>
            </a:r>
            <a:r>
              <a:rPr lang="en-US" sz="1400" b="1" dirty="0">
                <a:solidFill>
                  <a:srgbClr val="FFD7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</a:t>
            </a:r>
            <a:r>
              <a:rPr lang="en-US" sz="1400" dirty="0">
                <a:solidFill>
                  <a:srgbClr val="212529"/>
                </a:solidFill>
                <a:highlight>
                  <a:srgbClr val="FFD700">
                    <a:alpha val="5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Zero Drift 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цифры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врут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ru-RU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Через 5 дней ошибка может быть ±6 мм </a:t>
            </a:r>
            <a:r>
              <a:rPr lang="ru-RU" sz="1400" dirty="0" err="1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рт.ст</a:t>
            </a:r>
            <a:r>
              <a:rPr lang="en-US" sz="1400" dirty="0">
                <a:solidFill>
                  <a:srgbClr val="2125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Перекалибровка невозможна.</a:t>
            </a:r>
            <a:endParaRPr lang="en-US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90E8CD-B989-40F8-9C56-49B21CAE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017" y="-138430"/>
            <a:ext cx="4554711" cy="42960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440D18-C57C-43B5-BD17-AB0E6CC28FB3}"/>
              </a:ext>
            </a:extLst>
          </p:cNvPr>
          <p:cNvSpPr txBox="1"/>
          <p:nvPr/>
        </p:nvSpPr>
        <p:spPr>
          <a:xfrm>
            <a:off x="7940206" y="4114800"/>
            <a:ext cx="425115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Методы измерения ВЧД в зависимости от расположения датчика:		</a:t>
            </a:r>
          </a:p>
          <a:p>
            <a:r>
              <a:rPr lang="ru-RU" dirty="0"/>
              <a:t>1. </a:t>
            </a:r>
            <a:r>
              <a:rPr lang="ru-RU" dirty="0" err="1"/>
              <a:t>субдуральное</a:t>
            </a:r>
            <a:r>
              <a:rPr lang="ru-RU" dirty="0"/>
              <a:t>		</a:t>
            </a:r>
          </a:p>
          <a:p>
            <a:r>
              <a:rPr lang="ru-RU" dirty="0"/>
              <a:t>2. паренхиматозное		</a:t>
            </a:r>
          </a:p>
          <a:p>
            <a:r>
              <a:rPr lang="ru-RU" dirty="0"/>
              <a:t>3. </a:t>
            </a:r>
            <a:r>
              <a:rPr lang="ru-RU" dirty="0" err="1"/>
              <a:t>вентрикулярное</a:t>
            </a:r>
            <a:r>
              <a:rPr lang="ru-RU" dirty="0"/>
              <a:t>		</a:t>
            </a:r>
          </a:p>
          <a:p>
            <a:r>
              <a:rPr lang="ru-RU" dirty="0"/>
              <a:t>4. эпидуральное		</a:t>
            </a:r>
          </a:p>
          <a:p>
            <a:r>
              <a:rPr lang="ru-RU" dirty="0"/>
              <a:t>5. субарахноидальное		</a:t>
            </a:r>
          </a:p>
          <a:p>
            <a:r>
              <a:rPr lang="ru-RU" dirty="0"/>
              <a:t>6. твердая мозговая оболочка	</a:t>
            </a:r>
          </a:p>
          <a:p>
            <a:r>
              <a:rPr lang="ru-RU" dirty="0"/>
              <a:t>7. боковые желудочки мозга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65D40-C62C-42AC-8EE3-62023FBE9C2B}"/>
              </a:ext>
            </a:extLst>
          </p:cNvPr>
          <p:cNvSpPr txBox="1"/>
          <p:nvPr/>
        </p:nvSpPr>
        <p:spPr>
          <a:xfrm>
            <a:off x="81318" y="693171"/>
            <a:ext cx="716024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(BTF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Guidelines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4th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arget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Group: Тяжелая ЧМТ (GCS 3–8).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А: 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признаки ВЧГ (гематома, отек, сдавленные цистерны) - Ставим всем.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Б: 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чистое, но есть 2 из 3 факторов: 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&gt; 40. 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Позотонические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 (декортикация/децеребрация) 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Эпизод гипотонии (САД &lt; 90).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1:45-d3ce428s8jdo4os5dc8g.jpg">
            <a:extLst>
              <a:ext uri="{FF2B5EF4-FFF2-40B4-BE49-F238E27FC236}">
                <a16:creationId xmlns:a16="http://schemas.microsoft.com/office/drawing/2014/main" id="{21FCDA01-3FE4-48B1-88FD-CB9BCE54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" r="1289" b="1905"/>
          <a:stretch/>
        </p:blipFill>
        <p:spPr>
          <a:xfrm>
            <a:off x="-156210" y="-138430"/>
            <a:ext cx="12347575" cy="6997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49C4B9-16E6-4370-8423-6D84A0A1A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576"/>
            <a:ext cx="5614737" cy="6264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17BCB-2DA0-42FB-B10A-C96AF888DC60}"/>
              </a:ext>
            </a:extLst>
          </p:cNvPr>
          <p:cNvSpPr txBox="1"/>
          <p:nvPr/>
        </p:nvSpPr>
        <p:spPr>
          <a:xfrm>
            <a:off x="5770947" y="1291540"/>
            <a:ext cx="62885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Система наружного </a:t>
            </a:r>
            <a:r>
              <a:rPr lang="ru-RU" dirty="0" err="1"/>
              <a:t>вентрикулярного</a:t>
            </a:r>
            <a:r>
              <a:rPr lang="ru-RU" dirty="0"/>
              <a:t> дренирования </a:t>
            </a:r>
            <a:r>
              <a:rPr lang="ru-RU" dirty="0" err="1"/>
              <a:t>Codman</a:t>
            </a:r>
            <a:r>
              <a:rPr lang="ru-RU" dirty="0"/>
              <a:t> EDS 3 TM. </a:t>
            </a:r>
          </a:p>
          <a:p>
            <a:r>
              <a:rPr lang="ru-RU" dirty="0"/>
              <a:t>1 – измерительная линейка, </a:t>
            </a:r>
          </a:p>
          <a:p>
            <a:r>
              <a:rPr lang="ru-RU" dirty="0"/>
              <a:t>2 – воздушный фильтр накопительного резервуара, </a:t>
            </a:r>
          </a:p>
          <a:p>
            <a:r>
              <a:rPr lang="ru-RU" dirty="0"/>
              <a:t>3- резервуар, </a:t>
            </a:r>
          </a:p>
          <a:p>
            <a:r>
              <a:rPr lang="ru-RU" dirty="0"/>
              <a:t>4 – измерительный канал для подключения наружного тензометрического датчика, </a:t>
            </a:r>
          </a:p>
          <a:p>
            <a:r>
              <a:rPr lang="ru-RU" dirty="0"/>
              <a:t>5 - трех - ходовой кран для измерения ВЧД и дренирования ликвора, </a:t>
            </a:r>
          </a:p>
          <a:p>
            <a:r>
              <a:rPr lang="ru-RU" dirty="0"/>
              <a:t>6 – трех-ходовой кран для слива ликвора, катетеров с антибактериальным покрытием позволяет снизить инфекционные осложнения</a:t>
            </a:r>
          </a:p>
        </p:txBody>
      </p:sp>
    </p:spTree>
    <p:extLst>
      <p:ext uri="{BB962C8B-B14F-4D97-AF65-F5344CB8AC3E}">
        <p14:creationId xmlns:p14="http://schemas.microsoft.com/office/powerpoint/2010/main" val="161182003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2002</Words>
  <Application>Microsoft Office PowerPoint</Application>
  <PresentationFormat>Широкоэкранный</PresentationFormat>
  <Paragraphs>249</Paragraphs>
  <Slides>29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Cambria Math</vt:lpstr>
      <vt:lpstr>MiSans</vt:lpstr>
      <vt:lpstr>Arial</vt:lpstr>
      <vt:lpstr>Times New Roman</vt:lpstr>
      <vt:lpstr>Calibri</vt:lpstr>
      <vt:lpstr>Noto Sans SC</vt:lpstr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ВЧД: за пределами цифр</dc:title>
  <dc:subject>ВЧД: за пределами цифр</dc:subject>
  <dc:creator>Kimi</dc:creator>
  <cp:lastModifiedBy>Айрат Мухиддинов</cp:lastModifiedBy>
  <cp:revision>20</cp:revision>
  <dcterms:created xsi:type="dcterms:W3CDTF">2025-11-30T15:49:15Z</dcterms:created>
  <dcterms:modified xsi:type="dcterms:W3CDTF">2025-12-01T18:00:34Z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{"Label":"ВЧД: за пределами цифр","ContentProducer":"001191110108MACG2KBH8F10000","ProduceID":"d4m5qoba9jtmp06co080","ReservedCode1":"","ContentPropagator":"001191110108MACG2KBH8F20000","PropagateID":"d4m5qoba9jtmp06co080","ReservedCode2":""}</vt:lpwstr>
  </property>
</Properties>
</file>