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.jpg" ContentType="image/jpeg"/>
  <Override PartName="/ppt/notesSlides/notesSlide4.xml" ContentType="application/vnd.openxmlformats-officedocument.presentationml.notesSlide+xml"/>
  <Override PartName="/ppt/media/image4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6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9.jpg" ContentType="image/jpeg"/>
  <Override PartName="/ppt/media/image34.JPG" ContentType="image/jpe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36.jpg" ContentType="image/jpeg"/>
  <Override PartName="/ppt/media/image37.jpg" ContentType="image/jpeg"/>
  <Override PartName="/ppt/media/image38.jpg" ContentType="image/jpeg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0" r:id="rId18"/>
    <p:sldId id="272" r:id="rId19"/>
    <p:sldId id="273" r:id="rId20"/>
    <p:sldId id="274" r:id="rId21"/>
    <p:sldId id="275" r:id="rId22"/>
    <p:sldId id="279" r:id="rId23"/>
    <p:sldId id="276" r:id="rId24"/>
    <p:sldId id="281" r:id="rId25"/>
    <p:sldId id="277" r:id="rId26"/>
  </p:sldIdLst>
  <p:sldSz cx="16256000" cy="9144000"/>
  <p:notesSz cx="9144000" cy="16256000"/>
  <p:embeddedFontLst>
    <p:embeddedFont>
      <p:font typeface="MiSans" panose="020B0604020202020204" charset="-122"/>
      <p:regular r:id="rId28"/>
    </p:embeddedFont>
    <p:embeddedFont>
      <p:font typeface="Alimama ShuHeiTi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трудник" initials="С" lastIdx="1" clrIdx="0">
    <p:extLst>
      <p:ext uri="{19B8F6BF-5375-455C-9EA6-DF929625EA0E}">
        <p15:presenceInfo xmlns:p15="http://schemas.microsoft.com/office/powerpoint/2012/main" userId="Сотрудник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4" d="100"/>
          <a:sy n="84" d="100"/>
        </p:scale>
        <p:origin x="450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2-04T12:44:37.529" idx="1">
    <p:pos x="10000" y="114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562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comments" Target="../comments/comment1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C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radiologyassistant.nl/b677e6d5b5352bf6e1873563a819e6ff756e9e47.jpg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3E50">
                  <a:alpha val="95000"/>
                </a:srgbClr>
              </a:gs>
              <a:gs pos="50000">
                <a:srgbClr val="2C3E50">
                  <a:alpha val="85000"/>
                </a:srgbClr>
              </a:gs>
              <a:gs pos="100000">
                <a:srgbClr val="3498DB">
                  <a:alpha val="75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508000" y="508000"/>
            <a:ext cx="3708400" cy="558800"/>
          </a:xfrm>
          <a:custGeom>
            <a:avLst/>
            <a:gdLst/>
            <a:ahLst/>
            <a:cxnLst/>
            <a:rect l="l" t="t" r="r" b="b"/>
            <a:pathLst>
              <a:path w="3708400" h="558800">
                <a:moveTo>
                  <a:pt x="279400" y="0"/>
                </a:moveTo>
                <a:lnTo>
                  <a:pt x="3429000" y="0"/>
                </a:lnTo>
                <a:cubicBezTo>
                  <a:pt x="3583205" y="0"/>
                  <a:pt x="3708400" y="125195"/>
                  <a:pt x="3708400" y="279400"/>
                </a:cubicBezTo>
                <a:lnTo>
                  <a:pt x="3708400" y="279400"/>
                </a:lnTo>
                <a:cubicBezTo>
                  <a:pt x="3708400" y="433605"/>
                  <a:pt x="3583205" y="558800"/>
                  <a:pt x="3429000" y="558800"/>
                </a:cubicBezTo>
                <a:lnTo>
                  <a:pt x="279400" y="558800"/>
                </a:lnTo>
                <a:cubicBezTo>
                  <a:pt x="125195" y="558800"/>
                  <a:pt x="0" y="433605"/>
                  <a:pt x="0" y="279400"/>
                </a:cubicBezTo>
                <a:lnTo>
                  <a:pt x="0" y="279400"/>
                </a:lnTo>
                <a:cubicBezTo>
                  <a:pt x="0" y="125195"/>
                  <a:pt x="125195" y="0"/>
                  <a:pt x="2794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" name="Text 2"/>
          <p:cNvSpPr/>
          <p:nvPr/>
        </p:nvSpPr>
        <p:spPr>
          <a:xfrm>
            <a:off x="508000" y="508000"/>
            <a:ext cx="3822700" cy="558800"/>
          </a:xfrm>
          <a:prstGeom prst="rect">
            <a:avLst/>
          </a:prstGeom>
          <a:noFill/>
          <a:ln/>
        </p:spPr>
        <p:txBody>
          <a:bodyPr wrap="square" lIns="304800" tIns="101600" rIns="304800" bIns="10160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МЕДИЦИНСКИЙ СЕМИНАР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5150505" y="508000"/>
            <a:ext cx="72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ECF0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08000" y="2540000"/>
            <a:ext cx="15849600" cy="243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Несиндромальные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9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краниосиностозы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08000" y="5384800"/>
            <a:ext cx="2032000" cy="101600"/>
          </a:xfrm>
          <a:custGeom>
            <a:avLst/>
            <a:gdLst/>
            <a:ahLst/>
            <a:cxnLst/>
            <a:rect l="l" t="t" r="r" b="b"/>
            <a:pathLst>
              <a:path w="2032000" h="101600">
                <a:moveTo>
                  <a:pt x="0" y="0"/>
                </a:moveTo>
                <a:lnTo>
                  <a:pt x="2032000" y="0"/>
                </a:lnTo>
                <a:lnTo>
                  <a:pt x="2032000" y="101600"/>
                </a:lnTo>
                <a:lnTo>
                  <a:pt x="0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9" name="Text 6"/>
          <p:cNvSpPr/>
          <p:nvPr/>
        </p:nvSpPr>
        <p:spPr>
          <a:xfrm>
            <a:off x="508000" y="5892800"/>
            <a:ext cx="15430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ECF0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Диагностика и хирургическое лечение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08000" y="7823200"/>
            <a:ext cx="300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Для ординаторов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08000" y="8280400"/>
            <a:ext cx="300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ECF0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Детская нейрохирургия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4890750" y="78740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178594" y="83344"/>
                </a:moveTo>
                <a:cubicBezTo>
                  <a:pt x="178594" y="37356"/>
                  <a:pt x="215950" y="0"/>
                  <a:pt x="261938" y="0"/>
                </a:cubicBezTo>
                <a:lnTo>
                  <a:pt x="297656" y="0"/>
                </a:lnTo>
                <a:cubicBezTo>
                  <a:pt x="323999" y="0"/>
                  <a:pt x="345281" y="21282"/>
                  <a:pt x="345281" y="47625"/>
                </a:cubicBezTo>
                <a:lnTo>
                  <a:pt x="345281" y="714375"/>
                </a:lnTo>
                <a:cubicBezTo>
                  <a:pt x="345281" y="740718"/>
                  <a:pt x="323999" y="762000"/>
                  <a:pt x="297656" y="762000"/>
                </a:cubicBezTo>
                <a:lnTo>
                  <a:pt x="250031" y="762000"/>
                </a:lnTo>
                <a:cubicBezTo>
                  <a:pt x="205680" y="762000"/>
                  <a:pt x="168325" y="731639"/>
                  <a:pt x="157758" y="690563"/>
                </a:cubicBezTo>
                <a:cubicBezTo>
                  <a:pt x="156716" y="690563"/>
                  <a:pt x="155823" y="690563"/>
                  <a:pt x="154781" y="690563"/>
                </a:cubicBezTo>
                <a:cubicBezTo>
                  <a:pt x="88999" y="690563"/>
                  <a:pt x="35719" y="637282"/>
                  <a:pt x="35719" y="571500"/>
                </a:cubicBezTo>
                <a:cubicBezTo>
                  <a:pt x="35719" y="544711"/>
                  <a:pt x="44648" y="520005"/>
                  <a:pt x="59531" y="500063"/>
                </a:cubicBezTo>
                <a:cubicBezTo>
                  <a:pt x="30659" y="478334"/>
                  <a:pt x="11906" y="443805"/>
                  <a:pt x="11906" y="404813"/>
                </a:cubicBezTo>
                <a:cubicBezTo>
                  <a:pt x="11906" y="358825"/>
                  <a:pt x="38100" y="318790"/>
                  <a:pt x="76200" y="298996"/>
                </a:cubicBezTo>
                <a:cubicBezTo>
                  <a:pt x="65633" y="281136"/>
                  <a:pt x="59531" y="260300"/>
                  <a:pt x="59531" y="238125"/>
                </a:cubicBezTo>
                <a:cubicBezTo>
                  <a:pt x="59531" y="172343"/>
                  <a:pt x="112812" y="119063"/>
                  <a:pt x="178594" y="119063"/>
                </a:cubicBezTo>
                <a:lnTo>
                  <a:pt x="178594" y="83344"/>
                </a:lnTo>
                <a:close/>
                <a:moveTo>
                  <a:pt x="583406" y="83344"/>
                </a:moveTo>
                <a:lnTo>
                  <a:pt x="583406" y="119063"/>
                </a:lnTo>
                <a:cubicBezTo>
                  <a:pt x="649188" y="119063"/>
                  <a:pt x="702469" y="172343"/>
                  <a:pt x="702469" y="238125"/>
                </a:cubicBezTo>
                <a:cubicBezTo>
                  <a:pt x="702469" y="260449"/>
                  <a:pt x="696367" y="281285"/>
                  <a:pt x="685800" y="298996"/>
                </a:cubicBezTo>
                <a:cubicBezTo>
                  <a:pt x="724049" y="318790"/>
                  <a:pt x="750094" y="358676"/>
                  <a:pt x="750094" y="404813"/>
                </a:cubicBezTo>
                <a:cubicBezTo>
                  <a:pt x="750094" y="443805"/>
                  <a:pt x="731341" y="478334"/>
                  <a:pt x="702469" y="500063"/>
                </a:cubicBezTo>
                <a:cubicBezTo>
                  <a:pt x="717352" y="520005"/>
                  <a:pt x="726281" y="544711"/>
                  <a:pt x="726281" y="571500"/>
                </a:cubicBezTo>
                <a:cubicBezTo>
                  <a:pt x="726281" y="637282"/>
                  <a:pt x="673001" y="690563"/>
                  <a:pt x="607219" y="690563"/>
                </a:cubicBezTo>
                <a:cubicBezTo>
                  <a:pt x="606177" y="690563"/>
                  <a:pt x="605284" y="690563"/>
                  <a:pt x="604242" y="690563"/>
                </a:cubicBezTo>
                <a:cubicBezTo>
                  <a:pt x="593675" y="731639"/>
                  <a:pt x="556320" y="762000"/>
                  <a:pt x="511969" y="762000"/>
                </a:cubicBezTo>
                <a:lnTo>
                  <a:pt x="464344" y="762000"/>
                </a:lnTo>
                <a:cubicBezTo>
                  <a:pt x="438001" y="762000"/>
                  <a:pt x="416719" y="740718"/>
                  <a:pt x="416719" y="714375"/>
                </a:cubicBezTo>
                <a:lnTo>
                  <a:pt x="416719" y="47625"/>
                </a:lnTo>
                <a:cubicBezTo>
                  <a:pt x="416719" y="21282"/>
                  <a:pt x="438001" y="0"/>
                  <a:pt x="464344" y="0"/>
                </a:cubicBezTo>
                <a:lnTo>
                  <a:pt x="500063" y="0"/>
                </a:lnTo>
                <a:cubicBezTo>
                  <a:pt x="546050" y="0"/>
                  <a:pt x="583406" y="37356"/>
                  <a:pt x="583406" y="83344"/>
                </a:cubicBezTo>
                <a:close/>
              </a:path>
            </a:pathLst>
          </a:custGeom>
          <a:solidFill>
            <a:srgbClr val="3498DB">
              <a:alpha val="50000"/>
            </a:srgbClr>
          </a:solidFill>
          <a:ln/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 / ФОРМЫ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Затылочная плагиоцефалия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08000" y="1625600"/>
            <a:ext cx="15392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Лямбдовидный синостоз • Редкая форма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08000" y="2184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pic>
        <p:nvPicPr>
          <p:cNvPr id="7" name="Image 0" descr="https://kimi-web-img.moonshot.cn/img/neupsykey.com/763a8e517ff84eef035fbf72629a82da78b0c1f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438400"/>
            <a:ext cx="7467600" cy="6500327"/>
          </a:xfrm>
          <a:prstGeom prst="roundRect">
            <a:avLst>
              <a:gd name="adj" fmla="val 2041"/>
            </a:avLst>
          </a:prstGeom>
        </p:spPr>
      </p:pic>
      <p:sp>
        <p:nvSpPr>
          <p:cNvPr id="9" name="Shape 6"/>
          <p:cNvSpPr/>
          <p:nvPr/>
        </p:nvSpPr>
        <p:spPr>
          <a:xfrm>
            <a:off x="781050" y="103886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305038" y="142875"/>
                </a:moveTo>
                <a:lnTo>
                  <a:pt x="200263" y="142875"/>
                </a:lnTo>
                <a:cubicBezTo>
                  <a:pt x="189726" y="142875"/>
                  <a:pt x="181213" y="134362"/>
                  <a:pt x="181213" y="123825"/>
                </a:cubicBezTo>
                <a:lnTo>
                  <a:pt x="181213" y="19050"/>
                </a:lnTo>
                <a:cubicBezTo>
                  <a:pt x="181213" y="8513"/>
                  <a:pt x="189786" y="-119"/>
                  <a:pt x="200204" y="1250"/>
                </a:cubicBezTo>
                <a:cubicBezTo>
                  <a:pt x="263902" y="9704"/>
                  <a:pt x="314385" y="60186"/>
                  <a:pt x="322838" y="123885"/>
                </a:cubicBezTo>
                <a:cubicBezTo>
                  <a:pt x="324207" y="134303"/>
                  <a:pt x="315575" y="142875"/>
                  <a:pt x="305038" y="142875"/>
                </a:cubicBezTo>
                <a:close/>
                <a:moveTo>
                  <a:pt x="132517" y="22146"/>
                </a:moveTo>
                <a:cubicBezTo>
                  <a:pt x="143292" y="19883"/>
                  <a:pt x="152638" y="28694"/>
                  <a:pt x="152638" y="39707"/>
                </a:cubicBezTo>
                <a:lnTo>
                  <a:pt x="152638" y="157163"/>
                </a:lnTo>
                <a:cubicBezTo>
                  <a:pt x="152638" y="160496"/>
                  <a:pt x="153829" y="163711"/>
                  <a:pt x="155912" y="166271"/>
                </a:cubicBezTo>
                <a:lnTo>
                  <a:pt x="234553" y="261164"/>
                </a:lnTo>
                <a:cubicBezTo>
                  <a:pt x="241518" y="269558"/>
                  <a:pt x="240030" y="282238"/>
                  <a:pt x="230445" y="287417"/>
                </a:cubicBezTo>
                <a:cubicBezTo>
                  <a:pt x="210145" y="298490"/>
                  <a:pt x="186869" y="304800"/>
                  <a:pt x="162163" y="304800"/>
                </a:cubicBezTo>
                <a:cubicBezTo>
                  <a:pt x="83284" y="304800"/>
                  <a:pt x="19288" y="240804"/>
                  <a:pt x="19288" y="161925"/>
                </a:cubicBezTo>
                <a:cubicBezTo>
                  <a:pt x="19288" y="93166"/>
                  <a:pt x="67806" y="35778"/>
                  <a:pt x="132517" y="22146"/>
                </a:cubicBezTo>
                <a:close/>
                <a:moveTo>
                  <a:pt x="284440" y="171450"/>
                </a:moveTo>
                <a:lnTo>
                  <a:pt x="322540" y="171450"/>
                </a:lnTo>
                <a:cubicBezTo>
                  <a:pt x="333554" y="171450"/>
                  <a:pt x="342364" y="180796"/>
                  <a:pt x="340102" y="191572"/>
                </a:cubicBezTo>
                <a:cubicBezTo>
                  <a:pt x="334030" y="220385"/>
                  <a:pt x="319266" y="245983"/>
                  <a:pt x="298668" y="265509"/>
                </a:cubicBezTo>
                <a:cubicBezTo>
                  <a:pt x="291346" y="272475"/>
                  <a:pt x="279856" y="270986"/>
                  <a:pt x="273427" y="263188"/>
                </a:cubicBezTo>
                <a:lnTo>
                  <a:pt x="223183" y="202644"/>
                </a:lnTo>
                <a:cubicBezTo>
                  <a:pt x="212884" y="190202"/>
                  <a:pt x="221754" y="171450"/>
                  <a:pt x="237827" y="171450"/>
                </a:cubicBezTo>
                <a:lnTo>
                  <a:pt x="284381" y="17145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0" name="Text 7"/>
          <p:cNvSpPr/>
          <p:nvPr/>
        </p:nvSpPr>
        <p:spPr>
          <a:xfrm>
            <a:off x="8612188" y="7924800"/>
            <a:ext cx="5495698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Частота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9815804" y="6095999"/>
            <a:ext cx="4292081" cy="44289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E74C3C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&lt;5%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493124" y="7772400"/>
            <a:ext cx="5614761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самая редкая форма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8305800" y="2438400"/>
            <a:ext cx="7442200" cy="1625600"/>
          </a:xfrm>
          <a:custGeom>
            <a:avLst/>
            <a:gdLst/>
            <a:ahLst/>
            <a:cxnLst/>
            <a:rect l="l" t="t" r="r" b="b"/>
            <a:pathLst>
              <a:path w="7442200" h="1625600">
                <a:moveTo>
                  <a:pt x="50800" y="0"/>
                </a:moveTo>
                <a:lnTo>
                  <a:pt x="7289800" y="0"/>
                </a:lnTo>
                <a:cubicBezTo>
                  <a:pt x="7373912" y="0"/>
                  <a:pt x="7442200" y="68288"/>
                  <a:pt x="7442200" y="152400"/>
                </a:cubicBezTo>
                <a:lnTo>
                  <a:pt x="7442200" y="1473200"/>
                </a:lnTo>
                <a:cubicBezTo>
                  <a:pt x="7442200" y="1557312"/>
                  <a:pt x="7373912" y="1625600"/>
                  <a:pt x="7289800" y="1625600"/>
                </a:cubicBez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Shape 11"/>
          <p:cNvSpPr/>
          <p:nvPr/>
        </p:nvSpPr>
        <p:spPr>
          <a:xfrm>
            <a:off x="8305800" y="2438400"/>
            <a:ext cx="50800" cy="1625600"/>
          </a:xfrm>
          <a:custGeom>
            <a:avLst/>
            <a:gdLst/>
            <a:ahLst/>
            <a:cxnLst/>
            <a:rect l="l" t="t" r="r" b="b"/>
            <a:pathLst>
              <a:path w="50800" h="1625600">
                <a:moveTo>
                  <a:pt x="50800" y="0"/>
                </a:moveTo>
                <a:lnTo>
                  <a:pt x="50800" y="0"/>
                </a:lnTo>
                <a:lnTo>
                  <a:pt x="50800" y="1625600"/>
                </a:ln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5" name="Shape 12"/>
          <p:cNvSpPr/>
          <p:nvPr/>
        </p:nvSpPr>
        <p:spPr>
          <a:xfrm>
            <a:off x="8493125" y="27432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146893" y="119063"/>
                </a:moveTo>
                <a:cubicBezTo>
                  <a:pt x="143991" y="119063"/>
                  <a:pt x="141536" y="116979"/>
                  <a:pt x="140866" y="114151"/>
                </a:cubicBezTo>
                <a:cubicBezTo>
                  <a:pt x="133276" y="82823"/>
                  <a:pt x="105073" y="59531"/>
                  <a:pt x="71438" y="59531"/>
                </a:cubicBezTo>
                <a:cubicBezTo>
                  <a:pt x="31998" y="59531"/>
                  <a:pt x="0" y="91529"/>
                  <a:pt x="0" y="130969"/>
                </a:cubicBezTo>
                <a:cubicBezTo>
                  <a:pt x="0" y="152623"/>
                  <a:pt x="9599" y="171971"/>
                  <a:pt x="24780" y="185068"/>
                </a:cubicBezTo>
                <a:cubicBezTo>
                  <a:pt x="27980" y="187821"/>
                  <a:pt x="27980" y="193104"/>
                  <a:pt x="24780" y="195858"/>
                </a:cubicBezTo>
                <a:cubicBezTo>
                  <a:pt x="9599" y="208955"/>
                  <a:pt x="0" y="228377"/>
                  <a:pt x="0" y="249957"/>
                </a:cubicBezTo>
                <a:cubicBezTo>
                  <a:pt x="0" y="289396"/>
                  <a:pt x="31998" y="321394"/>
                  <a:pt x="71438" y="321394"/>
                </a:cubicBezTo>
                <a:cubicBezTo>
                  <a:pt x="105073" y="321394"/>
                  <a:pt x="133276" y="298103"/>
                  <a:pt x="140866" y="266774"/>
                </a:cubicBezTo>
                <a:cubicBezTo>
                  <a:pt x="141536" y="263947"/>
                  <a:pt x="143991" y="261863"/>
                  <a:pt x="146893" y="261863"/>
                </a:cubicBezTo>
                <a:lnTo>
                  <a:pt x="329282" y="261863"/>
                </a:lnTo>
                <a:cubicBezTo>
                  <a:pt x="332184" y="261863"/>
                  <a:pt x="334640" y="263947"/>
                  <a:pt x="335310" y="266774"/>
                </a:cubicBezTo>
                <a:cubicBezTo>
                  <a:pt x="342900" y="298103"/>
                  <a:pt x="371103" y="321394"/>
                  <a:pt x="404738" y="321394"/>
                </a:cubicBezTo>
                <a:cubicBezTo>
                  <a:pt x="444178" y="321394"/>
                  <a:pt x="476176" y="289396"/>
                  <a:pt x="476176" y="249957"/>
                </a:cubicBezTo>
                <a:cubicBezTo>
                  <a:pt x="476176" y="228302"/>
                  <a:pt x="466576" y="208955"/>
                  <a:pt x="451396" y="195858"/>
                </a:cubicBezTo>
                <a:cubicBezTo>
                  <a:pt x="448196" y="193104"/>
                  <a:pt x="448196" y="187821"/>
                  <a:pt x="451396" y="185068"/>
                </a:cubicBezTo>
                <a:cubicBezTo>
                  <a:pt x="466576" y="171971"/>
                  <a:pt x="476176" y="152549"/>
                  <a:pt x="476176" y="130969"/>
                </a:cubicBezTo>
                <a:cubicBezTo>
                  <a:pt x="476176" y="91529"/>
                  <a:pt x="444178" y="59531"/>
                  <a:pt x="404738" y="59531"/>
                </a:cubicBezTo>
                <a:cubicBezTo>
                  <a:pt x="371103" y="59531"/>
                  <a:pt x="342900" y="82823"/>
                  <a:pt x="335310" y="114151"/>
                </a:cubicBezTo>
                <a:cubicBezTo>
                  <a:pt x="334640" y="116979"/>
                  <a:pt x="332184" y="119063"/>
                  <a:pt x="329282" y="119063"/>
                </a:cubicBezTo>
                <a:lnTo>
                  <a:pt x="146893" y="119063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6" name="Text 13"/>
          <p:cNvSpPr/>
          <p:nvPr/>
        </p:nvSpPr>
        <p:spPr>
          <a:xfrm>
            <a:off x="9084866" y="2692400"/>
            <a:ext cx="6540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Патофизиология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9084866" y="3149600"/>
            <a:ext cx="65151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Синостоз </a:t>
            </a: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одного лямбдовидного шва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Компенсаторный рост в области сагиттального шва и чешуйчатого шва.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8305800" y="4267200"/>
            <a:ext cx="7442200" cy="2082800"/>
          </a:xfrm>
          <a:custGeom>
            <a:avLst/>
            <a:gdLst/>
            <a:ahLst/>
            <a:cxnLst/>
            <a:rect l="l" t="t" r="r" b="b"/>
            <a:pathLst>
              <a:path w="7442200" h="2082800">
                <a:moveTo>
                  <a:pt x="50800" y="0"/>
                </a:moveTo>
                <a:lnTo>
                  <a:pt x="7289802" y="0"/>
                </a:lnTo>
                <a:cubicBezTo>
                  <a:pt x="7373969" y="0"/>
                  <a:pt x="7442200" y="68231"/>
                  <a:pt x="7442200" y="152398"/>
                </a:cubicBezTo>
                <a:lnTo>
                  <a:pt x="7442200" y="1930402"/>
                </a:lnTo>
                <a:cubicBezTo>
                  <a:pt x="7442200" y="2014569"/>
                  <a:pt x="7373969" y="2082800"/>
                  <a:pt x="7289802" y="2082800"/>
                </a:cubicBezTo>
                <a:lnTo>
                  <a:pt x="50800" y="2082800"/>
                </a:lnTo>
                <a:cubicBezTo>
                  <a:pt x="22763" y="2082800"/>
                  <a:pt x="0" y="2060037"/>
                  <a:pt x="0" y="203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9" name="Shape 16"/>
          <p:cNvSpPr/>
          <p:nvPr/>
        </p:nvSpPr>
        <p:spPr>
          <a:xfrm>
            <a:off x="8305800" y="4267200"/>
            <a:ext cx="50800" cy="2082800"/>
          </a:xfrm>
          <a:custGeom>
            <a:avLst/>
            <a:gdLst/>
            <a:ahLst/>
            <a:cxnLst/>
            <a:rect l="l" t="t" r="r" b="b"/>
            <a:pathLst>
              <a:path w="50800" h="2082800">
                <a:moveTo>
                  <a:pt x="50800" y="0"/>
                </a:moveTo>
                <a:lnTo>
                  <a:pt x="50800" y="0"/>
                </a:lnTo>
                <a:lnTo>
                  <a:pt x="50800" y="2082800"/>
                </a:lnTo>
                <a:lnTo>
                  <a:pt x="50800" y="2082800"/>
                </a:lnTo>
                <a:cubicBezTo>
                  <a:pt x="22763" y="2082800"/>
                  <a:pt x="0" y="2060037"/>
                  <a:pt x="0" y="203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0" name="Shape 17"/>
          <p:cNvSpPr/>
          <p:nvPr/>
        </p:nvSpPr>
        <p:spPr>
          <a:xfrm>
            <a:off x="8612188" y="45720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14313" y="23812"/>
                </a:moveTo>
                <a:cubicBezTo>
                  <a:pt x="154186" y="23812"/>
                  <a:pt x="106040" y="51197"/>
                  <a:pt x="70991" y="83790"/>
                </a:cubicBezTo>
                <a:cubicBezTo>
                  <a:pt x="36165" y="116160"/>
                  <a:pt x="12874" y="154781"/>
                  <a:pt x="1786" y="181347"/>
                </a:cubicBezTo>
                <a:cubicBezTo>
                  <a:pt x="-670" y="187226"/>
                  <a:pt x="-670" y="193774"/>
                  <a:pt x="1786" y="199653"/>
                </a:cubicBezTo>
                <a:cubicBezTo>
                  <a:pt x="12874" y="226219"/>
                  <a:pt x="36165" y="264914"/>
                  <a:pt x="70991" y="297210"/>
                </a:cubicBezTo>
                <a:cubicBezTo>
                  <a:pt x="106040" y="329729"/>
                  <a:pt x="154186" y="357188"/>
                  <a:pt x="214313" y="357188"/>
                </a:cubicBezTo>
                <a:cubicBezTo>
                  <a:pt x="274439" y="357188"/>
                  <a:pt x="322585" y="329803"/>
                  <a:pt x="357634" y="297210"/>
                </a:cubicBezTo>
                <a:cubicBezTo>
                  <a:pt x="392460" y="264840"/>
                  <a:pt x="415751" y="226219"/>
                  <a:pt x="426839" y="199653"/>
                </a:cubicBezTo>
                <a:cubicBezTo>
                  <a:pt x="429295" y="193774"/>
                  <a:pt x="429295" y="187226"/>
                  <a:pt x="426839" y="181347"/>
                </a:cubicBezTo>
                <a:cubicBezTo>
                  <a:pt x="415751" y="154781"/>
                  <a:pt x="392460" y="116086"/>
                  <a:pt x="357634" y="83790"/>
                </a:cubicBezTo>
                <a:cubicBezTo>
                  <a:pt x="322585" y="51271"/>
                  <a:pt x="274439" y="23812"/>
                  <a:pt x="214313" y="23812"/>
                </a:cubicBezTo>
                <a:close/>
                <a:moveTo>
                  <a:pt x="107156" y="190500"/>
                </a:moveTo>
                <a:cubicBezTo>
                  <a:pt x="107156" y="131359"/>
                  <a:pt x="155171" y="83344"/>
                  <a:pt x="214313" y="83344"/>
                </a:cubicBezTo>
                <a:cubicBezTo>
                  <a:pt x="273454" y="83344"/>
                  <a:pt x="321469" y="131359"/>
                  <a:pt x="321469" y="190500"/>
                </a:cubicBezTo>
                <a:cubicBezTo>
                  <a:pt x="321469" y="249641"/>
                  <a:pt x="273454" y="297656"/>
                  <a:pt x="214313" y="297656"/>
                </a:cubicBezTo>
                <a:cubicBezTo>
                  <a:pt x="155171" y="297656"/>
                  <a:pt x="107156" y="249641"/>
                  <a:pt x="107156" y="190500"/>
                </a:cubicBezTo>
                <a:close/>
                <a:moveTo>
                  <a:pt x="214313" y="142875"/>
                </a:moveTo>
                <a:cubicBezTo>
                  <a:pt x="214313" y="169143"/>
                  <a:pt x="192956" y="190500"/>
                  <a:pt x="166688" y="190500"/>
                </a:cubicBezTo>
                <a:cubicBezTo>
                  <a:pt x="158130" y="190500"/>
                  <a:pt x="150093" y="188268"/>
                  <a:pt x="143098" y="184249"/>
                </a:cubicBezTo>
                <a:cubicBezTo>
                  <a:pt x="142354" y="192360"/>
                  <a:pt x="143024" y="200695"/>
                  <a:pt x="145256" y="208955"/>
                </a:cubicBezTo>
                <a:cubicBezTo>
                  <a:pt x="155451" y="247055"/>
                  <a:pt x="194667" y="269677"/>
                  <a:pt x="232767" y="259482"/>
                </a:cubicBezTo>
                <a:cubicBezTo>
                  <a:pt x="270867" y="249287"/>
                  <a:pt x="293489" y="210071"/>
                  <a:pt x="283294" y="171971"/>
                </a:cubicBezTo>
                <a:cubicBezTo>
                  <a:pt x="274216" y="137964"/>
                  <a:pt x="241995" y="116309"/>
                  <a:pt x="208062" y="119286"/>
                </a:cubicBezTo>
                <a:cubicBezTo>
                  <a:pt x="212006" y="126206"/>
                  <a:pt x="214313" y="134243"/>
                  <a:pt x="214313" y="14287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1" name="Text 18"/>
          <p:cNvSpPr/>
          <p:nvPr/>
        </p:nvSpPr>
        <p:spPr>
          <a:xfrm>
            <a:off x="9264650" y="4521200"/>
            <a:ext cx="6248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Клиническая картина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9328150" y="50419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3" name="Text 20"/>
          <p:cNvSpPr/>
          <p:nvPr/>
        </p:nvSpPr>
        <p:spPr>
          <a:xfrm>
            <a:off x="9620250" y="4978400"/>
            <a:ext cx="5867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Уплощенность в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париетоокципитальной области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9328150" y="54483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5" name="Text 22"/>
          <p:cNvSpPr/>
          <p:nvPr/>
        </p:nvSpPr>
        <p:spPr>
          <a:xfrm>
            <a:off x="9620250" y="5384800"/>
            <a:ext cx="5867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Выпуклость в височной области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 стороне поражения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9328150" y="58547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7" name="Text 24"/>
          <p:cNvSpPr/>
          <p:nvPr/>
        </p:nvSpPr>
        <p:spPr>
          <a:xfrm>
            <a:off x="9620250" y="5791200"/>
            <a:ext cx="5867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Смещение ушной раковины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кпереди и книзу</a:t>
            </a:r>
            <a:endParaRPr lang="en-US" sz="1600" dirty="0"/>
          </a:p>
        </p:txBody>
      </p:sp>
      <p:sp>
        <p:nvSpPr>
          <p:cNvPr id="28" name="Shape 25"/>
          <p:cNvSpPr/>
          <p:nvPr/>
        </p:nvSpPr>
        <p:spPr>
          <a:xfrm>
            <a:off x="8280400" y="6553200"/>
            <a:ext cx="7467600" cy="1016000"/>
          </a:xfrm>
          <a:custGeom>
            <a:avLst/>
            <a:gdLst/>
            <a:ahLst/>
            <a:cxnLst/>
            <a:rect l="l" t="t" r="r" b="b"/>
            <a:pathLst>
              <a:path w="7467600" h="1016000">
                <a:moveTo>
                  <a:pt x="152400" y="0"/>
                </a:moveTo>
                <a:lnTo>
                  <a:pt x="7315200" y="0"/>
                </a:lnTo>
                <a:cubicBezTo>
                  <a:pt x="7399312" y="0"/>
                  <a:pt x="7467600" y="68288"/>
                  <a:pt x="7467600" y="152400"/>
                </a:cubicBezTo>
                <a:lnTo>
                  <a:pt x="7467600" y="863600"/>
                </a:lnTo>
                <a:cubicBezTo>
                  <a:pt x="7467600" y="947712"/>
                  <a:pt x="7399312" y="1016000"/>
                  <a:pt x="7315200" y="1016000"/>
                </a:cubicBezTo>
                <a:lnTo>
                  <a:pt x="152400" y="1016000"/>
                </a:lnTo>
                <a:cubicBezTo>
                  <a:pt x="68288" y="1016000"/>
                  <a:pt x="0" y="947712"/>
                  <a:pt x="0" y="86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29" name="Shape 26"/>
          <p:cNvSpPr/>
          <p:nvPr/>
        </p:nvSpPr>
        <p:spPr>
          <a:xfrm>
            <a:off x="8534400" y="69088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174367" y="228600"/>
                </a:moveTo>
                <a:cubicBezTo>
                  <a:pt x="178713" y="215325"/>
                  <a:pt x="187404" y="203299"/>
                  <a:pt x="197227" y="192941"/>
                </a:cubicBezTo>
                <a:cubicBezTo>
                  <a:pt x="216694" y="172462"/>
                  <a:pt x="228600" y="144780"/>
                  <a:pt x="228600" y="114300"/>
                </a:cubicBezTo>
                <a:cubicBezTo>
                  <a:pt x="228600" y="51197"/>
                  <a:pt x="177403" y="0"/>
                  <a:pt x="114300" y="0"/>
                </a:cubicBezTo>
                <a:cubicBezTo>
                  <a:pt x="51197" y="0"/>
                  <a:pt x="0" y="51197"/>
                  <a:pt x="0" y="114300"/>
                </a:cubicBezTo>
                <a:cubicBezTo>
                  <a:pt x="0" y="144780"/>
                  <a:pt x="11906" y="172462"/>
                  <a:pt x="31373" y="192941"/>
                </a:cubicBezTo>
                <a:cubicBezTo>
                  <a:pt x="41196" y="203299"/>
                  <a:pt x="49947" y="215325"/>
                  <a:pt x="54233" y="228600"/>
                </a:cubicBezTo>
                <a:lnTo>
                  <a:pt x="174308" y="228600"/>
                </a:lnTo>
                <a:close/>
                <a:moveTo>
                  <a:pt x="171450" y="257175"/>
                </a:moveTo>
                <a:lnTo>
                  <a:pt x="57150" y="257175"/>
                </a:lnTo>
                <a:lnTo>
                  <a:pt x="57150" y="266700"/>
                </a:lnTo>
                <a:cubicBezTo>
                  <a:pt x="57150" y="293013"/>
                  <a:pt x="78462" y="314325"/>
                  <a:pt x="104775" y="314325"/>
                </a:cubicBezTo>
                <a:lnTo>
                  <a:pt x="123825" y="314325"/>
                </a:lnTo>
                <a:cubicBezTo>
                  <a:pt x="150138" y="314325"/>
                  <a:pt x="171450" y="293013"/>
                  <a:pt x="171450" y="266700"/>
                </a:cubicBezTo>
                <a:lnTo>
                  <a:pt x="171450" y="257175"/>
                </a:lnTo>
                <a:close/>
                <a:moveTo>
                  <a:pt x="109537" y="66675"/>
                </a:moveTo>
                <a:cubicBezTo>
                  <a:pt x="85844" y="66675"/>
                  <a:pt x="66675" y="85844"/>
                  <a:pt x="66675" y="109537"/>
                </a:cubicBezTo>
                <a:cubicBezTo>
                  <a:pt x="66675" y="117455"/>
                  <a:pt x="60305" y="123825"/>
                  <a:pt x="52388" y="123825"/>
                </a:cubicBezTo>
                <a:cubicBezTo>
                  <a:pt x="44470" y="123825"/>
                  <a:pt x="38100" y="117455"/>
                  <a:pt x="38100" y="109537"/>
                </a:cubicBezTo>
                <a:cubicBezTo>
                  <a:pt x="38100" y="70068"/>
                  <a:pt x="70068" y="38100"/>
                  <a:pt x="109537" y="38100"/>
                </a:cubicBezTo>
                <a:cubicBezTo>
                  <a:pt x="117455" y="38100"/>
                  <a:pt x="123825" y="44470"/>
                  <a:pt x="123825" y="52388"/>
                </a:cubicBezTo>
                <a:cubicBezTo>
                  <a:pt x="123825" y="60305"/>
                  <a:pt x="117455" y="66675"/>
                  <a:pt x="109537" y="6667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0" name="Text 27"/>
          <p:cNvSpPr/>
          <p:nvPr/>
        </p:nvSpPr>
        <p:spPr>
          <a:xfrm>
            <a:off x="8969177" y="6756400"/>
            <a:ext cx="6680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Дифференциальная диагностика: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отличить от позиционной плагиоцефалии</a:t>
            </a:r>
            <a:endParaRPr lang="en-US" sz="1600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3D1A6E-6ECD-4594-BE2D-55CF82D55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00" y="79873"/>
            <a:ext cx="9144000" cy="262532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 / ДИАГНОСТИКА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Пренатальная диагностика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1930400"/>
            <a:ext cx="7442200" cy="3695700"/>
          </a:xfrm>
          <a:custGeom>
            <a:avLst/>
            <a:gdLst/>
            <a:ahLst/>
            <a:cxnLst/>
            <a:rect l="l" t="t" r="r" b="b"/>
            <a:pathLst>
              <a:path w="7442200" h="3695700">
                <a:moveTo>
                  <a:pt x="50800" y="0"/>
                </a:moveTo>
                <a:lnTo>
                  <a:pt x="7289789" y="0"/>
                </a:lnTo>
                <a:cubicBezTo>
                  <a:pt x="7373963" y="0"/>
                  <a:pt x="7442200" y="68237"/>
                  <a:pt x="7442200" y="152411"/>
                </a:cubicBezTo>
                <a:lnTo>
                  <a:pt x="7442200" y="3543289"/>
                </a:lnTo>
                <a:cubicBezTo>
                  <a:pt x="7442200" y="3627463"/>
                  <a:pt x="7373963" y="3695700"/>
                  <a:pt x="7289789" y="3695700"/>
                </a:cubicBezTo>
                <a:lnTo>
                  <a:pt x="50800" y="3695700"/>
                </a:lnTo>
                <a:cubicBezTo>
                  <a:pt x="22744" y="3695700"/>
                  <a:pt x="0" y="3672956"/>
                  <a:pt x="0" y="36449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1930400"/>
            <a:ext cx="50800" cy="3695700"/>
          </a:xfrm>
          <a:custGeom>
            <a:avLst/>
            <a:gdLst/>
            <a:ahLst/>
            <a:cxnLst/>
            <a:rect l="l" t="t" r="r" b="b"/>
            <a:pathLst>
              <a:path w="50800" h="3695700">
                <a:moveTo>
                  <a:pt x="50800" y="0"/>
                </a:moveTo>
                <a:lnTo>
                  <a:pt x="50800" y="0"/>
                </a:lnTo>
                <a:lnTo>
                  <a:pt x="50800" y="3695700"/>
                </a:lnTo>
                <a:lnTo>
                  <a:pt x="50800" y="3695700"/>
                </a:lnTo>
                <a:cubicBezTo>
                  <a:pt x="22763" y="3695700"/>
                  <a:pt x="0" y="3672937"/>
                  <a:pt x="0" y="36449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Shape 5"/>
          <p:cNvSpPr/>
          <p:nvPr/>
        </p:nvSpPr>
        <p:spPr>
          <a:xfrm>
            <a:off x="863600" y="26543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8" name="Shape 6"/>
          <p:cNvSpPr/>
          <p:nvPr/>
        </p:nvSpPr>
        <p:spPr>
          <a:xfrm>
            <a:off x="1082675" y="28702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49039" y="170036"/>
                </a:moveTo>
                <a:cubicBezTo>
                  <a:pt x="58936" y="100831"/>
                  <a:pt x="118542" y="47625"/>
                  <a:pt x="190500" y="47625"/>
                </a:cubicBezTo>
                <a:cubicBezTo>
                  <a:pt x="229939" y="47625"/>
                  <a:pt x="265658" y="63624"/>
                  <a:pt x="291554" y="89446"/>
                </a:cubicBezTo>
                <a:cubicBezTo>
                  <a:pt x="291703" y="89595"/>
                  <a:pt x="291852" y="89743"/>
                  <a:pt x="292001" y="89892"/>
                </a:cubicBezTo>
                <a:lnTo>
                  <a:pt x="297656" y="95250"/>
                </a:lnTo>
                <a:lnTo>
                  <a:pt x="262012" y="95250"/>
                </a:lnTo>
                <a:cubicBezTo>
                  <a:pt x="248841" y="95250"/>
                  <a:pt x="238199" y="105891"/>
                  <a:pt x="238199" y="119063"/>
                </a:cubicBezTo>
                <a:cubicBezTo>
                  <a:pt x="238199" y="132234"/>
                  <a:pt x="248841" y="142875"/>
                  <a:pt x="262012" y="142875"/>
                </a:cubicBezTo>
                <a:lnTo>
                  <a:pt x="357262" y="142875"/>
                </a:lnTo>
                <a:cubicBezTo>
                  <a:pt x="370433" y="142875"/>
                  <a:pt x="381074" y="132234"/>
                  <a:pt x="381074" y="119063"/>
                </a:cubicBezTo>
                <a:lnTo>
                  <a:pt x="381074" y="23812"/>
                </a:lnTo>
                <a:cubicBezTo>
                  <a:pt x="381074" y="10641"/>
                  <a:pt x="370433" y="0"/>
                  <a:pt x="357262" y="0"/>
                </a:cubicBezTo>
                <a:cubicBezTo>
                  <a:pt x="344091" y="0"/>
                  <a:pt x="333449" y="10641"/>
                  <a:pt x="333449" y="23812"/>
                </a:cubicBezTo>
                <a:lnTo>
                  <a:pt x="333449" y="63550"/>
                </a:lnTo>
                <a:lnTo>
                  <a:pt x="325041" y="55587"/>
                </a:lnTo>
                <a:cubicBezTo>
                  <a:pt x="290587" y="21282"/>
                  <a:pt x="242962" y="0"/>
                  <a:pt x="190500" y="0"/>
                </a:cubicBezTo>
                <a:cubicBezTo>
                  <a:pt x="94506" y="0"/>
                  <a:pt x="15106" y="70991"/>
                  <a:pt x="1935" y="163339"/>
                </a:cubicBezTo>
                <a:cubicBezTo>
                  <a:pt x="74" y="176361"/>
                  <a:pt x="9079" y="188416"/>
                  <a:pt x="22101" y="190277"/>
                </a:cubicBezTo>
                <a:cubicBezTo>
                  <a:pt x="35123" y="192137"/>
                  <a:pt x="47179" y="183059"/>
                  <a:pt x="49039" y="170111"/>
                </a:cubicBezTo>
                <a:close/>
                <a:moveTo>
                  <a:pt x="379065" y="217661"/>
                </a:moveTo>
                <a:cubicBezTo>
                  <a:pt x="380926" y="204639"/>
                  <a:pt x="371847" y="192584"/>
                  <a:pt x="358899" y="190723"/>
                </a:cubicBezTo>
                <a:cubicBezTo>
                  <a:pt x="345951" y="188863"/>
                  <a:pt x="333821" y="197941"/>
                  <a:pt x="331961" y="210889"/>
                </a:cubicBezTo>
                <a:cubicBezTo>
                  <a:pt x="322064" y="280095"/>
                  <a:pt x="262458" y="333301"/>
                  <a:pt x="190500" y="333301"/>
                </a:cubicBezTo>
                <a:cubicBezTo>
                  <a:pt x="151061" y="333301"/>
                  <a:pt x="115342" y="317302"/>
                  <a:pt x="89446" y="291480"/>
                </a:cubicBezTo>
                <a:cubicBezTo>
                  <a:pt x="89297" y="291331"/>
                  <a:pt x="89148" y="291182"/>
                  <a:pt x="88999" y="291033"/>
                </a:cubicBezTo>
                <a:lnTo>
                  <a:pt x="83344" y="285676"/>
                </a:lnTo>
                <a:lnTo>
                  <a:pt x="118988" y="285676"/>
                </a:lnTo>
                <a:cubicBezTo>
                  <a:pt x="132159" y="285676"/>
                  <a:pt x="142801" y="275034"/>
                  <a:pt x="142801" y="261863"/>
                </a:cubicBezTo>
                <a:cubicBezTo>
                  <a:pt x="142801" y="248692"/>
                  <a:pt x="132159" y="238051"/>
                  <a:pt x="118988" y="238051"/>
                </a:cubicBezTo>
                <a:lnTo>
                  <a:pt x="23812" y="238125"/>
                </a:lnTo>
                <a:cubicBezTo>
                  <a:pt x="17487" y="238125"/>
                  <a:pt x="11385" y="240655"/>
                  <a:pt x="6921" y="245194"/>
                </a:cubicBezTo>
                <a:cubicBezTo>
                  <a:pt x="2456" y="249734"/>
                  <a:pt x="-74" y="255761"/>
                  <a:pt x="0" y="262161"/>
                </a:cubicBezTo>
                <a:lnTo>
                  <a:pt x="744" y="356667"/>
                </a:lnTo>
                <a:cubicBezTo>
                  <a:pt x="819" y="369838"/>
                  <a:pt x="11609" y="380405"/>
                  <a:pt x="24780" y="380256"/>
                </a:cubicBezTo>
                <a:cubicBezTo>
                  <a:pt x="37951" y="380107"/>
                  <a:pt x="48518" y="369391"/>
                  <a:pt x="48369" y="356220"/>
                </a:cubicBezTo>
                <a:lnTo>
                  <a:pt x="48071" y="317897"/>
                </a:lnTo>
                <a:lnTo>
                  <a:pt x="56034" y="325413"/>
                </a:lnTo>
                <a:cubicBezTo>
                  <a:pt x="90488" y="359718"/>
                  <a:pt x="138038" y="381000"/>
                  <a:pt x="190500" y="381000"/>
                </a:cubicBezTo>
                <a:cubicBezTo>
                  <a:pt x="286494" y="381000"/>
                  <a:pt x="365894" y="310009"/>
                  <a:pt x="379065" y="21766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879600" y="2857500"/>
            <a:ext cx="1765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УЗИ плода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63600" y="3670300"/>
            <a:ext cx="6921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Стандартное УЗИ </a:t>
            </a: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 третьем триместре беременности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89000" y="42545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2" name="Text 10"/>
          <p:cNvSpPr/>
          <p:nvPr/>
        </p:nvSpPr>
        <p:spPr>
          <a:xfrm>
            <a:off x="1219200" y="4191000"/>
            <a:ext cx="6553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Выявление деформации головки плода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889000" y="4660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4" name="Text 12"/>
          <p:cNvSpPr/>
          <p:nvPr/>
        </p:nvSpPr>
        <p:spPr>
          <a:xfrm>
            <a:off x="1219200" y="4597400"/>
            <a:ext cx="6553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Оценка размеров и формы черепа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33400" y="5829300"/>
            <a:ext cx="7442200" cy="3695700"/>
          </a:xfrm>
          <a:custGeom>
            <a:avLst/>
            <a:gdLst/>
            <a:ahLst/>
            <a:cxnLst/>
            <a:rect l="l" t="t" r="r" b="b"/>
            <a:pathLst>
              <a:path w="7442200" h="3695700">
                <a:moveTo>
                  <a:pt x="50800" y="0"/>
                </a:moveTo>
                <a:lnTo>
                  <a:pt x="7289789" y="0"/>
                </a:lnTo>
                <a:cubicBezTo>
                  <a:pt x="7373963" y="0"/>
                  <a:pt x="7442200" y="68237"/>
                  <a:pt x="7442200" y="152411"/>
                </a:cubicBezTo>
                <a:lnTo>
                  <a:pt x="7442200" y="3543289"/>
                </a:lnTo>
                <a:cubicBezTo>
                  <a:pt x="7442200" y="3627463"/>
                  <a:pt x="7373963" y="3695700"/>
                  <a:pt x="7289789" y="3695700"/>
                </a:cubicBezTo>
                <a:lnTo>
                  <a:pt x="50800" y="3695700"/>
                </a:lnTo>
                <a:cubicBezTo>
                  <a:pt x="22744" y="3695700"/>
                  <a:pt x="0" y="3672956"/>
                  <a:pt x="0" y="36449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533400" y="5829300"/>
            <a:ext cx="50800" cy="3695700"/>
          </a:xfrm>
          <a:custGeom>
            <a:avLst/>
            <a:gdLst/>
            <a:ahLst/>
            <a:cxnLst/>
            <a:rect l="l" t="t" r="r" b="b"/>
            <a:pathLst>
              <a:path w="50800" h="3695700">
                <a:moveTo>
                  <a:pt x="50800" y="0"/>
                </a:moveTo>
                <a:lnTo>
                  <a:pt x="50800" y="0"/>
                </a:lnTo>
                <a:lnTo>
                  <a:pt x="50800" y="3695700"/>
                </a:lnTo>
                <a:lnTo>
                  <a:pt x="50800" y="3695700"/>
                </a:lnTo>
                <a:cubicBezTo>
                  <a:pt x="22763" y="3695700"/>
                  <a:pt x="0" y="3672937"/>
                  <a:pt x="0" y="36449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7" name="Shape 15"/>
          <p:cNvSpPr/>
          <p:nvPr/>
        </p:nvSpPr>
        <p:spPr>
          <a:xfrm>
            <a:off x="863600" y="6553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8" name="Shape 16"/>
          <p:cNvSpPr/>
          <p:nvPr/>
        </p:nvSpPr>
        <p:spPr>
          <a:xfrm>
            <a:off x="1082675" y="6769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66911" y="-1860"/>
                </a:moveTo>
                <a:cubicBezTo>
                  <a:pt x="181645" y="-10344"/>
                  <a:pt x="199802" y="-10344"/>
                  <a:pt x="214536" y="-1860"/>
                </a:cubicBezTo>
                <a:lnTo>
                  <a:pt x="345430" y="73670"/>
                </a:lnTo>
                <a:cubicBezTo>
                  <a:pt x="360164" y="82153"/>
                  <a:pt x="369243" y="97929"/>
                  <a:pt x="369243" y="114895"/>
                </a:cubicBezTo>
                <a:lnTo>
                  <a:pt x="369243" y="265956"/>
                </a:lnTo>
                <a:cubicBezTo>
                  <a:pt x="369243" y="282997"/>
                  <a:pt x="360164" y="298698"/>
                  <a:pt x="345430" y="307181"/>
                </a:cubicBezTo>
                <a:lnTo>
                  <a:pt x="214536" y="382860"/>
                </a:lnTo>
                <a:cubicBezTo>
                  <a:pt x="199802" y="391344"/>
                  <a:pt x="181645" y="391344"/>
                  <a:pt x="166911" y="382860"/>
                </a:cubicBezTo>
                <a:lnTo>
                  <a:pt x="36091" y="307330"/>
                </a:lnTo>
                <a:cubicBezTo>
                  <a:pt x="21357" y="298847"/>
                  <a:pt x="12278" y="283071"/>
                  <a:pt x="12278" y="266105"/>
                </a:cubicBezTo>
                <a:lnTo>
                  <a:pt x="12278" y="115044"/>
                </a:lnTo>
                <a:cubicBezTo>
                  <a:pt x="12278" y="98003"/>
                  <a:pt x="21357" y="82302"/>
                  <a:pt x="36091" y="73819"/>
                </a:cubicBezTo>
                <a:lnTo>
                  <a:pt x="166911" y="-1860"/>
                </a:lnTo>
                <a:close/>
                <a:moveTo>
                  <a:pt x="321543" y="266030"/>
                </a:moveTo>
                <a:lnTo>
                  <a:pt x="321543" y="142429"/>
                </a:lnTo>
                <a:lnTo>
                  <a:pt x="214536" y="204192"/>
                </a:lnTo>
                <a:lnTo>
                  <a:pt x="214536" y="327794"/>
                </a:lnTo>
                <a:lnTo>
                  <a:pt x="321543" y="26603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1879600" y="6756400"/>
            <a:ext cx="3314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3D УЗ-сканирование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63600" y="7569200"/>
            <a:ext cx="6921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Подтверждение диагноза </a:t>
            </a: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 детальной визуализацией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89000" y="81534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2" name="Text 20"/>
          <p:cNvSpPr/>
          <p:nvPr/>
        </p:nvSpPr>
        <p:spPr>
          <a:xfrm>
            <a:off x="1219200" y="8089900"/>
            <a:ext cx="6553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Трехмерная реконструкция черепа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889000" y="85598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4" name="Text 22"/>
          <p:cNvSpPr/>
          <p:nvPr/>
        </p:nvSpPr>
        <p:spPr>
          <a:xfrm>
            <a:off x="1219200" y="8496300"/>
            <a:ext cx="6553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Оценка степени деформации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8305800" y="1930400"/>
            <a:ext cx="7442200" cy="3581400"/>
          </a:xfrm>
          <a:custGeom>
            <a:avLst/>
            <a:gdLst/>
            <a:ahLst/>
            <a:cxnLst/>
            <a:rect l="l" t="t" r="r" b="b"/>
            <a:pathLst>
              <a:path w="7442200" h="3581400">
                <a:moveTo>
                  <a:pt x="50800" y="0"/>
                </a:moveTo>
                <a:lnTo>
                  <a:pt x="7289811" y="0"/>
                </a:lnTo>
                <a:cubicBezTo>
                  <a:pt x="7373917" y="0"/>
                  <a:pt x="7442200" y="68283"/>
                  <a:pt x="7442200" y="152389"/>
                </a:cubicBezTo>
                <a:lnTo>
                  <a:pt x="7442200" y="3429011"/>
                </a:lnTo>
                <a:cubicBezTo>
                  <a:pt x="7442200" y="3513173"/>
                  <a:pt x="7373973" y="3581400"/>
                  <a:pt x="7289811" y="3581400"/>
                </a:cubicBezTo>
                <a:lnTo>
                  <a:pt x="50800" y="3581400"/>
                </a:lnTo>
                <a:cubicBezTo>
                  <a:pt x="22763" y="3581400"/>
                  <a:pt x="0" y="3558637"/>
                  <a:pt x="0" y="3530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6" name="Shape 24"/>
          <p:cNvSpPr/>
          <p:nvPr/>
        </p:nvSpPr>
        <p:spPr>
          <a:xfrm>
            <a:off x="8305800" y="1930400"/>
            <a:ext cx="50800" cy="3581400"/>
          </a:xfrm>
          <a:custGeom>
            <a:avLst/>
            <a:gdLst/>
            <a:ahLst/>
            <a:cxnLst/>
            <a:rect l="l" t="t" r="r" b="b"/>
            <a:pathLst>
              <a:path w="50800" h="3581400">
                <a:moveTo>
                  <a:pt x="50800" y="0"/>
                </a:moveTo>
                <a:lnTo>
                  <a:pt x="50800" y="0"/>
                </a:lnTo>
                <a:lnTo>
                  <a:pt x="50800" y="3581400"/>
                </a:lnTo>
                <a:lnTo>
                  <a:pt x="50800" y="3581400"/>
                </a:lnTo>
                <a:cubicBezTo>
                  <a:pt x="22763" y="3581400"/>
                  <a:pt x="0" y="3558637"/>
                  <a:pt x="0" y="3530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7" name="Shape 25"/>
          <p:cNvSpPr/>
          <p:nvPr/>
        </p:nvSpPr>
        <p:spPr>
          <a:xfrm>
            <a:off x="86360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8" name="Shape 26"/>
          <p:cNvSpPr/>
          <p:nvPr/>
        </p:nvSpPr>
        <p:spPr>
          <a:xfrm>
            <a:off x="8807450" y="24511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47625" y="47625"/>
                </a:moveTo>
                <a:cubicBezTo>
                  <a:pt x="47625" y="21357"/>
                  <a:pt x="68982" y="0"/>
                  <a:pt x="95250" y="0"/>
                </a:cubicBezTo>
                <a:lnTo>
                  <a:pt x="285750" y="0"/>
                </a:lnTo>
                <a:cubicBezTo>
                  <a:pt x="312018" y="0"/>
                  <a:pt x="333375" y="21357"/>
                  <a:pt x="333375" y="47625"/>
                </a:cubicBezTo>
                <a:lnTo>
                  <a:pt x="333375" y="137889"/>
                </a:lnTo>
                <a:cubicBezTo>
                  <a:pt x="298475" y="152028"/>
                  <a:pt x="273844" y="186258"/>
                  <a:pt x="273844" y="226219"/>
                </a:cubicBezTo>
                <a:cubicBezTo>
                  <a:pt x="273844" y="246831"/>
                  <a:pt x="280392" y="265956"/>
                  <a:pt x="291554" y="281583"/>
                </a:cubicBezTo>
                <a:cubicBezTo>
                  <a:pt x="253231" y="297210"/>
                  <a:pt x="226219" y="334863"/>
                  <a:pt x="226219" y="378842"/>
                </a:cubicBezTo>
                <a:cubicBezTo>
                  <a:pt x="226219" y="379586"/>
                  <a:pt x="226219" y="380256"/>
                  <a:pt x="226219" y="381000"/>
                </a:cubicBezTo>
                <a:lnTo>
                  <a:pt x="95250" y="381000"/>
                </a:lnTo>
                <a:cubicBezTo>
                  <a:pt x="68982" y="381000"/>
                  <a:pt x="47625" y="359643"/>
                  <a:pt x="47625" y="333375"/>
                </a:cubicBezTo>
                <a:lnTo>
                  <a:pt x="47625" y="47625"/>
                </a:lnTo>
                <a:close/>
                <a:moveTo>
                  <a:pt x="154781" y="297656"/>
                </a:moveTo>
                <a:lnTo>
                  <a:pt x="154781" y="345281"/>
                </a:lnTo>
                <a:lnTo>
                  <a:pt x="194518" y="345281"/>
                </a:lnTo>
                <a:cubicBezTo>
                  <a:pt x="199876" y="323404"/>
                  <a:pt x="210369" y="303535"/>
                  <a:pt x="224582" y="287015"/>
                </a:cubicBezTo>
                <a:cubicBezTo>
                  <a:pt x="220042" y="272504"/>
                  <a:pt x="206499" y="261938"/>
                  <a:pt x="190500" y="261938"/>
                </a:cubicBezTo>
                <a:cubicBezTo>
                  <a:pt x="170780" y="261938"/>
                  <a:pt x="154781" y="277937"/>
                  <a:pt x="154781" y="297656"/>
                </a:cubicBezTo>
                <a:close/>
                <a:moveTo>
                  <a:pt x="184547" y="65484"/>
                </a:moveTo>
                <a:cubicBezTo>
                  <a:pt x="177998" y="65484"/>
                  <a:pt x="172641" y="70842"/>
                  <a:pt x="172641" y="77391"/>
                </a:cubicBezTo>
                <a:lnTo>
                  <a:pt x="172641" y="101203"/>
                </a:lnTo>
                <a:lnTo>
                  <a:pt x="148828" y="101203"/>
                </a:lnTo>
                <a:cubicBezTo>
                  <a:pt x="142280" y="101203"/>
                  <a:pt x="136922" y="106561"/>
                  <a:pt x="136922" y="113109"/>
                </a:cubicBezTo>
                <a:lnTo>
                  <a:pt x="136922" y="125016"/>
                </a:lnTo>
                <a:cubicBezTo>
                  <a:pt x="136922" y="131564"/>
                  <a:pt x="142280" y="136922"/>
                  <a:pt x="148828" y="136922"/>
                </a:cubicBezTo>
                <a:lnTo>
                  <a:pt x="172641" y="136922"/>
                </a:lnTo>
                <a:lnTo>
                  <a:pt x="172641" y="160734"/>
                </a:lnTo>
                <a:cubicBezTo>
                  <a:pt x="172641" y="167283"/>
                  <a:pt x="177998" y="172641"/>
                  <a:pt x="184547" y="172641"/>
                </a:cubicBezTo>
                <a:lnTo>
                  <a:pt x="196453" y="172641"/>
                </a:lnTo>
                <a:cubicBezTo>
                  <a:pt x="203002" y="172641"/>
                  <a:pt x="208359" y="167283"/>
                  <a:pt x="208359" y="160734"/>
                </a:cubicBezTo>
                <a:lnTo>
                  <a:pt x="208359" y="136922"/>
                </a:lnTo>
                <a:lnTo>
                  <a:pt x="232172" y="136922"/>
                </a:lnTo>
                <a:cubicBezTo>
                  <a:pt x="238720" y="136922"/>
                  <a:pt x="244078" y="131564"/>
                  <a:pt x="244078" y="125016"/>
                </a:cubicBezTo>
                <a:lnTo>
                  <a:pt x="244078" y="113109"/>
                </a:lnTo>
                <a:cubicBezTo>
                  <a:pt x="244078" y="106561"/>
                  <a:pt x="238720" y="101203"/>
                  <a:pt x="232172" y="101203"/>
                </a:cubicBezTo>
                <a:lnTo>
                  <a:pt x="208359" y="101203"/>
                </a:lnTo>
                <a:lnTo>
                  <a:pt x="208359" y="77391"/>
                </a:lnTo>
                <a:cubicBezTo>
                  <a:pt x="208359" y="70842"/>
                  <a:pt x="203002" y="65484"/>
                  <a:pt x="196453" y="65484"/>
                </a:cubicBezTo>
                <a:lnTo>
                  <a:pt x="184547" y="65484"/>
                </a:lnTo>
                <a:close/>
                <a:moveTo>
                  <a:pt x="309563" y="226219"/>
                </a:moveTo>
                <a:cubicBezTo>
                  <a:pt x="309563" y="193363"/>
                  <a:pt x="336238" y="166688"/>
                  <a:pt x="369094" y="166688"/>
                </a:cubicBezTo>
                <a:cubicBezTo>
                  <a:pt x="401950" y="166688"/>
                  <a:pt x="428625" y="193363"/>
                  <a:pt x="428625" y="226219"/>
                </a:cubicBezTo>
                <a:cubicBezTo>
                  <a:pt x="428625" y="259075"/>
                  <a:pt x="401950" y="285750"/>
                  <a:pt x="369094" y="285750"/>
                </a:cubicBezTo>
                <a:cubicBezTo>
                  <a:pt x="336238" y="285750"/>
                  <a:pt x="309563" y="259075"/>
                  <a:pt x="309563" y="226219"/>
                </a:cubicBezTo>
                <a:close/>
                <a:moveTo>
                  <a:pt x="261938" y="381000"/>
                </a:moveTo>
                <a:cubicBezTo>
                  <a:pt x="261938" y="341561"/>
                  <a:pt x="293936" y="309563"/>
                  <a:pt x="333375" y="309563"/>
                </a:cubicBezTo>
                <a:lnTo>
                  <a:pt x="404813" y="309563"/>
                </a:lnTo>
                <a:cubicBezTo>
                  <a:pt x="444252" y="309563"/>
                  <a:pt x="476250" y="341561"/>
                  <a:pt x="476250" y="381000"/>
                </a:cubicBezTo>
                <a:cubicBezTo>
                  <a:pt x="476250" y="394171"/>
                  <a:pt x="465609" y="404813"/>
                  <a:pt x="452438" y="404813"/>
                </a:cubicBezTo>
                <a:lnTo>
                  <a:pt x="285750" y="404813"/>
                </a:lnTo>
                <a:cubicBezTo>
                  <a:pt x="272579" y="404813"/>
                  <a:pt x="261938" y="394171"/>
                  <a:pt x="261938" y="3810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9" name="Text 27"/>
          <p:cNvSpPr/>
          <p:nvPr/>
        </p:nvSpPr>
        <p:spPr>
          <a:xfrm>
            <a:off x="9652000" y="2438400"/>
            <a:ext cx="2870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Показания для КР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8636000" y="3251200"/>
            <a:ext cx="69215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Деформация черепа у плода и подозрение на КС — показание для </a:t>
            </a:r>
            <a:r>
              <a:rPr lang="en-US" sz="18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оперативного родоразрешения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8636000" y="4140200"/>
            <a:ext cx="6807200" cy="1066800"/>
          </a:xfrm>
          <a:custGeom>
            <a:avLst/>
            <a:gdLst/>
            <a:ahLst/>
            <a:cxnLst/>
            <a:rect l="l" t="t" r="r" b="b"/>
            <a:pathLst>
              <a:path w="6807200" h="1066800">
                <a:moveTo>
                  <a:pt x="101602" y="0"/>
                </a:moveTo>
                <a:lnTo>
                  <a:pt x="6705598" y="0"/>
                </a:lnTo>
                <a:cubicBezTo>
                  <a:pt x="6761711" y="0"/>
                  <a:pt x="6807200" y="45489"/>
                  <a:pt x="6807200" y="101602"/>
                </a:cubicBezTo>
                <a:lnTo>
                  <a:pt x="6807200" y="965198"/>
                </a:lnTo>
                <a:cubicBezTo>
                  <a:pt x="6807200" y="1021311"/>
                  <a:pt x="6761711" y="1066800"/>
                  <a:pt x="6705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2" name="Shape 30"/>
          <p:cNvSpPr/>
          <p:nvPr/>
        </p:nvSpPr>
        <p:spPr>
          <a:xfrm>
            <a:off x="8864600" y="44196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cubicBezTo>
                  <a:pt x="107434" y="0"/>
                  <a:pt x="112792" y="3215"/>
                  <a:pt x="115570" y="8334"/>
                </a:cubicBezTo>
                <a:lnTo>
                  <a:pt x="201295" y="167084"/>
                </a:lnTo>
                <a:cubicBezTo>
                  <a:pt x="203954" y="172006"/>
                  <a:pt x="203835" y="177959"/>
                  <a:pt x="200978" y="182761"/>
                </a:cubicBezTo>
                <a:cubicBezTo>
                  <a:pt x="198120" y="187563"/>
                  <a:pt x="192921" y="190500"/>
                  <a:pt x="187325" y="190500"/>
                </a:cubicBezTo>
                <a:lnTo>
                  <a:pt x="15875" y="190500"/>
                </a:lnTo>
                <a:cubicBezTo>
                  <a:pt x="10279" y="190500"/>
                  <a:pt x="5120" y="187563"/>
                  <a:pt x="2223" y="182761"/>
                </a:cubicBezTo>
                <a:cubicBezTo>
                  <a:pt x="-675" y="177959"/>
                  <a:pt x="-754" y="172006"/>
                  <a:pt x="1905" y="167084"/>
                </a:cubicBezTo>
                <a:lnTo>
                  <a:pt x="87630" y="8334"/>
                </a:lnTo>
                <a:cubicBezTo>
                  <a:pt x="90408" y="3215"/>
                  <a:pt x="95766" y="0"/>
                  <a:pt x="101600" y="0"/>
                </a:cubicBezTo>
                <a:close/>
                <a:moveTo>
                  <a:pt x="101600" y="66675"/>
                </a:moveTo>
                <a:cubicBezTo>
                  <a:pt x="96322" y="66675"/>
                  <a:pt x="92075" y="70922"/>
                  <a:pt x="92075" y="76200"/>
                </a:cubicBezTo>
                <a:lnTo>
                  <a:pt x="92075" y="120650"/>
                </a:lnTo>
                <a:cubicBezTo>
                  <a:pt x="92075" y="125928"/>
                  <a:pt x="96322" y="130175"/>
                  <a:pt x="101600" y="130175"/>
                </a:cubicBezTo>
                <a:cubicBezTo>
                  <a:pt x="106878" y="130175"/>
                  <a:pt x="111125" y="125928"/>
                  <a:pt x="111125" y="120650"/>
                </a:cubicBezTo>
                <a:lnTo>
                  <a:pt x="111125" y="76200"/>
                </a:lnTo>
                <a:cubicBezTo>
                  <a:pt x="111125" y="70922"/>
                  <a:pt x="106878" y="66675"/>
                  <a:pt x="101600" y="66675"/>
                </a:cubicBezTo>
                <a:close/>
                <a:moveTo>
                  <a:pt x="112197" y="152400"/>
                </a:moveTo>
                <a:cubicBezTo>
                  <a:pt x="112438" y="148467"/>
                  <a:pt x="110476" y="144724"/>
                  <a:pt x="107104" y="142685"/>
                </a:cubicBezTo>
                <a:cubicBezTo>
                  <a:pt x="103732" y="140645"/>
                  <a:pt x="99507" y="140645"/>
                  <a:pt x="96135" y="142685"/>
                </a:cubicBezTo>
                <a:cubicBezTo>
                  <a:pt x="92764" y="144724"/>
                  <a:pt x="90802" y="148467"/>
                  <a:pt x="91043" y="152400"/>
                </a:cubicBezTo>
                <a:cubicBezTo>
                  <a:pt x="90802" y="156333"/>
                  <a:pt x="92764" y="160076"/>
                  <a:pt x="96135" y="162115"/>
                </a:cubicBezTo>
                <a:cubicBezTo>
                  <a:pt x="99507" y="164155"/>
                  <a:pt x="103732" y="164155"/>
                  <a:pt x="107104" y="162115"/>
                </a:cubicBezTo>
                <a:cubicBezTo>
                  <a:pt x="110476" y="160076"/>
                  <a:pt x="112438" y="156333"/>
                  <a:pt x="112197" y="15240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3" name="Text 31"/>
          <p:cNvSpPr/>
          <p:nvPr/>
        </p:nvSpPr>
        <p:spPr>
          <a:xfrm>
            <a:off x="9194800" y="4343400"/>
            <a:ext cx="61468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Цель: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предотвращение интранатальной травмы ЦНС плода и травмы родовых путей матери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255000" y="5715000"/>
            <a:ext cx="7493000" cy="3505200"/>
          </a:xfrm>
          <a:custGeom>
            <a:avLst/>
            <a:gdLst/>
            <a:ahLst/>
            <a:cxnLst/>
            <a:rect l="l" t="t" r="r" b="b"/>
            <a:pathLst>
              <a:path w="7467600" h="3810000">
                <a:moveTo>
                  <a:pt x="152400" y="0"/>
                </a:moveTo>
                <a:lnTo>
                  <a:pt x="7315200" y="0"/>
                </a:lnTo>
                <a:cubicBezTo>
                  <a:pt x="7399312" y="0"/>
                  <a:pt x="7467600" y="68288"/>
                  <a:pt x="7467600" y="152400"/>
                </a:cubicBezTo>
                <a:lnTo>
                  <a:pt x="7467600" y="3657600"/>
                </a:lnTo>
                <a:cubicBezTo>
                  <a:pt x="7467600" y="3741712"/>
                  <a:pt x="7399312" y="3810000"/>
                  <a:pt x="7315200" y="3810000"/>
                </a:cubicBezTo>
                <a:lnTo>
                  <a:pt x="152400" y="3810000"/>
                </a:lnTo>
                <a:cubicBezTo>
                  <a:pt x="68288" y="3810000"/>
                  <a:pt x="0" y="3741712"/>
                  <a:pt x="0" y="3657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35" name="Shape 33"/>
          <p:cNvSpPr/>
          <p:nvPr/>
        </p:nvSpPr>
        <p:spPr>
          <a:xfrm>
            <a:off x="8585200" y="6019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6" name="Shape 34"/>
          <p:cNvSpPr/>
          <p:nvPr/>
        </p:nvSpPr>
        <p:spPr>
          <a:xfrm>
            <a:off x="8828088" y="62357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166688" y="5953"/>
                </a:moveTo>
                <a:cubicBezTo>
                  <a:pt x="117403" y="5953"/>
                  <a:pt x="77391" y="45966"/>
                  <a:pt x="77391" y="95250"/>
                </a:cubicBezTo>
                <a:cubicBezTo>
                  <a:pt x="77391" y="144534"/>
                  <a:pt x="117403" y="184547"/>
                  <a:pt x="166687" y="184547"/>
                </a:cubicBezTo>
                <a:cubicBezTo>
                  <a:pt x="215972" y="184547"/>
                  <a:pt x="255984" y="144534"/>
                  <a:pt x="255984" y="95250"/>
                </a:cubicBezTo>
                <a:cubicBezTo>
                  <a:pt x="255984" y="45966"/>
                  <a:pt x="215972" y="5953"/>
                  <a:pt x="166688" y="5953"/>
                </a:cubicBezTo>
                <a:close/>
                <a:moveTo>
                  <a:pt x="211336" y="238720"/>
                </a:moveTo>
                <a:cubicBezTo>
                  <a:pt x="207318" y="238348"/>
                  <a:pt x="203150" y="238125"/>
                  <a:pt x="198983" y="238125"/>
                </a:cubicBezTo>
                <a:lnTo>
                  <a:pt x="134317" y="238125"/>
                </a:lnTo>
                <a:cubicBezTo>
                  <a:pt x="130150" y="238125"/>
                  <a:pt x="126057" y="238348"/>
                  <a:pt x="121965" y="238720"/>
                </a:cubicBezTo>
                <a:lnTo>
                  <a:pt x="121965" y="288950"/>
                </a:lnTo>
                <a:cubicBezTo>
                  <a:pt x="134243" y="294605"/>
                  <a:pt x="142801" y="307032"/>
                  <a:pt x="142801" y="321394"/>
                </a:cubicBezTo>
                <a:cubicBezTo>
                  <a:pt x="142801" y="341114"/>
                  <a:pt x="126802" y="357113"/>
                  <a:pt x="107082" y="357113"/>
                </a:cubicBezTo>
                <a:cubicBezTo>
                  <a:pt x="87362" y="357113"/>
                  <a:pt x="71363" y="341114"/>
                  <a:pt x="71363" y="321394"/>
                </a:cubicBezTo>
                <a:cubicBezTo>
                  <a:pt x="71363" y="306958"/>
                  <a:pt x="79921" y="294531"/>
                  <a:pt x="92199" y="288950"/>
                </a:cubicBezTo>
                <a:lnTo>
                  <a:pt x="92199" y="245492"/>
                </a:lnTo>
                <a:cubicBezTo>
                  <a:pt x="45393" y="262682"/>
                  <a:pt x="11906" y="307777"/>
                  <a:pt x="11906" y="360611"/>
                </a:cubicBezTo>
                <a:cubicBezTo>
                  <a:pt x="11906" y="371847"/>
                  <a:pt x="21059" y="381000"/>
                  <a:pt x="32296" y="381000"/>
                </a:cubicBezTo>
                <a:lnTo>
                  <a:pt x="301005" y="381000"/>
                </a:lnTo>
                <a:cubicBezTo>
                  <a:pt x="312241" y="381000"/>
                  <a:pt x="321394" y="371847"/>
                  <a:pt x="321394" y="360611"/>
                </a:cubicBezTo>
                <a:cubicBezTo>
                  <a:pt x="321394" y="307777"/>
                  <a:pt x="287908" y="262756"/>
                  <a:pt x="241027" y="245566"/>
                </a:cubicBezTo>
                <a:lnTo>
                  <a:pt x="241027" y="273397"/>
                </a:lnTo>
                <a:cubicBezTo>
                  <a:pt x="258366" y="279499"/>
                  <a:pt x="270793" y="296094"/>
                  <a:pt x="270793" y="315516"/>
                </a:cubicBezTo>
                <a:lnTo>
                  <a:pt x="270793" y="339328"/>
                </a:lnTo>
                <a:cubicBezTo>
                  <a:pt x="270793" y="347514"/>
                  <a:pt x="264096" y="354211"/>
                  <a:pt x="255910" y="354211"/>
                </a:cubicBezTo>
                <a:cubicBezTo>
                  <a:pt x="247724" y="354211"/>
                  <a:pt x="241027" y="347514"/>
                  <a:pt x="241027" y="339328"/>
                </a:cubicBezTo>
                <a:lnTo>
                  <a:pt x="241027" y="315516"/>
                </a:lnTo>
                <a:cubicBezTo>
                  <a:pt x="241027" y="307330"/>
                  <a:pt x="234330" y="300633"/>
                  <a:pt x="226144" y="300633"/>
                </a:cubicBezTo>
                <a:cubicBezTo>
                  <a:pt x="217959" y="300633"/>
                  <a:pt x="211262" y="307330"/>
                  <a:pt x="211262" y="315516"/>
                </a:cubicBezTo>
                <a:lnTo>
                  <a:pt x="211262" y="339328"/>
                </a:lnTo>
                <a:cubicBezTo>
                  <a:pt x="211262" y="347514"/>
                  <a:pt x="204564" y="354211"/>
                  <a:pt x="196379" y="354211"/>
                </a:cubicBezTo>
                <a:cubicBezTo>
                  <a:pt x="188193" y="354211"/>
                  <a:pt x="181496" y="347514"/>
                  <a:pt x="181496" y="339328"/>
                </a:cubicBezTo>
                <a:lnTo>
                  <a:pt x="181496" y="315516"/>
                </a:lnTo>
                <a:cubicBezTo>
                  <a:pt x="181496" y="296094"/>
                  <a:pt x="193923" y="279574"/>
                  <a:pt x="211262" y="273397"/>
                </a:cubicBezTo>
                <a:lnTo>
                  <a:pt x="211262" y="23872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7" name="Text 35"/>
          <p:cNvSpPr/>
          <p:nvPr/>
        </p:nvSpPr>
        <p:spPr>
          <a:xfrm>
            <a:off x="9601200" y="6223000"/>
            <a:ext cx="2298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Консультации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8585200" y="7035800"/>
            <a:ext cx="3352800" cy="1016000"/>
          </a:xfrm>
          <a:custGeom>
            <a:avLst/>
            <a:gdLst/>
            <a:ahLst/>
            <a:cxnLst/>
            <a:rect l="l" t="t" r="r" b="b"/>
            <a:pathLst>
              <a:path w="3352800" h="1016000">
                <a:moveTo>
                  <a:pt x="101600" y="0"/>
                </a:moveTo>
                <a:lnTo>
                  <a:pt x="3251200" y="0"/>
                </a:lnTo>
                <a:cubicBezTo>
                  <a:pt x="3307275" y="0"/>
                  <a:pt x="3352800" y="45525"/>
                  <a:pt x="3352800" y="101600"/>
                </a:cubicBezTo>
                <a:lnTo>
                  <a:pt x="3352800" y="914400"/>
                </a:lnTo>
                <a:cubicBezTo>
                  <a:pt x="3352800" y="970475"/>
                  <a:pt x="3307275" y="1016000"/>
                  <a:pt x="32512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9" name="Shape 37"/>
          <p:cNvSpPr/>
          <p:nvPr/>
        </p:nvSpPr>
        <p:spPr>
          <a:xfrm>
            <a:off x="10090150" y="71882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9050" y="28575"/>
                </a:moveTo>
                <a:cubicBezTo>
                  <a:pt x="19050" y="12799"/>
                  <a:pt x="31849" y="0"/>
                  <a:pt x="47625" y="0"/>
                </a:cubicBezTo>
                <a:lnTo>
                  <a:pt x="76200" y="0"/>
                </a:lnTo>
                <a:cubicBezTo>
                  <a:pt x="86737" y="0"/>
                  <a:pt x="95250" y="8513"/>
                  <a:pt x="95250" y="19050"/>
                </a:cubicBezTo>
                <a:cubicBezTo>
                  <a:pt x="95250" y="29587"/>
                  <a:pt x="86737" y="38100"/>
                  <a:pt x="76200" y="38100"/>
                </a:cubicBezTo>
                <a:lnTo>
                  <a:pt x="57150" y="38100"/>
                </a:lnTo>
                <a:lnTo>
                  <a:pt x="57150" y="114300"/>
                </a:lnTo>
                <a:cubicBezTo>
                  <a:pt x="57150" y="145852"/>
                  <a:pt x="82748" y="171450"/>
                  <a:pt x="114300" y="171450"/>
                </a:cubicBezTo>
                <a:cubicBezTo>
                  <a:pt x="145852" y="171450"/>
                  <a:pt x="171450" y="145852"/>
                  <a:pt x="171450" y="114300"/>
                </a:cubicBezTo>
                <a:lnTo>
                  <a:pt x="171450" y="38100"/>
                </a:lnTo>
                <a:lnTo>
                  <a:pt x="152400" y="38100"/>
                </a:lnTo>
                <a:cubicBezTo>
                  <a:pt x="141863" y="38100"/>
                  <a:pt x="133350" y="29587"/>
                  <a:pt x="133350" y="19050"/>
                </a:cubicBezTo>
                <a:cubicBezTo>
                  <a:pt x="133350" y="8513"/>
                  <a:pt x="141863" y="0"/>
                  <a:pt x="152400" y="0"/>
                </a:cubicBezTo>
                <a:lnTo>
                  <a:pt x="180975" y="0"/>
                </a:lnTo>
                <a:cubicBezTo>
                  <a:pt x="196751" y="0"/>
                  <a:pt x="209550" y="12799"/>
                  <a:pt x="209550" y="28575"/>
                </a:cubicBezTo>
                <a:lnTo>
                  <a:pt x="209550" y="114300"/>
                </a:lnTo>
                <a:cubicBezTo>
                  <a:pt x="209550" y="160377"/>
                  <a:pt x="176808" y="198834"/>
                  <a:pt x="133350" y="207645"/>
                </a:cubicBezTo>
                <a:lnTo>
                  <a:pt x="133350" y="219075"/>
                </a:lnTo>
                <a:cubicBezTo>
                  <a:pt x="133350" y="255925"/>
                  <a:pt x="163175" y="285750"/>
                  <a:pt x="200025" y="285750"/>
                </a:cubicBezTo>
                <a:cubicBezTo>
                  <a:pt x="236875" y="285750"/>
                  <a:pt x="266700" y="255925"/>
                  <a:pt x="266700" y="219075"/>
                </a:cubicBezTo>
                <a:lnTo>
                  <a:pt x="266700" y="168176"/>
                </a:lnTo>
                <a:cubicBezTo>
                  <a:pt x="244495" y="160318"/>
                  <a:pt x="228600" y="139184"/>
                  <a:pt x="228600" y="114300"/>
                </a:cubicBezTo>
                <a:cubicBezTo>
                  <a:pt x="228600" y="82748"/>
                  <a:pt x="254198" y="57150"/>
                  <a:pt x="285750" y="57150"/>
                </a:cubicBezTo>
                <a:cubicBezTo>
                  <a:pt x="317302" y="57150"/>
                  <a:pt x="342900" y="82748"/>
                  <a:pt x="342900" y="114300"/>
                </a:cubicBezTo>
                <a:cubicBezTo>
                  <a:pt x="342900" y="139184"/>
                  <a:pt x="327005" y="160377"/>
                  <a:pt x="304800" y="168176"/>
                </a:cubicBezTo>
                <a:lnTo>
                  <a:pt x="304800" y="219075"/>
                </a:lnTo>
                <a:cubicBezTo>
                  <a:pt x="304800" y="276939"/>
                  <a:pt x="257889" y="323850"/>
                  <a:pt x="200025" y="323850"/>
                </a:cubicBezTo>
                <a:cubicBezTo>
                  <a:pt x="142161" y="323850"/>
                  <a:pt x="95250" y="276939"/>
                  <a:pt x="95250" y="219075"/>
                </a:cubicBezTo>
                <a:lnTo>
                  <a:pt x="95250" y="207645"/>
                </a:lnTo>
                <a:cubicBezTo>
                  <a:pt x="51792" y="198834"/>
                  <a:pt x="19050" y="160377"/>
                  <a:pt x="19050" y="114300"/>
                </a:cubicBezTo>
                <a:lnTo>
                  <a:pt x="19050" y="28575"/>
                </a:lnTo>
                <a:close/>
                <a:moveTo>
                  <a:pt x="285750" y="133350"/>
                </a:moveTo>
                <a:cubicBezTo>
                  <a:pt x="296264" y="133350"/>
                  <a:pt x="304800" y="124814"/>
                  <a:pt x="304800" y="114300"/>
                </a:cubicBezTo>
                <a:cubicBezTo>
                  <a:pt x="304800" y="103786"/>
                  <a:pt x="296264" y="95250"/>
                  <a:pt x="285750" y="95250"/>
                </a:cubicBezTo>
                <a:cubicBezTo>
                  <a:pt x="275236" y="95250"/>
                  <a:pt x="266700" y="103786"/>
                  <a:pt x="266700" y="114300"/>
                </a:cubicBezTo>
                <a:cubicBezTo>
                  <a:pt x="266700" y="124814"/>
                  <a:pt x="275236" y="133350"/>
                  <a:pt x="285750" y="13335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0" name="Text 38"/>
          <p:cNvSpPr/>
          <p:nvPr/>
        </p:nvSpPr>
        <p:spPr>
          <a:xfrm>
            <a:off x="8686800" y="7594600"/>
            <a:ext cx="314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Акушер-гинеколог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12090400" y="7035800"/>
            <a:ext cx="3352800" cy="1016000"/>
          </a:xfrm>
          <a:custGeom>
            <a:avLst/>
            <a:gdLst/>
            <a:ahLst/>
            <a:cxnLst/>
            <a:rect l="l" t="t" r="r" b="b"/>
            <a:pathLst>
              <a:path w="3352800" h="1016000">
                <a:moveTo>
                  <a:pt x="101600" y="0"/>
                </a:moveTo>
                <a:lnTo>
                  <a:pt x="3251200" y="0"/>
                </a:lnTo>
                <a:cubicBezTo>
                  <a:pt x="3307275" y="0"/>
                  <a:pt x="3352800" y="45525"/>
                  <a:pt x="3352800" y="101600"/>
                </a:cubicBezTo>
                <a:lnTo>
                  <a:pt x="3352800" y="914400"/>
                </a:lnTo>
                <a:cubicBezTo>
                  <a:pt x="3352800" y="970475"/>
                  <a:pt x="3307275" y="1016000"/>
                  <a:pt x="32512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2" name="Shape 40"/>
          <p:cNvSpPr/>
          <p:nvPr/>
        </p:nvSpPr>
        <p:spPr>
          <a:xfrm>
            <a:off x="13614400" y="7188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1438" y="33338"/>
                </a:moveTo>
                <a:cubicBezTo>
                  <a:pt x="71438" y="14942"/>
                  <a:pt x="86380" y="0"/>
                  <a:pt x="104775" y="0"/>
                </a:cubicBezTo>
                <a:lnTo>
                  <a:pt x="119062" y="0"/>
                </a:lnTo>
                <a:cubicBezTo>
                  <a:pt x="129600" y="0"/>
                  <a:pt x="138113" y="8513"/>
                  <a:pt x="138113" y="19050"/>
                </a:cubicBezTo>
                <a:lnTo>
                  <a:pt x="138113" y="285750"/>
                </a:lnTo>
                <a:cubicBezTo>
                  <a:pt x="138113" y="296287"/>
                  <a:pt x="129600" y="304800"/>
                  <a:pt x="119062" y="304800"/>
                </a:cubicBezTo>
                <a:lnTo>
                  <a:pt x="100013" y="304800"/>
                </a:lnTo>
                <a:cubicBezTo>
                  <a:pt x="82272" y="304800"/>
                  <a:pt x="67330" y="292656"/>
                  <a:pt x="63103" y="276225"/>
                </a:cubicBezTo>
                <a:cubicBezTo>
                  <a:pt x="62686" y="276225"/>
                  <a:pt x="62329" y="276225"/>
                  <a:pt x="61912" y="276225"/>
                </a:cubicBezTo>
                <a:cubicBezTo>
                  <a:pt x="35600" y="276225"/>
                  <a:pt x="14288" y="254913"/>
                  <a:pt x="14288" y="228600"/>
                </a:cubicBezTo>
                <a:cubicBezTo>
                  <a:pt x="14288" y="217884"/>
                  <a:pt x="17859" y="208002"/>
                  <a:pt x="23813" y="200025"/>
                </a:cubicBezTo>
                <a:cubicBezTo>
                  <a:pt x="12263" y="191333"/>
                  <a:pt x="4763" y="177522"/>
                  <a:pt x="4763" y="161925"/>
                </a:cubicBezTo>
                <a:cubicBezTo>
                  <a:pt x="4763" y="143530"/>
                  <a:pt x="15240" y="127516"/>
                  <a:pt x="30480" y="119598"/>
                </a:cubicBezTo>
                <a:cubicBezTo>
                  <a:pt x="26253" y="112455"/>
                  <a:pt x="23813" y="104120"/>
                  <a:pt x="23813" y="95250"/>
                </a:cubicBezTo>
                <a:cubicBezTo>
                  <a:pt x="23813" y="68937"/>
                  <a:pt x="45125" y="47625"/>
                  <a:pt x="71438" y="47625"/>
                </a:cubicBezTo>
                <a:lnTo>
                  <a:pt x="71438" y="33338"/>
                </a:lnTo>
                <a:close/>
                <a:moveTo>
                  <a:pt x="233363" y="33338"/>
                </a:moveTo>
                <a:lnTo>
                  <a:pt x="233363" y="47625"/>
                </a:lnTo>
                <a:cubicBezTo>
                  <a:pt x="259675" y="47625"/>
                  <a:pt x="280987" y="68937"/>
                  <a:pt x="280987" y="95250"/>
                </a:cubicBezTo>
                <a:cubicBezTo>
                  <a:pt x="280987" y="104180"/>
                  <a:pt x="278547" y="112514"/>
                  <a:pt x="274320" y="119598"/>
                </a:cubicBezTo>
                <a:cubicBezTo>
                  <a:pt x="289620" y="127516"/>
                  <a:pt x="300038" y="143470"/>
                  <a:pt x="300038" y="161925"/>
                </a:cubicBezTo>
                <a:cubicBezTo>
                  <a:pt x="300038" y="177522"/>
                  <a:pt x="292537" y="191333"/>
                  <a:pt x="280987" y="200025"/>
                </a:cubicBezTo>
                <a:cubicBezTo>
                  <a:pt x="286941" y="208002"/>
                  <a:pt x="290513" y="217884"/>
                  <a:pt x="290513" y="228600"/>
                </a:cubicBezTo>
                <a:cubicBezTo>
                  <a:pt x="290513" y="254913"/>
                  <a:pt x="269200" y="276225"/>
                  <a:pt x="242888" y="276225"/>
                </a:cubicBezTo>
                <a:cubicBezTo>
                  <a:pt x="242471" y="276225"/>
                  <a:pt x="242114" y="276225"/>
                  <a:pt x="241697" y="276225"/>
                </a:cubicBezTo>
                <a:cubicBezTo>
                  <a:pt x="237470" y="292656"/>
                  <a:pt x="222528" y="304800"/>
                  <a:pt x="204787" y="304800"/>
                </a:cubicBezTo>
                <a:lnTo>
                  <a:pt x="185738" y="304800"/>
                </a:lnTo>
                <a:cubicBezTo>
                  <a:pt x="175200" y="304800"/>
                  <a:pt x="166688" y="296287"/>
                  <a:pt x="166688" y="285750"/>
                </a:cubicBezTo>
                <a:lnTo>
                  <a:pt x="166688" y="19050"/>
                </a:lnTo>
                <a:cubicBezTo>
                  <a:pt x="166688" y="8513"/>
                  <a:pt x="175200" y="0"/>
                  <a:pt x="185738" y="0"/>
                </a:cubicBezTo>
                <a:lnTo>
                  <a:pt x="200025" y="0"/>
                </a:lnTo>
                <a:cubicBezTo>
                  <a:pt x="218420" y="0"/>
                  <a:pt x="233363" y="14942"/>
                  <a:pt x="233363" y="33338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3" name="Text 41"/>
          <p:cNvSpPr/>
          <p:nvPr/>
        </p:nvSpPr>
        <p:spPr>
          <a:xfrm>
            <a:off x="12192000" y="7594600"/>
            <a:ext cx="314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Нейрохирург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8585200" y="8204200"/>
            <a:ext cx="3352800" cy="1016000"/>
          </a:xfrm>
          <a:custGeom>
            <a:avLst/>
            <a:gdLst/>
            <a:ahLst/>
            <a:cxnLst/>
            <a:rect l="l" t="t" r="r" b="b"/>
            <a:pathLst>
              <a:path w="3352800" h="1016000">
                <a:moveTo>
                  <a:pt x="101600" y="0"/>
                </a:moveTo>
                <a:lnTo>
                  <a:pt x="3251200" y="0"/>
                </a:lnTo>
                <a:cubicBezTo>
                  <a:pt x="3307275" y="0"/>
                  <a:pt x="3352800" y="45525"/>
                  <a:pt x="3352800" y="101600"/>
                </a:cubicBezTo>
                <a:lnTo>
                  <a:pt x="3352800" y="914400"/>
                </a:lnTo>
                <a:cubicBezTo>
                  <a:pt x="3352800" y="970475"/>
                  <a:pt x="3307275" y="1016000"/>
                  <a:pt x="32512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5" name="Shape 43"/>
          <p:cNvSpPr/>
          <p:nvPr/>
        </p:nvSpPr>
        <p:spPr>
          <a:xfrm>
            <a:off x="10147300" y="83566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209550" y="0"/>
                </a:moveTo>
                <a:cubicBezTo>
                  <a:pt x="220087" y="0"/>
                  <a:pt x="228600" y="8513"/>
                  <a:pt x="228600" y="19050"/>
                </a:cubicBezTo>
                <a:cubicBezTo>
                  <a:pt x="228600" y="53459"/>
                  <a:pt x="214074" y="81439"/>
                  <a:pt x="194429" y="105073"/>
                </a:cubicBezTo>
                <a:cubicBezTo>
                  <a:pt x="180082" y="122277"/>
                  <a:pt x="162401" y="137874"/>
                  <a:pt x="144661" y="152400"/>
                </a:cubicBezTo>
                <a:cubicBezTo>
                  <a:pt x="162401" y="166985"/>
                  <a:pt x="180082" y="182523"/>
                  <a:pt x="194429" y="199727"/>
                </a:cubicBezTo>
                <a:cubicBezTo>
                  <a:pt x="214074" y="223302"/>
                  <a:pt x="228600" y="251341"/>
                  <a:pt x="228600" y="285750"/>
                </a:cubicBezTo>
                <a:cubicBezTo>
                  <a:pt x="228600" y="296287"/>
                  <a:pt x="220087" y="304800"/>
                  <a:pt x="209550" y="304800"/>
                </a:cubicBezTo>
                <a:cubicBezTo>
                  <a:pt x="199013" y="304800"/>
                  <a:pt x="190500" y="296287"/>
                  <a:pt x="190500" y="285750"/>
                </a:cubicBezTo>
                <a:lnTo>
                  <a:pt x="38100" y="285750"/>
                </a:lnTo>
                <a:cubicBezTo>
                  <a:pt x="38100" y="296287"/>
                  <a:pt x="29587" y="304800"/>
                  <a:pt x="19050" y="304800"/>
                </a:cubicBezTo>
                <a:cubicBezTo>
                  <a:pt x="8513" y="304800"/>
                  <a:pt x="0" y="296287"/>
                  <a:pt x="0" y="285750"/>
                </a:cubicBezTo>
                <a:cubicBezTo>
                  <a:pt x="0" y="251341"/>
                  <a:pt x="14526" y="223361"/>
                  <a:pt x="34171" y="199727"/>
                </a:cubicBezTo>
                <a:cubicBezTo>
                  <a:pt x="48518" y="182523"/>
                  <a:pt x="66199" y="166985"/>
                  <a:pt x="83939" y="152400"/>
                </a:cubicBezTo>
                <a:cubicBezTo>
                  <a:pt x="66199" y="137815"/>
                  <a:pt x="48518" y="122277"/>
                  <a:pt x="34171" y="105073"/>
                </a:cubicBezTo>
                <a:cubicBezTo>
                  <a:pt x="14526" y="81439"/>
                  <a:pt x="0" y="53459"/>
                  <a:pt x="0" y="19050"/>
                </a:cubicBezTo>
                <a:cubicBezTo>
                  <a:pt x="0" y="8513"/>
                  <a:pt x="8513" y="0"/>
                  <a:pt x="19050" y="0"/>
                </a:cubicBezTo>
                <a:cubicBezTo>
                  <a:pt x="29587" y="0"/>
                  <a:pt x="38100" y="8513"/>
                  <a:pt x="38100" y="19050"/>
                </a:cubicBezTo>
                <a:lnTo>
                  <a:pt x="190500" y="19050"/>
                </a:lnTo>
                <a:cubicBezTo>
                  <a:pt x="190500" y="8513"/>
                  <a:pt x="199013" y="0"/>
                  <a:pt x="209550" y="0"/>
                </a:cubicBezTo>
                <a:close/>
                <a:moveTo>
                  <a:pt x="168771" y="228600"/>
                </a:moveTo>
                <a:lnTo>
                  <a:pt x="59888" y="228600"/>
                </a:lnTo>
                <a:cubicBezTo>
                  <a:pt x="55007" y="234851"/>
                  <a:pt x="50899" y="241161"/>
                  <a:pt x="47625" y="247650"/>
                </a:cubicBezTo>
                <a:lnTo>
                  <a:pt x="181094" y="247650"/>
                </a:lnTo>
                <a:cubicBezTo>
                  <a:pt x="177760" y="241161"/>
                  <a:pt x="173653" y="234851"/>
                  <a:pt x="168831" y="228600"/>
                </a:cubicBezTo>
                <a:close/>
                <a:moveTo>
                  <a:pt x="141684" y="200025"/>
                </a:moveTo>
                <a:cubicBezTo>
                  <a:pt x="133171" y="192286"/>
                  <a:pt x="123944" y="184666"/>
                  <a:pt x="114300" y="176808"/>
                </a:cubicBezTo>
                <a:cubicBezTo>
                  <a:pt x="104656" y="184606"/>
                  <a:pt x="95429" y="192286"/>
                  <a:pt x="86916" y="200025"/>
                </a:cubicBezTo>
                <a:lnTo>
                  <a:pt x="141684" y="200025"/>
                </a:lnTo>
                <a:close/>
                <a:moveTo>
                  <a:pt x="59829" y="76200"/>
                </a:moveTo>
                <a:lnTo>
                  <a:pt x="168712" y="76200"/>
                </a:lnTo>
                <a:cubicBezTo>
                  <a:pt x="173593" y="69949"/>
                  <a:pt x="177701" y="63639"/>
                  <a:pt x="180975" y="57150"/>
                </a:cubicBezTo>
                <a:lnTo>
                  <a:pt x="47565" y="57150"/>
                </a:lnTo>
                <a:cubicBezTo>
                  <a:pt x="50899" y="63639"/>
                  <a:pt x="55007" y="69949"/>
                  <a:pt x="59829" y="76200"/>
                </a:cubicBezTo>
                <a:close/>
                <a:moveTo>
                  <a:pt x="86916" y="104775"/>
                </a:moveTo>
                <a:cubicBezTo>
                  <a:pt x="95429" y="112514"/>
                  <a:pt x="104656" y="120134"/>
                  <a:pt x="114300" y="127992"/>
                </a:cubicBezTo>
                <a:cubicBezTo>
                  <a:pt x="123944" y="120194"/>
                  <a:pt x="133171" y="112514"/>
                  <a:pt x="141684" y="104775"/>
                </a:cubicBezTo>
                <a:lnTo>
                  <a:pt x="86916" y="104775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6" name="Text 44"/>
          <p:cNvSpPr/>
          <p:nvPr/>
        </p:nvSpPr>
        <p:spPr>
          <a:xfrm>
            <a:off x="8686800" y="8763000"/>
            <a:ext cx="314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Генетик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12090400" y="8204200"/>
            <a:ext cx="3352800" cy="1016000"/>
          </a:xfrm>
          <a:custGeom>
            <a:avLst/>
            <a:gdLst/>
            <a:ahLst/>
            <a:cxnLst/>
            <a:rect l="l" t="t" r="r" b="b"/>
            <a:pathLst>
              <a:path w="3352800" h="1016000">
                <a:moveTo>
                  <a:pt x="101600" y="0"/>
                </a:moveTo>
                <a:lnTo>
                  <a:pt x="3251200" y="0"/>
                </a:lnTo>
                <a:cubicBezTo>
                  <a:pt x="3307275" y="0"/>
                  <a:pt x="3352800" y="45525"/>
                  <a:pt x="3352800" y="101600"/>
                </a:cubicBezTo>
                <a:lnTo>
                  <a:pt x="3352800" y="914400"/>
                </a:lnTo>
                <a:cubicBezTo>
                  <a:pt x="3352800" y="970475"/>
                  <a:pt x="3307275" y="1016000"/>
                  <a:pt x="32512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8" name="Shape 46"/>
          <p:cNvSpPr/>
          <p:nvPr/>
        </p:nvSpPr>
        <p:spPr>
          <a:xfrm>
            <a:off x="13652500" y="83566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71438" y="52388"/>
                </a:moveTo>
                <a:cubicBezTo>
                  <a:pt x="71438" y="28731"/>
                  <a:pt x="90644" y="9525"/>
                  <a:pt x="114300" y="9525"/>
                </a:cubicBezTo>
                <a:cubicBezTo>
                  <a:pt x="137956" y="9525"/>
                  <a:pt x="157163" y="28731"/>
                  <a:pt x="157163" y="52387"/>
                </a:cubicBezTo>
                <a:cubicBezTo>
                  <a:pt x="157163" y="76044"/>
                  <a:pt x="137956" y="95250"/>
                  <a:pt x="114300" y="95250"/>
                </a:cubicBezTo>
                <a:cubicBezTo>
                  <a:pt x="90644" y="95250"/>
                  <a:pt x="71438" y="76044"/>
                  <a:pt x="71438" y="52388"/>
                </a:cubicBezTo>
                <a:close/>
                <a:moveTo>
                  <a:pt x="4584" y="86023"/>
                </a:moveTo>
                <a:cubicBezTo>
                  <a:pt x="12323" y="75367"/>
                  <a:pt x="27206" y="73045"/>
                  <a:pt x="37862" y="80784"/>
                </a:cubicBezTo>
                <a:lnTo>
                  <a:pt x="59412" y="96441"/>
                </a:lnTo>
                <a:cubicBezTo>
                  <a:pt x="75367" y="108049"/>
                  <a:pt x="94595" y="114300"/>
                  <a:pt x="114300" y="114300"/>
                </a:cubicBezTo>
                <a:cubicBezTo>
                  <a:pt x="134005" y="114300"/>
                  <a:pt x="153233" y="108049"/>
                  <a:pt x="169188" y="96441"/>
                </a:cubicBezTo>
                <a:lnTo>
                  <a:pt x="190738" y="80724"/>
                </a:lnTo>
                <a:cubicBezTo>
                  <a:pt x="201394" y="72985"/>
                  <a:pt x="216277" y="75367"/>
                  <a:pt x="224016" y="85963"/>
                </a:cubicBezTo>
                <a:cubicBezTo>
                  <a:pt x="231755" y="96560"/>
                  <a:pt x="229374" y="111502"/>
                  <a:pt x="218777" y="119241"/>
                </a:cubicBezTo>
                <a:lnTo>
                  <a:pt x="197227" y="134957"/>
                </a:lnTo>
                <a:cubicBezTo>
                  <a:pt x="189131" y="140851"/>
                  <a:pt x="180499" y="145792"/>
                  <a:pt x="171450" y="149840"/>
                </a:cubicBezTo>
                <a:lnTo>
                  <a:pt x="171450" y="171450"/>
                </a:lnTo>
                <a:lnTo>
                  <a:pt x="57150" y="171450"/>
                </a:lnTo>
                <a:lnTo>
                  <a:pt x="57150" y="149840"/>
                </a:lnTo>
                <a:cubicBezTo>
                  <a:pt x="48101" y="145852"/>
                  <a:pt x="39469" y="140851"/>
                  <a:pt x="31373" y="134957"/>
                </a:cubicBezTo>
                <a:lnTo>
                  <a:pt x="9823" y="119241"/>
                </a:lnTo>
                <a:cubicBezTo>
                  <a:pt x="-833" y="111502"/>
                  <a:pt x="-3155" y="96619"/>
                  <a:pt x="4584" y="85963"/>
                </a:cubicBezTo>
                <a:close/>
                <a:moveTo>
                  <a:pt x="58043" y="196036"/>
                </a:moveTo>
                <a:lnTo>
                  <a:pt x="94119" y="227588"/>
                </a:lnTo>
                <a:lnTo>
                  <a:pt x="78641" y="249734"/>
                </a:lnTo>
                <a:lnTo>
                  <a:pt x="93107" y="264200"/>
                </a:lnTo>
                <a:cubicBezTo>
                  <a:pt x="102394" y="273487"/>
                  <a:pt x="102394" y="288548"/>
                  <a:pt x="93107" y="297894"/>
                </a:cubicBezTo>
                <a:cubicBezTo>
                  <a:pt x="83820" y="307241"/>
                  <a:pt x="68759" y="307181"/>
                  <a:pt x="59412" y="297894"/>
                </a:cubicBezTo>
                <a:lnTo>
                  <a:pt x="30837" y="269319"/>
                </a:lnTo>
                <a:cubicBezTo>
                  <a:pt x="22622" y="261104"/>
                  <a:pt x="21491" y="248245"/>
                  <a:pt x="28099" y="238780"/>
                </a:cubicBezTo>
                <a:lnTo>
                  <a:pt x="57983" y="196036"/>
                </a:lnTo>
                <a:close/>
                <a:moveTo>
                  <a:pt x="134541" y="227588"/>
                </a:moveTo>
                <a:lnTo>
                  <a:pt x="170617" y="196036"/>
                </a:lnTo>
                <a:lnTo>
                  <a:pt x="200501" y="238780"/>
                </a:lnTo>
                <a:cubicBezTo>
                  <a:pt x="207109" y="248245"/>
                  <a:pt x="205978" y="261104"/>
                  <a:pt x="197822" y="269260"/>
                </a:cubicBezTo>
                <a:lnTo>
                  <a:pt x="169247" y="297835"/>
                </a:lnTo>
                <a:cubicBezTo>
                  <a:pt x="159960" y="307122"/>
                  <a:pt x="144899" y="307122"/>
                  <a:pt x="135553" y="297835"/>
                </a:cubicBezTo>
                <a:cubicBezTo>
                  <a:pt x="126206" y="288548"/>
                  <a:pt x="126266" y="273487"/>
                  <a:pt x="135553" y="264140"/>
                </a:cubicBezTo>
                <a:lnTo>
                  <a:pt x="150019" y="249674"/>
                </a:lnTo>
                <a:lnTo>
                  <a:pt x="134541" y="227528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9" name="Text 47"/>
          <p:cNvSpPr/>
          <p:nvPr/>
        </p:nvSpPr>
        <p:spPr>
          <a:xfrm>
            <a:off x="12192000" y="8763000"/>
            <a:ext cx="314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Неонатолог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 / ДИАГНОСТИКА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Постнатальная диагностика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1930400"/>
            <a:ext cx="7442200" cy="3784600"/>
          </a:xfrm>
          <a:custGeom>
            <a:avLst/>
            <a:gdLst/>
            <a:ahLst/>
            <a:cxnLst/>
            <a:rect l="l" t="t" r="r" b="b"/>
            <a:pathLst>
              <a:path w="7442200" h="3784600">
                <a:moveTo>
                  <a:pt x="50800" y="0"/>
                </a:moveTo>
                <a:lnTo>
                  <a:pt x="7289794" y="0"/>
                </a:lnTo>
                <a:cubicBezTo>
                  <a:pt x="7373966" y="0"/>
                  <a:pt x="7442200" y="68234"/>
                  <a:pt x="7442200" y="152406"/>
                </a:cubicBezTo>
                <a:lnTo>
                  <a:pt x="7442200" y="3632194"/>
                </a:lnTo>
                <a:cubicBezTo>
                  <a:pt x="7442200" y="3716366"/>
                  <a:pt x="7373966" y="3784600"/>
                  <a:pt x="7289794" y="3784600"/>
                </a:cubicBezTo>
                <a:lnTo>
                  <a:pt x="50800" y="3784600"/>
                </a:lnTo>
                <a:cubicBezTo>
                  <a:pt x="22763" y="3784600"/>
                  <a:pt x="0" y="3761837"/>
                  <a:pt x="0" y="3733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1930400"/>
            <a:ext cx="50800" cy="3784600"/>
          </a:xfrm>
          <a:custGeom>
            <a:avLst/>
            <a:gdLst/>
            <a:ahLst/>
            <a:cxnLst/>
            <a:rect l="l" t="t" r="r" b="b"/>
            <a:pathLst>
              <a:path w="50800" h="3784600">
                <a:moveTo>
                  <a:pt x="50800" y="0"/>
                </a:moveTo>
                <a:lnTo>
                  <a:pt x="50800" y="0"/>
                </a:lnTo>
                <a:lnTo>
                  <a:pt x="50800" y="3784600"/>
                </a:lnTo>
                <a:lnTo>
                  <a:pt x="50800" y="3784600"/>
                </a:lnTo>
                <a:cubicBezTo>
                  <a:pt x="22763" y="3784600"/>
                  <a:pt x="0" y="3761837"/>
                  <a:pt x="0" y="3733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Shape 5"/>
          <p:cNvSpPr/>
          <p:nvPr/>
        </p:nvSpPr>
        <p:spPr>
          <a:xfrm>
            <a:off x="812800" y="2184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8" name="Shape 6"/>
          <p:cNvSpPr/>
          <p:nvPr/>
        </p:nvSpPr>
        <p:spPr>
          <a:xfrm>
            <a:off x="996950" y="23876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9050" y="28575"/>
                </a:moveTo>
                <a:cubicBezTo>
                  <a:pt x="19050" y="12799"/>
                  <a:pt x="31849" y="0"/>
                  <a:pt x="47625" y="0"/>
                </a:cubicBezTo>
                <a:lnTo>
                  <a:pt x="76200" y="0"/>
                </a:lnTo>
                <a:cubicBezTo>
                  <a:pt x="86737" y="0"/>
                  <a:pt x="95250" y="8513"/>
                  <a:pt x="95250" y="19050"/>
                </a:cubicBezTo>
                <a:cubicBezTo>
                  <a:pt x="95250" y="29587"/>
                  <a:pt x="86737" y="38100"/>
                  <a:pt x="76200" y="38100"/>
                </a:cubicBezTo>
                <a:lnTo>
                  <a:pt x="57150" y="38100"/>
                </a:lnTo>
                <a:lnTo>
                  <a:pt x="57150" y="114300"/>
                </a:lnTo>
                <a:cubicBezTo>
                  <a:pt x="57150" y="145852"/>
                  <a:pt x="82748" y="171450"/>
                  <a:pt x="114300" y="171450"/>
                </a:cubicBezTo>
                <a:cubicBezTo>
                  <a:pt x="145852" y="171450"/>
                  <a:pt x="171450" y="145852"/>
                  <a:pt x="171450" y="114300"/>
                </a:cubicBezTo>
                <a:lnTo>
                  <a:pt x="171450" y="38100"/>
                </a:lnTo>
                <a:lnTo>
                  <a:pt x="152400" y="38100"/>
                </a:lnTo>
                <a:cubicBezTo>
                  <a:pt x="141863" y="38100"/>
                  <a:pt x="133350" y="29587"/>
                  <a:pt x="133350" y="19050"/>
                </a:cubicBezTo>
                <a:cubicBezTo>
                  <a:pt x="133350" y="8513"/>
                  <a:pt x="141863" y="0"/>
                  <a:pt x="152400" y="0"/>
                </a:cubicBezTo>
                <a:lnTo>
                  <a:pt x="180975" y="0"/>
                </a:lnTo>
                <a:cubicBezTo>
                  <a:pt x="196751" y="0"/>
                  <a:pt x="209550" y="12799"/>
                  <a:pt x="209550" y="28575"/>
                </a:cubicBezTo>
                <a:lnTo>
                  <a:pt x="209550" y="114300"/>
                </a:lnTo>
                <a:cubicBezTo>
                  <a:pt x="209550" y="160377"/>
                  <a:pt x="176808" y="198834"/>
                  <a:pt x="133350" y="207645"/>
                </a:cubicBezTo>
                <a:lnTo>
                  <a:pt x="133350" y="219075"/>
                </a:lnTo>
                <a:cubicBezTo>
                  <a:pt x="133350" y="255925"/>
                  <a:pt x="163175" y="285750"/>
                  <a:pt x="200025" y="285750"/>
                </a:cubicBezTo>
                <a:cubicBezTo>
                  <a:pt x="236875" y="285750"/>
                  <a:pt x="266700" y="255925"/>
                  <a:pt x="266700" y="219075"/>
                </a:cubicBezTo>
                <a:lnTo>
                  <a:pt x="266700" y="168176"/>
                </a:lnTo>
                <a:cubicBezTo>
                  <a:pt x="244495" y="160318"/>
                  <a:pt x="228600" y="139184"/>
                  <a:pt x="228600" y="114300"/>
                </a:cubicBezTo>
                <a:cubicBezTo>
                  <a:pt x="228600" y="82748"/>
                  <a:pt x="254198" y="57150"/>
                  <a:pt x="285750" y="57150"/>
                </a:cubicBezTo>
                <a:cubicBezTo>
                  <a:pt x="317302" y="57150"/>
                  <a:pt x="342900" y="82748"/>
                  <a:pt x="342900" y="114300"/>
                </a:cubicBezTo>
                <a:cubicBezTo>
                  <a:pt x="342900" y="139184"/>
                  <a:pt x="327005" y="160377"/>
                  <a:pt x="304800" y="168176"/>
                </a:cubicBezTo>
                <a:lnTo>
                  <a:pt x="304800" y="219075"/>
                </a:lnTo>
                <a:cubicBezTo>
                  <a:pt x="304800" y="276939"/>
                  <a:pt x="257889" y="323850"/>
                  <a:pt x="200025" y="323850"/>
                </a:cubicBezTo>
                <a:cubicBezTo>
                  <a:pt x="142161" y="323850"/>
                  <a:pt x="95250" y="276939"/>
                  <a:pt x="95250" y="219075"/>
                </a:cubicBezTo>
                <a:lnTo>
                  <a:pt x="95250" y="207645"/>
                </a:lnTo>
                <a:cubicBezTo>
                  <a:pt x="51792" y="198834"/>
                  <a:pt x="19050" y="160377"/>
                  <a:pt x="19050" y="114300"/>
                </a:cubicBezTo>
                <a:lnTo>
                  <a:pt x="19050" y="28575"/>
                </a:lnTo>
                <a:close/>
                <a:moveTo>
                  <a:pt x="285750" y="133350"/>
                </a:moveTo>
                <a:cubicBezTo>
                  <a:pt x="296264" y="133350"/>
                  <a:pt x="304800" y="124814"/>
                  <a:pt x="304800" y="114300"/>
                </a:cubicBezTo>
                <a:cubicBezTo>
                  <a:pt x="304800" y="103786"/>
                  <a:pt x="296264" y="95250"/>
                  <a:pt x="285750" y="95250"/>
                </a:cubicBezTo>
                <a:cubicBezTo>
                  <a:pt x="275236" y="95250"/>
                  <a:pt x="266700" y="103786"/>
                  <a:pt x="266700" y="114300"/>
                </a:cubicBezTo>
                <a:cubicBezTo>
                  <a:pt x="266700" y="124814"/>
                  <a:pt x="275236" y="133350"/>
                  <a:pt x="285750" y="1333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676400" y="2336800"/>
            <a:ext cx="3340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Клинический осмотр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12800" y="3048000"/>
            <a:ext cx="70231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Диагноз ставится </a:t>
            </a:r>
            <a:r>
              <a:rPr lang="en-US" sz="18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сразу после рождения </a:t>
            </a: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 характерной деформации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50900" y="40005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2" name="Text 10"/>
          <p:cNvSpPr/>
          <p:nvPr/>
        </p:nvSpPr>
        <p:spPr>
          <a:xfrm>
            <a:off x="1168400" y="39370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Деформация головы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850900" y="44069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4" name="Text 12"/>
          <p:cNvSpPr/>
          <p:nvPr/>
        </p:nvSpPr>
        <p:spPr>
          <a:xfrm>
            <a:off x="1168400" y="43434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Деформация орбит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850900" y="48133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6" name="Text 14"/>
          <p:cNvSpPr/>
          <p:nvPr/>
        </p:nvSpPr>
        <p:spPr>
          <a:xfrm>
            <a:off x="1168400" y="47498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Деформация носа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850900" y="52197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8" name="Text 16"/>
          <p:cNvSpPr/>
          <p:nvPr/>
        </p:nvSpPr>
        <p:spPr>
          <a:xfrm>
            <a:off x="1168400" y="51562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Аномалии родничков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33400" y="5918200"/>
            <a:ext cx="7442200" cy="3606800"/>
          </a:xfrm>
          <a:custGeom>
            <a:avLst/>
            <a:gdLst/>
            <a:ahLst/>
            <a:cxnLst/>
            <a:rect l="l" t="t" r="r" b="b"/>
            <a:pathLst>
              <a:path w="7442200" h="3606800">
                <a:moveTo>
                  <a:pt x="50800" y="0"/>
                </a:moveTo>
                <a:lnTo>
                  <a:pt x="7289813" y="0"/>
                </a:lnTo>
                <a:cubicBezTo>
                  <a:pt x="7373974" y="0"/>
                  <a:pt x="7442200" y="68226"/>
                  <a:pt x="7442200" y="152387"/>
                </a:cubicBezTo>
                <a:lnTo>
                  <a:pt x="7442200" y="3454413"/>
                </a:lnTo>
                <a:cubicBezTo>
                  <a:pt x="7442200" y="3538574"/>
                  <a:pt x="7373974" y="3606800"/>
                  <a:pt x="7289813" y="3606800"/>
                </a:cubicBezTo>
                <a:lnTo>
                  <a:pt x="50800" y="3606800"/>
                </a:lnTo>
                <a:cubicBezTo>
                  <a:pt x="22763" y="3606800"/>
                  <a:pt x="0" y="3584037"/>
                  <a:pt x="0" y="3556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533400" y="5918200"/>
            <a:ext cx="50800" cy="3606800"/>
          </a:xfrm>
          <a:custGeom>
            <a:avLst/>
            <a:gdLst/>
            <a:ahLst/>
            <a:cxnLst/>
            <a:rect l="l" t="t" r="r" b="b"/>
            <a:pathLst>
              <a:path w="50800" h="3606800">
                <a:moveTo>
                  <a:pt x="50800" y="0"/>
                </a:moveTo>
                <a:lnTo>
                  <a:pt x="50800" y="0"/>
                </a:lnTo>
                <a:lnTo>
                  <a:pt x="50800" y="3606800"/>
                </a:lnTo>
                <a:lnTo>
                  <a:pt x="50800" y="3606800"/>
                </a:lnTo>
                <a:cubicBezTo>
                  <a:pt x="22763" y="3606800"/>
                  <a:pt x="0" y="3584037"/>
                  <a:pt x="0" y="3556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1" name="Shape 19"/>
          <p:cNvSpPr/>
          <p:nvPr/>
        </p:nvSpPr>
        <p:spPr>
          <a:xfrm>
            <a:off x="812800" y="6172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2" name="Shape 20"/>
          <p:cNvSpPr/>
          <p:nvPr/>
        </p:nvSpPr>
        <p:spPr>
          <a:xfrm>
            <a:off x="977900" y="63754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190500" y="9525"/>
                </a:moveTo>
                <a:cubicBezTo>
                  <a:pt x="224670" y="9525"/>
                  <a:pt x="252413" y="37267"/>
                  <a:pt x="252413" y="71438"/>
                </a:cubicBezTo>
                <a:cubicBezTo>
                  <a:pt x="252413" y="105608"/>
                  <a:pt x="224670" y="133350"/>
                  <a:pt x="190500" y="133350"/>
                </a:cubicBezTo>
                <a:cubicBezTo>
                  <a:pt x="156330" y="133350"/>
                  <a:pt x="128588" y="105608"/>
                  <a:pt x="128588" y="71438"/>
                </a:cubicBezTo>
                <a:cubicBezTo>
                  <a:pt x="128588" y="37267"/>
                  <a:pt x="156330" y="9525"/>
                  <a:pt x="190500" y="9525"/>
                </a:cubicBezTo>
                <a:close/>
                <a:moveTo>
                  <a:pt x="57150" y="52388"/>
                </a:moveTo>
                <a:cubicBezTo>
                  <a:pt x="80806" y="52388"/>
                  <a:pt x="100013" y="71594"/>
                  <a:pt x="100013" y="95250"/>
                </a:cubicBezTo>
                <a:cubicBezTo>
                  <a:pt x="100013" y="118906"/>
                  <a:pt x="80806" y="138113"/>
                  <a:pt x="57150" y="138113"/>
                </a:cubicBezTo>
                <a:cubicBezTo>
                  <a:pt x="33494" y="138113"/>
                  <a:pt x="14288" y="118906"/>
                  <a:pt x="14288" y="95250"/>
                </a:cubicBezTo>
                <a:cubicBezTo>
                  <a:pt x="14288" y="71594"/>
                  <a:pt x="33494" y="52388"/>
                  <a:pt x="57150" y="52388"/>
                </a:cubicBezTo>
                <a:close/>
                <a:moveTo>
                  <a:pt x="0" y="247650"/>
                </a:moveTo>
                <a:cubicBezTo>
                  <a:pt x="0" y="205561"/>
                  <a:pt x="34111" y="171450"/>
                  <a:pt x="76200" y="171450"/>
                </a:cubicBezTo>
                <a:cubicBezTo>
                  <a:pt x="83820" y="171450"/>
                  <a:pt x="91202" y="172581"/>
                  <a:pt x="98167" y="174665"/>
                </a:cubicBezTo>
                <a:cubicBezTo>
                  <a:pt x="78581" y="196572"/>
                  <a:pt x="66675" y="225504"/>
                  <a:pt x="66675" y="257175"/>
                </a:cubicBezTo>
                <a:lnTo>
                  <a:pt x="66675" y="266700"/>
                </a:lnTo>
                <a:cubicBezTo>
                  <a:pt x="66675" y="273487"/>
                  <a:pt x="68104" y="279916"/>
                  <a:pt x="70664" y="285750"/>
                </a:cubicBezTo>
                <a:lnTo>
                  <a:pt x="19050" y="285750"/>
                </a:lnTo>
                <a:cubicBezTo>
                  <a:pt x="8513" y="285750"/>
                  <a:pt x="0" y="277237"/>
                  <a:pt x="0" y="266700"/>
                </a:cubicBezTo>
                <a:lnTo>
                  <a:pt x="0" y="247650"/>
                </a:lnTo>
                <a:close/>
                <a:moveTo>
                  <a:pt x="310336" y="285750"/>
                </a:moveTo>
                <a:cubicBezTo>
                  <a:pt x="312896" y="279916"/>
                  <a:pt x="314325" y="273487"/>
                  <a:pt x="314325" y="266700"/>
                </a:cubicBezTo>
                <a:lnTo>
                  <a:pt x="314325" y="257175"/>
                </a:lnTo>
                <a:cubicBezTo>
                  <a:pt x="314325" y="225504"/>
                  <a:pt x="302419" y="196572"/>
                  <a:pt x="282833" y="174665"/>
                </a:cubicBezTo>
                <a:cubicBezTo>
                  <a:pt x="289798" y="172581"/>
                  <a:pt x="297180" y="171450"/>
                  <a:pt x="304800" y="171450"/>
                </a:cubicBezTo>
                <a:cubicBezTo>
                  <a:pt x="346889" y="171450"/>
                  <a:pt x="381000" y="205561"/>
                  <a:pt x="381000" y="247650"/>
                </a:cubicBezTo>
                <a:lnTo>
                  <a:pt x="381000" y="266700"/>
                </a:lnTo>
                <a:cubicBezTo>
                  <a:pt x="381000" y="277237"/>
                  <a:pt x="372487" y="285750"/>
                  <a:pt x="361950" y="285750"/>
                </a:cubicBezTo>
                <a:lnTo>
                  <a:pt x="310336" y="285750"/>
                </a:lnTo>
                <a:close/>
                <a:moveTo>
                  <a:pt x="280987" y="95250"/>
                </a:moveTo>
                <a:cubicBezTo>
                  <a:pt x="280987" y="71594"/>
                  <a:pt x="300194" y="52388"/>
                  <a:pt x="323850" y="52388"/>
                </a:cubicBezTo>
                <a:cubicBezTo>
                  <a:pt x="347506" y="52388"/>
                  <a:pt x="366712" y="71594"/>
                  <a:pt x="366712" y="95250"/>
                </a:cubicBezTo>
                <a:cubicBezTo>
                  <a:pt x="366712" y="118906"/>
                  <a:pt x="347506" y="138113"/>
                  <a:pt x="323850" y="138113"/>
                </a:cubicBezTo>
                <a:cubicBezTo>
                  <a:pt x="300194" y="138113"/>
                  <a:pt x="280987" y="118906"/>
                  <a:pt x="280987" y="95250"/>
                </a:cubicBezTo>
                <a:close/>
                <a:moveTo>
                  <a:pt x="95250" y="257175"/>
                </a:moveTo>
                <a:cubicBezTo>
                  <a:pt x="95250" y="204549"/>
                  <a:pt x="137874" y="161925"/>
                  <a:pt x="190500" y="161925"/>
                </a:cubicBezTo>
                <a:cubicBezTo>
                  <a:pt x="243126" y="161925"/>
                  <a:pt x="285750" y="204549"/>
                  <a:pt x="285750" y="257175"/>
                </a:cubicBezTo>
                <a:lnTo>
                  <a:pt x="285750" y="266700"/>
                </a:lnTo>
                <a:cubicBezTo>
                  <a:pt x="285750" y="277237"/>
                  <a:pt x="277237" y="285750"/>
                  <a:pt x="266700" y="285750"/>
                </a:cubicBezTo>
                <a:lnTo>
                  <a:pt x="114300" y="285750"/>
                </a:lnTo>
                <a:cubicBezTo>
                  <a:pt x="103763" y="285750"/>
                  <a:pt x="95250" y="277237"/>
                  <a:pt x="95250" y="266700"/>
                </a:cubicBezTo>
                <a:lnTo>
                  <a:pt x="95250" y="257175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1676400" y="6324600"/>
            <a:ext cx="4521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Консультации специалистов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12800" y="7035800"/>
            <a:ext cx="3378200" cy="1016000"/>
          </a:xfrm>
          <a:custGeom>
            <a:avLst/>
            <a:gdLst/>
            <a:ahLst/>
            <a:cxnLst/>
            <a:rect l="l" t="t" r="r" b="b"/>
            <a:pathLst>
              <a:path w="3378200" h="1016000">
                <a:moveTo>
                  <a:pt x="101600" y="0"/>
                </a:moveTo>
                <a:lnTo>
                  <a:pt x="3276600" y="0"/>
                </a:lnTo>
                <a:cubicBezTo>
                  <a:pt x="3332675" y="0"/>
                  <a:pt x="3378200" y="45525"/>
                  <a:pt x="3378200" y="101600"/>
                </a:cubicBezTo>
                <a:lnTo>
                  <a:pt x="3378200" y="914400"/>
                </a:lnTo>
                <a:cubicBezTo>
                  <a:pt x="3378200" y="970475"/>
                  <a:pt x="3332675" y="1016000"/>
                  <a:pt x="3276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5" name="Shape 23"/>
          <p:cNvSpPr/>
          <p:nvPr/>
        </p:nvSpPr>
        <p:spPr>
          <a:xfrm>
            <a:off x="2349500" y="7188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1438" y="33338"/>
                </a:moveTo>
                <a:cubicBezTo>
                  <a:pt x="71438" y="14942"/>
                  <a:pt x="86380" y="0"/>
                  <a:pt x="104775" y="0"/>
                </a:cubicBezTo>
                <a:lnTo>
                  <a:pt x="119062" y="0"/>
                </a:lnTo>
                <a:cubicBezTo>
                  <a:pt x="129600" y="0"/>
                  <a:pt x="138113" y="8513"/>
                  <a:pt x="138113" y="19050"/>
                </a:cubicBezTo>
                <a:lnTo>
                  <a:pt x="138113" y="285750"/>
                </a:lnTo>
                <a:cubicBezTo>
                  <a:pt x="138113" y="296287"/>
                  <a:pt x="129600" y="304800"/>
                  <a:pt x="119062" y="304800"/>
                </a:cubicBezTo>
                <a:lnTo>
                  <a:pt x="100013" y="304800"/>
                </a:lnTo>
                <a:cubicBezTo>
                  <a:pt x="82272" y="304800"/>
                  <a:pt x="67330" y="292656"/>
                  <a:pt x="63103" y="276225"/>
                </a:cubicBezTo>
                <a:cubicBezTo>
                  <a:pt x="62686" y="276225"/>
                  <a:pt x="62329" y="276225"/>
                  <a:pt x="61912" y="276225"/>
                </a:cubicBezTo>
                <a:cubicBezTo>
                  <a:pt x="35600" y="276225"/>
                  <a:pt x="14288" y="254913"/>
                  <a:pt x="14288" y="228600"/>
                </a:cubicBezTo>
                <a:cubicBezTo>
                  <a:pt x="14288" y="217884"/>
                  <a:pt x="17859" y="208002"/>
                  <a:pt x="23813" y="200025"/>
                </a:cubicBezTo>
                <a:cubicBezTo>
                  <a:pt x="12263" y="191333"/>
                  <a:pt x="4763" y="177522"/>
                  <a:pt x="4763" y="161925"/>
                </a:cubicBezTo>
                <a:cubicBezTo>
                  <a:pt x="4763" y="143530"/>
                  <a:pt x="15240" y="127516"/>
                  <a:pt x="30480" y="119598"/>
                </a:cubicBezTo>
                <a:cubicBezTo>
                  <a:pt x="26253" y="112455"/>
                  <a:pt x="23813" y="104120"/>
                  <a:pt x="23813" y="95250"/>
                </a:cubicBezTo>
                <a:cubicBezTo>
                  <a:pt x="23813" y="68937"/>
                  <a:pt x="45125" y="47625"/>
                  <a:pt x="71438" y="47625"/>
                </a:cubicBezTo>
                <a:lnTo>
                  <a:pt x="71438" y="33338"/>
                </a:lnTo>
                <a:close/>
                <a:moveTo>
                  <a:pt x="233363" y="33338"/>
                </a:moveTo>
                <a:lnTo>
                  <a:pt x="233363" y="47625"/>
                </a:lnTo>
                <a:cubicBezTo>
                  <a:pt x="259675" y="47625"/>
                  <a:pt x="280987" y="68937"/>
                  <a:pt x="280987" y="95250"/>
                </a:cubicBezTo>
                <a:cubicBezTo>
                  <a:pt x="280987" y="104180"/>
                  <a:pt x="278547" y="112514"/>
                  <a:pt x="274320" y="119598"/>
                </a:cubicBezTo>
                <a:cubicBezTo>
                  <a:pt x="289620" y="127516"/>
                  <a:pt x="300038" y="143470"/>
                  <a:pt x="300038" y="161925"/>
                </a:cubicBezTo>
                <a:cubicBezTo>
                  <a:pt x="300038" y="177522"/>
                  <a:pt x="292537" y="191333"/>
                  <a:pt x="280987" y="200025"/>
                </a:cubicBezTo>
                <a:cubicBezTo>
                  <a:pt x="286941" y="208002"/>
                  <a:pt x="290513" y="217884"/>
                  <a:pt x="290513" y="228600"/>
                </a:cubicBezTo>
                <a:cubicBezTo>
                  <a:pt x="290513" y="254913"/>
                  <a:pt x="269200" y="276225"/>
                  <a:pt x="242888" y="276225"/>
                </a:cubicBezTo>
                <a:cubicBezTo>
                  <a:pt x="242471" y="276225"/>
                  <a:pt x="242114" y="276225"/>
                  <a:pt x="241697" y="276225"/>
                </a:cubicBezTo>
                <a:cubicBezTo>
                  <a:pt x="237470" y="292656"/>
                  <a:pt x="222528" y="304800"/>
                  <a:pt x="204787" y="304800"/>
                </a:cubicBezTo>
                <a:lnTo>
                  <a:pt x="185738" y="304800"/>
                </a:lnTo>
                <a:cubicBezTo>
                  <a:pt x="175200" y="304800"/>
                  <a:pt x="166688" y="296287"/>
                  <a:pt x="166688" y="285750"/>
                </a:cubicBezTo>
                <a:lnTo>
                  <a:pt x="166688" y="19050"/>
                </a:lnTo>
                <a:cubicBezTo>
                  <a:pt x="166688" y="8513"/>
                  <a:pt x="175200" y="0"/>
                  <a:pt x="185738" y="0"/>
                </a:cubicBezTo>
                <a:lnTo>
                  <a:pt x="200025" y="0"/>
                </a:lnTo>
                <a:cubicBezTo>
                  <a:pt x="218420" y="0"/>
                  <a:pt x="233363" y="14942"/>
                  <a:pt x="233363" y="33338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6" name="Text 24"/>
          <p:cNvSpPr/>
          <p:nvPr/>
        </p:nvSpPr>
        <p:spPr>
          <a:xfrm>
            <a:off x="914400" y="7594600"/>
            <a:ext cx="3175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Невролог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343400" y="7035800"/>
            <a:ext cx="3378200" cy="1016000"/>
          </a:xfrm>
          <a:custGeom>
            <a:avLst/>
            <a:gdLst/>
            <a:ahLst/>
            <a:cxnLst/>
            <a:rect l="l" t="t" r="r" b="b"/>
            <a:pathLst>
              <a:path w="3378200" h="1016000">
                <a:moveTo>
                  <a:pt x="101600" y="0"/>
                </a:moveTo>
                <a:lnTo>
                  <a:pt x="3276600" y="0"/>
                </a:lnTo>
                <a:cubicBezTo>
                  <a:pt x="3332675" y="0"/>
                  <a:pt x="3378200" y="45525"/>
                  <a:pt x="3378200" y="101600"/>
                </a:cubicBezTo>
                <a:lnTo>
                  <a:pt x="3378200" y="914400"/>
                </a:lnTo>
                <a:cubicBezTo>
                  <a:pt x="3378200" y="970475"/>
                  <a:pt x="3332675" y="1016000"/>
                  <a:pt x="3276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8" name="Shape 26"/>
          <p:cNvSpPr/>
          <p:nvPr/>
        </p:nvSpPr>
        <p:spPr>
          <a:xfrm>
            <a:off x="5918200" y="71882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209550" y="0"/>
                </a:moveTo>
                <a:cubicBezTo>
                  <a:pt x="220087" y="0"/>
                  <a:pt x="228600" y="8513"/>
                  <a:pt x="228600" y="19050"/>
                </a:cubicBezTo>
                <a:cubicBezTo>
                  <a:pt x="228600" y="53459"/>
                  <a:pt x="214074" y="81439"/>
                  <a:pt x="194429" y="105073"/>
                </a:cubicBezTo>
                <a:cubicBezTo>
                  <a:pt x="180082" y="122277"/>
                  <a:pt x="162401" y="137874"/>
                  <a:pt x="144661" y="152400"/>
                </a:cubicBezTo>
                <a:cubicBezTo>
                  <a:pt x="162401" y="166985"/>
                  <a:pt x="180082" y="182523"/>
                  <a:pt x="194429" y="199727"/>
                </a:cubicBezTo>
                <a:cubicBezTo>
                  <a:pt x="214074" y="223302"/>
                  <a:pt x="228600" y="251341"/>
                  <a:pt x="228600" y="285750"/>
                </a:cubicBezTo>
                <a:cubicBezTo>
                  <a:pt x="228600" y="296287"/>
                  <a:pt x="220087" y="304800"/>
                  <a:pt x="209550" y="304800"/>
                </a:cubicBezTo>
                <a:cubicBezTo>
                  <a:pt x="199013" y="304800"/>
                  <a:pt x="190500" y="296287"/>
                  <a:pt x="190500" y="285750"/>
                </a:cubicBezTo>
                <a:lnTo>
                  <a:pt x="38100" y="285750"/>
                </a:lnTo>
                <a:cubicBezTo>
                  <a:pt x="38100" y="296287"/>
                  <a:pt x="29587" y="304800"/>
                  <a:pt x="19050" y="304800"/>
                </a:cubicBezTo>
                <a:cubicBezTo>
                  <a:pt x="8513" y="304800"/>
                  <a:pt x="0" y="296287"/>
                  <a:pt x="0" y="285750"/>
                </a:cubicBezTo>
                <a:cubicBezTo>
                  <a:pt x="0" y="251341"/>
                  <a:pt x="14526" y="223361"/>
                  <a:pt x="34171" y="199727"/>
                </a:cubicBezTo>
                <a:cubicBezTo>
                  <a:pt x="48518" y="182523"/>
                  <a:pt x="66199" y="166985"/>
                  <a:pt x="83939" y="152400"/>
                </a:cubicBezTo>
                <a:cubicBezTo>
                  <a:pt x="66199" y="137815"/>
                  <a:pt x="48518" y="122277"/>
                  <a:pt x="34171" y="105073"/>
                </a:cubicBezTo>
                <a:cubicBezTo>
                  <a:pt x="14526" y="81439"/>
                  <a:pt x="0" y="53459"/>
                  <a:pt x="0" y="19050"/>
                </a:cubicBezTo>
                <a:cubicBezTo>
                  <a:pt x="0" y="8513"/>
                  <a:pt x="8513" y="0"/>
                  <a:pt x="19050" y="0"/>
                </a:cubicBezTo>
                <a:cubicBezTo>
                  <a:pt x="29587" y="0"/>
                  <a:pt x="38100" y="8513"/>
                  <a:pt x="38100" y="19050"/>
                </a:cubicBezTo>
                <a:lnTo>
                  <a:pt x="190500" y="19050"/>
                </a:lnTo>
                <a:cubicBezTo>
                  <a:pt x="190500" y="8513"/>
                  <a:pt x="199013" y="0"/>
                  <a:pt x="209550" y="0"/>
                </a:cubicBezTo>
                <a:close/>
                <a:moveTo>
                  <a:pt x="168771" y="228600"/>
                </a:moveTo>
                <a:lnTo>
                  <a:pt x="59888" y="228600"/>
                </a:lnTo>
                <a:cubicBezTo>
                  <a:pt x="55007" y="234851"/>
                  <a:pt x="50899" y="241161"/>
                  <a:pt x="47625" y="247650"/>
                </a:cubicBezTo>
                <a:lnTo>
                  <a:pt x="181094" y="247650"/>
                </a:lnTo>
                <a:cubicBezTo>
                  <a:pt x="177760" y="241161"/>
                  <a:pt x="173653" y="234851"/>
                  <a:pt x="168831" y="228600"/>
                </a:cubicBezTo>
                <a:close/>
                <a:moveTo>
                  <a:pt x="141684" y="200025"/>
                </a:moveTo>
                <a:cubicBezTo>
                  <a:pt x="133171" y="192286"/>
                  <a:pt x="123944" y="184666"/>
                  <a:pt x="114300" y="176808"/>
                </a:cubicBezTo>
                <a:cubicBezTo>
                  <a:pt x="104656" y="184606"/>
                  <a:pt x="95429" y="192286"/>
                  <a:pt x="86916" y="200025"/>
                </a:cubicBezTo>
                <a:lnTo>
                  <a:pt x="141684" y="200025"/>
                </a:lnTo>
                <a:close/>
                <a:moveTo>
                  <a:pt x="59829" y="76200"/>
                </a:moveTo>
                <a:lnTo>
                  <a:pt x="168712" y="76200"/>
                </a:lnTo>
                <a:cubicBezTo>
                  <a:pt x="173593" y="69949"/>
                  <a:pt x="177701" y="63639"/>
                  <a:pt x="180975" y="57150"/>
                </a:cubicBezTo>
                <a:lnTo>
                  <a:pt x="47565" y="57150"/>
                </a:lnTo>
                <a:cubicBezTo>
                  <a:pt x="50899" y="63639"/>
                  <a:pt x="55007" y="69949"/>
                  <a:pt x="59829" y="76200"/>
                </a:cubicBezTo>
                <a:close/>
                <a:moveTo>
                  <a:pt x="86916" y="104775"/>
                </a:moveTo>
                <a:cubicBezTo>
                  <a:pt x="95429" y="112514"/>
                  <a:pt x="104656" y="120134"/>
                  <a:pt x="114300" y="127992"/>
                </a:cubicBezTo>
                <a:cubicBezTo>
                  <a:pt x="123944" y="120194"/>
                  <a:pt x="133171" y="112514"/>
                  <a:pt x="141684" y="104775"/>
                </a:cubicBezTo>
                <a:lnTo>
                  <a:pt x="86916" y="104775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9" name="Text 27"/>
          <p:cNvSpPr/>
          <p:nvPr/>
        </p:nvSpPr>
        <p:spPr>
          <a:xfrm>
            <a:off x="4445000" y="7594600"/>
            <a:ext cx="3175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Генетик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812800" y="8204200"/>
            <a:ext cx="3378200" cy="1016000"/>
          </a:xfrm>
          <a:custGeom>
            <a:avLst/>
            <a:gdLst/>
            <a:ahLst/>
            <a:cxnLst/>
            <a:rect l="l" t="t" r="r" b="b"/>
            <a:pathLst>
              <a:path w="3378200" h="1016000">
                <a:moveTo>
                  <a:pt x="101600" y="0"/>
                </a:moveTo>
                <a:lnTo>
                  <a:pt x="3276600" y="0"/>
                </a:lnTo>
                <a:cubicBezTo>
                  <a:pt x="3332675" y="0"/>
                  <a:pt x="3378200" y="45525"/>
                  <a:pt x="3378200" y="101600"/>
                </a:cubicBezTo>
                <a:lnTo>
                  <a:pt x="3378200" y="914400"/>
                </a:lnTo>
                <a:cubicBezTo>
                  <a:pt x="3378200" y="970475"/>
                  <a:pt x="3332675" y="1016000"/>
                  <a:pt x="3276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1" name="Shape 29"/>
          <p:cNvSpPr/>
          <p:nvPr/>
        </p:nvSpPr>
        <p:spPr>
          <a:xfrm>
            <a:off x="2368550" y="83566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133350" y="4763"/>
                </a:moveTo>
                <a:cubicBezTo>
                  <a:pt x="93923" y="4763"/>
                  <a:pt x="61913" y="36773"/>
                  <a:pt x="61912" y="76200"/>
                </a:cubicBezTo>
                <a:cubicBezTo>
                  <a:pt x="61912" y="115627"/>
                  <a:pt x="93923" y="147638"/>
                  <a:pt x="133350" y="147638"/>
                </a:cubicBezTo>
                <a:cubicBezTo>
                  <a:pt x="172777" y="147638"/>
                  <a:pt x="204787" y="115627"/>
                  <a:pt x="204787" y="76200"/>
                </a:cubicBezTo>
                <a:cubicBezTo>
                  <a:pt x="204787" y="36773"/>
                  <a:pt x="172777" y="4763"/>
                  <a:pt x="133350" y="4763"/>
                </a:cubicBezTo>
                <a:close/>
                <a:moveTo>
                  <a:pt x="169069" y="190976"/>
                </a:moveTo>
                <a:cubicBezTo>
                  <a:pt x="165854" y="190679"/>
                  <a:pt x="162520" y="190500"/>
                  <a:pt x="159187" y="190500"/>
                </a:cubicBezTo>
                <a:lnTo>
                  <a:pt x="107454" y="190500"/>
                </a:lnTo>
                <a:cubicBezTo>
                  <a:pt x="104120" y="190500"/>
                  <a:pt x="100846" y="190679"/>
                  <a:pt x="97572" y="190976"/>
                </a:cubicBezTo>
                <a:lnTo>
                  <a:pt x="97572" y="231160"/>
                </a:lnTo>
                <a:cubicBezTo>
                  <a:pt x="107394" y="235684"/>
                  <a:pt x="114240" y="245626"/>
                  <a:pt x="114240" y="257115"/>
                </a:cubicBezTo>
                <a:cubicBezTo>
                  <a:pt x="114240" y="272891"/>
                  <a:pt x="101441" y="285690"/>
                  <a:pt x="85665" y="285690"/>
                </a:cubicBezTo>
                <a:cubicBezTo>
                  <a:pt x="69890" y="285690"/>
                  <a:pt x="57090" y="272891"/>
                  <a:pt x="57090" y="257115"/>
                </a:cubicBezTo>
                <a:cubicBezTo>
                  <a:pt x="57090" y="245566"/>
                  <a:pt x="63937" y="235625"/>
                  <a:pt x="73759" y="231160"/>
                </a:cubicBezTo>
                <a:lnTo>
                  <a:pt x="73759" y="196394"/>
                </a:lnTo>
                <a:cubicBezTo>
                  <a:pt x="36314" y="210145"/>
                  <a:pt x="9525" y="246221"/>
                  <a:pt x="9525" y="288488"/>
                </a:cubicBezTo>
                <a:cubicBezTo>
                  <a:pt x="9525" y="297478"/>
                  <a:pt x="16847" y="304800"/>
                  <a:pt x="25837" y="304800"/>
                </a:cubicBezTo>
                <a:lnTo>
                  <a:pt x="240804" y="304800"/>
                </a:lnTo>
                <a:cubicBezTo>
                  <a:pt x="249793" y="304800"/>
                  <a:pt x="257115" y="297478"/>
                  <a:pt x="257115" y="288488"/>
                </a:cubicBezTo>
                <a:cubicBezTo>
                  <a:pt x="257115" y="246221"/>
                  <a:pt x="230326" y="210205"/>
                  <a:pt x="192822" y="196453"/>
                </a:cubicBezTo>
                <a:lnTo>
                  <a:pt x="192822" y="218718"/>
                </a:lnTo>
                <a:cubicBezTo>
                  <a:pt x="206692" y="223599"/>
                  <a:pt x="216634" y="236875"/>
                  <a:pt x="216634" y="252413"/>
                </a:cubicBezTo>
                <a:lnTo>
                  <a:pt x="216634" y="271463"/>
                </a:lnTo>
                <a:cubicBezTo>
                  <a:pt x="216634" y="278011"/>
                  <a:pt x="211276" y="283369"/>
                  <a:pt x="204728" y="283369"/>
                </a:cubicBezTo>
                <a:cubicBezTo>
                  <a:pt x="198180" y="283369"/>
                  <a:pt x="192822" y="278011"/>
                  <a:pt x="192822" y="271463"/>
                </a:cubicBezTo>
                <a:lnTo>
                  <a:pt x="192822" y="252413"/>
                </a:lnTo>
                <a:cubicBezTo>
                  <a:pt x="192822" y="245864"/>
                  <a:pt x="187464" y="240506"/>
                  <a:pt x="180915" y="240506"/>
                </a:cubicBezTo>
                <a:cubicBezTo>
                  <a:pt x="174367" y="240506"/>
                  <a:pt x="169009" y="245864"/>
                  <a:pt x="169009" y="252413"/>
                </a:cubicBezTo>
                <a:lnTo>
                  <a:pt x="169009" y="271463"/>
                </a:lnTo>
                <a:cubicBezTo>
                  <a:pt x="169009" y="278011"/>
                  <a:pt x="163651" y="283369"/>
                  <a:pt x="157103" y="283369"/>
                </a:cubicBezTo>
                <a:cubicBezTo>
                  <a:pt x="150555" y="283369"/>
                  <a:pt x="145197" y="278011"/>
                  <a:pt x="145197" y="271463"/>
                </a:cubicBezTo>
                <a:lnTo>
                  <a:pt x="145197" y="252413"/>
                </a:lnTo>
                <a:cubicBezTo>
                  <a:pt x="145197" y="236875"/>
                  <a:pt x="155138" y="223659"/>
                  <a:pt x="169009" y="218718"/>
                </a:cubicBezTo>
                <a:lnTo>
                  <a:pt x="169009" y="190976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2" name="Text 30"/>
          <p:cNvSpPr/>
          <p:nvPr/>
        </p:nvSpPr>
        <p:spPr>
          <a:xfrm>
            <a:off x="914400" y="8763000"/>
            <a:ext cx="3175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Нейрохирург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4343400" y="8204200"/>
            <a:ext cx="3378200" cy="1016000"/>
          </a:xfrm>
          <a:custGeom>
            <a:avLst/>
            <a:gdLst/>
            <a:ahLst/>
            <a:cxnLst/>
            <a:rect l="l" t="t" r="r" b="b"/>
            <a:pathLst>
              <a:path w="3378200" h="1016000">
                <a:moveTo>
                  <a:pt x="101600" y="0"/>
                </a:moveTo>
                <a:lnTo>
                  <a:pt x="3276600" y="0"/>
                </a:lnTo>
                <a:cubicBezTo>
                  <a:pt x="3332675" y="0"/>
                  <a:pt x="3378200" y="45525"/>
                  <a:pt x="3378200" y="101600"/>
                </a:cubicBezTo>
                <a:lnTo>
                  <a:pt x="3378200" y="914400"/>
                </a:lnTo>
                <a:cubicBezTo>
                  <a:pt x="3378200" y="970475"/>
                  <a:pt x="3332675" y="1016000"/>
                  <a:pt x="3276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4" name="Shape 32"/>
          <p:cNvSpPr/>
          <p:nvPr/>
        </p:nvSpPr>
        <p:spPr>
          <a:xfrm>
            <a:off x="5861050" y="83566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71450" y="19050"/>
                </a:moveTo>
                <a:cubicBezTo>
                  <a:pt x="123349" y="19050"/>
                  <a:pt x="84832" y="40957"/>
                  <a:pt x="56793" y="67032"/>
                </a:cubicBezTo>
                <a:cubicBezTo>
                  <a:pt x="28932" y="92928"/>
                  <a:pt x="10299" y="123825"/>
                  <a:pt x="1429" y="145078"/>
                </a:cubicBezTo>
                <a:cubicBezTo>
                  <a:pt x="-536" y="149781"/>
                  <a:pt x="-536" y="155019"/>
                  <a:pt x="1429" y="159722"/>
                </a:cubicBezTo>
                <a:cubicBezTo>
                  <a:pt x="10299" y="180975"/>
                  <a:pt x="28932" y="211931"/>
                  <a:pt x="56793" y="237768"/>
                </a:cubicBezTo>
                <a:cubicBezTo>
                  <a:pt x="84832" y="263783"/>
                  <a:pt x="123349" y="285750"/>
                  <a:pt x="171450" y="285750"/>
                </a:cubicBezTo>
                <a:cubicBezTo>
                  <a:pt x="219551" y="285750"/>
                  <a:pt x="258068" y="263843"/>
                  <a:pt x="286107" y="237768"/>
                </a:cubicBezTo>
                <a:cubicBezTo>
                  <a:pt x="313968" y="211872"/>
                  <a:pt x="332601" y="180975"/>
                  <a:pt x="341471" y="159722"/>
                </a:cubicBezTo>
                <a:cubicBezTo>
                  <a:pt x="343436" y="155019"/>
                  <a:pt x="343436" y="149781"/>
                  <a:pt x="341471" y="145078"/>
                </a:cubicBezTo>
                <a:cubicBezTo>
                  <a:pt x="332601" y="123825"/>
                  <a:pt x="313968" y="92869"/>
                  <a:pt x="286107" y="67032"/>
                </a:cubicBezTo>
                <a:cubicBezTo>
                  <a:pt x="258068" y="41017"/>
                  <a:pt x="219551" y="19050"/>
                  <a:pt x="171450" y="19050"/>
                </a:cubicBezTo>
                <a:close/>
                <a:moveTo>
                  <a:pt x="85725" y="152400"/>
                </a:moveTo>
                <a:cubicBezTo>
                  <a:pt x="85725" y="105087"/>
                  <a:pt x="124137" y="66675"/>
                  <a:pt x="171450" y="66675"/>
                </a:cubicBezTo>
                <a:cubicBezTo>
                  <a:pt x="218763" y="66675"/>
                  <a:pt x="257175" y="105087"/>
                  <a:pt x="257175" y="152400"/>
                </a:cubicBezTo>
                <a:cubicBezTo>
                  <a:pt x="257175" y="199713"/>
                  <a:pt x="218763" y="238125"/>
                  <a:pt x="171450" y="238125"/>
                </a:cubicBezTo>
                <a:cubicBezTo>
                  <a:pt x="124137" y="238125"/>
                  <a:pt x="85725" y="199713"/>
                  <a:pt x="85725" y="152400"/>
                </a:cubicBezTo>
                <a:close/>
                <a:moveTo>
                  <a:pt x="171450" y="114300"/>
                </a:moveTo>
                <a:cubicBezTo>
                  <a:pt x="171450" y="135315"/>
                  <a:pt x="154365" y="152400"/>
                  <a:pt x="133350" y="152400"/>
                </a:cubicBezTo>
                <a:cubicBezTo>
                  <a:pt x="126504" y="152400"/>
                  <a:pt x="120075" y="150614"/>
                  <a:pt x="114479" y="147399"/>
                </a:cubicBezTo>
                <a:cubicBezTo>
                  <a:pt x="113883" y="153888"/>
                  <a:pt x="114419" y="160556"/>
                  <a:pt x="116205" y="167164"/>
                </a:cubicBezTo>
                <a:cubicBezTo>
                  <a:pt x="124361" y="197644"/>
                  <a:pt x="155734" y="215741"/>
                  <a:pt x="186214" y="207585"/>
                </a:cubicBezTo>
                <a:cubicBezTo>
                  <a:pt x="216694" y="199430"/>
                  <a:pt x="234791" y="168057"/>
                  <a:pt x="226635" y="137577"/>
                </a:cubicBezTo>
                <a:cubicBezTo>
                  <a:pt x="219373" y="110371"/>
                  <a:pt x="193596" y="93047"/>
                  <a:pt x="166449" y="95429"/>
                </a:cubicBezTo>
                <a:cubicBezTo>
                  <a:pt x="169605" y="100965"/>
                  <a:pt x="171450" y="107394"/>
                  <a:pt x="171450" y="1143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5" name="Text 33"/>
          <p:cNvSpPr/>
          <p:nvPr/>
        </p:nvSpPr>
        <p:spPr>
          <a:xfrm>
            <a:off x="4445000" y="8763000"/>
            <a:ext cx="3175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Окулист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8305800" y="1930400"/>
            <a:ext cx="7442200" cy="2971800"/>
          </a:xfrm>
          <a:custGeom>
            <a:avLst/>
            <a:gdLst/>
            <a:ahLst/>
            <a:cxnLst/>
            <a:rect l="l" t="t" r="r" b="b"/>
            <a:pathLst>
              <a:path w="7442200" h="2971800">
                <a:moveTo>
                  <a:pt x="50800" y="0"/>
                </a:moveTo>
                <a:lnTo>
                  <a:pt x="7289806" y="0"/>
                </a:lnTo>
                <a:cubicBezTo>
                  <a:pt x="7373971" y="0"/>
                  <a:pt x="7442200" y="68229"/>
                  <a:pt x="7442200" y="152394"/>
                </a:cubicBezTo>
                <a:lnTo>
                  <a:pt x="7442200" y="2819406"/>
                </a:lnTo>
                <a:cubicBezTo>
                  <a:pt x="7442200" y="2903571"/>
                  <a:pt x="7373971" y="2971800"/>
                  <a:pt x="7289806" y="2971800"/>
                </a:cubicBezTo>
                <a:lnTo>
                  <a:pt x="50800" y="2971800"/>
                </a:lnTo>
                <a:cubicBezTo>
                  <a:pt x="22763" y="2971800"/>
                  <a:pt x="0" y="2949037"/>
                  <a:pt x="0" y="2921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7" name="Shape 35"/>
          <p:cNvSpPr/>
          <p:nvPr/>
        </p:nvSpPr>
        <p:spPr>
          <a:xfrm>
            <a:off x="8305800" y="1930400"/>
            <a:ext cx="50800" cy="2971800"/>
          </a:xfrm>
          <a:custGeom>
            <a:avLst/>
            <a:gdLst/>
            <a:ahLst/>
            <a:cxnLst/>
            <a:rect l="l" t="t" r="r" b="b"/>
            <a:pathLst>
              <a:path w="50800" h="2971800">
                <a:moveTo>
                  <a:pt x="50800" y="0"/>
                </a:moveTo>
                <a:lnTo>
                  <a:pt x="50800" y="0"/>
                </a:lnTo>
                <a:lnTo>
                  <a:pt x="50800" y="2971800"/>
                </a:lnTo>
                <a:lnTo>
                  <a:pt x="50800" y="2971800"/>
                </a:lnTo>
                <a:cubicBezTo>
                  <a:pt x="22763" y="2971800"/>
                  <a:pt x="0" y="2949037"/>
                  <a:pt x="0" y="2921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8" name="Shape 36"/>
          <p:cNvSpPr/>
          <p:nvPr/>
        </p:nvSpPr>
        <p:spPr>
          <a:xfrm>
            <a:off x="8585200" y="2184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9" name="Shape 37"/>
          <p:cNvSpPr/>
          <p:nvPr/>
        </p:nvSpPr>
        <p:spPr>
          <a:xfrm>
            <a:off x="8750300" y="23876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316230" y="-13335"/>
                </a:moveTo>
                <a:lnTo>
                  <a:pt x="340519" y="19050"/>
                </a:lnTo>
                <a:lnTo>
                  <a:pt x="366712" y="19050"/>
                </a:lnTo>
                <a:cubicBezTo>
                  <a:pt x="374630" y="19050"/>
                  <a:pt x="381000" y="25420"/>
                  <a:pt x="381000" y="33338"/>
                </a:cubicBezTo>
                <a:cubicBezTo>
                  <a:pt x="381000" y="41255"/>
                  <a:pt x="374630" y="47625"/>
                  <a:pt x="366712" y="47625"/>
                </a:cubicBezTo>
                <a:lnTo>
                  <a:pt x="333375" y="47625"/>
                </a:lnTo>
                <a:cubicBezTo>
                  <a:pt x="328851" y="47625"/>
                  <a:pt x="324624" y="45482"/>
                  <a:pt x="321945" y="41910"/>
                </a:cubicBezTo>
                <a:lnTo>
                  <a:pt x="307598" y="22800"/>
                </a:lnTo>
                <a:lnTo>
                  <a:pt x="279618" y="82272"/>
                </a:lnTo>
                <a:cubicBezTo>
                  <a:pt x="277416" y="86916"/>
                  <a:pt x="272891" y="90071"/>
                  <a:pt x="267772" y="90428"/>
                </a:cubicBezTo>
                <a:cubicBezTo>
                  <a:pt x="262652" y="90785"/>
                  <a:pt x="257711" y="88404"/>
                  <a:pt x="254853" y="84118"/>
                </a:cubicBezTo>
                <a:lnTo>
                  <a:pt x="230505" y="47625"/>
                </a:lnTo>
                <a:lnTo>
                  <a:pt x="204787" y="47625"/>
                </a:lnTo>
                <a:cubicBezTo>
                  <a:pt x="196870" y="47625"/>
                  <a:pt x="190500" y="41255"/>
                  <a:pt x="190500" y="33338"/>
                </a:cubicBezTo>
                <a:cubicBezTo>
                  <a:pt x="190500" y="25420"/>
                  <a:pt x="196870" y="19050"/>
                  <a:pt x="204787" y="19050"/>
                </a:cubicBezTo>
                <a:lnTo>
                  <a:pt x="238125" y="19050"/>
                </a:lnTo>
                <a:cubicBezTo>
                  <a:pt x="242888" y="19050"/>
                  <a:pt x="247352" y="21431"/>
                  <a:pt x="250031" y="25420"/>
                </a:cubicBezTo>
                <a:lnTo>
                  <a:pt x="264557" y="47208"/>
                </a:lnTo>
                <a:lnTo>
                  <a:pt x="291882" y="-10835"/>
                </a:lnTo>
                <a:cubicBezTo>
                  <a:pt x="294025" y="-15359"/>
                  <a:pt x="298371" y="-18455"/>
                  <a:pt x="303371" y="-18990"/>
                </a:cubicBezTo>
                <a:cubicBezTo>
                  <a:pt x="308372" y="-19526"/>
                  <a:pt x="313253" y="-17383"/>
                  <a:pt x="316230" y="-13335"/>
                </a:cubicBezTo>
                <a:close/>
                <a:moveTo>
                  <a:pt x="190500" y="95250"/>
                </a:moveTo>
                <a:cubicBezTo>
                  <a:pt x="190500" y="84713"/>
                  <a:pt x="199013" y="76200"/>
                  <a:pt x="209550" y="76200"/>
                </a:cubicBezTo>
                <a:lnTo>
                  <a:pt x="215205" y="76200"/>
                </a:lnTo>
                <a:lnTo>
                  <a:pt x="231041" y="99953"/>
                </a:lnTo>
                <a:cubicBezTo>
                  <a:pt x="239613" y="112812"/>
                  <a:pt x="254437" y="120075"/>
                  <a:pt x="269855" y="118943"/>
                </a:cubicBezTo>
                <a:cubicBezTo>
                  <a:pt x="285274" y="117812"/>
                  <a:pt x="298906" y="108466"/>
                  <a:pt x="305455" y="94476"/>
                </a:cubicBezTo>
                <a:lnTo>
                  <a:pt x="313730" y="76914"/>
                </a:lnTo>
                <a:cubicBezTo>
                  <a:pt x="341055" y="81201"/>
                  <a:pt x="361950" y="104835"/>
                  <a:pt x="361950" y="133350"/>
                </a:cubicBezTo>
                <a:lnTo>
                  <a:pt x="361950" y="266700"/>
                </a:lnTo>
                <a:cubicBezTo>
                  <a:pt x="361950" y="277237"/>
                  <a:pt x="353437" y="285750"/>
                  <a:pt x="342900" y="285750"/>
                </a:cubicBezTo>
                <a:cubicBezTo>
                  <a:pt x="332363" y="285750"/>
                  <a:pt x="323850" y="277237"/>
                  <a:pt x="323850" y="266700"/>
                </a:cubicBezTo>
                <a:lnTo>
                  <a:pt x="323850" y="228600"/>
                </a:lnTo>
                <a:lnTo>
                  <a:pt x="57150" y="228600"/>
                </a:lnTo>
                <a:lnTo>
                  <a:pt x="57150" y="266700"/>
                </a:lnTo>
                <a:cubicBezTo>
                  <a:pt x="57150" y="277237"/>
                  <a:pt x="48637" y="285750"/>
                  <a:pt x="38100" y="285750"/>
                </a:cubicBezTo>
                <a:cubicBezTo>
                  <a:pt x="27563" y="285750"/>
                  <a:pt x="19050" y="277237"/>
                  <a:pt x="19050" y="266700"/>
                </a:cubicBezTo>
                <a:lnTo>
                  <a:pt x="19050" y="38100"/>
                </a:lnTo>
                <a:cubicBezTo>
                  <a:pt x="19050" y="27563"/>
                  <a:pt x="27563" y="19050"/>
                  <a:pt x="38100" y="19050"/>
                </a:cubicBezTo>
                <a:cubicBezTo>
                  <a:pt x="48637" y="19050"/>
                  <a:pt x="57150" y="27563"/>
                  <a:pt x="57150" y="38100"/>
                </a:cubicBezTo>
                <a:lnTo>
                  <a:pt x="57150" y="171450"/>
                </a:lnTo>
                <a:lnTo>
                  <a:pt x="190500" y="171450"/>
                </a:lnTo>
                <a:lnTo>
                  <a:pt x="190500" y="95250"/>
                </a:lnTo>
                <a:close/>
                <a:moveTo>
                  <a:pt x="85725" y="114300"/>
                </a:moveTo>
                <a:cubicBezTo>
                  <a:pt x="85725" y="93272"/>
                  <a:pt x="102797" y="76200"/>
                  <a:pt x="123825" y="76200"/>
                </a:cubicBezTo>
                <a:cubicBezTo>
                  <a:pt x="144853" y="76200"/>
                  <a:pt x="161925" y="93272"/>
                  <a:pt x="161925" y="114300"/>
                </a:cubicBezTo>
                <a:cubicBezTo>
                  <a:pt x="161925" y="135328"/>
                  <a:pt x="144853" y="152400"/>
                  <a:pt x="123825" y="152400"/>
                </a:cubicBezTo>
                <a:cubicBezTo>
                  <a:pt x="102797" y="152400"/>
                  <a:pt x="85725" y="135328"/>
                  <a:pt x="85725" y="1143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0" name="Text 38"/>
          <p:cNvSpPr/>
          <p:nvPr/>
        </p:nvSpPr>
        <p:spPr>
          <a:xfrm>
            <a:off x="9448800" y="2336800"/>
            <a:ext cx="3009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НСГ исследование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585200" y="3048000"/>
            <a:ext cx="70231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Проводится для исключения сочетанных пороков развития головного мозга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610600" y="40005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3" name="Text 41"/>
          <p:cNvSpPr/>
          <p:nvPr/>
        </p:nvSpPr>
        <p:spPr>
          <a:xfrm>
            <a:off x="8940800" y="39370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Исключение пороков развития мозга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8610600" y="4406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5" name="Text 43"/>
          <p:cNvSpPr/>
          <p:nvPr/>
        </p:nvSpPr>
        <p:spPr>
          <a:xfrm>
            <a:off x="8940800" y="43434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Исключение травматических повреждений ЦНС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8280400" y="5105400"/>
            <a:ext cx="7467600" cy="3505200"/>
          </a:xfrm>
          <a:custGeom>
            <a:avLst/>
            <a:gdLst/>
            <a:ahLst/>
            <a:cxnLst/>
            <a:rect l="l" t="t" r="r" b="b"/>
            <a:pathLst>
              <a:path w="7467600" h="3505200">
                <a:moveTo>
                  <a:pt x="152406" y="0"/>
                </a:moveTo>
                <a:lnTo>
                  <a:pt x="7315194" y="0"/>
                </a:lnTo>
                <a:cubicBezTo>
                  <a:pt x="7399365" y="0"/>
                  <a:pt x="7467600" y="68235"/>
                  <a:pt x="7467600" y="152406"/>
                </a:cubicBezTo>
                <a:lnTo>
                  <a:pt x="7467600" y="3352794"/>
                </a:lnTo>
                <a:cubicBezTo>
                  <a:pt x="7467600" y="3436965"/>
                  <a:pt x="7399365" y="3505200"/>
                  <a:pt x="7315194" y="3505200"/>
                </a:cubicBezTo>
                <a:lnTo>
                  <a:pt x="152406" y="3505200"/>
                </a:lnTo>
                <a:cubicBezTo>
                  <a:pt x="68235" y="3505200"/>
                  <a:pt x="0" y="3436965"/>
                  <a:pt x="0" y="335279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47" name="Shape 45"/>
          <p:cNvSpPr/>
          <p:nvPr/>
        </p:nvSpPr>
        <p:spPr>
          <a:xfrm>
            <a:off x="8534400" y="5359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8" name="Shape 46"/>
          <p:cNvSpPr/>
          <p:nvPr/>
        </p:nvSpPr>
        <p:spPr>
          <a:xfrm>
            <a:off x="8756650" y="55626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114300" y="76200"/>
                </a:moveTo>
                <a:cubicBezTo>
                  <a:pt x="114300" y="44658"/>
                  <a:pt x="88692" y="19050"/>
                  <a:pt x="57150" y="19050"/>
                </a:cubicBezTo>
                <a:cubicBezTo>
                  <a:pt x="25608" y="19050"/>
                  <a:pt x="0" y="44658"/>
                  <a:pt x="0" y="76200"/>
                </a:cubicBezTo>
                <a:cubicBezTo>
                  <a:pt x="0" y="107742"/>
                  <a:pt x="25608" y="133350"/>
                  <a:pt x="57150" y="133350"/>
                </a:cubicBezTo>
                <a:cubicBezTo>
                  <a:pt x="88692" y="133350"/>
                  <a:pt x="114300" y="107742"/>
                  <a:pt x="114300" y="76200"/>
                </a:cubicBezTo>
                <a:close/>
                <a:moveTo>
                  <a:pt x="266700" y="228600"/>
                </a:moveTo>
                <a:cubicBezTo>
                  <a:pt x="266700" y="197058"/>
                  <a:pt x="241092" y="171450"/>
                  <a:pt x="209550" y="171450"/>
                </a:cubicBezTo>
                <a:cubicBezTo>
                  <a:pt x="178008" y="171450"/>
                  <a:pt x="152400" y="197058"/>
                  <a:pt x="152400" y="228600"/>
                </a:cubicBezTo>
                <a:cubicBezTo>
                  <a:pt x="152400" y="260142"/>
                  <a:pt x="178008" y="285750"/>
                  <a:pt x="209550" y="285750"/>
                </a:cubicBezTo>
                <a:cubicBezTo>
                  <a:pt x="241092" y="285750"/>
                  <a:pt x="266700" y="260142"/>
                  <a:pt x="266700" y="228600"/>
                </a:cubicBezTo>
                <a:close/>
                <a:moveTo>
                  <a:pt x="261104" y="51554"/>
                </a:moveTo>
                <a:cubicBezTo>
                  <a:pt x="268545" y="44113"/>
                  <a:pt x="268545" y="32028"/>
                  <a:pt x="261104" y="24586"/>
                </a:cubicBezTo>
                <a:cubicBezTo>
                  <a:pt x="253663" y="17145"/>
                  <a:pt x="241578" y="17145"/>
                  <a:pt x="234136" y="24586"/>
                </a:cubicBezTo>
                <a:lnTo>
                  <a:pt x="5536" y="253186"/>
                </a:lnTo>
                <a:cubicBezTo>
                  <a:pt x="-1905" y="260628"/>
                  <a:pt x="-1905" y="272713"/>
                  <a:pt x="5536" y="280154"/>
                </a:cubicBezTo>
                <a:cubicBezTo>
                  <a:pt x="12978" y="287595"/>
                  <a:pt x="25063" y="287595"/>
                  <a:pt x="32504" y="280154"/>
                </a:cubicBezTo>
                <a:lnTo>
                  <a:pt x="261104" y="51554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9" name="Text 47"/>
          <p:cNvSpPr/>
          <p:nvPr/>
        </p:nvSpPr>
        <p:spPr>
          <a:xfrm>
            <a:off x="9398000" y="5511800"/>
            <a:ext cx="3568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Точность диагностики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8305800" y="6223000"/>
            <a:ext cx="7416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solidFill>
                  <a:srgbClr val="3498D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98%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8470900" y="7239000"/>
            <a:ext cx="708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вероятность постановки верного диагноза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8534400" y="7747000"/>
            <a:ext cx="6959600" cy="609600"/>
          </a:xfrm>
          <a:custGeom>
            <a:avLst/>
            <a:gdLst/>
            <a:ahLst/>
            <a:cxnLst/>
            <a:rect l="l" t="t" r="r" b="b"/>
            <a:pathLst>
              <a:path w="6959600" h="609600">
                <a:moveTo>
                  <a:pt x="101602" y="0"/>
                </a:moveTo>
                <a:lnTo>
                  <a:pt x="6857998" y="0"/>
                </a:lnTo>
                <a:cubicBezTo>
                  <a:pt x="6914111" y="0"/>
                  <a:pt x="6959600" y="45489"/>
                  <a:pt x="6959600" y="101602"/>
                </a:cubicBezTo>
                <a:lnTo>
                  <a:pt x="6959600" y="507998"/>
                </a:lnTo>
                <a:cubicBezTo>
                  <a:pt x="6959600" y="564111"/>
                  <a:pt x="6914111" y="609600"/>
                  <a:pt x="68579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3" name="Shape 51"/>
          <p:cNvSpPr/>
          <p:nvPr/>
        </p:nvSpPr>
        <p:spPr>
          <a:xfrm>
            <a:off x="9355336" y="7962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88900" y="63500"/>
                </a:moveTo>
                <a:cubicBezTo>
                  <a:pt x="88900" y="56491"/>
                  <a:pt x="94591" y="50800"/>
                  <a:pt x="101600" y="50800"/>
                </a:cubicBezTo>
                <a:cubicBezTo>
                  <a:pt x="108609" y="50800"/>
                  <a:pt x="114300" y="56491"/>
                  <a:pt x="114300" y="63500"/>
                </a:cubicBezTo>
                <a:cubicBezTo>
                  <a:pt x="114300" y="70509"/>
                  <a:pt x="108609" y="76200"/>
                  <a:pt x="101600" y="76200"/>
                </a:cubicBezTo>
                <a:cubicBezTo>
                  <a:pt x="94591" y="76200"/>
                  <a:pt x="88900" y="70509"/>
                  <a:pt x="88900" y="63500"/>
                </a:cubicBezTo>
                <a:close/>
                <a:moveTo>
                  <a:pt x="85725" y="88900"/>
                </a:moveTo>
                <a:lnTo>
                  <a:pt x="104775" y="88900"/>
                </a:lnTo>
                <a:cubicBezTo>
                  <a:pt x="110053" y="88900"/>
                  <a:pt x="114300" y="93147"/>
                  <a:pt x="114300" y="98425"/>
                </a:cubicBezTo>
                <a:lnTo>
                  <a:pt x="114300" y="133350"/>
                </a:lnTo>
                <a:lnTo>
                  <a:pt x="117475" y="133350"/>
                </a:lnTo>
                <a:cubicBezTo>
                  <a:pt x="122753" y="133350"/>
                  <a:pt x="127000" y="137597"/>
                  <a:pt x="127000" y="142875"/>
                </a:cubicBezTo>
                <a:cubicBezTo>
                  <a:pt x="127000" y="148153"/>
                  <a:pt x="122753" y="152400"/>
                  <a:pt x="117475" y="152400"/>
                </a:cubicBezTo>
                <a:lnTo>
                  <a:pt x="85725" y="152400"/>
                </a:lnTo>
                <a:cubicBezTo>
                  <a:pt x="80447" y="152400"/>
                  <a:pt x="76200" y="148153"/>
                  <a:pt x="76200" y="142875"/>
                </a:cubicBezTo>
                <a:cubicBezTo>
                  <a:pt x="76200" y="137597"/>
                  <a:pt x="80447" y="133350"/>
                  <a:pt x="85725" y="133350"/>
                </a:cubicBezTo>
                <a:lnTo>
                  <a:pt x="95250" y="133350"/>
                </a:lnTo>
                <a:lnTo>
                  <a:pt x="95250" y="107950"/>
                </a:lnTo>
                <a:lnTo>
                  <a:pt x="85725" y="107950"/>
                </a:lnTo>
                <a:cubicBezTo>
                  <a:pt x="80447" y="107950"/>
                  <a:pt x="76200" y="103703"/>
                  <a:pt x="76200" y="98425"/>
                </a:cubicBezTo>
                <a:cubicBezTo>
                  <a:pt x="76200" y="93147"/>
                  <a:pt x="80447" y="88900"/>
                  <a:pt x="85725" y="889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4" name="Text 52"/>
          <p:cNvSpPr/>
          <p:nvPr/>
        </p:nvSpPr>
        <p:spPr>
          <a:xfrm>
            <a:off x="8991600" y="789940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Только на основании </a:t>
            </a: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клинического исследования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8280400" y="8813800"/>
            <a:ext cx="7467600" cy="711200"/>
          </a:xfrm>
          <a:custGeom>
            <a:avLst/>
            <a:gdLst/>
            <a:ahLst/>
            <a:cxnLst/>
            <a:rect l="l" t="t" r="r" b="b"/>
            <a:pathLst>
              <a:path w="7467600" h="711200">
                <a:moveTo>
                  <a:pt x="152403" y="0"/>
                </a:moveTo>
                <a:lnTo>
                  <a:pt x="7315197" y="0"/>
                </a:lnTo>
                <a:cubicBezTo>
                  <a:pt x="7399367" y="0"/>
                  <a:pt x="7467600" y="68233"/>
                  <a:pt x="7467600" y="152403"/>
                </a:cubicBezTo>
                <a:lnTo>
                  <a:pt x="7467600" y="558797"/>
                </a:lnTo>
                <a:cubicBezTo>
                  <a:pt x="7467600" y="642967"/>
                  <a:pt x="7399367" y="711200"/>
                  <a:pt x="73151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6" name="Shape 54"/>
          <p:cNvSpPr/>
          <p:nvPr/>
        </p:nvSpPr>
        <p:spPr>
          <a:xfrm>
            <a:off x="8470900" y="8813800"/>
            <a:ext cx="342900" cy="3302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88761" y="38576"/>
                </a:moveTo>
                <a:lnTo>
                  <a:pt x="82570" y="57150"/>
                </a:lnTo>
                <a:lnTo>
                  <a:pt x="38100" y="57150"/>
                </a:lnTo>
                <a:cubicBezTo>
                  <a:pt x="17085" y="57150"/>
                  <a:pt x="0" y="74235"/>
                  <a:pt x="0" y="95250"/>
                </a:cubicBezTo>
                <a:lnTo>
                  <a:pt x="0" y="247650"/>
                </a:lnTo>
                <a:cubicBezTo>
                  <a:pt x="0" y="268665"/>
                  <a:pt x="17085" y="285750"/>
                  <a:pt x="38100" y="285750"/>
                </a:cubicBezTo>
                <a:lnTo>
                  <a:pt x="266700" y="285750"/>
                </a:lnTo>
                <a:cubicBezTo>
                  <a:pt x="287715" y="285750"/>
                  <a:pt x="304800" y="268665"/>
                  <a:pt x="304800" y="247650"/>
                </a:cubicBezTo>
                <a:lnTo>
                  <a:pt x="304800" y="95250"/>
                </a:lnTo>
                <a:cubicBezTo>
                  <a:pt x="304800" y="74235"/>
                  <a:pt x="287715" y="57150"/>
                  <a:pt x="266700" y="57150"/>
                </a:cubicBezTo>
                <a:lnTo>
                  <a:pt x="222230" y="57150"/>
                </a:lnTo>
                <a:lnTo>
                  <a:pt x="216039" y="38576"/>
                </a:lnTo>
                <a:cubicBezTo>
                  <a:pt x="212169" y="26908"/>
                  <a:pt x="201275" y="19050"/>
                  <a:pt x="188952" y="19050"/>
                </a:cubicBezTo>
                <a:lnTo>
                  <a:pt x="115848" y="19050"/>
                </a:lnTo>
                <a:cubicBezTo>
                  <a:pt x="103525" y="19050"/>
                  <a:pt x="92631" y="26908"/>
                  <a:pt x="88761" y="38576"/>
                </a:cubicBezTo>
                <a:close/>
                <a:moveTo>
                  <a:pt x="152400" y="114300"/>
                </a:moveTo>
                <a:cubicBezTo>
                  <a:pt x="183942" y="114300"/>
                  <a:pt x="209550" y="139908"/>
                  <a:pt x="209550" y="171450"/>
                </a:cubicBezTo>
                <a:cubicBezTo>
                  <a:pt x="209550" y="202992"/>
                  <a:pt x="183942" y="228600"/>
                  <a:pt x="152400" y="228600"/>
                </a:cubicBezTo>
                <a:cubicBezTo>
                  <a:pt x="120858" y="228600"/>
                  <a:pt x="95250" y="202992"/>
                  <a:pt x="95250" y="171450"/>
                </a:cubicBezTo>
                <a:cubicBezTo>
                  <a:pt x="95250" y="139908"/>
                  <a:pt x="120858" y="114300"/>
                  <a:pt x="152400" y="1143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7" name="Text 55"/>
          <p:cNvSpPr/>
          <p:nvPr/>
        </p:nvSpPr>
        <p:spPr>
          <a:xfrm>
            <a:off x="8940800" y="8559800"/>
            <a:ext cx="57912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Фотодокументация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и краниометрия для объективизации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 / ДИАГНОСТИКА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КТ и МРТ диагностика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" name="Shape 3"/>
          <p:cNvSpPr/>
          <p:nvPr/>
        </p:nvSpPr>
        <p:spPr>
          <a:xfrm>
            <a:off x="508000" y="1930400"/>
            <a:ext cx="7467600" cy="6032500"/>
          </a:xfrm>
          <a:custGeom>
            <a:avLst/>
            <a:gdLst/>
            <a:ahLst/>
            <a:cxnLst/>
            <a:rect l="l" t="t" r="r" b="b"/>
            <a:pathLst>
              <a:path w="7467600" h="6032500">
                <a:moveTo>
                  <a:pt x="152381" y="0"/>
                </a:moveTo>
                <a:lnTo>
                  <a:pt x="7315219" y="0"/>
                </a:lnTo>
                <a:cubicBezTo>
                  <a:pt x="7399377" y="0"/>
                  <a:pt x="7467600" y="68223"/>
                  <a:pt x="7467600" y="152381"/>
                </a:cubicBezTo>
                <a:lnTo>
                  <a:pt x="7467600" y="5880119"/>
                </a:lnTo>
                <a:cubicBezTo>
                  <a:pt x="7467600" y="5964277"/>
                  <a:pt x="7399377" y="6032500"/>
                  <a:pt x="7315219" y="6032500"/>
                </a:cubicBezTo>
                <a:lnTo>
                  <a:pt x="152381" y="6032500"/>
                </a:lnTo>
                <a:cubicBezTo>
                  <a:pt x="68223" y="6032500"/>
                  <a:pt x="0" y="5964277"/>
                  <a:pt x="0" y="5880119"/>
                </a:cubicBezTo>
                <a:lnTo>
                  <a:pt x="0" y="152381"/>
                </a:lnTo>
                <a:cubicBezTo>
                  <a:pt x="0" y="68280"/>
                  <a:pt x="68280" y="0"/>
                  <a:pt x="15238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pic>
        <p:nvPicPr>
          <p:cNvPr id="6" name="Image 0" descr="https://kimi-web-img.moonshot.cn/img/mqneurosurgery.com.au/da5813a572204c601eecdded3e8cca9e0cc04a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930400"/>
            <a:ext cx="7467600" cy="6032500"/>
          </a:xfrm>
          <a:prstGeom prst="roundRect">
            <a:avLst>
              <a:gd name="adj" fmla="val 2526"/>
            </a:avLst>
          </a:prstGeom>
        </p:spPr>
      </p:pic>
      <p:sp>
        <p:nvSpPr>
          <p:cNvPr id="7" name="Shape 4"/>
          <p:cNvSpPr/>
          <p:nvPr/>
        </p:nvSpPr>
        <p:spPr>
          <a:xfrm>
            <a:off x="508000" y="8161734"/>
            <a:ext cx="7467600" cy="982266"/>
          </a:xfrm>
          <a:custGeom>
            <a:avLst/>
            <a:gdLst/>
            <a:ahLst/>
            <a:cxnLst/>
            <a:rect l="l" t="t" r="r" b="b"/>
            <a:pathLst>
              <a:path w="7467600" h="1320800">
                <a:moveTo>
                  <a:pt x="152394" y="0"/>
                </a:moveTo>
                <a:lnTo>
                  <a:pt x="7315206" y="0"/>
                </a:lnTo>
                <a:cubicBezTo>
                  <a:pt x="7399371" y="0"/>
                  <a:pt x="7467600" y="68229"/>
                  <a:pt x="7467600" y="152394"/>
                </a:cubicBezTo>
                <a:lnTo>
                  <a:pt x="7467600" y="1168406"/>
                </a:lnTo>
                <a:cubicBezTo>
                  <a:pt x="7467600" y="1252571"/>
                  <a:pt x="7399371" y="1320800"/>
                  <a:pt x="7315206" y="1320800"/>
                </a:cubicBezTo>
                <a:lnTo>
                  <a:pt x="152394" y="1320800"/>
                </a:lnTo>
                <a:cubicBezTo>
                  <a:pt x="68229" y="1320800"/>
                  <a:pt x="0" y="1252571"/>
                  <a:pt x="0" y="11684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800100" y="82931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33529" y="-1488"/>
                </a:moveTo>
                <a:cubicBezTo>
                  <a:pt x="145316" y="-8275"/>
                  <a:pt x="159841" y="-8275"/>
                  <a:pt x="171629" y="-1488"/>
                </a:cubicBezTo>
                <a:lnTo>
                  <a:pt x="276344" y="58936"/>
                </a:lnTo>
                <a:cubicBezTo>
                  <a:pt x="288131" y="65723"/>
                  <a:pt x="295394" y="78343"/>
                  <a:pt x="295394" y="91916"/>
                </a:cubicBezTo>
                <a:lnTo>
                  <a:pt x="295394" y="212765"/>
                </a:lnTo>
                <a:cubicBezTo>
                  <a:pt x="295394" y="226397"/>
                  <a:pt x="288131" y="238958"/>
                  <a:pt x="276344" y="245745"/>
                </a:cubicBezTo>
                <a:lnTo>
                  <a:pt x="171629" y="306288"/>
                </a:lnTo>
                <a:cubicBezTo>
                  <a:pt x="159841" y="313075"/>
                  <a:pt x="145316" y="313075"/>
                  <a:pt x="133529" y="306288"/>
                </a:cubicBezTo>
                <a:lnTo>
                  <a:pt x="28873" y="245864"/>
                </a:lnTo>
                <a:cubicBezTo>
                  <a:pt x="17085" y="239078"/>
                  <a:pt x="9823" y="226457"/>
                  <a:pt x="9823" y="212884"/>
                </a:cubicBezTo>
                <a:lnTo>
                  <a:pt x="9823" y="92035"/>
                </a:lnTo>
                <a:cubicBezTo>
                  <a:pt x="9823" y="78403"/>
                  <a:pt x="17085" y="65842"/>
                  <a:pt x="28873" y="59055"/>
                </a:cubicBezTo>
                <a:lnTo>
                  <a:pt x="133529" y="-1488"/>
                </a:lnTo>
                <a:close/>
                <a:moveTo>
                  <a:pt x="257235" y="212824"/>
                </a:moveTo>
                <a:lnTo>
                  <a:pt x="257235" y="113943"/>
                </a:lnTo>
                <a:lnTo>
                  <a:pt x="171629" y="163354"/>
                </a:lnTo>
                <a:lnTo>
                  <a:pt x="171629" y="262235"/>
                </a:lnTo>
                <a:lnTo>
                  <a:pt x="257235" y="212824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9" name="Text 6"/>
          <p:cNvSpPr/>
          <p:nvPr/>
        </p:nvSpPr>
        <p:spPr>
          <a:xfrm>
            <a:off x="1231900" y="8191500"/>
            <a:ext cx="2514600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3D реконструкция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62000" y="8369300"/>
            <a:ext cx="7061200" cy="8592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Визуализация костных структур и швов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8305800" y="1930400"/>
            <a:ext cx="7442200" cy="4114800"/>
          </a:xfrm>
          <a:custGeom>
            <a:avLst/>
            <a:gdLst/>
            <a:ahLst/>
            <a:cxnLst/>
            <a:rect l="l" t="t" r="r" b="b"/>
            <a:pathLst>
              <a:path w="7442200" h="4114800">
                <a:moveTo>
                  <a:pt x="50800" y="0"/>
                </a:moveTo>
                <a:lnTo>
                  <a:pt x="7289788" y="0"/>
                </a:lnTo>
                <a:cubicBezTo>
                  <a:pt x="7373963" y="0"/>
                  <a:pt x="7442200" y="68237"/>
                  <a:pt x="7442200" y="152412"/>
                </a:cubicBezTo>
                <a:lnTo>
                  <a:pt x="7442200" y="3962388"/>
                </a:lnTo>
                <a:cubicBezTo>
                  <a:pt x="7442200" y="4046563"/>
                  <a:pt x="7373963" y="4114800"/>
                  <a:pt x="7289788" y="4114800"/>
                </a:cubicBezTo>
                <a:lnTo>
                  <a:pt x="50800" y="4114800"/>
                </a:lnTo>
                <a:cubicBezTo>
                  <a:pt x="22763" y="4114800"/>
                  <a:pt x="0" y="4092037"/>
                  <a:pt x="0" y="4064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9"/>
          <p:cNvSpPr/>
          <p:nvPr/>
        </p:nvSpPr>
        <p:spPr>
          <a:xfrm>
            <a:off x="8305800" y="1930400"/>
            <a:ext cx="50800" cy="4114800"/>
          </a:xfrm>
          <a:custGeom>
            <a:avLst/>
            <a:gdLst/>
            <a:ahLst/>
            <a:cxnLst/>
            <a:rect l="l" t="t" r="r" b="b"/>
            <a:pathLst>
              <a:path w="50800" h="4114800">
                <a:moveTo>
                  <a:pt x="50800" y="0"/>
                </a:moveTo>
                <a:lnTo>
                  <a:pt x="50800" y="0"/>
                </a:lnTo>
                <a:lnTo>
                  <a:pt x="50800" y="4114800"/>
                </a:lnTo>
                <a:lnTo>
                  <a:pt x="50800" y="4114800"/>
                </a:lnTo>
                <a:cubicBezTo>
                  <a:pt x="22763" y="4114800"/>
                  <a:pt x="0" y="4092037"/>
                  <a:pt x="0" y="4064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3" name="Shape 10"/>
          <p:cNvSpPr/>
          <p:nvPr/>
        </p:nvSpPr>
        <p:spPr>
          <a:xfrm>
            <a:off x="8585200" y="2184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4" name="Shape 11"/>
          <p:cNvSpPr/>
          <p:nvPr/>
        </p:nvSpPr>
        <p:spPr>
          <a:xfrm>
            <a:off x="8788400" y="2387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38100"/>
                </a:moveTo>
                <a:cubicBezTo>
                  <a:pt x="0" y="27563"/>
                  <a:pt x="8513" y="19050"/>
                  <a:pt x="19050" y="19050"/>
                </a:cubicBezTo>
                <a:lnTo>
                  <a:pt x="285750" y="19050"/>
                </a:lnTo>
                <a:cubicBezTo>
                  <a:pt x="296287" y="19050"/>
                  <a:pt x="304800" y="27563"/>
                  <a:pt x="304800" y="38100"/>
                </a:cubicBezTo>
                <a:cubicBezTo>
                  <a:pt x="304800" y="48637"/>
                  <a:pt x="296287" y="57150"/>
                  <a:pt x="285750" y="57150"/>
                </a:cubicBezTo>
                <a:lnTo>
                  <a:pt x="285750" y="247650"/>
                </a:lnTo>
                <a:cubicBezTo>
                  <a:pt x="296287" y="247650"/>
                  <a:pt x="304800" y="256163"/>
                  <a:pt x="304800" y="266700"/>
                </a:cubicBezTo>
                <a:cubicBezTo>
                  <a:pt x="304800" y="277237"/>
                  <a:pt x="296287" y="285750"/>
                  <a:pt x="285750" y="285750"/>
                </a:cubicBezTo>
                <a:lnTo>
                  <a:pt x="19050" y="285750"/>
                </a:lnTo>
                <a:cubicBezTo>
                  <a:pt x="8513" y="285750"/>
                  <a:pt x="0" y="277237"/>
                  <a:pt x="0" y="266700"/>
                </a:cubicBezTo>
                <a:cubicBezTo>
                  <a:pt x="0" y="256163"/>
                  <a:pt x="8513" y="247650"/>
                  <a:pt x="19050" y="247650"/>
                </a:cubicBezTo>
                <a:lnTo>
                  <a:pt x="19050" y="57150"/>
                </a:lnTo>
                <a:cubicBezTo>
                  <a:pt x="8513" y="57150"/>
                  <a:pt x="0" y="48637"/>
                  <a:pt x="0" y="38100"/>
                </a:cubicBezTo>
                <a:close/>
                <a:moveTo>
                  <a:pt x="166688" y="71438"/>
                </a:moveTo>
                <a:cubicBezTo>
                  <a:pt x="166688" y="63520"/>
                  <a:pt x="160318" y="57150"/>
                  <a:pt x="152400" y="57150"/>
                </a:cubicBezTo>
                <a:cubicBezTo>
                  <a:pt x="144482" y="57150"/>
                  <a:pt x="138113" y="63520"/>
                  <a:pt x="138113" y="71438"/>
                </a:cubicBezTo>
                <a:lnTo>
                  <a:pt x="138113" y="80962"/>
                </a:lnTo>
                <a:lnTo>
                  <a:pt x="100013" y="80962"/>
                </a:lnTo>
                <a:cubicBezTo>
                  <a:pt x="92095" y="80962"/>
                  <a:pt x="85725" y="87332"/>
                  <a:pt x="85725" y="95250"/>
                </a:cubicBezTo>
                <a:cubicBezTo>
                  <a:pt x="85725" y="103168"/>
                  <a:pt x="92095" y="109537"/>
                  <a:pt x="100013" y="109537"/>
                </a:cubicBezTo>
                <a:lnTo>
                  <a:pt x="138113" y="109537"/>
                </a:lnTo>
                <a:lnTo>
                  <a:pt x="138113" y="138113"/>
                </a:lnTo>
                <a:lnTo>
                  <a:pt x="90488" y="138113"/>
                </a:lnTo>
                <a:cubicBezTo>
                  <a:pt x="82570" y="138113"/>
                  <a:pt x="76200" y="144482"/>
                  <a:pt x="76200" y="152400"/>
                </a:cubicBezTo>
                <a:cubicBezTo>
                  <a:pt x="76200" y="160318"/>
                  <a:pt x="82570" y="166688"/>
                  <a:pt x="90488" y="166688"/>
                </a:cubicBezTo>
                <a:lnTo>
                  <a:pt x="138113" y="166688"/>
                </a:lnTo>
                <a:lnTo>
                  <a:pt x="138113" y="195263"/>
                </a:lnTo>
                <a:lnTo>
                  <a:pt x="100013" y="195263"/>
                </a:lnTo>
                <a:cubicBezTo>
                  <a:pt x="92095" y="195263"/>
                  <a:pt x="85725" y="201632"/>
                  <a:pt x="85725" y="209550"/>
                </a:cubicBezTo>
                <a:cubicBezTo>
                  <a:pt x="85725" y="217468"/>
                  <a:pt x="92095" y="223838"/>
                  <a:pt x="100013" y="223838"/>
                </a:cubicBezTo>
                <a:lnTo>
                  <a:pt x="138113" y="223838"/>
                </a:lnTo>
                <a:lnTo>
                  <a:pt x="138113" y="233363"/>
                </a:lnTo>
                <a:cubicBezTo>
                  <a:pt x="138113" y="241280"/>
                  <a:pt x="144482" y="247650"/>
                  <a:pt x="152400" y="247650"/>
                </a:cubicBezTo>
                <a:cubicBezTo>
                  <a:pt x="160318" y="247650"/>
                  <a:pt x="166688" y="241280"/>
                  <a:pt x="166688" y="233363"/>
                </a:cubicBezTo>
                <a:lnTo>
                  <a:pt x="166688" y="223838"/>
                </a:lnTo>
                <a:lnTo>
                  <a:pt x="204787" y="223838"/>
                </a:lnTo>
                <a:cubicBezTo>
                  <a:pt x="212705" y="223838"/>
                  <a:pt x="219075" y="217468"/>
                  <a:pt x="219075" y="209550"/>
                </a:cubicBezTo>
                <a:cubicBezTo>
                  <a:pt x="219075" y="201632"/>
                  <a:pt x="212705" y="195263"/>
                  <a:pt x="204787" y="195263"/>
                </a:cubicBezTo>
                <a:lnTo>
                  <a:pt x="166688" y="195263"/>
                </a:lnTo>
                <a:lnTo>
                  <a:pt x="166688" y="166688"/>
                </a:lnTo>
                <a:lnTo>
                  <a:pt x="214313" y="166688"/>
                </a:lnTo>
                <a:cubicBezTo>
                  <a:pt x="222230" y="166688"/>
                  <a:pt x="228600" y="160318"/>
                  <a:pt x="228600" y="152400"/>
                </a:cubicBezTo>
                <a:cubicBezTo>
                  <a:pt x="228600" y="144482"/>
                  <a:pt x="222230" y="138113"/>
                  <a:pt x="214313" y="138113"/>
                </a:cubicBezTo>
                <a:lnTo>
                  <a:pt x="166688" y="138113"/>
                </a:lnTo>
                <a:lnTo>
                  <a:pt x="166688" y="109537"/>
                </a:lnTo>
                <a:lnTo>
                  <a:pt x="204787" y="109537"/>
                </a:lnTo>
                <a:cubicBezTo>
                  <a:pt x="212705" y="109537"/>
                  <a:pt x="219075" y="103168"/>
                  <a:pt x="219075" y="95250"/>
                </a:cubicBezTo>
                <a:cubicBezTo>
                  <a:pt x="219075" y="87332"/>
                  <a:pt x="212705" y="80962"/>
                  <a:pt x="204787" y="80962"/>
                </a:cubicBezTo>
                <a:lnTo>
                  <a:pt x="166688" y="80962"/>
                </a:lnTo>
                <a:lnTo>
                  <a:pt x="166688" y="7143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5" name="Text 12"/>
          <p:cNvSpPr/>
          <p:nvPr/>
        </p:nvSpPr>
        <p:spPr>
          <a:xfrm>
            <a:off x="9448800" y="2336800"/>
            <a:ext cx="2590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КТ-диагностика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8585200" y="3048000"/>
            <a:ext cx="6908800" cy="660400"/>
          </a:xfrm>
          <a:custGeom>
            <a:avLst/>
            <a:gdLst/>
            <a:ahLst/>
            <a:cxnLst/>
            <a:rect l="l" t="t" r="r" b="b"/>
            <a:pathLst>
              <a:path w="6908800" h="660400">
                <a:moveTo>
                  <a:pt x="101603" y="0"/>
                </a:moveTo>
                <a:lnTo>
                  <a:pt x="6807197" y="0"/>
                </a:lnTo>
                <a:cubicBezTo>
                  <a:pt x="6863311" y="0"/>
                  <a:pt x="6908800" y="45489"/>
                  <a:pt x="6908800" y="101603"/>
                </a:cubicBezTo>
                <a:lnTo>
                  <a:pt x="6908800" y="558797"/>
                </a:lnTo>
                <a:cubicBezTo>
                  <a:pt x="6908800" y="614911"/>
                  <a:pt x="6863311" y="660400"/>
                  <a:pt x="6807197" y="660400"/>
                </a:cubicBezTo>
                <a:lnTo>
                  <a:pt x="101603" y="660400"/>
                </a:lnTo>
                <a:cubicBezTo>
                  <a:pt x="45527" y="660400"/>
                  <a:pt x="0" y="614873"/>
                  <a:pt x="0" y="5587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9734748" y="326390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38187" y="-8439"/>
                </a:moveTo>
                <a:cubicBezTo>
                  <a:pt x="136356" y="-12010"/>
                  <a:pt x="132651" y="-14287"/>
                  <a:pt x="128632" y="-14287"/>
                </a:cubicBezTo>
                <a:cubicBezTo>
                  <a:pt x="124614" y="-14287"/>
                  <a:pt x="120908" y="-12010"/>
                  <a:pt x="119077" y="-8439"/>
                </a:cubicBezTo>
                <a:lnTo>
                  <a:pt x="86216" y="55944"/>
                </a:lnTo>
                <a:lnTo>
                  <a:pt x="14823" y="67285"/>
                </a:lnTo>
                <a:cubicBezTo>
                  <a:pt x="10850" y="67910"/>
                  <a:pt x="7546" y="70723"/>
                  <a:pt x="6295" y="74563"/>
                </a:cubicBezTo>
                <a:cubicBezTo>
                  <a:pt x="5045" y="78403"/>
                  <a:pt x="6072" y="82600"/>
                  <a:pt x="8885" y="85457"/>
                </a:cubicBezTo>
                <a:lnTo>
                  <a:pt x="59963" y="136580"/>
                </a:lnTo>
                <a:lnTo>
                  <a:pt x="48711" y="207972"/>
                </a:lnTo>
                <a:cubicBezTo>
                  <a:pt x="48086" y="211946"/>
                  <a:pt x="49738" y="215964"/>
                  <a:pt x="52998" y="218331"/>
                </a:cubicBezTo>
                <a:cubicBezTo>
                  <a:pt x="56257" y="220697"/>
                  <a:pt x="60543" y="221054"/>
                  <a:pt x="64160" y="219224"/>
                </a:cubicBezTo>
                <a:lnTo>
                  <a:pt x="128632" y="186452"/>
                </a:lnTo>
                <a:lnTo>
                  <a:pt x="193060" y="219224"/>
                </a:lnTo>
                <a:cubicBezTo>
                  <a:pt x="196632" y="221054"/>
                  <a:pt x="200963" y="220697"/>
                  <a:pt x="204222" y="218331"/>
                </a:cubicBezTo>
                <a:cubicBezTo>
                  <a:pt x="207481" y="215964"/>
                  <a:pt x="209133" y="211991"/>
                  <a:pt x="208508" y="207972"/>
                </a:cubicBezTo>
                <a:lnTo>
                  <a:pt x="197212" y="136580"/>
                </a:lnTo>
                <a:lnTo>
                  <a:pt x="248290" y="85457"/>
                </a:lnTo>
                <a:cubicBezTo>
                  <a:pt x="251147" y="82600"/>
                  <a:pt x="252130" y="78403"/>
                  <a:pt x="250880" y="74563"/>
                </a:cubicBezTo>
                <a:cubicBezTo>
                  <a:pt x="249629" y="70723"/>
                  <a:pt x="246370" y="67910"/>
                  <a:pt x="242352" y="67285"/>
                </a:cubicBezTo>
                <a:lnTo>
                  <a:pt x="171004" y="55944"/>
                </a:lnTo>
                <a:lnTo>
                  <a:pt x="138187" y="-8439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8" name="Text 15"/>
          <p:cNvSpPr/>
          <p:nvPr/>
        </p:nvSpPr>
        <p:spPr>
          <a:xfrm>
            <a:off x="9074150" y="3200400"/>
            <a:ext cx="6324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«Золотой стандарт» диагностики КС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8610600" y="39243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0" name="Text 17"/>
          <p:cNvSpPr/>
          <p:nvPr/>
        </p:nvSpPr>
        <p:spPr>
          <a:xfrm>
            <a:off x="8940800" y="38608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Оценка костных аномалий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8610600" y="43307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2" name="Text 19"/>
          <p:cNvSpPr/>
          <p:nvPr/>
        </p:nvSpPr>
        <p:spPr>
          <a:xfrm>
            <a:off x="8940800" y="42672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Подтверждение синостоза швов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8610600" y="47371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4" name="Text 21"/>
          <p:cNvSpPr/>
          <p:nvPr/>
        </p:nvSpPr>
        <p:spPr>
          <a:xfrm>
            <a:off x="8940800" y="46736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Выявление интракраниальных аномалий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8610600" y="51435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6" name="Text 23"/>
          <p:cNvSpPr/>
          <p:nvPr/>
        </p:nvSpPr>
        <p:spPr>
          <a:xfrm>
            <a:off x="8940800" y="50800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Компьютерная краниометрия</a:t>
            </a:r>
            <a:endParaRPr lang="en-US" sz="1600" dirty="0"/>
          </a:p>
        </p:txBody>
      </p:sp>
      <p:sp>
        <p:nvSpPr>
          <p:cNvPr id="27" name="Shape 24"/>
          <p:cNvSpPr/>
          <p:nvPr/>
        </p:nvSpPr>
        <p:spPr>
          <a:xfrm>
            <a:off x="8610600" y="5549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8" name="Text 25"/>
          <p:cNvSpPr/>
          <p:nvPr/>
        </p:nvSpPr>
        <p:spPr>
          <a:xfrm>
            <a:off x="8940800" y="54864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Планирование операций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8293100" y="6248400"/>
            <a:ext cx="7454900" cy="2895600"/>
          </a:xfrm>
          <a:custGeom>
            <a:avLst/>
            <a:gdLst/>
            <a:ahLst/>
            <a:cxnLst/>
            <a:rect l="l" t="t" r="r" b="b"/>
            <a:pathLst>
              <a:path w="7442200" h="3238500">
                <a:moveTo>
                  <a:pt x="50800" y="0"/>
                </a:moveTo>
                <a:lnTo>
                  <a:pt x="7289796" y="0"/>
                </a:lnTo>
                <a:cubicBezTo>
                  <a:pt x="7373966" y="0"/>
                  <a:pt x="7442200" y="68234"/>
                  <a:pt x="7442200" y="152404"/>
                </a:cubicBezTo>
                <a:lnTo>
                  <a:pt x="7442200" y="3086096"/>
                </a:lnTo>
                <a:cubicBezTo>
                  <a:pt x="7442200" y="3170266"/>
                  <a:pt x="7373966" y="3238500"/>
                  <a:pt x="7289796" y="3238500"/>
                </a:cubicBezTo>
                <a:lnTo>
                  <a:pt x="50800" y="3238500"/>
                </a:lnTo>
                <a:cubicBezTo>
                  <a:pt x="22744" y="3238500"/>
                  <a:pt x="0" y="3215756"/>
                  <a:pt x="0" y="31877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Shape 27"/>
          <p:cNvSpPr/>
          <p:nvPr/>
        </p:nvSpPr>
        <p:spPr>
          <a:xfrm>
            <a:off x="8305800" y="6248400"/>
            <a:ext cx="82550" cy="2895600"/>
          </a:xfrm>
          <a:custGeom>
            <a:avLst/>
            <a:gdLst/>
            <a:ahLst/>
            <a:cxnLst/>
            <a:rect l="l" t="t" r="r" b="b"/>
            <a:pathLst>
              <a:path w="50800" h="3238500">
                <a:moveTo>
                  <a:pt x="50800" y="0"/>
                </a:moveTo>
                <a:lnTo>
                  <a:pt x="50800" y="0"/>
                </a:lnTo>
                <a:lnTo>
                  <a:pt x="50800" y="3238500"/>
                </a:lnTo>
                <a:lnTo>
                  <a:pt x="50800" y="3238500"/>
                </a:lnTo>
                <a:cubicBezTo>
                  <a:pt x="22763" y="3238500"/>
                  <a:pt x="0" y="3215737"/>
                  <a:pt x="0" y="31877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1" name="Shape 28"/>
          <p:cNvSpPr/>
          <p:nvPr/>
        </p:nvSpPr>
        <p:spPr>
          <a:xfrm>
            <a:off x="8585200" y="6502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2" name="Shape 29"/>
          <p:cNvSpPr/>
          <p:nvPr/>
        </p:nvSpPr>
        <p:spPr>
          <a:xfrm>
            <a:off x="8807450" y="67056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0" y="104775"/>
                </a:moveTo>
                <a:lnTo>
                  <a:pt x="0" y="171450"/>
                </a:lnTo>
                <a:cubicBezTo>
                  <a:pt x="0" y="245090"/>
                  <a:pt x="59710" y="304800"/>
                  <a:pt x="133350" y="304800"/>
                </a:cubicBezTo>
                <a:cubicBezTo>
                  <a:pt x="206990" y="304800"/>
                  <a:pt x="266700" y="245090"/>
                  <a:pt x="266700" y="171450"/>
                </a:cubicBezTo>
                <a:lnTo>
                  <a:pt x="266700" y="104775"/>
                </a:lnTo>
                <a:lnTo>
                  <a:pt x="190500" y="104775"/>
                </a:lnTo>
                <a:lnTo>
                  <a:pt x="190500" y="171450"/>
                </a:lnTo>
                <a:cubicBezTo>
                  <a:pt x="190500" y="203002"/>
                  <a:pt x="164902" y="228600"/>
                  <a:pt x="133350" y="228600"/>
                </a:cubicBezTo>
                <a:cubicBezTo>
                  <a:pt x="101798" y="228600"/>
                  <a:pt x="76200" y="203002"/>
                  <a:pt x="76200" y="171450"/>
                </a:cubicBezTo>
                <a:lnTo>
                  <a:pt x="76200" y="104775"/>
                </a:lnTo>
                <a:lnTo>
                  <a:pt x="0" y="104775"/>
                </a:lnTo>
                <a:close/>
                <a:moveTo>
                  <a:pt x="0" y="76200"/>
                </a:moveTo>
                <a:lnTo>
                  <a:pt x="76200" y="76200"/>
                </a:lnTo>
                <a:lnTo>
                  <a:pt x="76200" y="38100"/>
                </a:lnTo>
                <a:cubicBezTo>
                  <a:pt x="76200" y="27563"/>
                  <a:pt x="67687" y="19050"/>
                  <a:pt x="57150" y="19050"/>
                </a:cubicBezTo>
                <a:lnTo>
                  <a:pt x="19050" y="19050"/>
                </a:lnTo>
                <a:cubicBezTo>
                  <a:pt x="8513" y="19050"/>
                  <a:pt x="0" y="27563"/>
                  <a:pt x="0" y="38100"/>
                </a:cubicBezTo>
                <a:lnTo>
                  <a:pt x="0" y="76200"/>
                </a:lnTo>
                <a:close/>
                <a:moveTo>
                  <a:pt x="190500" y="76200"/>
                </a:moveTo>
                <a:lnTo>
                  <a:pt x="266700" y="76200"/>
                </a:lnTo>
                <a:lnTo>
                  <a:pt x="266700" y="38100"/>
                </a:lnTo>
                <a:cubicBezTo>
                  <a:pt x="266700" y="27563"/>
                  <a:pt x="258187" y="19050"/>
                  <a:pt x="247650" y="19050"/>
                </a:cubicBezTo>
                <a:lnTo>
                  <a:pt x="209550" y="19050"/>
                </a:lnTo>
                <a:cubicBezTo>
                  <a:pt x="199013" y="19050"/>
                  <a:pt x="190500" y="27563"/>
                  <a:pt x="190500" y="38100"/>
                </a:cubicBezTo>
                <a:lnTo>
                  <a:pt x="190500" y="7620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3" name="Text 30"/>
          <p:cNvSpPr/>
          <p:nvPr/>
        </p:nvSpPr>
        <p:spPr>
          <a:xfrm>
            <a:off x="9448800" y="6654800"/>
            <a:ext cx="28575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МРТ-диагностика</a:t>
            </a:r>
            <a:endParaRPr lang="en-US" sz="1600" dirty="0"/>
          </a:p>
        </p:txBody>
      </p:sp>
      <p:sp>
        <p:nvSpPr>
          <p:cNvPr id="34" name="Text 31"/>
          <p:cNvSpPr/>
          <p:nvPr/>
        </p:nvSpPr>
        <p:spPr>
          <a:xfrm>
            <a:off x="8585200" y="7366000"/>
            <a:ext cx="70231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 выявлении </a:t>
            </a:r>
            <a:r>
              <a:rPr lang="en-US" sz="18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интракраниальных аномалий</a:t>
            </a:r>
            <a:endParaRPr lang="en-US" sz="1600" dirty="0"/>
          </a:p>
        </p:txBody>
      </p:sp>
      <p:sp>
        <p:nvSpPr>
          <p:cNvPr id="35" name="Shape 32"/>
          <p:cNvSpPr/>
          <p:nvPr/>
        </p:nvSpPr>
        <p:spPr>
          <a:xfrm>
            <a:off x="8610600" y="79502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6" name="Text 33"/>
          <p:cNvSpPr/>
          <p:nvPr/>
        </p:nvSpPr>
        <p:spPr>
          <a:xfrm>
            <a:off x="8940800" y="78867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Уточнение аномалий мозга</a:t>
            </a:r>
            <a:endParaRPr lang="en-US" sz="1600" dirty="0"/>
          </a:p>
        </p:txBody>
      </p:sp>
      <p:sp>
        <p:nvSpPr>
          <p:cNvPr id="37" name="Shape 34"/>
          <p:cNvSpPr/>
          <p:nvPr/>
        </p:nvSpPr>
        <p:spPr>
          <a:xfrm>
            <a:off x="8610600" y="83566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8" name="Text 35"/>
          <p:cNvSpPr/>
          <p:nvPr/>
        </p:nvSpPr>
        <p:spPr>
          <a:xfrm>
            <a:off x="8940800" y="82931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МРТ-ангиография (при сосудистых пороках)</a:t>
            </a:r>
            <a:endParaRPr lang="en-US" sz="1600" dirty="0"/>
          </a:p>
        </p:txBody>
      </p:sp>
      <p:sp>
        <p:nvSpPr>
          <p:cNvPr id="39" name="Shape 36"/>
          <p:cNvSpPr/>
          <p:nvPr/>
        </p:nvSpPr>
        <p:spPr>
          <a:xfrm>
            <a:off x="8610600" y="87630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40" name="Text 37"/>
          <p:cNvSpPr/>
          <p:nvPr/>
        </p:nvSpPr>
        <p:spPr>
          <a:xfrm>
            <a:off x="8940800" y="8699500"/>
            <a:ext cx="665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Динамика гидроцефалии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 / ХИРУРГИЧЕСКОЕ ЛЕЧЕНИЕ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Цели хирургического лечения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1930400"/>
            <a:ext cx="7442200" cy="6705600"/>
          </a:xfrm>
          <a:custGeom>
            <a:avLst/>
            <a:gdLst/>
            <a:ahLst/>
            <a:cxnLst/>
            <a:rect l="l" t="t" r="r" b="b"/>
            <a:pathLst>
              <a:path w="7442200" h="6705600">
                <a:moveTo>
                  <a:pt x="50800" y="0"/>
                </a:moveTo>
                <a:lnTo>
                  <a:pt x="7289782" y="0"/>
                </a:lnTo>
                <a:cubicBezTo>
                  <a:pt x="7373960" y="0"/>
                  <a:pt x="7442200" y="68240"/>
                  <a:pt x="7442200" y="152418"/>
                </a:cubicBezTo>
                <a:lnTo>
                  <a:pt x="7442200" y="6553182"/>
                </a:lnTo>
                <a:cubicBezTo>
                  <a:pt x="7442200" y="6637360"/>
                  <a:pt x="7373960" y="6705600"/>
                  <a:pt x="7289782" y="6705600"/>
                </a:cubicBezTo>
                <a:lnTo>
                  <a:pt x="50800" y="6705600"/>
                </a:lnTo>
                <a:cubicBezTo>
                  <a:pt x="22763" y="6705600"/>
                  <a:pt x="0" y="6682837"/>
                  <a:pt x="0" y="665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1930400"/>
            <a:ext cx="50800" cy="6705600"/>
          </a:xfrm>
          <a:custGeom>
            <a:avLst/>
            <a:gdLst/>
            <a:ahLst/>
            <a:cxnLst/>
            <a:rect l="l" t="t" r="r" b="b"/>
            <a:pathLst>
              <a:path w="50800" h="6705600">
                <a:moveTo>
                  <a:pt x="50800" y="0"/>
                </a:moveTo>
                <a:lnTo>
                  <a:pt x="50800" y="0"/>
                </a:lnTo>
                <a:lnTo>
                  <a:pt x="50800" y="6705600"/>
                </a:lnTo>
                <a:lnTo>
                  <a:pt x="50800" y="6705600"/>
                </a:lnTo>
                <a:cubicBezTo>
                  <a:pt x="22763" y="6705600"/>
                  <a:pt x="0" y="6682837"/>
                  <a:pt x="0" y="665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7" name="Shape 5"/>
          <p:cNvSpPr/>
          <p:nvPr/>
        </p:nvSpPr>
        <p:spPr>
          <a:xfrm>
            <a:off x="8636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8" name="Shape 6"/>
          <p:cNvSpPr/>
          <p:nvPr/>
        </p:nvSpPr>
        <p:spPr>
          <a:xfrm>
            <a:off x="1082675" y="2451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33375" y="190500"/>
                </a:moveTo>
                <a:cubicBezTo>
                  <a:pt x="333375" y="111645"/>
                  <a:pt x="269355" y="47625"/>
                  <a:pt x="190500" y="47625"/>
                </a:cubicBezTo>
                <a:cubicBezTo>
                  <a:pt x="111645" y="47625"/>
                  <a:pt x="47625" y="111645"/>
                  <a:pt x="47625" y="190500"/>
                </a:cubicBezTo>
                <a:cubicBezTo>
                  <a:pt x="47625" y="269355"/>
                  <a:pt x="111645" y="333375"/>
                  <a:pt x="190500" y="333375"/>
                </a:cubicBezTo>
                <a:cubicBezTo>
                  <a:pt x="269355" y="333375"/>
                  <a:pt x="333375" y="269355"/>
                  <a:pt x="333375" y="190500"/>
                </a:cubicBezTo>
                <a:close/>
                <a:moveTo>
                  <a:pt x="0" y="190500"/>
                </a:moveTo>
                <a:cubicBezTo>
                  <a:pt x="0" y="85360"/>
                  <a:pt x="85360" y="0"/>
                  <a:pt x="190500" y="0"/>
                </a:cubicBezTo>
                <a:cubicBezTo>
                  <a:pt x="295640" y="0"/>
                  <a:pt x="381000" y="85360"/>
                  <a:pt x="381000" y="190500"/>
                </a:cubicBezTo>
                <a:cubicBezTo>
                  <a:pt x="381000" y="295640"/>
                  <a:pt x="295640" y="381000"/>
                  <a:pt x="190500" y="381000"/>
                </a:cubicBezTo>
                <a:cubicBezTo>
                  <a:pt x="85360" y="381000"/>
                  <a:pt x="0" y="295640"/>
                  <a:pt x="0" y="190500"/>
                </a:cubicBezTo>
                <a:close/>
                <a:moveTo>
                  <a:pt x="190500" y="250031"/>
                </a:moveTo>
                <a:cubicBezTo>
                  <a:pt x="223356" y="250031"/>
                  <a:pt x="250031" y="223356"/>
                  <a:pt x="250031" y="190500"/>
                </a:cubicBezTo>
                <a:cubicBezTo>
                  <a:pt x="250031" y="157644"/>
                  <a:pt x="223356" y="130969"/>
                  <a:pt x="190500" y="130969"/>
                </a:cubicBezTo>
                <a:cubicBezTo>
                  <a:pt x="157644" y="130969"/>
                  <a:pt x="130969" y="157644"/>
                  <a:pt x="130969" y="190500"/>
                </a:cubicBezTo>
                <a:cubicBezTo>
                  <a:pt x="130969" y="223356"/>
                  <a:pt x="157644" y="250031"/>
                  <a:pt x="190500" y="250031"/>
                </a:cubicBezTo>
                <a:close/>
                <a:moveTo>
                  <a:pt x="190500" y="83344"/>
                </a:moveTo>
                <a:cubicBezTo>
                  <a:pt x="249641" y="83344"/>
                  <a:pt x="297656" y="131359"/>
                  <a:pt x="297656" y="190500"/>
                </a:cubicBezTo>
                <a:cubicBezTo>
                  <a:pt x="297656" y="249641"/>
                  <a:pt x="249641" y="297656"/>
                  <a:pt x="190500" y="297656"/>
                </a:cubicBezTo>
                <a:cubicBezTo>
                  <a:pt x="131359" y="297656"/>
                  <a:pt x="83344" y="249641"/>
                  <a:pt x="83344" y="190500"/>
                </a:cubicBezTo>
                <a:cubicBezTo>
                  <a:pt x="83344" y="131359"/>
                  <a:pt x="131359" y="83344"/>
                  <a:pt x="190500" y="83344"/>
                </a:cubicBezTo>
                <a:close/>
                <a:moveTo>
                  <a:pt x="166688" y="190500"/>
                </a:moveTo>
                <a:cubicBezTo>
                  <a:pt x="166688" y="177358"/>
                  <a:pt x="177358" y="166688"/>
                  <a:pt x="190500" y="166688"/>
                </a:cubicBezTo>
                <a:cubicBezTo>
                  <a:pt x="203642" y="166688"/>
                  <a:pt x="214313" y="177358"/>
                  <a:pt x="214313" y="190500"/>
                </a:cubicBezTo>
                <a:cubicBezTo>
                  <a:pt x="214313" y="203642"/>
                  <a:pt x="203642" y="214313"/>
                  <a:pt x="190500" y="214313"/>
                </a:cubicBezTo>
                <a:cubicBezTo>
                  <a:pt x="177358" y="214313"/>
                  <a:pt x="166688" y="203642"/>
                  <a:pt x="166688" y="1905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879600" y="2413000"/>
            <a:ext cx="11557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Цели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63600" y="3251200"/>
            <a:ext cx="6807200" cy="1854200"/>
          </a:xfrm>
          <a:custGeom>
            <a:avLst/>
            <a:gdLst/>
            <a:ahLst/>
            <a:cxnLst/>
            <a:rect l="l" t="t" r="r" b="b"/>
            <a:pathLst>
              <a:path w="6807200" h="1854200">
                <a:moveTo>
                  <a:pt x="101592" y="0"/>
                </a:moveTo>
                <a:lnTo>
                  <a:pt x="6705608" y="0"/>
                </a:lnTo>
                <a:cubicBezTo>
                  <a:pt x="6761716" y="0"/>
                  <a:pt x="6807200" y="45484"/>
                  <a:pt x="6807200" y="101592"/>
                </a:cubicBezTo>
                <a:lnTo>
                  <a:pt x="6807200" y="1752608"/>
                </a:lnTo>
                <a:cubicBezTo>
                  <a:pt x="6807200" y="1808716"/>
                  <a:pt x="6761716" y="1854200"/>
                  <a:pt x="6705608" y="1854200"/>
                </a:cubicBezTo>
                <a:lnTo>
                  <a:pt x="101592" y="1854200"/>
                </a:lnTo>
                <a:cubicBezTo>
                  <a:pt x="45484" y="1854200"/>
                  <a:pt x="0" y="1808716"/>
                  <a:pt x="0" y="1752608"/>
                </a:cubicBezTo>
                <a:lnTo>
                  <a:pt x="0" y="101592"/>
                </a:lnTo>
                <a:cubicBezTo>
                  <a:pt x="0" y="45522"/>
                  <a:pt x="45522" y="0"/>
                  <a:pt x="10159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1" name="Shape 9"/>
          <p:cNvSpPr/>
          <p:nvPr/>
        </p:nvSpPr>
        <p:spPr>
          <a:xfrm>
            <a:off x="1066800" y="3454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2" name="Text 10"/>
          <p:cNvSpPr/>
          <p:nvPr/>
        </p:nvSpPr>
        <p:spPr>
          <a:xfrm>
            <a:off x="1003300" y="3454400"/>
            <a:ext cx="635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727200" y="3454400"/>
            <a:ext cx="5867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Предотвращение ВЧГ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727200" y="3911600"/>
            <a:ext cx="58420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Предотвращение развития или устранение </a:t>
            </a: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синдрома внутричерепной гипертензии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(краниоцеребральная диспропорция)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863600" y="5308600"/>
            <a:ext cx="6807200" cy="1524000"/>
          </a:xfrm>
          <a:custGeom>
            <a:avLst/>
            <a:gdLst/>
            <a:ahLst/>
            <a:cxnLst/>
            <a:rect l="l" t="t" r="r" b="b"/>
            <a:pathLst>
              <a:path w="6807200" h="1524000">
                <a:moveTo>
                  <a:pt x="101605" y="0"/>
                </a:moveTo>
                <a:lnTo>
                  <a:pt x="6705595" y="0"/>
                </a:lnTo>
                <a:cubicBezTo>
                  <a:pt x="6761710" y="0"/>
                  <a:pt x="6807200" y="45490"/>
                  <a:pt x="6807200" y="101605"/>
                </a:cubicBezTo>
                <a:lnTo>
                  <a:pt x="6807200" y="1422395"/>
                </a:lnTo>
                <a:cubicBezTo>
                  <a:pt x="6807200" y="1478510"/>
                  <a:pt x="6761710" y="1524000"/>
                  <a:pt x="67055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6" name="Shape 14"/>
          <p:cNvSpPr/>
          <p:nvPr/>
        </p:nvSpPr>
        <p:spPr>
          <a:xfrm>
            <a:off x="1066800" y="5511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7" name="Text 15"/>
          <p:cNvSpPr/>
          <p:nvPr/>
        </p:nvSpPr>
        <p:spPr>
          <a:xfrm>
            <a:off x="1003300" y="5511800"/>
            <a:ext cx="635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727200" y="5511800"/>
            <a:ext cx="5867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Эстетический результат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727200" y="5969000"/>
            <a:ext cx="58420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Устранение деформации головы с достижением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эстетического результата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для социальной адаптации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8305800" y="1930400"/>
            <a:ext cx="7442200" cy="5486400"/>
          </a:xfrm>
          <a:custGeom>
            <a:avLst/>
            <a:gdLst/>
            <a:ahLst/>
            <a:cxnLst/>
            <a:rect l="l" t="t" r="r" b="b"/>
            <a:pathLst>
              <a:path w="7442200" h="5486400">
                <a:moveTo>
                  <a:pt x="50800" y="0"/>
                </a:moveTo>
                <a:lnTo>
                  <a:pt x="7289788" y="0"/>
                </a:lnTo>
                <a:cubicBezTo>
                  <a:pt x="7373963" y="0"/>
                  <a:pt x="7442200" y="68237"/>
                  <a:pt x="7442200" y="152412"/>
                </a:cubicBezTo>
                <a:lnTo>
                  <a:pt x="7442200" y="5333988"/>
                </a:lnTo>
                <a:cubicBezTo>
                  <a:pt x="7442200" y="5418163"/>
                  <a:pt x="7373963" y="5486400"/>
                  <a:pt x="7289788" y="5486400"/>
                </a:cubicBezTo>
                <a:lnTo>
                  <a:pt x="50800" y="5486400"/>
                </a:lnTo>
                <a:cubicBezTo>
                  <a:pt x="22763" y="5486400"/>
                  <a:pt x="0" y="5463637"/>
                  <a:pt x="0" y="543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8305800" y="1930400"/>
            <a:ext cx="50800" cy="5486400"/>
          </a:xfrm>
          <a:custGeom>
            <a:avLst/>
            <a:gdLst/>
            <a:ahLst/>
            <a:cxnLst/>
            <a:rect l="l" t="t" r="r" b="b"/>
            <a:pathLst>
              <a:path w="50800" h="5486400">
                <a:moveTo>
                  <a:pt x="50800" y="0"/>
                </a:moveTo>
                <a:lnTo>
                  <a:pt x="50800" y="0"/>
                </a:lnTo>
                <a:lnTo>
                  <a:pt x="50800" y="5486400"/>
                </a:lnTo>
                <a:lnTo>
                  <a:pt x="50800" y="5486400"/>
                </a:lnTo>
                <a:cubicBezTo>
                  <a:pt x="22763" y="5486400"/>
                  <a:pt x="0" y="5463637"/>
                  <a:pt x="0" y="543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2" name="Shape 20"/>
          <p:cNvSpPr/>
          <p:nvPr/>
        </p:nvSpPr>
        <p:spPr>
          <a:xfrm>
            <a:off x="86360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3" name="Shape 21"/>
          <p:cNvSpPr/>
          <p:nvPr/>
        </p:nvSpPr>
        <p:spPr>
          <a:xfrm>
            <a:off x="8902700" y="24511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231725" y="23812"/>
                </a:moveTo>
                <a:lnTo>
                  <a:pt x="238125" y="23812"/>
                </a:lnTo>
                <a:cubicBezTo>
                  <a:pt x="264393" y="23812"/>
                  <a:pt x="285750" y="45169"/>
                  <a:pt x="285750" y="71438"/>
                </a:cubicBezTo>
                <a:lnTo>
                  <a:pt x="285750" y="333375"/>
                </a:lnTo>
                <a:cubicBezTo>
                  <a:pt x="285750" y="359643"/>
                  <a:pt x="264393" y="381000"/>
                  <a:pt x="238125" y="381000"/>
                </a:cubicBezTo>
                <a:lnTo>
                  <a:pt x="47625" y="381000"/>
                </a:lnTo>
                <a:cubicBezTo>
                  <a:pt x="21357" y="381000"/>
                  <a:pt x="0" y="359643"/>
                  <a:pt x="0" y="333375"/>
                </a:cubicBezTo>
                <a:lnTo>
                  <a:pt x="0" y="71438"/>
                </a:lnTo>
                <a:cubicBezTo>
                  <a:pt x="0" y="45169"/>
                  <a:pt x="21357" y="23812"/>
                  <a:pt x="47625" y="23812"/>
                </a:cubicBezTo>
                <a:lnTo>
                  <a:pt x="54025" y="23812"/>
                </a:lnTo>
                <a:cubicBezTo>
                  <a:pt x="62210" y="9599"/>
                  <a:pt x="77614" y="0"/>
                  <a:pt x="95250" y="0"/>
                </a:cubicBezTo>
                <a:lnTo>
                  <a:pt x="190500" y="0"/>
                </a:lnTo>
                <a:cubicBezTo>
                  <a:pt x="208136" y="0"/>
                  <a:pt x="223540" y="9599"/>
                  <a:pt x="231725" y="23812"/>
                </a:cubicBezTo>
                <a:close/>
                <a:moveTo>
                  <a:pt x="184547" y="83344"/>
                </a:moveTo>
                <a:cubicBezTo>
                  <a:pt x="194444" y="83344"/>
                  <a:pt x="202406" y="75381"/>
                  <a:pt x="202406" y="65484"/>
                </a:cubicBezTo>
                <a:cubicBezTo>
                  <a:pt x="202406" y="55587"/>
                  <a:pt x="194444" y="47625"/>
                  <a:pt x="184547" y="47625"/>
                </a:cubicBezTo>
                <a:lnTo>
                  <a:pt x="101203" y="47625"/>
                </a:lnTo>
                <a:cubicBezTo>
                  <a:pt x="91306" y="47625"/>
                  <a:pt x="83344" y="55587"/>
                  <a:pt x="83344" y="65484"/>
                </a:cubicBezTo>
                <a:cubicBezTo>
                  <a:pt x="83344" y="75381"/>
                  <a:pt x="91306" y="83344"/>
                  <a:pt x="101203" y="83344"/>
                </a:cubicBezTo>
                <a:lnTo>
                  <a:pt x="184547" y="83344"/>
                </a:lnTo>
                <a:close/>
                <a:moveTo>
                  <a:pt x="205680" y="193997"/>
                </a:moveTo>
                <a:cubicBezTo>
                  <a:pt x="210889" y="185663"/>
                  <a:pt x="208359" y="174650"/>
                  <a:pt x="200025" y="169366"/>
                </a:cubicBezTo>
                <a:cubicBezTo>
                  <a:pt x="191691" y="164083"/>
                  <a:pt x="180677" y="166688"/>
                  <a:pt x="175394" y="175022"/>
                </a:cubicBezTo>
                <a:lnTo>
                  <a:pt x="129704" y="248171"/>
                </a:lnTo>
                <a:lnTo>
                  <a:pt x="109612" y="221382"/>
                </a:lnTo>
                <a:cubicBezTo>
                  <a:pt x="103659" y="213494"/>
                  <a:pt x="92497" y="211857"/>
                  <a:pt x="84609" y="217810"/>
                </a:cubicBezTo>
                <a:cubicBezTo>
                  <a:pt x="76721" y="223763"/>
                  <a:pt x="75084" y="234925"/>
                  <a:pt x="81037" y="242813"/>
                </a:cubicBezTo>
                <a:lnTo>
                  <a:pt x="116756" y="290438"/>
                </a:lnTo>
                <a:cubicBezTo>
                  <a:pt x="120253" y="295126"/>
                  <a:pt x="125909" y="297805"/>
                  <a:pt x="131787" y="297582"/>
                </a:cubicBezTo>
                <a:cubicBezTo>
                  <a:pt x="137666" y="297359"/>
                  <a:pt x="143024" y="294233"/>
                  <a:pt x="146149" y="289173"/>
                </a:cubicBezTo>
                <a:lnTo>
                  <a:pt x="205680" y="19392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22"/>
          <p:cNvSpPr/>
          <p:nvPr/>
        </p:nvSpPr>
        <p:spPr>
          <a:xfrm>
            <a:off x="9652000" y="2413000"/>
            <a:ext cx="2197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Показания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8661400" y="3251200"/>
            <a:ext cx="6781800" cy="1231900"/>
          </a:xfrm>
          <a:custGeom>
            <a:avLst/>
            <a:gdLst/>
            <a:ahLst/>
            <a:cxnLst/>
            <a:rect l="l" t="t" r="r" b="b"/>
            <a:pathLst>
              <a:path w="6781800" h="1231900">
                <a:moveTo>
                  <a:pt x="50800" y="0"/>
                </a:moveTo>
                <a:lnTo>
                  <a:pt x="6680205" y="0"/>
                </a:lnTo>
                <a:cubicBezTo>
                  <a:pt x="6736314" y="0"/>
                  <a:pt x="6781800" y="45486"/>
                  <a:pt x="6781800" y="101595"/>
                </a:cubicBezTo>
                <a:lnTo>
                  <a:pt x="6781800" y="1130305"/>
                </a:lnTo>
                <a:cubicBezTo>
                  <a:pt x="6781800" y="1186414"/>
                  <a:pt x="6736314" y="1231900"/>
                  <a:pt x="6680205" y="1231900"/>
                </a:cubicBezTo>
                <a:lnTo>
                  <a:pt x="50800" y="1231900"/>
                </a:lnTo>
                <a:cubicBezTo>
                  <a:pt x="22744" y="1231900"/>
                  <a:pt x="0" y="1209156"/>
                  <a:pt x="0" y="11811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26" name="Shape 24"/>
          <p:cNvSpPr/>
          <p:nvPr/>
        </p:nvSpPr>
        <p:spPr>
          <a:xfrm>
            <a:off x="8661400" y="3251200"/>
            <a:ext cx="50800" cy="1231900"/>
          </a:xfrm>
          <a:custGeom>
            <a:avLst/>
            <a:gdLst/>
            <a:ahLst/>
            <a:cxnLst/>
            <a:rect l="l" t="t" r="r" b="b"/>
            <a:pathLst>
              <a:path w="50800" h="1231900">
                <a:moveTo>
                  <a:pt x="50800" y="0"/>
                </a:moveTo>
                <a:lnTo>
                  <a:pt x="50800" y="0"/>
                </a:lnTo>
                <a:lnTo>
                  <a:pt x="50800" y="1231900"/>
                </a:lnTo>
                <a:lnTo>
                  <a:pt x="50800" y="1231900"/>
                </a:lnTo>
                <a:cubicBezTo>
                  <a:pt x="22763" y="1231900"/>
                  <a:pt x="0" y="1209137"/>
                  <a:pt x="0" y="11811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7" name="Shape 25"/>
          <p:cNvSpPr/>
          <p:nvPr/>
        </p:nvSpPr>
        <p:spPr>
          <a:xfrm>
            <a:off x="8928100" y="3479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152400" y="80962"/>
                </a:moveTo>
                <a:cubicBezTo>
                  <a:pt x="160318" y="80962"/>
                  <a:pt x="166688" y="87332"/>
                  <a:pt x="166688" y="95250"/>
                </a:cubicBezTo>
                <a:lnTo>
                  <a:pt x="166688" y="161925"/>
                </a:lnTo>
                <a:cubicBezTo>
                  <a:pt x="166688" y="169843"/>
                  <a:pt x="160318" y="176212"/>
                  <a:pt x="152400" y="176212"/>
                </a:cubicBezTo>
                <a:cubicBezTo>
                  <a:pt x="144482" y="176212"/>
                  <a:pt x="138113" y="169843"/>
                  <a:pt x="138113" y="161925"/>
                </a:cubicBezTo>
                <a:lnTo>
                  <a:pt x="138113" y="95250"/>
                </a:lnTo>
                <a:cubicBezTo>
                  <a:pt x="138113" y="87332"/>
                  <a:pt x="144482" y="80962"/>
                  <a:pt x="152400" y="80962"/>
                </a:cubicBezTo>
                <a:close/>
                <a:moveTo>
                  <a:pt x="136505" y="209550"/>
                </a:moveTo>
                <a:cubicBezTo>
                  <a:pt x="136144" y="203650"/>
                  <a:pt x="139086" y="198037"/>
                  <a:pt x="144144" y="194977"/>
                </a:cubicBezTo>
                <a:cubicBezTo>
                  <a:pt x="149201" y="191918"/>
                  <a:pt x="155539" y="191918"/>
                  <a:pt x="160597" y="194977"/>
                </a:cubicBezTo>
                <a:cubicBezTo>
                  <a:pt x="165655" y="198037"/>
                  <a:pt x="168597" y="203650"/>
                  <a:pt x="168235" y="209550"/>
                </a:cubicBezTo>
                <a:cubicBezTo>
                  <a:pt x="168597" y="215450"/>
                  <a:pt x="165655" y="221063"/>
                  <a:pt x="160597" y="224123"/>
                </a:cubicBezTo>
                <a:cubicBezTo>
                  <a:pt x="155539" y="227182"/>
                  <a:pt x="149201" y="227182"/>
                  <a:pt x="144144" y="224123"/>
                </a:cubicBezTo>
                <a:cubicBezTo>
                  <a:pt x="139086" y="221063"/>
                  <a:pt x="136144" y="215450"/>
                  <a:pt x="136505" y="20955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8" name="Text 26"/>
          <p:cNvSpPr/>
          <p:nvPr/>
        </p:nvSpPr>
        <p:spPr>
          <a:xfrm>
            <a:off x="9423400" y="3454400"/>
            <a:ext cx="1689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Абсолютное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8890000" y="3911600"/>
            <a:ext cx="6464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Наличие </a:t>
            </a:r>
            <a:r>
              <a:rPr lang="en-US" sz="18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синдрома ВЧГ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8661400" y="4686300"/>
            <a:ext cx="6781800" cy="1574800"/>
          </a:xfrm>
          <a:custGeom>
            <a:avLst/>
            <a:gdLst/>
            <a:ahLst/>
            <a:cxnLst/>
            <a:rect l="l" t="t" r="r" b="b"/>
            <a:pathLst>
              <a:path w="6781800" h="1574800">
                <a:moveTo>
                  <a:pt x="50800" y="0"/>
                </a:moveTo>
                <a:lnTo>
                  <a:pt x="6680194" y="0"/>
                </a:lnTo>
                <a:cubicBezTo>
                  <a:pt x="6736309" y="0"/>
                  <a:pt x="6781800" y="45491"/>
                  <a:pt x="6781800" y="101606"/>
                </a:cubicBezTo>
                <a:lnTo>
                  <a:pt x="6781800" y="1473194"/>
                </a:lnTo>
                <a:cubicBezTo>
                  <a:pt x="6781800" y="1529309"/>
                  <a:pt x="6736309" y="1574800"/>
                  <a:pt x="6680194" y="1574800"/>
                </a:cubicBezTo>
                <a:lnTo>
                  <a:pt x="50800" y="1574800"/>
                </a:lnTo>
                <a:cubicBezTo>
                  <a:pt x="22744" y="1574800"/>
                  <a:pt x="0" y="1552056"/>
                  <a:pt x="0" y="1524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31" name="Shape 29"/>
          <p:cNvSpPr/>
          <p:nvPr/>
        </p:nvSpPr>
        <p:spPr>
          <a:xfrm>
            <a:off x="8661400" y="4686300"/>
            <a:ext cx="50800" cy="1574800"/>
          </a:xfrm>
          <a:custGeom>
            <a:avLst/>
            <a:gdLst/>
            <a:ahLst/>
            <a:cxnLst/>
            <a:rect l="l" t="t" r="r" b="b"/>
            <a:pathLst>
              <a:path w="50800" h="1574800">
                <a:moveTo>
                  <a:pt x="50800" y="0"/>
                </a:moveTo>
                <a:lnTo>
                  <a:pt x="50800" y="0"/>
                </a:lnTo>
                <a:lnTo>
                  <a:pt x="50800" y="1574800"/>
                </a:lnTo>
                <a:lnTo>
                  <a:pt x="50800" y="1574800"/>
                </a:lnTo>
                <a:cubicBezTo>
                  <a:pt x="22763" y="1574800"/>
                  <a:pt x="0" y="1552037"/>
                  <a:pt x="0" y="1524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2" name="Shape 30"/>
          <p:cNvSpPr/>
          <p:nvPr/>
        </p:nvSpPr>
        <p:spPr>
          <a:xfrm>
            <a:off x="8928100" y="49149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133350" y="95250"/>
                </a:moveTo>
                <a:cubicBezTo>
                  <a:pt x="133350" y="84736"/>
                  <a:pt x="141886" y="76200"/>
                  <a:pt x="152400" y="76200"/>
                </a:cubicBezTo>
                <a:cubicBezTo>
                  <a:pt x="162914" y="76200"/>
                  <a:pt x="171450" y="84736"/>
                  <a:pt x="171450" y="95250"/>
                </a:cubicBezTo>
                <a:cubicBezTo>
                  <a:pt x="171450" y="105764"/>
                  <a:pt x="162914" y="114300"/>
                  <a:pt x="152400" y="114300"/>
                </a:cubicBezTo>
                <a:cubicBezTo>
                  <a:pt x="141886" y="114300"/>
                  <a:pt x="133350" y="105764"/>
                  <a:pt x="133350" y="95250"/>
                </a:cubicBezTo>
                <a:close/>
                <a:moveTo>
                  <a:pt x="128588" y="133350"/>
                </a:moveTo>
                <a:lnTo>
                  <a:pt x="157163" y="133350"/>
                </a:lnTo>
                <a:cubicBezTo>
                  <a:pt x="165080" y="133350"/>
                  <a:pt x="171450" y="139720"/>
                  <a:pt x="171450" y="147638"/>
                </a:cubicBezTo>
                <a:lnTo>
                  <a:pt x="171450" y="200025"/>
                </a:lnTo>
                <a:lnTo>
                  <a:pt x="176212" y="200025"/>
                </a:lnTo>
                <a:cubicBezTo>
                  <a:pt x="184130" y="200025"/>
                  <a:pt x="190500" y="206395"/>
                  <a:pt x="190500" y="214313"/>
                </a:cubicBezTo>
                <a:cubicBezTo>
                  <a:pt x="190500" y="222230"/>
                  <a:pt x="184130" y="228600"/>
                  <a:pt x="176212" y="228600"/>
                </a:cubicBezTo>
                <a:lnTo>
                  <a:pt x="128588" y="228600"/>
                </a:lnTo>
                <a:cubicBezTo>
                  <a:pt x="120670" y="228600"/>
                  <a:pt x="114300" y="222230"/>
                  <a:pt x="114300" y="214313"/>
                </a:cubicBezTo>
                <a:cubicBezTo>
                  <a:pt x="114300" y="206395"/>
                  <a:pt x="120670" y="200025"/>
                  <a:pt x="128588" y="200025"/>
                </a:cubicBezTo>
                <a:lnTo>
                  <a:pt x="142875" y="200025"/>
                </a:lnTo>
                <a:lnTo>
                  <a:pt x="142875" y="161925"/>
                </a:lnTo>
                <a:lnTo>
                  <a:pt x="128588" y="161925"/>
                </a:lnTo>
                <a:cubicBezTo>
                  <a:pt x="120670" y="161925"/>
                  <a:pt x="114300" y="155555"/>
                  <a:pt x="114300" y="147638"/>
                </a:cubicBezTo>
                <a:cubicBezTo>
                  <a:pt x="114300" y="139720"/>
                  <a:pt x="120670" y="133350"/>
                  <a:pt x="128588" y="13335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3" name="Text 31"/>
          <p:cNvSpPr/>
          <p:nvPr/>
        </p:nvSpPr>
        <p:spPr>
          <a:xfrm>
            <a:off x="9423400" y="4889500"/>
            <a:ext cx="213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Относительные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953500" y="54102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5" name="Text 33"/>
          <p:cNvSpPr/>
          <p:nvPr/>
        </p:nvSpPr>
        <p:spPr>
          <a:xfrm>
            <a:off x="9245600" y="5346700"/>
            <a:ext cx="609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Краниоцеребральная диспропорция (риск ВЧГ)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8953500" y="58166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7" name="Text 35"/>
          <p:cNvSpPr/>
          <p:nvPr/>
        </p:nvSpPr>
        <p:spPr>
          <a:xfrm>
            <a:off x="9245600" y="5753100"/>
            <a:ext cx="609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Косметический дефект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8280400" y="7620000"/>
            <a:ext cx="7467600" cy="1016000"/>
          </a:xfrm>
          <a:custGeom>
            <a:avLst/>
            <a:gdLst/>
            <a:ahLst/>
            <a:cxnLst/>
            <a:rect l="l" t="t" r="r" b="b"/>
            <a:pathLst>
              <a:path w="7467600" h="1016000">
                <a:moveTo>
                  <a:pt x="152400" y="0"/>
                </a:moveTo>
                <a:lnTo>
                  <a:pt x="7315200" y="0"/>
                </a:lnTo>
                <a:cubicBezTo>
                  <a:pt x="7399312" y="0"/>
                  <a:pt x="7467600" y="68288"/>
                  <a:pt x="7467600" y="152400"/>
                </a:cubicBezTo>
                <a:lnTo>
                  <a:pt x="7467600" y="863600"/>
                </a:lnTo>
                <a:cubicBezTo>
                  <a:pt x="7467600" y="947712"/>
                  <a:pt x="7399312" y="1016000"/>
                  <a:pt x="7315200" y="1016000"/>
                </a:cubicBezTo>
                <a:lnTo>
                  <a:pt x="152400" y="1016000"/>
                </a:lnTo>
                <a:cubicBezTo>
                  <a:pt x="68288" y="1016000"/>
                  <a:pt x="0" y="947712"/>
                  <a:pt x="0" y="86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8502650" y="7975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18599" y="245566"/>
                </a:moveTo>
                <a:lnTo>
                  <a:pt x="59234" y="86201"/>
                </a:lnTo>
                <a:cubicBezTo>
                  <a:pt x="45899" y="104894"/>
                  <a:pt x="38100" y="127754"/>
                  <a:pt x="38100" y="152400"/>
                </a:cubicBezTo>
                <a:cubicBezTo>
                  <a:pt x="38100" y="215503"/>
                  <a:pt x="89297" y="266700"/>
                  <a:pt x="152400" y="266700"/>
                </a:cubicBezTo>
                <a:cubicBezTo>
                  <a:pt x="177105" y="266700"/>
                  <a:pt x="199965" y="258901"/>
                  <a:pt x="218599" y="245566"/>
                </a:cubicBezTo>
                <a:close/>
                <a:moveTo>
                  <a:pt x="245566" y="218599"/>
                </a:moveTo>
                <a:cubicBezTo>
                  <a:pt x="258901" y="199906"/>
                  <a:pt x="266700" y="177046"/>
                  <a:pt x="266700" y="152400"/>
                </a:cubicBezTo>
                <a:cubicBezTo>
                  <a:pt x="266700" y="89297"/>
                  <a:pt x="215503" y="38100"/>
                  <a:pt x="152400" y="38100"/>
                </a:cubicBezTo>
                <a:cubicBezTo>
                  <a:pt x="127695" y="38100"/>
                  <a:pt x="104835" y="45899"/>
                  <a:pt x="86201" y="59234"/>
                </a:cubicBezTo>
                <a:lnTo>
                  <a:pt x="245566" y="218599"/>
                </a:lnTo>
                <a:close/>
                <a:moveTo>
                  <a:pt x="0" y="152400"/>
                </a:moveTo>
                <a:cubicBezTo>
                  <a:pt x="0" y="68288"/>
                  <a:pt x="68288" y="0"/>
                  <a:pt x="152400" y="0"/>
                </a:cubicBezTo>
                <a:cubicBezTo>
                  <a:pt x="236512" y="0"/>
                  <a:pt x="304800" y="68288"/>
                  <a:pt x="304800" y="152400"/>
                </a:cubicBezTo>
                <a:cubicBezTo>
                  <a:pt x="304800" y="236512"/>
                  <a:pt x="236512" y="304800"/>
                  <a:pt x="152400" y="304800"/>
                </a:cubicBezTo>
                <a:cubicBezTo>
                  <a:pt x="68288" y="304800"/>
                  <a:pt x="0" y="236512"/>
                  <a:pt x="0" y="15240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40" name="Text 38"/>
          <p:cNvSpPr/>
          <p:nvPr/>
        </p:nvSpPr>
        <p:spPr>
          <a:xfrm>
            <a:off x="8974336" y="7823200"/>
            <a:ext cx="6667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Абсолютное противопоказание: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грубый сочетанный порок развития (ВПС)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 / ХИРУРГИЧЕСКОЕ ЛЕЧЕНИЕ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Методы хирургического лечения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" name="Shape 3"/>
          <p:cNvSpPr/>
          <p:nvPr/>
        </p:nvSpPr>
        <p:spPr>
          <a:xfrm>
            <a:off x="508000" y="1955800"/>
            <a:ext cx="4914900" cy="6680200"/>
          </a:xfrm>
          <a:custGeom>
            <a:avLst/>
            <a:gdLst/>
            <a:ahLst/>
            <a:cxnLst/>
            <a:rect l="l" t="t" r="r" b="b"/>
            <a:pathLst>
              <a:path w="4914900" h="6680200">
                <a:moveTo>
                  <a:pt x="50800" y="0"/>
                </a:moveTo>
                <a:lnTo>
                  <a:pt x="4864100" y="0"/>
                </a:lnTo>
                <a:cubicBezTo>
                  <a:pt x="4892156" y="0"/>
                  <a:pt x="4914900" y="22744"/>
                  <a:pt x="4914900" y="50800"/>
                </a:cubicBezTo>
                <a:lnTo>
                  <a:pt x="4914900" y="6527789"/>
                </a:lnTo>
                <a:cubicBezTo>
                  <a:pt x="4914900" y="6611963"/>
                  <a:pt x="4846663" y="6680200"/>
                  <a:pt x="4762489" y="6680200"/>
                </a:cubicBezTo>
                <a:lnTo>
                  <a:pt x="152411" y="6680200"/>
                </a:lnTo>
                <a:cubicBezTo>
                  <a:pt x="68237" y="6680200"/>
                  <a:pt x="0" y="6611963"/>
                  <a:pt x="0" y="6527789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08000" y="1955800"/>
            <a:ext cx="4914900" cy="50800"/>
          </a:xfrm>
          <a:custGeom>
            <a:avLst/>
            <a:gdLst/>
            <a:ahLst/>
            <a:cxnLst/>
            <a:rect l="l" t="t" r="r" b="b"/>
            <a:pathLst>
              <a:path w="4914900" h="508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Shape 5"/>
          <p:cNvSpPr/>
          <p:nvPr/>
        </p:nvSpPr>
        <p:spPr>
          <a:xfrm>
            <a:off x="762000" y="2235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8" name="Text 6"/>
          <p:cNvSpPr/>
          <p:nvPr/>
        </p:nvSpPr>
        <p:spPr>
          <a:xfrm>
            <a:off x="685800" y="2235200"/>
            <a:ext cx="863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625600" y="2387600"/>
            <a:ext cx="2197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Краниотомии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762000" y="3149600"/>
            <a:ext cx="4508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Рассечение или удаление части черепа с областью синостозированного шва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62000" y="3962400"/>
            <a:ext cx="4406900" cy="1727200"/>
          </a:xfrm>
          <a:custGeom>
            <a:avLst/>
            <a:gdLst/>
            <a:ahLst/>
            <a:cxnLst/>
            <a:rect l="l" t="t" r="r" b="b"/>
            <a:pathLst>
              <a:path w="4406900" h="1727200">
                <a:moveTo>
                  <a:pt x="101594" y="0"/>
                </a:moveTo>
                <a:lnTo>
                  <a:pt x="4305306" y="0"/>
                </a:lnTo>
                <a:cubicBezTo>
                  <a:pt x="4361415" y="0"/>
                  <a:pt x="4406900" y="45485"/>
                  <a:pt x="4406900" y="101594"/>
                </a:cubicBezTo>
                <a:lnTo>
                  <a:pt x="4406900" y="1625606"/>
                </a:lnTo>
                <a:cubicBezTo>
                  <a:pt x="4406900" y="1681715"/>
                  <a:pt x="4361415" y="1727200"/>
                  <a:pt x="43053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2" name="Text 10"/>
          <p:cNvSpPr/>
          <p:nvPr/>
        </p:nvSpPr>
        <p:spPr>
          <a:xfrm>
            <a:off x="914400" y="4114800"/>
            <a:ext cx="4203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Виды: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977900" y="45847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4" name="Text 12"/>
          <p:cNvSpPr/>
          <p:nvPr/>
        </p:nvSpPr>
        <p:spPr>
          <a:xfrm>
            <a:off x="1270000" y="4521200"/>
            <a:ext cx="3848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Сутуротомия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977900" y="49403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6" name="Text 14"/>
          <p:cNvSpPr/>
          <p:nvPr/>
        </p:nvSpPr>
        <p:spPr>
          <a:xfrm>
            <a:off x="1270000" y="4876800"/>
            <a:ext cx="3848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Краниотомия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977900" y="52959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8" name="Text 16"/>
          <p:cNvSpPr/>
          <p:nvPr/>
        </p:nvSpPr>
        <p:spPr>
          <a:xfrm>
            <a:off x="1270000" y="5232400"/>
            <a:ext cx="3848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Веретексэктомия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62000" y="5842000"/>
            <a:ext cx="4406900" cy="914400"/>
          </a:xfrm>
          <a:custGeom>
            <a:avLst/>
            <a:gdLst/>
            <a:ahLst/>
            <a:cxnLst/>
            <a:rect l="l" t="t" r="r" b="b"/>
            <a:pathLst>
              <a:path w="4406900" h="914400">
                <a:moveTo>
                  <a:pt x="101599" y="0"/>
                </a:moveTo>
                <a:lnTo>
                  <a:pt x="4305301" y="0"/>
                </a:lnTo>
                <a:cubicBezTo>
                  <a:pt x="4361413" y="0"/>
                  <a:pt x="4406900" y="45487"/>
                  <a:pt x="4406900" y="101599"/>
                </a:cubicBezTo>
                <a:lnTo>
                  <a:pt x="4406900" y="812801"/>
                </a:lnTo>
                <a:cubicBezTo>
                  <a:pt x="4406900" y="868913"/>
                  <a:pt x="4361413" y="914400"/>
                  <a:pt x="43053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939800" y="6057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cubicBezTo>
                  <a:pt x="107434" y="0"/>
                  <a:pt x="112792" y="3215"/>
                  <a:pt x="115570" y="8334"/>
                </a:cubicBezTo>
                <a:lnTo>
                  <a:pt x="201295" y="167084"/>
                </a:lnTo>
                <a:cubicBezTo>
                  <a:pt x="203954" y="172006"/>
                  <a:pt x="203835" y="177959"/>
                  <a:pt x="200978" y="182761"/>
                </a:cubicBezTo>
                <a:cubicBezTo>
                  <a:pt x="198120" y="187563"/>
                  <a:pt x="192921" y="190500"/>
                  <a:pt x="187325" y="190500"/>
                </a:cubicBezTo>
                <a:lnTo>
                  <a:pt x="15875" y="190500"/>
                </a:lnTo>
                <a:cubicBezTo>
                  <a:pt x="10279" y="190500"/>
                  <a:pt x="5120" y="187563"/>
                  <a:pt x="2223" y="182761"/>
                </a:cubicBezTo>
                <a:cubicBezTo>
                  <a:pt x="-675" y="177959"/>
                  <a:pt x="-754" y="172006"/>
                  <a:pt x="1905" y="167084"/>
                </a:cubicBezTo>
                <a:lnTo>
                  <a:pt x="87630" y="8334"/>
                </a:lnTo>
                <a:cubicBezTo>
                  <a:pt x="90408" y="3215"/>
                  <a:pt x="95766" y="0"/>
                  <a:pt x="101600" y="0"/>
                </a:cubicBezTo>
                <a:close/>
                <a:moveTo>
                  <a:pt x="101600" y="66675"/>
                </a:moveTo>
                <a:cubicBezTo>
                  <a:pt x="96322" y="66675"/>
                  <a:pt x="92075" y="70922"/>
                  <a:pt x="92075" y="76200"/>
                </a:cubicBezTo>
                <a:lnTo>
                  <a:pt x="92075" y="120650"/>
                </a:lnTo>
                <a:cubicBezTo>
                  <a:pt x="92075" y="125928"/>
                  <a:pt x="96322" y="130175"/>
                  <a:pt x="101600" y="130175"/>
                </a:cubicBezTo>
                <a:cubicBezTo>
                  <a:pt x="106878" y="130175"/>
                  <a:pt x="111125" y="125928"/>
                  <a:pt x="111125" y="120650"/>
                </a:cubicBezTo>
                <a:lnTo>
                  <a:pt x="111125" y="76200"/>
                </a:lnTo>
                <a:cubicBezTo>
                  <a:pt x="111125" y="70922"/>
                  <a:pt x="106878" y="66675"/>
                  <a:pt x="101600" y="66675"/>
                </a:cubicBezTo>
                <a:close/>
                <a:moveTo>
                  <a:pt x="112197" y="152400"/>
                </a:moveTo>
                <a:cubicBezTo>
                  <a:pt x="112438" y="148467"/>
                  <a:pt x="110476" y="144724"/>
                  <a:pt x="107104" y="142685"/>
                </a:cubicBezTo>
                <a:cubicBezTo>
                  <a:pt x="103732" y="140645"/>
                  <a:pt x="99507" y="140645"/>
                  <a:pt x="96135" y="142685"/>
                </a:cubicBezTo>
                <a:cubicBezTo>
                  <a:pt x="92764" y="144724"/>
                  <a:pt x="90802" y="148467"/>
                  <a:pt x="91043" y="152400"/>
                </a:cubicBezTo>
                <a:cubicBezTo>
                  <a:pt x="90802" y="156333"/>
                  <a:pt x="92764" y="160076"/>
                  <a:pt x="96135" y="162115"/>
                </a:cubicBezTo>
                <a:cubicBezTo>
                  <a:pt x="99507" y="164155"/>
                  <a:pt x="103732" y="164155"/>
                  <a:pt x="107104" y="162115"/>
                </a:cubicBezTo>
                <a:cubicBezTo>
                  <a:pt x="110476" y="160076"/>
                  <a:pt x="112438" y="156333"/>
                  <a:pt x="112197" y="15240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1" name="Text 19"/>
          <p:cNvSpPr/>
          <p:nvPr/>
        </p:nvSpPr>
        <p:spPr>
          <a:xfrm>
            <a:off x="1270000" y="5994400"/>
            <a:ext cx="38481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Малоэффективны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высокий риск рецидива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5672534" y="1955800"/>
            <a:ext cx="4914900" cy="6680200"/>
          </a:xfrm>
          <a:custGeom>
            <a:avLst/>
            <a:gdLst/>
            <a:ahLst/>
            <a:cxnLst/>
            <a:rect l="l" t="t" r="r" b="b"/>
            <a:pathLst>
              <a:path w="4914900" h="6680200">
                <a:moveTo>
                  <a:pt x="50800" y="0"/>
                </a:moveTo>
                <a:lnTo>
                  <a:pt x="4864100" y="0"/>
                </a:lnTo>
                <a:cubicBezTo>
                  <a:pt x="4892156" y="0"/>
                  <a:pt x="4914900" y="22744"/>
                  <a:pt x="4914900" y="50800"/>
                </a:cubicBezTo>
                <a:lnTo>
                  <a:pt x="4914900" y="6527789"/>
                </a:lnTo>
                <a:cubicBezTo>
                  <a:pt x="4914900" y="6611963"/>
                  <a:pt x="4846663" y="6680200"/>
                  <a:pt x="4762489" y="6680200"/>
                </a:cubicBezTo>
                <a:lnTo>
                  <a:pt x="152411" y="6680200"/>
                </a:lnTo>
                <a:cubicBezTo>
                  <a:pt x="68237" y="6680200"/>
                  <a:pt x="0" y="6611963"/>
                  <a:pt x="0" y="6527789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3" name="Shape 21"/>
          <p:cNvSpPr/>
          <p:nvPr/>
        </p:nvSpPr>
        <p:spPr>
          <a:xfrm>
            <a:off x="5672534" y="1955800"/>
            <a:ext cx="4914900" cy="50800"/>
          </a:xfrm>
          <a:custGeom>
            <a:avLst/>
            <a:gdLst/>
            <a:ahLst/>
            <a:cxnLst/>
            <a:rect l="l" t="t" r="r" b="b"/>
            <a:pathLst>
              <a:path w="4914900" h="508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4" name="Shape 22"/>
          <p:cNvSpPr/>
          <p:nvPr/>
        </p:nvSpPr>
        <p:spPr>
          <a:xfrm>
            <a:off x="5926534" y="2235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5" name="Text 23"/>
          <p:cNvSpPr/>
          <p:nvPr/>
        </p:nvSpPr>
        <p:spPr>
          <a:xfrm>
            <a:off x="5850334" y="2235200"/>
            <a:ext cx="863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790134" y="2387600"/>
            <a:ext cx="2438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Реконструкция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5926534" y="3149600"/>
            <a:ext cx="45085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Обширные краниотомии с ремоделированием костей свода и основания черепа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5926534" y="4292600"/>
            <a:ext cx="4406900" cy="2032000"/>
          </a:xfrm>
          <a:custGeom>
            <a:avLst/>
            <a:gdLst/>
            <a:ahLst/>
            <a:cxnLst/>
            <a:rect l="l" t="t" r="r" b="b"/>
            <a:pathLst>
              <a:path w="4406900" h="2032000">
                <a:moveTo>
                  <a:pt x="101600" y="0"/>
                </a:moveTo>
                <a:lnTo>
                  <a:pt x="4305300" y="0"/>
                </a:lnTo>
                <a:cubicBezTo>
                  <a:pt x="4361375" y="0"/>
                  <a:pt x="4406900" y="45525"/>
                  <a:pt x="4406900" y="101600"/>
                </a:cubicBezTo>
                <a:lnTo>
                  <a:pt x="4406900" y="1930400"/>
                </a:lnTo>
                <a:cubicBezTo>
                  <a:pt x="4406900" y="1986475"/>
                  <a:pt x="4361375" y="2032000"/>
                  <a:pt x="4305300" y="2032000"/>
                </a:cubicBezTo>
                <a:lnTo>
                  <a:pt x="101600" y="2032000"/>
                </a:lnTo>
                <a:cubicBezTo>
                  <a:pt x="45525" y="2032000"/>
                  <a:pt x="0" y="1986475"/>
                  <a:pt x="0" y="1930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9" name="Text 27"/>
          <p:cNvSpPr/>
          <p:nvPr/>
        </p:nvSpPr>
        <p:spPr>
          <a:xfrm>
            <a:off x="6078934" y="4445000"/>
            <a:ext cx="4203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Требует: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104334" y="4914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77430" y="3770"/>
                </a:moveTo>
                <a:cubicBezTo>
                  <a:pt x="78621" y="-2103"/>
                  <a:pt x="83820" y="-6350"/>
                  <a:pt x="89853" y="-6350"/>
                </a:cubicBezTo>
                <a:lnTo>
                  <a:pt x="113586" y="-6350"/>
                </a:lnTo>
                <a:cubicBezTo>
                  <a:pt x="119618" y="-6350"/>
                  <a:pt x="124817" y="-2103"/>
                  <a:pt x="126008" y="3770"/>
                </a:cubicBezTo>
                <a:lnTo>
                  <a:pt x="131763" y="31552"/>
                </a:lnTo>
                <a:cubicBezTo>
                  <a:pt x="137358" y="33933"/>
                  <a:pt x="142597" y="36989"/>
                  <a:pt x="147360" y="40600"/>
                </a:cubicBezTo>
                <a:lnTo>
                  <a:pt x="174268" y="31671"/>
                </a:lnTo>
                <a:cubicBezTo>
                  <a:pt x="179983" y="29766"/>
                  <a:pt x="186253" y="32147"/>
                  <a:pt x="189270" y="37386"/>
                </a:cubicBezTo>
                <a:lnTo>
                  <a:pt x="201136" y="57944"/>
                </a:lnTo>
                <a:cubicBezTo>
                  <a:pt x="204152" y="63182"/>
                  <a:pt x="203081" y="69771"/>
                  <a:pt x="198557" y="73779"/>
                </a:cubicBezTo>
                <a:lnTo>
                  <a:pt x="177403" y="92591"/>
                </a:lnTo>
                <a:cubicBezTo>
                  <a:pt x="177760" y="95528"/>
                  <a:pt x="177919" y="98544"/>
                  <a:pt x="177919" y="101600"/>
                </a:cubicBezTo>
                <a:cubicBezTo>
                  <a:pt x="177919" y="104656"/>
                  <a:pt x="177721" y="107672"/>
                  <a:pt x="177403" y="110609"/>
                </a:cubicBezTo>
                <a:lnTo>
                  <a:pt x="198596" y="129461"/>
                </a:lnTo>
                <a:cubicBezTo>
                  <a:pt x="203121" y="133469"/>
                  <a:pt x="204152" y="140097"/>
                  <a:pt x="201176" y="145296"/>
                </a:cubicBezTo>
                <a:lnTo>
                  <a:pt x="189309" y="165854"/>
                </a:lnTo>
                <a:cubicBezTo>
                  <a:pt x="186293" y="171053"/>
                  <a:pt x="180023" y="173474"/>
                  <a:pt x="174308" y="171569"/>
                </a:cubicBezTo>
                <a:lnTo>
                  <a:pt x="147399" y="162639"/>
                </a:lnTo>
                <a:cubicBezTo>
                  <a:pt x="142597" y="166251"/>
                  <a:pt x="137358" y="169267"/>
                  <a:pt x="131802" y="171688"/>
                </a:cubicBezTo>
                <a:lnTo>
                  <a:pt x="126087" y="199430"/>
                </a:lnTo>
                <a:cubicBezTo>
                  <a:pt x="124857" y="205343"/>
                  <a:pt x="119658" y="209550"/>
                  <a:pt x="113665" y="209550"/>
                </a:cubicBezTo>
                <a:lnTo>
                  <a:pt x="89932" y="209550"/>
                </a:lnTo>
                <a:cubicBezTo>
                  <a:pt x="83899" y="209550"/>
                  <a:pt x="78700" y="205303"/>
                  <a:pt x="77510" y="199430"/>
                </a:cubicBezTo>
                <a:lnTo>
                  <a:pt x="71795" y="171688"/>
                </a:lnTo>
                <a:cubicBezTo>
                  <a:pt x="66199" y="169307"/>
                  <a:pt x="61000" y="166251"/>
                  <a:pt x="56197" y="162639"/>
                </a:cubicBezTo>
                <a:lnTo>
                  <a:pt x="29170" y="171569"/>
                </a:lnTo>
                <a:cubicBezTo>
                  <a:pt x="23455" y="173474"/>
                  <a:pt x="17185" y="171093"/>
                  <a:pt x="14168" y="165854"/>
                </a:cubicBezTo>
                <a:lnTo>
                  <a:pt x="2302" y="145296"/>
                </a:lnTo>
                <a:cubicBezTo>
                  <a:pt x="-714" y="140057"/>
                  <a:pt x="357" y="133469"/>
                  <a:pt x="4882" y="129461"/>
                </a:cubicBezTo>
                <a:lnTo>
                  <a:pt x="26075" y="110609"/>
                </a:lnTo>
                <a:cubicBezTo>
                  <a:pt x="25717" y="107672"/>
                  <a:pt x="25559" y="104656"/>
                  <a:pt x="25559" y="101600"/>
                </a:cubicBezTo>
                <a:cubicBezTo>
                  <a:pt x="25559" y="98544"/>
                  <a:pt x="25757" y="95528"/>
                  <a:pt x="26075" y="92591"/>
                </a:cubicBezTo>
                <a:lnTo>
                  <a:pt x="4882" y="73739"/>
                </a:lnTo>
                <a:cubicBezTo>
                  <a:pt x="357" y="69731"/>
                  <a:pt x="-675" y="63103"/>
                  <a:pt x="2302" y="57904"/>
                </a:cubicBezTo>
                <a:lnTo>
                  <a:pt x="14168" y="37346"/>
                </a:lnTo>
                <a:cubicBezTo>
                  <a:pt x="17185" y="32107"/>
                  <a:pt x="23455" y="29726"/>
                  <a:pt x="29170" y="31631"/>
                </a:cubicBezTo>
                <a:lnTo>
                  <a:pt x="56078" y="40561"/>
                </a:lnTo>
                <a:cubicBezTo>
                  <a:pt x="60881" y="36949"/>
                  <a:pt x="66119" y="33933"/>
                  <a:pt x="71676" y="31512"/>
                </a:cubicBezTo>
                <a:lnTo>
                  <a:pt x="77430" y="3770"/>
                </a:lnTo>
                <a:close/>
                <a:moveTo>
                  <a:pt x="101719" y="133350"/>
                </a:moveTo>
                <a:cubicBezTo>
                  <a:pt x="113062" y="133307"/>
                  <a:pt x="123521" y="127217"/>
                  <a:pt x="129156" y="117372"/>
                </a:cubicBezTo>
                <a:cubicBezTo>
                  <a:pt x="134791" y="107527"/>
                  <a:pt x="134745" y="95424"/>
                  <a:pt x="129037" y="85622"/>
                </a:cubicBezTo>
                <a:cubicBezTo>
                  <a:pt x="123328" y="75820"/>
                  <a:pt x="112824" y="69807"/>
                  <a:pt x="101481" y="69850"/>
                </a:cubicBezTo>
                <a:cubicBezTo>
                  <a:pt x="90138" y="69893"/>
                  <a:pt x="79679" y="75983"/>
                  <a:pt x="74044" y="85828"/>
                </a:cubicBezTo>
                <a:cubicBezTo>
                  <a:pt x="68409" y="95673"/>
                  <a:pt x="68455" y="107776"/>
                  <a:pt x="74163" y="117578"/>
                </a:cubicBezTo>
                <a:cubicBezTo>
                  <a:pt x="79872" y="127380"/>
                  <a:pt x="90376" y="133393"/>
                  <a:pt x="101719" y="13335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1" name="Text 29"/>
          <p:cNvSpPr/>
          <p:nvPr/>
        </p:nvSpPr>
        <p:spPr>
          <a:xfrm>
            <a:off x="6434534" y="4851400"/>
            <a:ext cx="38481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Моторные нейрохирургические системы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104334" y="55753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77430" y="3770"/>
                </a:moveTo>
                <a:cubicBezTo>
                  <a:pt x="78621" y="-2103"/>
                  <a:pt x="83820" y="-6350"/>
                  <a:pt x="89853" y="-6350"/>
                </a:cubicBezTo>
                <a:lnTo>
                  <a:pt x="113586" y="-6350"/>
                </a:lnTo>
                <a:cubicBezTo>
                  <a:pt x="119618" y="-6350"/>
                  <a:pt x="124817" y="-2103"/>
                  <a:pt x="126008" y="3770"/>
                </a:cubicBezTo>
                <a:lnTo>
                  <a:pt x="131763" y="31552"/>
                </a:lnTo>
                <a:cubicBezTo>
                  <a:pt x="137358" y="33933"/>
                  <a:pt x="142597" y="36989"/>
                  <a:pt x="147360" y="40600"/>
                </a:cubicBezTo>
                <a:lnTo>
                  <a:pt x="174268" y="31671"/>
                </a:lnTo>
                <a:cubicBezTo>
                  <a:pt x="179983" y="29766"/>
                  <a:pt x="186253" y="32147"/>
                  <a:pt x="189270" y="37386"/>
                </a:cubicBezTo>
                <a:lnTo>
                  <a:pt x="201136" y="57944"/>
                </a:lnTo>
                <a:cubicBezTo>
                  <a:pt x="204152" y="63182"/>
                  <a:pt x="203081" y="69771"/>
                  <a:pt x="198557" y="73779"/>
                </a:cubicBezTo>
                <a:lnTo>
                  <a:pt x="177403" y="92591"/>
                </a:lnTo>
                <a:cubicBezTo>
                  <a:pt x="177760" y="95528"/>
                  <a:pt x="177919" y="98544"/>
                  <a:pt x="177919" y="101600"/>
                </a:cubicBezTo>
                <a:cubicBezTo>
                  <a:pt x="177919" y="104656"/>
                  <a:pt x="177721" y="107672"/>
                  <a:pt x="177403" y="110609"/>
                </a:cubicBezTo>
                <a:lnTo>
                  <a:pt x="198596" y="129461"/>
                </a:lnTo>
                <a:cubicBezTo>
                  <a:pt x="203121" y="133469"/>
                  <a:pt x="204152" y="140097"/>
                  <a:pt x="201176" y="145296"/>
                </a:cubicBezTo>
                <a:lnTo>
                  <a:pt x="189309" y="165854"/>
                </a:lnTo>
                <a:cubicBezTo>
                  <a:pt x="186293" y="171053"/>
                  <a:pt x="180023" y="173474"/>
                  <a:pt x="174308" y="171569"/>
                </a:cubicBezTo>
                <a:lnTo>
                  <a:pt x="147399" y="162639"/>
                </a:lnTo>
                <a:cubicBezTo>
                  <a:pt x="142597" y="166251"/>
                  <a:pt x="137358" y="169267"/>
                  <a:pt x="131802" y="171688"/>
                </a:cubicBezTo>
                <a:lnTo>
                  <a:pt x="126087" y="199430"/>
                </a:lnTo>
                <a:cubicBezTo>
                  <a:pt x="124857" y="205343"/>
                  <a:pt x="119658" y="209550"/>
                  <a:pt x="113665" y="209550"/>
                </a:cubicBezTo>
                <a:lnTo>
                  <a:pt x="89932" y="209550"/>
                </a:lnTo>
                <a:cubicBezTo>
                  <a:pt x="83899" y="209550"/>
                  <a:pt x="78700" y="205303"/>
                  <a:pt x="77510" y="199430"/>
                </a:cubicBezTo>
                <a:lnTo>
                  <a:pt x="71795" y="171688"/>
                </a:lnTo>
                <a:cubicBezTo>
                  <a:pt x="66199" y="169307"/>
                  <a:pt x="61000" y="166251"/>
                  <a:pt x="56197" y="162639"/>
                </a:cubicBezTo>
                <a:lnTo>
                  <a:pt x="29170" y="171569"/>
                </a:lnTo>
                <a:cubicBezTo>
                  <a:pt x="23455" y="173474"/>
                  <a:pt x="17185" y="171093"/>
                  <a:pt x="14168" y="165854"/>
                </a:cubicBezTo>
                <a:lnTo>
                  <a:pt x="2302" y="145296"/>
                </a:lnTo>
                <a:cubicBezTo>
                  <a:pt x="-714" y="140057"/>
                  <a:pt x="357" y="133469"/>
                  <a:pt x="4882" y="129461"/>
                </a:cubicBezTo>
                <a:lnTo>
                  <a:pt x="26075" y="110609"/>
                </a:lnTo>
                <a:cubicBezTo>
                  <a:pt x="25717" y="107672"/>
                  <a:pt x="25559" y="104656"/>
                  <a:pt x="25559" y="101600"/>
                </a:cubicBezTo>
                <a:cubicBezTo>
                  <a:pt x="25559" y="98544"/>
                  <a:pt x="25757" y="95528"/>
                  <a:pt x="26075" y="92591"/>
                </a:cubicBezTo>
                <a:lnTo>
                  <a:pt x="4882" y="73739"/>
                </a:lnTo>
                <a:cubicBezTo>
                  <a:pt x="357" y="69731"/>
                  <a:pt x="-675" y="63103"/>
                  <a:pt x="2302" y="57904"/>
                </a:cubicBezTo>
                <a:lnTo>
                  <a:pt x="14168" y="37346"/>
                </a:lnTo>
                <a:cubicBezTo>
                  <a:pt x="17185" y="32107"/>
                  <a:pt x="23455" y="29726"/>
                  <a:pt x="29170" y="31631"/>
                </a:cubicBezTo>
                <a:lnTo>
                  <a:pt x="56078" y="40561"/>
                </a:lnTo>
                <a:cubicBezTo>
                  <a:pt x="60881" y="36949"/>
                  <a:pt x="66119" y="33933"/>
                  <a:pt x="71676" y="31512"/>
                </a:cubicBezTo>
                <a:lnTo>
                  <a:pt x="77430" y="3770"/>
                </a:lnTo>
                <a:close/>
                <a:moveTo>
                  <a:pt x="101719" y="133350"/>
                </a:moveTo>
                <a:cubicBezTo>
                  <a:pt x="113062" y="133307"/>
                  <a:pt x="123521" y="127217"/>
                  <a:pt x="129156" y="117372"/>
                </a:cubicBezTo>
                <a:cubicBezTo>
                  <a:pt x="134791" y="107527"/>
                  <a:pt x="134745" y="95424"/>
                  <a:pt x="129037" y="85622"/>
                </a:cubicBezTo>
                <a:cubicBezTo>
                  <a:pt x="123328" y="75820"/>
                  <a:pt x="112824" y="69807"/>
                  <a:pt x="101481" y="69850"/>
                </a:cubicBezTo>
                <a:cubicBezTo>
                  <a:pt x="90138" y="69893"/>
                  <a:pt x="79679" y="75983"/>
                  <a:pt x="74044" y="85828"/>
                </a:cubicBezTo>
                <a:cubicBezTo>
                  <a:pt x="68409" y="95673"/>
                  <a:pt x="68455" y="107776"/>
                  <a:pt x="74163" y="117578"/>
                </a:cubicBezTo>
                <a:cubicBezTo>
                  <a:pt x="79872" y="127380"/>
                  <a:pt x="90376" y="133393"/>
                  <a:pt x="101719" y="13335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3" name="Text 31"/>
          <p:cNvSpPr/>
          <p:nvPr/>
        </p:nvSpPr>
        <p:spPr>
          <a:xfrm>
            <a:off x="6434534" y="5511800"/>
            <a:ext cx="3848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Краниотом, краниоперфоратор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104334" y="5930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77430" y="3770"/>
                </a:moveTo>
                <a:cubicBezTo>
                  <a:pt x="78621" y="-2103"/>
                  <a:pt x="83820" y="-6350"/>
                  <a:pt x="89853" y="-6350"/>
                </a:cubicBezTo>
                <a:lnTo>
                  <a:pt x="113586" y="-6350"/>
                </a:lnTo>
                <a:cubicBezTo>
                  <a:pt x="119618" y="-6350"/>
                  <a:pt x="124817" y="-2103"/>
                  <a:pt x="126008" y="3770"/>
                </a:cubicBezTo>
                <a:lnTo>
                  <a:pt x="131763" y="31552"/>
                </a:lnTo>
                <a:cubicBezTo>
                  <a:pt x="137358" y="33933"/>
                  <a:pt x="142597" y="36989"/>
                  <a:pt x="147360" y="40600"/>
                </a:cubicBezTo>
                <a:lnTo>
                  <a:pt x="174268" y="31671"/>
                </a:lnTo>
                <a:cubicBezTo>
                  <a:pt x="179983" y="29766"/>
                  <a:pt x="186253" y="32147"/>
                  <a:pt x="189270" y="37386"/>
                </a:cubicBezTo>
                <a:lnTo>
                  <a:pt x="201136" y="57944"/>
                </a:lnTo>
                <a:cubicBezTo>
                  <a:pt x="204152" y="63182"/>
                  <a:pt x="203081" y="69771"/>
                  <a:pt x="198557" y="73779"/>
                </a:cubicBezTo>
                <a:lnTo>
                  <a:pt x="177403" y="92591"/>
                </a:lnTo>
                <a:cubicBezTo>
                  <a:pt x="177760" y="95528"/>
                  <a:pt x="177919" y="98544"/>
                  <a:pt x="177919" y="101600"/>
                </a:cubicBezTo>
                <a:cubicBezTo>
                  <a:pt x="177919" y="104656"/>
                  <a:pt x="177721" y="107672"/>
                  <a:pt x="177403" y="110609"/>
                </a:cubicBezTo>
                <a:lnTo>
                  <a:pt x="198596" y="129461"/>
                </a:lnTo>
                <a:cubicBezTo>
                  <a:pt x="203121" y="133469"/>
                  <a:pt x="204152" y="140097"/>
                  <a:pt x="201176" y="145296"/>
                </a:cubicBezTo>
                <a:lnTo>
                  <a:pt x="189309" y="165854"/>
                </a:lnTo>
                <a:cubicBezTo>
                  <a:pt x="186293" y="171053"/>
                  <a:pt x="180023" y="173474"/>
                  <a:pt x="174308" y="171569"/>
                </a:cubicBezTo>
                <a:lnTo>
                  <a:pt x="147399" y="162639"/>
                </a:lnTo>
                <a:cubicBezTo>
                  <a:pt x="142597" y="166251"/>
                  <a:pt x="137358" y="169267"/>
                  <a:pt x="131802" y="171688"/>
                </a:cubicBezTo>
                <a:lnTo>
                  <a:pt x="126087" y="199430"/>
                </a:lnTo>
                <a:cubicBezTo>
                  <a:pt x="124857" y="205343"/>
                  <a:pt x="119658" y="209550"/>
                  <a:pt x="113665" y="209550"/>
                </a:cubicBezTo>
                <a:lnTo>
                  <a:pt x="89932" y="209550"/>
                </a:lnTo>
                <a:cubicBezTo>
                  <a:pt x="83899" y="209550"/>
                  <a:pt x="78700" y="205303"/>
                  <a:pt x="77510" y="199430"/>
                </a:cubicBezTo>
                <a:lnTo>
                  <a:pt x="71795" y="171688"/>
                </a:lnTo>
                <a:cubicBezTo>
                  <a:pt x="66199" y="169307"/>
                  <a:pt x="61000" y="166251"/>
                  <a:pt x="56197" y="162639"/>
                </a:cubicBezTo>
                <a:lnTo>
                  <a:pt x="29170" y="171569"/>
                </a:lnTo>
                <a:cubicBezTo>
                  <a:pt x="23455" y="173474"/>
                  <a:pt x="17185" y="171093"/>
                  <a:pt x="14168" y="165854"/>
                </a:cubicBezTo>
                <a:lnTo>
                  <a:pt x="2302" y="145296"/>
                </a:lnTo>
                <a:cubicBezTo>
                  <a:pt x="-714" y="140057"/>
                  <a:pt x="357" y="133469"/>
                  <a:pt x="4882" y="129461"/>
                </a:cubicBezTo>
                <a:lnTo>
                  <a:pt x="26075" y="110609"/>
                </a:lnTo>
                <a:cubicBezTo>
                  <a:pt x="25717" y="107672"/>
                  <a:pt x="25559" y="104656"/>
                  <a:pt x="25559" y="101600"/>
                </a:cubicBezTo>
                <a:cubicBezTo>
                  <a:pt x="25559" y="98544"/>
                  <a:pt x="25757" y="95528"/>
                  <a:pt x="26075" y="92591"/>
                </a:cubicBezTo>
                <a:lnTo>
                  <a:pt x="4882" y="73739"/>
                </a:lnTo>
                <a:cubicBezTo>
                  <a:pt x="357" y="69731"/>
                  <a:pt x="-675" y="63103"/>
                  <a:pt x="2302" y="57904"/>
                </a:cubicBezTo>
                <a:lnTo>
                  <a:pt x="14168" y="37346"/>
                </a:lnTo>
                <a:cubicBezTo>
                  <a:pt x="17185" y="32107"/>
                  <a:pt x="23455" y="29726"/>
                  <a:pt x="29170" y="31631"/>
                </a:cubicBezTo>
                <a:lnTo>
                  <a:pt x="56078" y="40561"/>
                </a:lnTo>
                <a:cubicBezTo>
                  <a:pt x="60881" y="36949"/>
                  <a:pt x="66119" y="33933"/>
                  <a:pt x="71676" y="31512"/>
                </a:cubicBezTo>
                <a:lnTo>
                  <a:pt x="77430" y="3770"/>
                </a:lnTo>
                <a:close/>
                <a:moveTo>
                  <a:pt x="101719" y="133350"/>
                </a:moveTo>
                <a:cubicBezTo>
                  <a:pt x="113062" y="133307"/>
                  <a:pt x="123521" y="127217"/>
                  <a:pt x="129156" y="117372"/>
                </a:cubicBezTo>
                <a:cubicBezTo>
                  <a:pt x="134791" y="107527"/>
                  <a:pt x="134745" y="95424"/>
                  <a:pt x="129037" y="85622"/>
                </a:cubicBezTo>
                <a:cubicBezTo>
                  <a:pt x="123328" y="75820"/>
                  <a:pt x="112824" y="69807"/>
                  <a:pt x="101481" y="69850"/>
                </a:cubicBezTo>
                <a:cubicBezTo>
                  <a:pt x="90138" y="69893"/>
                  <a:pt x="79679" y="75983"/>
                  <a:pt x="74044" y="85828"/>
                </a:cubicBezTo>
                <a:cubicBezTo>
                  <a:pt x="68409" y="95673"/>
                  <a:pt x="68455" y="107776"/>
                  <a:pt x="74163" y="117578"/>
                </a:cubicBezTo>
                <a:cubicBezTo>
                  <a:pt x="79872" y="127380"/>
                  <a:pt x="90376" y="133393"/>
                  <a:pt x="101719" y="13335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5" name="Text 33"/>
          <p:cNvSpPr/>
          <p:nvPr/>
        </p:nvSpPr>
        <p:spPr>
          <a:xfrm>
            <a:off x="6434534" y="5867400"/>
            <a:ext cx="3848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Остеотомические насадки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5926534" y="6477000"/>
            <a:ext cx="4406900" cy="914400"/>
          </a:xfrm>
          <a:custGeom>
            <a:avLst/>
            <a:gdLst/>
            <a:ahLst/>
            <a:cxnLst/>
            <a:rect l="l" t="t" r="r" b="b"/>
            <a:pathLst>
              <a:path w="4406900" h="914400">
                <a:moveTo>
                  <a:pt x="101599" y="0"/>
                </a:moveTo>
                <a:lnTo>
                  <a:pt x="4305301" y="0"/>
                </a:lnTo>
                <a:cubicBezTo>
                  <a:pt x="4361413" y="0"/>
                  <a:pt x="4406900" y="45487"/>
                  <a:pt x="4406900" y="101599"/>
                </a:cubicBezTo>
                <a:lnTo>
                  <a:pt x="4406900" y="812801"/>
                </a:lnTo>
                <a:cubicBezTo>
                  <a:pt x="4406900" y="868913"/>
                  <a:pt x="4361413" y="914400"/>
                  <a:pt x="43053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37" name="Shape 35"/>
          <p:cNvSpPr/>
          <p:nvPr/>
        </p:nvSpPr>
        <p:spPr>
          <a:xfrm>
            <a:off x="6104334" y="6692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8" name="Text 36"/>
          <p:cNvSpPr/>
          <p:nvPr/>
        </p:nvSpPr>
        <p:spPr>
          <a:xfrm>
            <a:off x="6434534" y="6629400"/>
            <a:ext cx="38481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Остеосинтез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биодеградируемыми материалами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10837267" y="1955800"/>
            <a:ext cx="4914900" cy="6680200"/>
          </a:xfrm>
          <a:custGeom>
            <a:avLst/>
            <a:gdLst/>
            <a:ahLst/>
            <a:cxnLst/>
            <a:rect l="l" t="t" r="r" b="b"/>
            <a:pathLst>
              <a:path w="4914900" h="6680200">
                <a:moveTo>
                  <a:pt x="50800" y="0"/>
                </a:moveTo>
                <a:lnTo>
                  <a:pt x="4864100" y="0"/>
                </a:lnTo>
                <a:cubicBezTo>
                  <a:pt x="4892156" y="0"/>
                  <a:pt x="4914900" y="22744"/>
                  <a:pt x="4914900" y="50800"/>
                </a:cubicBezTo>
                <a:lnTo>
                  <a:pt x="4914900" y="6527789"/>
                </a:lnTo>
                <a:cubicBezTo>
                  <a:pt x="4914900" y="6611963"/>
                  <a:pt x="4846663" y="6680200"/>
                  <a:pt x="4762489" y="6680200"/>
                </a:cubicBezTo>
                <a:lnTo>
                  <a:pt x="152411" y="6680200"/>
                </a:lnTo>
                <a:cubicBezTo>
                  <a:pt x="68237" y="6680200"/>
                  <a:pt x="0" y="6611963"/>
                  <a:pt x="0" y="6527789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0" name="Shape 38"/>
          <p:cNvSpPr/>
          <p:nvPr/>
        </p:nvSpPr>
        <p:spPr>
          <a:xfrm>
            <a:off x="10837267" y="1955800"/>
            <a:ext cx="4914900" cy="50800"/>
          </a:xfrm>
          <a:custGeom>
            <a:avLst/>
            <a:gdLst/>
            <a:ahLst/>
            <a:cxnLst/>
            <a:rect l="l" t="t" r="r" b="b"/>
            <a:pathLst>
              <a:path w="4914900" h="508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1" name="Shape 39"/>
          <p:cNvSpPr/>
          <p:nvPr/>
        </p:nvSpPr>
        <p:spPr>
          <a:xfrm>
            <a:off x="11091267" y="2235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2" name="Text 40"/>
          <p:cNvSpPr/>
          <p:nvPr/>
        </p:nvSpPr>
        <p:spPr>
          <a:xfrm>
            <a:off x="11015067" y="2235200"/>
            <a:ext cx="863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11954867" y="2387600"/>
            <a:ext cx="2997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Комбинированные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11091267" y="3149600"/>
            <a:ext cx="4508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Сочетание краниотомий с дополнительными методами реконструкции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11091267" y="3962400"/>
            <a:ext cx="4406900" cy="1727200"/>
          </a:xfrm>
          <a:custGeom>
            <a:avLst/>
            <a:gdLst/>
            <a:ahLst/>
            <a:cxnLst/>
            <a:rect l="l" t="t" r="r" b="b"/>
            <a:pathLst>
              <a:path w="4406900" h="1727200">
                <a:moveTo>
                  <a:pt x="101594" y="0"/>
                </a:moveTo>
                <a:lnTo>
                  <a:pt x="4305306" y="0"/>
                </a:lnTo>
                <a:cubicBezTo>
                  <a:pt x="4361415" y="0"/>
                  <a:pt x="4406900" y="45485"/>
                  <a:pt x="4406900" y="101594"/>
                </a:cubicBezTo>
                <a:lnTo>
                  <a:pt x="4406900" y="1625606"/>
                </a:lnTo>
                <a:cubicBezTo>
                  <a:pt x="4406900" y="1681715"/>
                  <a:pt x="4361415" y="1727200"/>
                  <a:pt x="43053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6" name="Text 44"/>
          <p:cNvSpPr/>
          <p:nvPr/>
        </p:nvSpPr>
        <p:spPr>
          <a:xfrm>
            <a:off x="11243667" y="4114800"/>
            <a:ext cx="4203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Методы: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11281767" y="45847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01600" y="25400"/>
                </a:moveTo>
                <a:cubicBezTo>
                  <a:pt x="101600" y="18375"/>
                  <a:pt x="95925" y="12700"/>
                  <a:pt x="88900" y="12700"/>
                </a:cubicBezTo>
                <a:cubicBezTo>
                  <a:pt x="81875" y="12700"/>
                  <a:pt x="76200" y="18375"/>
                  <a:pt x="76200" y="25400"/>
                </a:cubicBezTo>
                <a:lnTo>
                  <a:pt x="76200" y="88900"/>
                </a:lnTo>
                <a:lnTo>
                  <a:pt x="12700" y="88900"/>
                </a:lnTo>
                <a:cubicBezTo>
                  <a:pt x="5675" y="88900"/>
                  <a:pt x="0" y="94575"/>
                  <a:pt x="0" y="101600"/>
                </a:cubicBezTo>
                <a:cubicBezTo>
                  <a:pt x="0" y="108625"/>
                  <a:pt x="5675" y="114300"/>
                  <a:pt x="12700" y="114300"/>
                </a:cubicBezTo>
                <a:lnTo>
                  <a:pt x="76200" y="114300"/>
                </a:lnTo>
                <a:lnTo>
                  <a:pt x="76200" y="177800"/>
                </a:lnTo>
                <a:cubicBezTo>
                  <a:pt x="76200" y="184825"/>
                  <a:pt x="81875" y="190500"/>
                  <a:pt x="88900" y="190500"/>
                </a:cubicBezTo>
                <a:cubicBezTo>
                  <a:pt x="95925" y="190500"/>
                  <a:pt x="101600" y="184825"/>
                  <a:pt x="101600" y="177800"/>
                </a:cubicBezTo>
                <a:lnTo>
                  <a:pt x="101600" y="114300"/>
                </a:lnTo>
                <a:lnTo>
                  <a:pt x="165100" y="114300"/>
                </a:lnTo>
                <a:cubicBezTo>
                  <a:pt x="172125" y="114300"/>
                  <a:pt x="177800" y="108625"/>
                  <a:pt x="177800" y="101600"/>
                </a:cubicBezTo>
                <a:cubicBezTo>
                  <a:pt x="177800" y="94575"/>
                  <a:pt x="172125" y="88900"/>
                  <a:pt x="165100" y="88900"/>
                </a:cubicBezTo>
                <a:lnTo>
                  <a:pt x="101600" y="88900"/>
                </a:lnTo>
                <a:lnTo>
                  <a:pt x="101600" y="2540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8" name="Text 46"/>
          <p:cNvSpPr/>
          <p:nvPr/>
        </p:nvSpPr>
        <p:spPr>
          <a:xfrm>
            <a:off x="11599267" y="4521200"/>
            <a:ext cx="3848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Дистракционные устройства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11281767" y="49403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01600" y="25400"/>
                </a:moveTo>
                <a:cubicBezTo>
                  <a:pt x="101600" y="18375"/>
                  <a:pt x="95925" y="12700"/>
                  <a:pt x="88900" y="12700"/>
                </a:cubicBezTo>
                <a:cubicBezTo>
                  <a:pt x="81875" y="12700"/>
                  <a:pt x="76200" y="18375"/>
                  <a:pt x="76200" y="25400"/>
                </a:cubicBezTo>
                <a:lnTo>
                  <a:pt x="76200" y="88900"/>
                </a:lnTo>
                <a:lnTo>
                  <a:pt x="12700" y="88900"/>
                </a:lnTo>
                <a:cubicBezTo>
                  <a:pt x="5675" y="88900"/>
                  <a:pt x="0" y="94575"/>
                  <a:pt x="0" y="101600"/>
                </a:cubicBezTo>
                <a:cubicBezTo>
                  <a:pt x="0" y="108625"/>
                  <a:pt x="5675" y="114300"/>
                  <a:pt x="12700" y="114300"/>
                </a:cubicBezTo>
                <a:lnTo>
                  <a:pt x="76200" y="114300"/>
                </a:lnTo>
                <a:lnTo>
                  <a:pt x="76200" y="177800"/>
                </a:lnTo>
                <a:cubicBezTo>
                  <a:pt x="76200" y="184825"/>
                  <a:pt x="81875" y="190500"/>
                  <a:pt x="88900" y="190500"/>
                </a:cubicBezTo>
                <a:cubicBezTo>
                  <a:pt x="95925" y="190500"/>
                  <a:pt x="101600" y="184825"/>
                  <a:pt x="101600" y="177800"/>
                </a:cubicBezTo>
                <a:lnTo>
                  <a:pt x="101600" y="114300"/>
                </a:lnTo>
                <a:lnTo>
                  <a:pt x="165100" y="114300"/>
                </a:lnTo>
                <a:cubicBezTo>
                  <a:pt x="172125" y="114300"/>
                  <a:pt x="177800" y="108625"/>
                  <a:pt x="177800" y="101600"/>
                </a:cubicBezTo>
                <a:cubicBezTo>
                  <a:pt x="177800" y="94575"/>
                  <a:pt x="172125" y="88900"/>
                  <a:pt x="165100" y="88900"/>
                </a:cubicBezTo>
                <a:lnTo>
                  <a:pt x="101600" y="88900"/>
                </a:lnTo>
                <a:lnTo>
                  <a:pt x="101600" y="2540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0" name="Text 48"/>
          <p:cNvSpPr/>
          <p:nvPr/>
        </p:nvSpPr>
        <p:spPr>
          <a:xfrm>
            <a:off x="11599267" y="4876800"/>
            <a:ext cx="3848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Пружинные дистракторы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11281767" y="52959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01600" y="25400"/>
                </a:moveTo>
                <a:cubicBezTo>
                  <a:pt x="101600" y="18375"/>
                  <a:pt x="95925" y="12700"/>
                  <a:pt x="88900" y="12700"/>
                </a:cubicBezTo>
                <a:cubicBezTo>
                  <a:pt x="81875" y="12700"/>
                  <a:pt x="76200" y="18375"/>
                  <a:pt x="76200" y="25400"/>
                </a:cubicBezTo>
                <a:lnTo>
                  <a:pt x="76200" y="88900"/>
                </a:lnTo>
                <a:lnTo>
                  <a:pt x="12700" y="88900"/>
                </a:lnTo>
                <a:cubicBezTo>
                  <a:pt x="5675" y="88900"/>
                  <a:pt x="0" y="94575"/>
                  <a:pt x="0" y="101600"/>
                </a:cubicBezTo>
                <a:cubicBezTo>
                  <a:pt x="0" y="108625"/>
                  <a:pt x="5675" y="114300"/>
                  <a:pt x="12700" y="114300"/>
                </a:cubicBezTo>
                <a:lnTo>
                  <a:pt x="76200" y="114300"/>
                </a:lnTo>
                <a:lnTo>
                  <a:pt x="76200" y="177800"/>
                </a:lnTo>
                <a:cubicBezTo>
                  <a:pt x="76200" y="184825"/>
                  <a:pt x="81875" y="190500"/>
                  <a:pt x="88900" y="190500"/>
                </a:cubicBezTo>
                <a:cubicBezTo>
                  <a:pt x="95925" y="190500"/>
                  <a:pt x="101600" y="184825"/>
                  <a:pt x="101600" y="177800"/>
                </a:cubicBezTo>
                <a:lnTo>
                  <a:pt x="101600" y="114300"/>
                </a:lnTo>
                <a:lnTo>
                  <a:pt x="165100" y="114300"/>
                </a:lnTo>
                <a:cubicBezTo>
                  <a:pt x="172125" y="114300"/>
                  <a:pt x="177800" y="108625"/>
                  <a:pt x="177800" y="101600"/>
                </a:cubicBezTo>
                <a:cubicBezTo>
                  <a:pt x="177800" y="94575"/>
                  <a:pt x="172125" y="88900"/>
                  <a:pt x="165100" y="88900"/>
                </a:cubicBezTo>
                <a:lnTo>
                  <a:pt x="101600" y="88900"/>
                </a:lnTo>
                <a:lnTo>
                  <a:pt x="101600" y="2540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2" name="Text 50"/>
          <p:cNvSpPr/>
          <p:nvPr/>
        </p:nvSpPr>
        <p:spPr>
          <a:xfrm>
            <a:off x="11599267" y="5232400"/>
            <a:ext cx="3848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Краниальные ортезы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11091267" y="5842000"/>
            <a:ext cx="4406900" cy="914400"/>
          </a:xfrm>
          <a:custGeom>
            <a:avLst/>
            <a:gdLst/>
            <a:ahLst/>
            <a:cxnLst/>
            <a:rect l="l" t="t" r="r" b="b"/>
            <a:pathLst>
              <a:path w="4406900" h="914400">
                <a:moveTo>
                  <a:pt x="101599" y="0"/>
                </a:moveTo>
                <a:lnTo>
                  <a:pt x="4305301" y="0"/>
                </a:lnTo>
                <a:cubicBezTo>
                  <a:pt x="4361413" y="0"/>
                  <a:pt x="4406900" y="45487"/>
                  <a:pt x="4406900" y="101599"/>
                </a:cubicBezTo>
                <a:lnTo>
                  <a:pt x="4406900" y="812801"/>
                </a:lnTo>
                <a:cubicBezTo>
                  <a:pt x="4406900" y="868913"/>
                  <a:pt x="4361413" y="914400"/>
                  <a:pt x="43053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54" name="Shape 52"/>
          <p:cNvSpPr/>
          <p:nvPr/>
        </p:nvSpPr>
        <p:spPr>
          <a:xfrm>
            <a:off x="11256367" y="60579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22833" y="-7501"/>
                </a:moveTo>
                <a:cubicBezTo>
                  <a:pt x="121206" y="-10676"/>
                  <a:pt x="117912" y="-12700"/>
                  <a:pt x="114340" y="-12700"/>
                </a:cubicBezTo>
                <a:cubicBezTo>
                  <a:pt x="110768" y="-12700"/>
                  <a:pt x="107474" y="-10676"/>
                  <a:pt x="105847" y="-7501"/>
                </a:cubicBezTo>
                <a:lnTo>
                  <a:pt x="76637" y="49728"/>
                </a:lnTo>
                <a:lnTo>
                  <a:pt x="13176" y="59809"/>
                </a:lnTo>
                <a:cubicBezTo>
                  <a:pt x="9644" y="60365"/>
                  <a:pt x="6707" y="62865"/>
                  <a:pt x="5596" y="66278"/>
                </a:cubicBezTo>
                <a:cubicBezTo>
                  <a:pt x="4485" y="69691"/>
                  <a:pt x="5398" y="73422"/>
                  <a:pt x="7898" y="75962"/>
                </a:cubicBezTo>
                <a:lnTo>
                  <a:pt x="53300" y="121404"/>
                </a:lnTo>
                <a:lnTo>
                  <a:pt x="43299" y="184864"/>
                </a:lnTo>
                <a:cubicBezTo>
                  <a:pt x="42743" y="188397"/>
                  <a:pt x="44212" y="191968"/>
                  <a:pt x="47109" y="194072"/>
                </a:cubicBezTo>
                <a:cubicBezTo>
                  <a:pt x="50006" y="196175"/>
                  <a:pt x="53816" y="196493"/>
                  <a:pt x="57031" y="194866"/>
                </a:cubicBezTo>
                <a:lnTo>
                  <a:pt x="114340" y="165735"/>
                </a:lnTo>
                <a:lnTo>
                  <a:pt x="171609" y="194866"/>
                </a:lnTo>
                <a:cubicBezTo>
                  <a:pt x="174784" y="196493"/>
                  <a:pt x="178633" y="196175"/>
                  <a:pt x="181531" y="194072"/>
                </a:cubicBezTo>
                <a:cubicBezTo>
                  <a:pt x="184428" y="191968"/>
                  <a:pt x="185896" y="188436"/>
                  <a:pt x="185341" y="184864"/>
                </a:cubicBezTo>
                <a:lnTo>
                  <a:pt x="175300" y="121404"/>
                </a:lnTo>
                <a:lnTo>
                  <a:pt x="220702" y="75962"/>
                </a:lnTo>
                <a:cubicBezTo>
                  <a:pt x="223242" y="73422"/>
                  <a:pt x="224115" y="69691"/>
                  <a:pt x="223004" y="66278"/>
                </a:cubicBezTo>
                <a:cubicBezTo>
                  <a:pt x="221893" y="62865"/>
                  <a:pt x="218996" y="60365"/>
                  <a:pt x="215424" y="59809"/>
                </a:cubicBezTo>
                <a:lnTo>
                  <a:pt x="152003" y="49728"/>
                </a:lnTo>
                <a:lnTo>
                  <a:pt x="122833" y="-750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5" name="Text 53"/>
          <p:cNvSpPr/>
          <p:nvPr/>
        </p:nvSpPr>
        <p:spPr>
          <a:xfrm>
            <a:off x="11599267" y="5994400"/>
            <a:ext cx="38481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Оптимизация с компьютерным планированием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 / ХИРУРГИЧЕСКОЕ ЛЕЧЕНИЕ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Остеосинтез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1930400"/>
            <a:ext cx="7442200" cy="4876800"/>
          </a:xfrm>
          <a:custGeom>
            <a:avLst/>
            <a:gdLst/>
            <a:ahLst/>
            <a:cxnLst/>
            <a:rect l="l" t="t" r="r" b="b"/>
            <a:pathLst>
              <a:path w="7442200" h="4876800">
                <a:moveTo>
                  <a:pt x="50800" y="0"/>
                </a:moveTo>
                <a:lnTo>
                  <a:pt x="7289800" y="0"/>
                </a:lnTo>
                <a:cubicBezTo>
                  <a:pt x="7373912" y="0"/>
                  <a:pt x="7442200" y="68288"/>
                  <a:pt x="7442200" y="152400"/>
                </a:cubicBezTo>
                <a:lnTo>
                  <a:pt x="7442200" y="4724400"/>
                </a:lnTo>
                <a:cubicBezTo>
                  <a:pt x="7442200" y="4808512"/>
                  <a:pt x="7373912" y="4876800"/>
                  <a:pt x="7289800" y="4876800"/>
                </a:cubicBezTo>
                <a:lnTo>
                  <a:pt x="50800" y="4876800"/>
                </a:lnTo>
                <a:cubicBezTo>
                  <a:pt x="22744" y="4876800"/>
                  <a:pt x="0" y="4854056"/>
                  <a:pt x="0" y="4826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1930400"/>
            <a:ext cx="50800" cy="4876800"/>
          </a:xfrm>
          <a:custGeom>
            <a:avLst/>
            <a:gdLst/>
            <a:ahLst/>
            <a:cxnLst/>
            <a:rect l="l" t="t" r="r" b="b"/>
            <a:pathLst>
              <a:path w="50800" h="4876800">
                <a:moveTo>
                  <a:pt x="50800" y="0"/>
                </a:moveTo>
                <a:lnTo>
                  <a:pt x="50800" y="0"/>
                </a:lnTo>
                <a:lnTo>
                  <a:pt x="50800" y="4876800"/>
                </a:lnTo>
                <a:lnTo>
                  <a:pt x="50800" y="4876800"/>
                </a:lnTo>
                <a:cubicBezTo>
                  <a:pt x="22763" y="4876800"/>
                  <a:pt x="0" y="4854037"/>
                  <a:pt x="0" y="4826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Shape 5"/>
          <p:cNvSpPr/>
          <p:nvPr/>
        </p:nvSpPr>
        <p:spPr>
          <a:xfrm>
            <a:off x="8636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8" name="Shape 6"/>
          <p:cNvSpPr/>
          <p:nvPr/>
        </p:nvSpPr>
        <p:spPr>
          <a:xfrm>
            <a:off x="1058863" y="24511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30312" y="-14064"/>
                </a:moveTo>
                <a:cubicBezTo>
                  <a:pt x="227261" y="-20017"/>
                  <a:pt x="221084" y="-23812"/>
                  <a:pt x="214387" y="-23812"/>
                </a:cubicBezTo>
                <a:cubicBezTo>
                  <a:pt x="207690" y="-23812"/>
                  <a:pt x="201513" y="-20017"/>
                  <a:pt x="198462" y="-14064"/>
                </a:cubicBezTo>
                <a:lnTo>
                  <a:pt x="143694" y="93241"/>
                </a:lnTo>
                <a:lnTo>
                  <a:pt x="24705" y="112142"/>
                </a:lnTo>
                <a:cubicBezTo>
                  <a:pt x="18083" y="113184"/>
                  <a:pt x="12576" y="117872"/>
                  <a:pt x="10492" y="124271"/>
                </a:cubicBezTo>
                <a:cubicBezTo>
                  <a:pt x="8409" y="130671"/>
                  <a:pt x="10120" y="137666"/>
                  <a:pt x="14808" y="142429"/>
                </a:cubicBezTo>
                <a:lnTo>
                  <a:pt x="99938" y="227633"/>
                </a:lnTo>
                <a:lnTo>
                  <a:pt x="81186" y="346621"/>
                </a:lnTo>
                <a:cubicBezTo>
                  <a:pt x="80144" y="353244"/>
                  <a:pt x="82897" y="359941"/>
                  <a:pt x="88329" y="363885"/>
                </a:cubicBezTo>
                <a:cubicBezTo>
                  <a:pt x="93762" y="367829"/>
                  <a:pt x="100905" y="368424"/>
                  <a:pt x="106933" y="365373"/>
                </a:cubicBezTo>
                <a:lnTo>
                  <a:pt x="214387" y="310753"/>
                </a:lnTo>
                <a:lnTo>
                  <a:pt x="321766" y="365373"/>
                </a:lnTo>
                <a:cubicBezTo>
                  <a:pt x="327720" y="368424"/>
                  <a:pt x="334938" y="367829"/>
                  <a:pt x="340370" y="363885"/>
                </a:cubicBezTo>
                <a:cubicBezTo>
                  <a:pt x="345802" y="359941"/>
                  <a:pt x="348555" y="353318"/>
                  <a:pt x="347514" y="346621"/>
                </a:cubicBezTo>
                <a:lnTo>
                  <a:pt x="328687" y="227633"/>
                </a:lnTo>
                <a:lnTo>
                  <a:pt x="413817" y="142429"/>
                </a:lnTo>
                <a:cubicBezTo>
                  <a:pt x="418579" y="137666"/>
                  <a:pt x="420216" y="130671"/>
                  <a:pt x="418133" y="124271"/>
                </a:cubicBezTo>
                <a:cubicBezTo>
                  <a:pt x="416049" y="117872"/>
                  <a:pt x="410617" y="113184"/>
                  <a:pt x="403920" y="112142"/>
                </a:cubicBezTo>
                <a:lnTo>
                  <a:pt x="285006" y="93241"/>
                </a:lnTo>
                <a:lnTo>
                  <a:pt x="230312" y="-14064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879600" y="2413000"/>
            <a:ext cx="4102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«Золотой стандарт»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63600" y="3251200"/>
            <a:ext cx="6807200" cy="812800"/>
          </a:xfrm>
          <a:custGeom>
            <a:avLst/>
            <a:gdLst/>
            <a:ahLst/>
            <a:cxnLst/>
            <a:rect l="l" t="t" r="r" b="b"/>
            <a:pathLst>
              <a:path w="6807200" h="812800">
                <a:moveTo>
                  <a:pt x="101600" y="0"/>
                </a:moveTo>
                <a:lnTo>
                  <a:pt x="6705600" y="0"/>
                </a:lnTo>
                <a:cubicBezTo>
                  <a:pt x="6761675" y="0"/>
                  <a:pt x="6807200" y="45525"/>
                  <a:pt x="6807200" y="101600"/>
                </a:cubicBezTo>
                <a:lnTo>
                  <a:pt x="6807200" y="711200"/>
                </a:lnTo>
                <a:cubicBezTo>
                  <a:pt x="6807200" y="767275"/>
                  <a:pt x="6761675" y="812800"/>
                  <a:pt x="67056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1726226" y="3429000"/>
            <a:ext cx="5081949" cy="444500"/>
          </a:xfrm>
          <a:custGeom>
            <a:avLst/>
            <a:gdLst/>
            <a:ahLst/>
            <a:cxnLst/>
            <a:rect l="l" t="t" r="r" b="b"/>
            <a:pathLst>
              <a:path w="5081949" h="444500">
                <a:moveTo>
                  <a:pt x="50802" y="0"/>
                </a:moveTo>
                <a:lnTo>
                  <a:pt x="5031147" y="0"/>
                </a:lnTo>
                <a:cubicBezTo>
                  <a:pt x="5059204" y="0"/>
                  <a:pt x="5081949" y="22745"/>
                  <a:pt x="5081949" y="50802"/>
                </a:cubicBezTo>
                <a:lnTo>
                  <a:pt x="5081949" y="393698"/>
                </a:lnTo>
                <a:cubicBezTo>
                  <a:pt x="5081949" y="421755"/>
                  <a:pt x="5059204" y="444500"/>
                  <a:pt x="5031147" y="444500"/>
                </a:cubicBezTo>
                <a:lnTo>
                  <a:pt x="50802" y="444500"/>
                </a:lnTo>
                <a:cubicBezTo>
                  <a:pt x="22745" y="444500"/>
                  <a:pt x="0" y="421755"/>
                  <a:pt x="0" y="393698"/>
                </a:cubicBezTo>
                <a:lnTo>
                  <a:pt x="0" y="50802"/>
                </a:lnTo>
                <a:cubicBezTo>
                  <a:pt x="0" y="22764"/>
                  <a:pt x="22764" y="0"/>
                  <a:pt x="50802" y="0"/>
                </a:cubicBezTo>
                <a:close/>
              </a:path>
            </a:pathLst>
          </a:custGeom>
          <a:solidFill>
            <a:srgbClr val="3498DB">
              <a:alpha val="30196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662726" y="3429000"/>
            <a:ext cx="5208949" cy="4445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 algn="ctr">
              <a:lnSpc>
                <a:spcPct val="140000"/>
              </a:lnSpc>
            </a:pPr>
            <a:r>
              <a:rPr lang="en-US" sz="20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Биодеградируемые пластины и винты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889000" y="43307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4" name="Text 12"/>
          <p:cNvSpPr/>
          <p:nvPr/>
        </p:nvSpPr>
        <p:spPr>
          <a:xfrm>
            <a:off x="1219200" y="4267200"/>
            <a:ext cx="6553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 требуют удаления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889000" y="47371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6" name="Text 14"/>
          <p:cNvSpPr/>
          <p:nvPr/>
        </p:nvSpPr>
        <p:spPr>
          <a:xfrm>
            <a:off x="1219200" y="4673600"/>
            <a:ext cx="6553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Резорбируются в течение 12-24 мес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889000" y="51435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8" name="Text 16"/>
          <p:cNvSpPr/>
          <p:nvPr/>
        </p:nvSpPr>
        <p:spPr>
          <a:xfrm>
            <a:off x="1219200" y="5080000"/>
            <a:ext cx="6553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Нет осложнений при длительном использовании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08000" y="7010400"/>
            <a:ext cx="7467600" cy="1625600"/>
          </a:xfrm>
          <a:custGeom>
            <a:avLst/>
            <a:gdLst/>
            <a:ahLst/>
            <a:cxnLst/>
            <a:rect l="l" t="t" r="r" b="b"/>
            <a:pathLst>
              <a:path w="7467600" h="1625600">
                <a:moveTo>
                  <a:pt x="152400" y="0"/>
                </a:moveTo>
                <a:lnTo>
                  <a:pt x="7315200" y="0"/>
                </a:lnTo>
                <a:cubicBezTo>
                  <a:pt x="7399312" y="0"/>
                  <a:pt x="7467600" y="68288"/>
                  <a:pt x="7467600" y="152400"/>
                </a:cubicBezTo>
                <a:lnTo>
                  <a:pt x="7467600" y="1473200"/>
                </a:lnTo>
                <a:cubicBezTo>
                  <a:pt x="7467600" y="1557312"/>
                  <a:pt x="7399312" y="1625600"/>
                  <a:pt x="7315200" y="1625600"/>
                </a:cubicBezTo>
                <a:lnTo>
                  <a:pt x="152400" y="1625600"/>
                </a:lnTo>
                <a:cubicBezTo>
                  <a:pt x="68288" y="1625600"/>
                  <a:pt x="0" y="1557312"/>
                  <a:pt x="0" y="14732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781050" y="72898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49734" y="57150"/>
                </a:moveTo>
                <a:cubicBezTo>
                  <a:pt x="239851" y="57150"/>
                  <a:pt x="230267" y="59829"/>
                  <a:pt x="221873" y="64710"/>
                </a:cubicBezTo>
                <a:cubicBezTo>
                  <a:pt x="212467" y="55185"/>
                  <a:pt x="201513" y="47208"/>
                  <a:pt x="189428" y="41196"/>
                </a:cubicBezTo>
                <a:cubicBezTo>
                  <a:pt x="206216" y="26908"/>
                  <a:pt x="227588" y="19050"/>
                  <a:pt x="249734" y="19050"/>
                </a:cubicBezTo>
                <a:cubicBezTo>
                  <a:pt x="301169" y="19050"/>
                  <a:pt x="342900" y="60722"/>
                  <a:pt x="342900" y="112216"/>
                </a:cubicBezTo>
                <a:cubicBezTo>
                  <a:pt x="342900" y="136922"/>
                  <a:pt x="333077" y="160615"/>
                  <a:pt x="315635" y="178058"/>
                </a:cubicBezTo>
                <a:lnTo>
                  <a:pt x="273308" y="220385"/>
                </a:lnTo>
                <a:cubicBezTo>
                  <a:pt x="255865" y="237827"/>
                  <a:pt x="232172" y="247650"/>
                  <a:pt x="207466" y="247650"/>
                </a:cubicBezTo>
                <a:cubicBezTo>
                  <a:pt x="156031" y="247650"/>
                  <a:pt x="114300" y="205978"/>
                  <a:pt x="114300" y="154484"/>
                </a:cubicBezTo>
                <a:cubicBezTo>
                  <a:pt x="114300" y="153591"/>
                  <a:pt x="114300" y="152698"/>
                  <a:pt x="114360" y="151805"/>
                </a:cubicBezTo>
                <a:cubicBezTo>
                  <a:pt x="114657" y="141268"/>
                  <a:pt x="123408" y="132993"/>
                  <a:pt x="133945" y="133290"/>
                </a:cubicBezTo>
                <a:cubicBezTo>
                  <a:pt x="144482" y="133588"/>
                  <a:pt x="152757" y="142339"/>
                  <a:pt x="152460" y="152876"/>
                </a:cubicBezTo>
                <a:cubicBezTo>
                  <a:pt x="152460" y="153412"/>
                  <a:pt x="152460" y="153948"/>
                  <a:pt x="152460" y="154424"/>
                </a:cubicBezTo>
                <a:cubicBezTo>
                  <a:pt x="152460" y="184845"/>
                  <a:pt x="177105" y="209490"/>
                  <a:pt x="207526" y="209490"/>
                </a:cubicBezTo>
                <a:cubicBezTo>
                  <a:pt x="222111" y="209490"/>
                  <a:pt x="236101" y="203716"/>
                  <a:pt x="246459" y="193358"/>
                </a:cubicBezTo>
                <a:lnTo>
                  <a:pt x="288786" y="151031"/>
                </a:lnTo>
                <a:cubicBezTo>
                  <a:pt x="299085" y="140732"/>
                  <a:pt x="304919" y="126683"/>
                  <a:pt x="304919" y="112097"/>
                </a:cubicBezTo>
                <a:cubicBezTo>
                  <a:pt x="304919" y="81677"/>
                  <a:pt x="280273" y="57031"/>
                  <a:pt x="249853" y="57031"/>
                </a:cubicBezTo>
                <a:close/>
                <a:moveTo>
                  <a:pt x="163830" y="103168"/>
                </a:moveTo>
                <a:cubicBezTo>
                  <a:pt x="162699" y="102691"/>
                  <a:pt x="161568" y="102037"/>
                  <a:pt x="160556" y="101322"/>
                </a:cubicBezTo>
                <a:cubicBezTo>
                  <a:pt x="153055" y="97453"/>
                  <a:pt x="144482" y="95250"/>
                  <a:pt x="135493" y="95250"/>
                </a:cubicBezTo>
                <a:cubicBezTo>
                  <a:pt x="120908" y="95250"/>
                  <a:pt x="106918" y="101025"/>
                  <a:pt x="96560" y="111383"/>
                </a:cubicBezTo>
                <a:lnTo>
                  <a:pt x="54233" y="153710"/>
                </a:lnTo>
                <a:cubicBezTo>
                  <a:pt x="43934" y="164009"/>
                  <a:pt x="38100" y="178058"/>
                  <a:pt x="38100" y="192643"/>
                </a:cubicBezTo>
                <a:cubicBezTo>
                  <a:pt x="38100" y="223064"/>
                  <a:pt x="62746" y="247710"/>
                  <a:pt x="93166" y="247710"/>
                </a:cubicBezTo>
                <a:cubicBezTo>
                  <a:pt x="102989" y="247710"/>
                  <a:pt x="112574" y="245090"/>
                  <a:pt x="120967" y="240209"/>
                </a:cubicBezTo>
                <a:cubicBezTo>
                  <a:pt x="130373" y="249734"/>
                  <a:pt x="141327" y="257711"/>
                  <a:pt x="153472" y="263723"/>
                </a:cubicBezTo>
                <a:cubicBezTo>
                  <a:pt x="136684" y="277951"/>
                  <a:pt x="115372" y="285869"/>
                  <a:pt x="93166" y="285869"/>
                </a:cubicBezTo>
                <a:cubicBezTo>
                  <a:pt x="41731" y="285869"/>
                  <a:pt x="0" y="244197"/>
                  <a:pt x="0" y="192703"/>
                </a:cubicBezTo>
                <a:cubicBezTo>
                  <a:pt x="0" y="167997"/>
                  <a:pt x="9823" y="144304"/>
                  <a:pt x="27265" y="126861"/>
                </a:cubicBezTo>
                <a:lnTo>
                  <a:pt x="69592" y="84534"/>
                </a:lnTo>
                <a:cubicBezTo>
                  <a:pt x="87035" y="67092"/>
                  <a:pt x="110728" y="57269"/>
                  <a:pt x="135434" y="57269"/>
                </a:cubicBezTo>
                <a:cubicBezTo>
                  <a:pt x="186988" y="57269"/>
                  <a:pt x="228600" y="99298"/>
                  <a:pt x="228600" y="150674"/>
                </a:cubicBezTo>
                <a:cubicBezTo>
                  <a:pt x="228600" y="151448"/>
                  <a:pt x="228600" y="152221"/>
                  <a:pt x="228600" y="152995"/>
                </a:cubicBezTo>
                <a:cubicBezTo>
                  <a:pt x="228362" y="163532"/>
                  <a:pt x="219611" y="171807"/>
                  <a:pt x="209074" y="171569"/>
                </a:cubicBezTo>
                <a:cubicBezTo>
                  <a:pt x="198537" y="171331"/>
                  <a:pt x="190262" y="162580"/>
                  <a:pt x="190500" y="152043"/>
                </a:cubicBezTo>
                <a:cubicBezTo>
                  <a:pt x="190500" y="151567"/>
                  <a:pt x="190500" y="151150"/>
                  <a:pt x="190500" y="150674"/>
                </a:cubicBezTo>
                <a:cubicBezTo>
                  <a:pt x="190500" y="130612"/>
                  <a:pt x="179784" y="112990"/>
                  <a:pt x="163830" y="103287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1" name="Text 19"/>
          <p:cNvSpPr/>
          <p:nvPr/>
        </p:nvSpPr>
        <p:spPr>
          <a:xfrm>
            <a:off x="1295400" y="7264400"/>
            <a:ext cx="3873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Биодеградируемые лигатуры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762000" y="7772400"/>
            <a:ext cx="7061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Успешно используются для костных швов, часто комбинируются с пластинами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8305800" y="1930400"/>
            <a:ext cx="7442200" cy="5486400"/>
          </a:xfrm>
          <a:custGeom>
            <a:avLst/>
            <a:gdLst/>
            <a:ahLst/>
            <a:cxnLst/>
            <a:rect l="l" t="t" r="r" b="b"/>
            <a:pathLst>
              <a:path w="7442200" h="5486400">
                <a:moveTo>
                  <a:pt x="50800" y="0"/>
                </a:moveTo>
                <a:lnTo>
                  <a:pt x="7289788" y="0"/>
                </a:lnTo>
                <a:cubicBezTo>
                  <a:pt x="7373963" y="0"/>
                  <a:pt x="7442200" y="68237"/>
                  <a:pt x="7442200" y="152412"/>
                </a:cubicBezTo>
                <a:lnTo>
                  <a:pt x="7442200" y="5333988"/>
                </a:lnTo>
                <a:cubicBezTo>
                  <a:pt x="7442200" y="5418163"/>
                  <a:pt x="7373963" y="5486400"/>
                  <a:pt x="7289788" y="5486400"/>
                </a:cubicBezTo>
                <a:lnTo>
                  <a:pt x="50800" y="5486400"/>
                </a:lnTo>
                <a:cubicBezTo>
                  <a:pt x="22763" y="5486400"/>
                  <a:pt x="0" y="5463637"/>
                  <a:pt x="0" y="543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8305800" y="1930400"/>
            <a:ext cx="50800" cy="5486400"/>
          </a:xfrm>
          <a:custGeom>
            <a:avLst/>
            <a:gdLst/>
            <a:ahLst/>
            <a:cxnLst/>
            <a:rect l="l" t="t" r="r" b="b"/>
            <a:pathLst>
              <a:path w="50800" h="5486400">
                <a:moveTo>
                  <a:pt x="50800" y="0"/>
                </a:moveTo>
                <a:lnTo>
                  <a:pt x="50800" y="0"/>
                </a:lnTo>
                <a:lnTo>
                  <a:pt x="50800" y="5486400"/>
                </a:lnTo>
                <a:lnTo>
                  <a:pt x="50800" y="5486400"/>
                </a:lnTo>
                <a:cubicBezTo>
                  <a:pt x="22763" y="5486400"/>
                  <a:pt x="0" y="5463637"/>
                  <a:pt x="0" y="543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5" name="Shape 23"/>
          <p:cNvSpPr/>
          <p:nvPr/>
        </p:nvSpPr>
        <p:spPr>
          <a:xfrm>
            <a:off x="86360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6" name="Shape 24"/>
          <p:cNvSpPr/>
          <p:nvPr/>
        </p:nvSpPr>
        <p:spPr>
          <a:xfrm>
            <a:off x="8855075" y="2451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29766" y="35719"/>
                </a:moveTo>
                <a:cubicBezTo>
                  <a:pt x="19869" y="35719"/>
                  <a:pt x="11906" y="43681"/>
                  <a:pt x="11906" y="53578"/>
                </a:cubicBezTo>
                <a:lnTo>
                  <a:pt x="11906" y="89297"/>
                </a:lnTo>
                <a:cubicBezTo>
                  <a:pt x="11906" y="99194"/>
                  <a:pt x="19869" y="107156"/>
                  <a:pt x="29766" y="107156"/>
                </a:cubicBezTo>
                <a:lnTo>
                  <a:pt x="65484" y="107156"/>
                </a:lnTo>
                <a:cubicBezTo>
                  <a:pt x="75381" y="107156"/>
                  <a:pt x="83344" y="99194"/>
                  <a:pt x="83344" y="89297"/>
                </a:cubicBezTo>
                <a:lnTo>
                  <a:pt x="83344" y="53578"/>
                </a:lnTo>
                <a:cubicBezTo>
                  <a:pt x="83344" y="43681"/>
                  <a:pt x="75381" y="35719"/>
                  <a:pt x="65484" y="35719"/>
                </a:cubicBezTo>
                <a:lnTo>
                  <a:pt x="29766" y="35719"/>
                </a:lnTo>
                <a:close/>
                <a:moveTo>
                  <a:pt x="142875" y="47625"/>
                </a:moveTo>
                <a:cubicBezTo>
                  <a:pt x="129704" y="47625"/>
                  <a:pt x="119063" y="58266"/>
                  <a:pt x="119063" y="71438"/>
                </a:cubicBezTo>
                <a:cubicBezTo>
                  <a:pt x="119063" y="84609"/>
                  <a:pt x="129704" y="95250"/>
                  <a:pt x="142875" y="95250"/>
                </a:cubicBezTo>
                <a:lnTo>
                  <a:pt x="357188" y="95250"/>
                </a:lnTo>
                <a:cubicBezTo>
                  <a:pt x="370359" y="95250"/>
                  <a:pt x="381000" y="84609"/>
                  <a:pt x="381000" y="71438"/>
                </a:cubicBezTo>
                <a:cubicBezTo>
                  <a:pt x="381000" y="58266"/>
                  <a:pt x="370359" y="47625"/>
                  <a:pt x="357188" y="47625"/>
                </a:cubicBezTo>
                <a:lnTo>
                  <a:pt x="142875" y="47625"/>
                </a:lnTo>
                <a:close/>
                <a:moveTo>
                  <a:pt x="142875" y="166688"/>
                </a:moveTo>
                <a:cubicBezTo>
                  <a:pt x="129704" y="166688"/>
                  <a:pt x="119063" y="177329"/>
                  <a:pt x="119063" y="190500"/>
                </a:cubicBezTo>
                <a:cubicBezTo>
                  <a:pt x="119063" y="203671"/>
                  <a:pt x="129704" y="214313"/>
                  <a:pt x="142875" y="214313"/>
                </a:cubicBezTo>
                <a:lnTo>
                  <a:pt x="357188" y="214313"/>
                </a:lnTo>
                <a:cubicBezTo>
                  <a:pt x="370359" y="214313"/>
                  <a:pt x="381000" y="203671"/>
                  <a:pt x="381000" y="190500"/>
                </a:cubicBezTo>
                <a:cubicBezTo>
                  <a:pt x="381000" y="177329"/>
                  <a:pt x="370359" y="166688"/>
                  <a:pt x="357188" y="166688"/>
                </a:cubicBezTo>
                <a:lnTo>
                  <a:pt x="142875" y="166688"/>
                </a:lnTo>
                <a:close/>
                <a:moveTo>
                  <a:pt x="142875" y="285750"/>
                </a:moveTo>
                <a:cubicBezTo>
                  <a:pt x="129704" y="285750"/>
                  <a:pt x="119063" y="296391"/>
                  <a:pt x="119063" y="309563"/>
                </a:cubicBezTo>
                <a:cubicBezTo>
                  <a:pt x="119063" y="322734"/>
                  <a:pt x="129704" y="333375"/>
                  <a:pt x="142875" y="333375"/>
                </a:cubicBezTo>
                <a:lnTo>
                  <a:pt x="357188" y="333375"/>
                </a:lnTo>
                <a:cubicBezTo>
                  <a:pt x="370359" y="333375"/>
                  <a:pt x="381000" y="322734"/>
                  <a:pt x="381000" y="309563"/>
                </a:cubicBezTo>
                <a:cubicBezTo>
                  <a:pt x="381000" y="296391"/>
                  <a:pt x="370359" y="285750"/>
                  <a:pt x="357188" y="285750"/>
                </a:cubicBezTo>
                <a:lnTo>
                  <a:pt x="142875" y="285750"/>
                </a:lnTo>
                <a:close/>
                <a:moveTo>
                  <a:pt x="11906" y="172641"/>
                </a:moveTo>
                <a:lnTo>
                  <a:pt x="11906" y="208359"/>
                </a:lnTo>
                <a:cubicBezTo>
                  <a:pt x="11906" y="218256"/>
                  <a:pt x="19869" y="226219"/>
                  <a:pt x="29766" y="226219"/>
                </a:cubicBezTo>
                <a:lnTo>
                  <a:pt x="65484" y="226219"/>
                </a:lnTo>
                <a:cubicBezTo>
                  <a:pt x="75381" y="226219"/>
                  <a:pt x="83344" y="218256"/>
                  <a:pt x="83344" y="208359"/>
                </a:cubicBezTo>
                <a:lnTo>
                  <a:pt x="83344" y="172641"/>
                </a:lnTo>
                <a:cubicBezTo>
                  <a:pt x="83344" y="162744"/>
                  <a:pt x="75381" y="154781"/>
                  <a:pt x="65484" y="154781"/>
                </a:cubicBezTo>
                <a:lnTo>
                  <a:pt x="29766" y="154781"/>
                </a:lnTo>
                <a:cubicBezTo>
                  <a:pt x="19869" y="154781"/>
                  <a:pt x="11906" y="162744"/>
                  <a:pt x="11906" y="172641"/>
                </a:cubicBezTo>
                <a:close/>
                <a:moveTo>
                  <a:pt x="29766" y="273844"/>
                </a:moveTo>
                <a:cubicBezTo>
                  <a:pt x="19869" y="273844"/>
                  <a:pt x="11906" y="281806"/>
                  <a:pt x="11906" y="291703"/>
                </a:cubicBezTo>
                <a:lnTo>
                  <a:pt x="11906" y="327422"/>
                </a:lnTo>
                <a:cubicBezTo>
                  <a:pt x="11906" y="337319"/>
                  <a:pt x="19869" y="345281"/>
                  <a:pt x="29766" y="345281"/>
                </a:cubicBezTo>
                <a:lnTo>
                  <a:pt x="65484" y="345281"/>
                </a:lnTo>
                <a:cubicBezTo>
                  <a:pt x="75381" y="345281"/>
                  <a:pt x="83344" y="337319"/>
                  <a:pt x="83344" y="327422"/>
                </a:cubicBezTo>
                <a:lnTo>
                  <a:pt x="83344" y="291703"/>
                </a:lnTo>
                <a:cubicBezTo>
                  <a:pt x="83344" y="281806"/>
                  <a:pt x="75381" y="273844"/>
                  <a:pt x="65484" y="273844"/>
                </a:cubicBezTo>
                <a:lnTo>
                  <a:pt x="29766" y="273844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7" name="Text 25"/>
          <p:cNvSpPr/>
          <p:nvPr/>
        </p:nvSpPr>
        <p:spPr>
          <a:xfrm>
            <a:off x="9652000" y="2413000"/>
            <a:ext cx="3581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Виды материалов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8636000" y="3251200"/>
            <a:ext cx="6807200" cy="1422400"/>
          </a:xfrm>
          <a:custGeom>
            <a:avLst/>
            <a:gdLst/>
            <a:ahLst/>
            <a:cxnLst/>
            <a:rect l="l" t="t" r="r" b="b"/>
            <a:pathLst>
              <a:path w="6807200" h="1422400">
                <a:moveTo>
                  <a:pt x="101602" y="0"/>
                </a:moveTo>
                <a:lnTo>
                  <a:pt x="6705598" y="0"/>
                </a:lnTo>
                <a:cubicBezTo>
                  <a:pt x="6761711" y="0"/>
                  <a:pt x="6807200" y="45489"/>
                  <a:pt x="6807200" y="101602"/>
                </a:cubicBezTo>
                <a:lnTo>
                  <a:pt x="6807200" y="1320798"/>
                </a:lnTo>
                <a:cubicBezTo>
                  <a:pt x="6807200" y="1376911"/>
                  <a:pt x="6761711" y="1422400"/>
                  <a:pt x="6705598" y="1422400"/>
                </a:cubicBezTo>
                <a:lnTo>
                  <a:pt x="101602" y="1422400"/>
                </a:lnTo>
                <a:cubicBezTo>
                  <a:pt x="45489" y="1422400"/>
                  <a:pt x="0" y="1376911"/>
                  <a:pt x="0" y="13207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29" name="Shape 27"/>
          <p:cNvSpPr/>
          <p:nvPr/>
        </p:nvSpPr>
        <p:spPr>
          <a:xfrm>
            <a:off x="8820150" y="3492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10428" y="2991"/>
                </a:moveTo>
                <a:cubicBezTo>
                  <a:pt x="213286" y="268"/>
                  <a:pt x="217438" y="-714"/>
                  <a:pt x="221278" y="536"/>
                </a:cubicBezTo>
                <a:cubicBezTo>
                  <a:pt x="225653" y="2009"/>
                  <a:pt x="228600" y="6117"/>
                  <a:pt x="228600" y="10716"/>
                </a:cubicBezTo>
                <a:lnTo>
                  <a:pt x="228600" y="94164"/>
                </a:lnTo>
                <a:cubicBezTo>
                  <a:pt x="228600" y="152742"/>
                  <a:pt x="180335" y="200025"/>
                  <a:pt x="121980" y="200025"/>
                </a:cubicBezTo>
                <a:cubicBezTo>
                  <a:pt x="87600" y="200025"/>
                  <a:pt x="57954" y="177924"/>
                  <a:pt x="47193" y="147027"/>
                </a:cubicBezTo>
                <a:cubicBezTo>
                  <a:pt x="31388" y="160779"/>
                  <a:pt x="21431" y="181005"/>
                  <a:pt x="21431" y="203597"/>
                </a:cubicBezTo>
                <a:cubicBezTo>
                  <a:pt x="21431" y="209535"/>
                  <a:pt x="16654" y="214313"/>
                  <a:pt x="10716" y="214313"/>
                </a:cubicBezTo>
                <a:cubicBezTo>
                  <a:pt x="4777" y="214313"/>
                  <a:pt x="0" y="209535"/>
                  <a:pt x="0" y="203597"/>
                </a:cubicBezTo>
                <a:cubicBezTo>
                  <a:pt x="0" y="170155"/>
                  <a:pt x="17056" y="140687"/>
                  <a:pt x="42907" y="123364"/>
                </a:cubicBezTo>
                <a:cubicBezTo>
                  <a:pt x="58668" y="112827"/>
                  <a:pt x="77465" y="107156"/>
                  <a:pt x="96441" y="107156"/>
                </a:cubicBezTo>
                <a:lnTo>
                  <a:pt x="132159" y="107156"/>
                </a:lnTo>
                <a:cubicBezTo>
                  <a:pt x="138098" y="107156"/>
                  <a:pt x="142875" y="102379"/>
                  <a:pt x="142875" y="96441"/>
                </a:cubicBezTo>
                <a:cubicBezTo>
                  <a:pt x="142875" y="90502"/>
                  <a:pt x="138098" y="85725"/>
                  <a:pt x="132159" y="85725"/>
                </a:cubicBezTo>
                <a:lnTo>
                  <a:pt x="96441" y="85725"/>
                </a:lnTo>
                <a:cubicBezTo>
                  <a:pt x="78715" y="85725"/>
                  <a:pt x="61927" y="89654"/>
                  <a:pt x="46881" y="96664"/>
                </a:cubicBezTo>
                <a:cubicBezTo>
                  <a:pt x="57284" y="65410"/>
                  <a:pt x="86707" y="42863"/>
                  <a:pt x="121444" y="42863"/>
                </a:cubicBezTo>
                <a:cubicBezTo>
                  <a:pt x="151090" y="42863"/>
                  <a:pt x="173147" y="32995"/>
                  <a:pt x="187836" y="23217"/>
                </a:cubicBezTo>
                <a:cubicBezTo>
                  <a:pt x="196408" y="17502"/>
                  <a:pt x="203686" y="10671"/>
                  <a:pt x="210473" y="299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0" name="Text 28"/>
          <p:cNvSpPr/>
          <p:nvPr/>
        </p:nvSpPr>
        <p:spPr>
          <a:xfrm>
            <a:off x="9182100" y="3403600"/>
            <a:ext cx="622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Биодеградируемые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8851900" y="39243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2" name="Text 30"/>
          <p:cNvSpPr/>
          <p:nvPr/>
        </p:nvSpPr>
        <p:spPr>
          <a:xfrm>
            <a:off x="9144000" y="3860800"/>
            <a:ext cx="6248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Лигатуры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8851900" y="42799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4" name="Text 32"/>
          <p:cNvSpPr/>
          <p:nvPr/>
        </p:nvSpPr>
        <p:spPr>
          <a:xfrm>
            <a:off x="9144000" y="4216400"/>
            <a:ext cx="6248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Пластины и винты (пины)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8636000" y="4826000"/>
            <a:ext cx="6807200" cy="1778000"/>
          </a:xfrm>
          <a:custGeom>
            <a:avLst/>
            <a:gdLst/>
            <a:ahLst/>
            <a:cxnLst/>
            <a:rect l="l" t="t" r="r" b="b"/>
            <a:pathLst>
              <a:path w="6807200" h="1778000">
                <a:moveTo>
                  <a:pt x="101595" y="0"/>
                </a:moveTo>
                <a:lnTo>
                  <a:pt x="6705605" y="0"/>
                </a:lnTo>
                <a:cubicBezTo>
                  <a:pt x="6761714" y="0"/>
                  <a:pt x="6807200" y="45486"/>
                  <a:pt x="6807200" y="101595"/>
                </a:cubicBezTo>
                <a:lnTo>
                  <a:pt x="6807200" y="1676405"/>
                </a:lnTo>
                <a:cubicBezTo>
                  <a:pt x="6807200" y="1732514"/>
                  <a:pt x="6761714" y="1778000"/>
                  <a:pt x="6705605" y="1778000"/>
                </a:cubicBezTo>
                <a:lnTo>
                  <a:pt x="101595" y="1778000"/>
                </a:lnTo>
                <a:cubicBezTo>
                  <a:pt x="45486" y="1778000"/>
                  <a:pt x="0" y="1732514"/>
                  <a:pt x="0" y="1676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36" name="Shape 34"/>
          <p:cNvSpPr/>
          <p:nvPr/>
        </p:nvSpPr>
        <p:spPr>
          <a:xfrm>
            <a:off x="8820150" y="50673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87109" y="4242"/>
                </a:moveTo>
                <a:cubicBezTo>
                  <a:pt x="88449" y="-2366"/>
                  <a:pt x="94298" y="-7144"/>
                  <a:pt x="101084" y="-7144"/>
                </a:cubicBezTo>
                <a:lnTo>
                  <a:pt x="127784" y="-7144"/>
                </a:lnTo>
                <a:cubicBezTo>
                  <a:pt x="134570" y="-7144"/>
                  <a:pt x="140419" y="-2366"/>
                  <a:pt x="141759" y="4242"/>
                </a:cubicBezTo>
                <a:lnTo>
                  <a:pt x="148233" y="35496"/>
                </a:lnTo>
                <a:cubicBezTo>
                  <a:pt x="154528" y="38174"/>
                  <a:pt x="160422" y="41612"/>
                  <a:pt x="165780" y="45675"/>
                </a:cubicBezTo>
                <a:lnTo>
                  <a:pt x="196051" y="35629"/>
                </a:lnTo>
                <a:cubicBezTo>
                  <a:pt x="202481" y="33486"/>
                  <a:pt x="209535" y="36165"/>
                  <a:pt x="212928" y="42059"/>
                </a:cubicBezTo>
                <a:lnTo>
                  <a:pt x="226278" y="65187"/>
                </a:lnTo>
                <a:cubicBezTo>
                  <a:pt x="229672" y="71080"/>
                  <a:pt x="228466" y="78492"/>
                  <a:pt x="223376" y="83001"/>
                </a:cubicBezTo>
                <a:lnTo>
                  <a:pt x="199579" y="104165"/>
                </a:lnTo>
                <a:cubicBezTo>
                  <a:pt x="199980" y="107469"/>
                  <a:pt x="200159" y="110862"/>
                  <a:pt x="200159" y="114300"/>
                </a:cubicBezTo>
                <a:cubicBezTo>
                  <a:pt x="200159" y="117738"/>
                  <a:pt x="199936" y="121131"/>
                  <a:pt x="199579" y="124435"/>
                </a:cubicBezTo>
                <a:lnTo>
                  <a:pt x="223421" y="145643"/>
                </a:lnTo>
                <a:cubicBezTo>
                  <a:pt x="228511" y="150153"/>
                  <a:pt x="229672" y="157609"/>
                  <a:pt x="226323" y="163458"/>
                </a:cubicBezTo>
                <a:lnTo>
                  <a:pt x="212973" y="186586"/>
                </a:lnTo>
                <a:cubicBezTo>
                  <a:pt x="209580" y="192435"/>
                  <a:pt x="202525" y="195158"/>
                  <a:pt x="196096" y="193015"/>
                </a:cubicBezTo>
                <a:lnTo>
                  <a:pt x="165824" y="182969"/>
                </a:lnTo>
                <a:cubicBezTo>
                  <a:pt x="160422" y="187032"/>
                  <a:pt x="154528" y="190426"/>
                  <a:pt x="148277" y="193149"/>
                </a:cubicBezTo>
                <a:lnTo>
                  <a:pt x="141848" y="224358"/>
                </a:lnTo>
                <a:cubicBezTo>
                  <a:pt x="140464" y="231011"/>
                  <a:pt x="134615" y="235744"/>
                  <a:pt x="127873" y="235744"/>
                </a:cubicBezTo>
                <a:lnTo>
                  <a:pt x="101173" y="235744"/>
                </a:lnTo>
                <a:cubicBezTo>
                  <a:pt x="94387" y="235744"/>
                  <a:pt x="88538" y="230966"/>
                  <a:pt x="87198" y="224358"/>
                </a:cubicBezTo>
                <a:lnTo>
                  <a:pt x="80769" y="193149"/>
                </a:lnTo>
                <a:cubicBezTo>
                  <a:pt x="74474" y="190470"/>
                  <a:pt x="68625" y="187032"/>
                  <a:pt x="63222" y="182969"/>
                </a:cubicBezTo>
                <a:lnTo>
                  <a:pt x="32817" y="193015"/>
                </a:lnTo>
                <a:cubicBezTo>
                  <a:pt x="26387" y="195158"/>
                  <a:pt x="19333" y="192479"/>
                  <a:pt x="15939" y="186586"/>
                </a:cubicBezTo>
                <a:lnTo>
                  <a:pt x="2590" y="163458"/>
                </a:lnTo>
                <a:cubicBezTo>
                  <a:pt x="-804" y="157564"/>
                  <a:pt x="402" y="150153"/>
                  <a:pt x="5492" y="145643"/>
                </a:cubicBezTo>
                <a:lnTo>
                  <a:pt x="29334" y="124435"/>
                </a:lnTo>
                <a:cubicBezTo>
                  <a:pt x="28932" y="121131"/>
                  <a:pt x="28754" y="117738"/>
                  <a:pt x="28754" y="114300"/>
                </a:cubicBezTo>
                <a:cubicBezTo>
                  <a:pt x="28754" y="110862"/>
                  <a:pt x="28977" y="107469"/>
                  <a:pt x="29334" y="104165"/>
                </a:cubicBezTo>
                <a:lnTo>
                  <a:pt x="5492" y="82957"/>
                </a:lnTo>
                <a:cubicBezTo>
                  <a:pt x="402" y="78447"/>
                  <a:pt x="-759" y="70991"/>
                  <a:pt x="2590" y="65142"/>
                </a:cubicBezTo>
                <a:lnTo>
                  <a:pt x="15939" y="42014"/>
                </a:lnTo>
                <a:cubicBezTo>
                  <a:pt x="19333" y="36121"/>
                  <a:pt x="26387" y="33442"/>
                  <a:pt x="32817" y="35585"/>
                </a:cubicBezTo>
                <a:lnTo>
                  <a:pt x="63088" y="45631"/>
                </a:lnTo>
                <a:cubicBezTo>
                  <a:pt x="68491" y="41568"/>
                  <a:pt x="74384" y="38174"/>
                  <a:pt x="80635" y="35451"/>
                </a:cubicBezTo>
                <a:lnTo>
                  <a:pt x="87109" y="4242"/>
                </a:lnTo>
                <a:close/>
                <a:moveTo>
                  <a:pt x="114434" y="150019"/>
                </a:moveTo>
                <a:cubicBezTo>
                  <a:pt x="127195" y="149971"/>
                  <a:pt x="138961" y="143119"/>
                  <a:pt x="145300" y="132043"/>
                </a:cubicBezTo>
                <a:cubicBezTo>
                  <a:pt x="151639" y="120968"/>
                  <a:pt x="151588" y="107352"/>
                  <a:pt x="145166" y="96325"/>
                </a:cubicBezTo>
                <a:cubicBezTo>
                  <a:pt x="138744" y="85297"/>
                  <a:pt x="126927" y="78533"/>
                  <a:pt x="114166" y="78581"/>
                </a:cubicBezTo>
                <a:cubicBezTo>
                  <a:pt x="101405" y="78629"/>
                  <a:pt x="89639" y="85481"/>
                  <a:pt x="83300" y="96557"/>
                </a:cubicBezTo>
                <a:cubicBezTo>
                  <a:pt x="76961" y="107632"/>
                  <a:pt x="77012" y="121248"/>
                  <a:pt x="83434" y="132275"/>
                </a:cubicBezTo>
                <a:cubicBezTo>
                  <a:pt x="89856" y="143303"/>
                  <a:pt x="101673" y="150067"/>
                  <a:pt x="114434" y="150019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7" name="Text 35"/>
          <p:cNvSpPr/>
          <p:nvPr/>
        </p:nvSpPr>
        <p:spPr>
          <a:xfrm>
            <a:off x="9182100" y="4978400"/>
            <a:ext cx="622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Небиодеградируемые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8851900" y="54991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9" name="Text 37"/>
          <p:cNvSpPr/>
          <p:nvPr/>
        </p:nvSpPr>
        <p:spPr>
          <a:xfrm>
            <a:off x="9144000" y="5435600"/>
            <a:ext cx="6248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Лигатуры (шелк)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8851900" y="58547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41" name="Text 39"/>
          <p:cNvSpPr/>
          <p:nvPr/>
        </p:nvSpPr>
        <p:spPr>
          <a:xfrm>
            <a:off x="9144000" y="5791200"/>
            <a:ext cx="6248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Металлическая проволока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851900" y="62103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43" name="Text 41"/>
          <p:cNvSpPr/>
          <p:nvPr/>
        </p:nvSpPr>
        <p:spPr>
          <a:xfrm>
            <a:off x="9144000" y="6146800"/>
            <a:ext cx="6248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Титановые пластины и винты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8280400" y="7620000"/>
            <a:ext cx="7467600" cy="1016000"/>
          </a:xfrm>
          <a:custGeom>
            <a:avLst/>
            <a:gdLst/>
            <a:ahLst/>
            <a:cxnLst/>
            <a:rect l="l" t="t" r="r" b="b"/>
            <a:pathLst>
              <a:path w="7467600" h="1016000">
                <a:moveTo>
                  <a:pt x="152400" y="0"/>
                </a:moveTo>
                <a:lnTo>
                  <a:pt x="7315200" y="0"/>
                </a:lnTo>
                <a:cubicBezTo>
                  <a:pt x="7399312" y="0"/>
                  <a:pt x="7467600" y="68288"/>
                  <a:pt x="7467600" y="152400"/>
                </a:cubicBezTo>
                <a:lnTo>
                  <a:pt x="7467600" y="863600"/>
                </a:lnTo>
                <a:cubicBezTo>
                  <a:pt x="7467600" y="947712"/>
                  <a:pt x="7399312" y="1016000"/>
                  <a:pt x="7315200" y="1016000"/>
                </a:cubicBezTo>
                <a:lnTo>
                  <a:pt x="152400" y="1016000"/>
                </a:lnTo>
                <a:cubicBezTo>
                  <a:pt x="68288" y="1016000"/>
                  <a:pt x="0" y="947712"/>
                  <a:pt x="0" y="86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45" name="Shape 43"/>
          <p:cNvSpPr/>
          <p:nvPr/>
        </p:nvSpPr>
        <p:spPr>
          <a:xfrm>
            <a:off x="8489950" y="7975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161151" y="0"/>
                  <a:pt x="169188" y="4822"/>
                  <a:pt x="173355" y="12502"/>
                </a:cubicBezTo>
                <a:lnTo>
                  <a:pt x="301943" y="250627"/>
                </a:lnTo>
                <a:cubicBezTo>
                  <a:pt x="305931" y="258008"/>
                  <a:pt x="305753" y="266938"/>
                  <a:pt x="301466" y="274141"/>
                </a:cubicBezTo>
                <a:cubicBezTo>
                  <a:pt x="297180" y="281345"/>
                  <a:pt x="289381" y="285750"/>
                  <a:pt x="280987" y="285750"/>
                </a:cubicBezTo>
                <a:lnTo>
                  <a:pt x="23813" y="285750"/>
                </a:lnTo>
                <a:cubicBezTo>
                  <a:pt x="15419" y="285750"/>
                  <a:pt x="7680" y="281345"/>
                  <a:pt x="3334" y="274141"/>
                </a:cubicBezTo>
                <a:cubicBezTo>
                  <a:pt x="-1012" y="266938"/>
                  <a:pt x="-1131" y="258008"/>
                  <a:pt x="2858" y="250627"/>
                </a:cubicBezTo>
                <a:lnTo>
                  <a:pt x="131445" y="12502"/>
                </a:lnTo>
                <a:cubicBezTo>
                  <a:pt x="135612" y="4822"/>
                  <a:pt x="143649" y="0"/>
                  <a:pt x="152400" y="0"/>
                </a:cubicBezTo>
                <a:close/>
                <a:moveTo>
                  <a:pt x="152400" y="100013"/>
                </a:moveTo>
                <a:cubicBezTo>
                  <a:pt x="144482" y="100013"/>
                  <a:pt x="138113" y="106382"/>
                  <a:pt x="138113" y="114300"/>
                </a:cubicBezTo>
                <a:lnTo>
                  <a:pt x="138113" y="180975"/>
                </a:lnTo>
                <a:cubicBezTo>
                  <a:pt x="138113" y="188893"/>
                  <a:pt x="144482" y="195263"/>
                  <a:pt x="152400" y="195263"/>
                </a:cubicBezTo>
                <a:cubicBezTo>
                  <a:pt x="160318" y="195263"/>
                  <a:pt x="166688" y="188893"/>
                  <a:pt x="166688" y="180975"/>
                </a:cubicBezTo>
                <a:lnTo>
                  <a:pt x="166688" y="114300"/>
                </a:lnTo>
                <a:cubicBezTo>
                  <a:pt x="166688" y="106382"/>
                  <a:pt x="160318" y="100013"/>
                  <a:pt x="152400" y="100013"/>
                </a:cubicBezTo>
                <a:close/>
                <a:moveTo>
                  <a:pt x="168295" y="228600"/>
                </a:moveTo>
                <a:cubicBezTo>
                  <a:pt x="168656" y="222700"/>
                  <a:pt x="165714" y="217087"/>
                  <a:pt x="160656" y="214027"/>
                </a:cubicBezTo>
                <a:cubicBezTo>
                  <a:pt x="155599" y="210968"/>
                  <a:pt x="149261" y="210968"/>
                  <a:pt x="144203" y="214027"/>
                </a:cubicBezTo>
                <a:cubicBezTo>
                  <a:pt x="139145" y="217087"/>
                  <a:pt x="136203" y="222700"/>
                  <a:pt x="136565" y="228600"/>
                </a:cubicBezTo>
                <a:cubicBezTo>
                  <a:pt x="136203" y="234500"/>
                  <a:pt x="139145" y="240113"/>
                  <a:pt x="144203" y="243173"/>
                </a:cubicBezTo>
                <a:cubicBezTo>
                  <a:pt x="149261" y="246232"/>
                  <a:pt x="155599" y="246232"/>
                  <a:pt x="160656" y="243173"/>
                </a:cubicBezTo>
                <a:cubicBezTo>
                  <a:pt x="165714" y="240113"/>
                  <a:pt x="168656" y="234500"/>
                  <a:pt x="168295" y="22860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46" name="Text 44"/>
          <p:cNvSpPr/>
          <p:nvPr/>
        </p:nvSpPr>
        <p:spPr>
          <a:xfrm>
            <a:off x="8957866" y="7823200"/>
            <a:ext cx="66929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Металлоконструкции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мало пригодны — осложнения, необходимость удаления</a:t>
            </a:r>
            <a:endParaRPr lang="en-US" sz="1600" dirty="0"/>
          </a:p>
        </p:txBody>
      </p:sp>
      <p:pic>
        <p:nvPicPr>
          <p:cNvPr id="47" name="Picture 6" descr="H:\презентация\Исхакова - презентация\17.0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19" y="796690"/>
            <a:ext cx="2359509" cy="237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9" t="599" r="3405" b="12708"/>
          <a:stretch/>
        </p:blipFill>
        <p:spPr>
          <a:xfrm>
            <a:off x="14609722" y="134304"/>
            <a:ext cx="1662793" cy="2278696"/>
          </a:xfrm>
          <a:prstGeom prst="rect">
            <a:avLst/>
          </a:prstGeom>
        </p:spPr>
      </p:pic>
      <p:pic>
        <p:nvPicPr>
          <p:cNvPr id="49" name="Picture 5" descr="H:\презентация\Исхакова - презентация\17.04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949" y="-16640"/>
            <a:ext cx="1713037" cy="244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355" y="2442882"/>
            <a:ext cx="1506490" cy="504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058" y="4688661"/>
            <a:ext cx="1845107" cy="209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0" y="-16640"/>
            <a:ext cx="3762375" cy="242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3340" y="1219200"/>
            <a:ext cx="7069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Щипцы для изменения конфигурации кости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-1881" r="-798" b="12851"/>
          <a:stretch/>
        </p:blipFill>
        <p:spPr>
          <a:xfrm>
            <a:off x="7726680" y="704808"/>
            <a:ext cx="5971391" cy="7480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91" y="3572665"/>
            <a:ext cx="4572000" cy="3429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48740" y="605790"/>
            <a:ext cx="894652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 / ХИРУРГИЧЕСКОЕ ЛЕЧЕНИЕ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3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 / ХИРУРГИЧЕСКОЕ ЛЕЧЕНИЕ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4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Лечение сагиттального синостоза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5748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1828800"/>
            <a:ext cx="7493000" cy="3302000"/>
          </a:xfrm>
          <a:custGeom>
            <a:avLst/>
            <a:gdLst/>
            <a:ahLst/>
            <a:cxnLst/>
            <a:rect l="l" t="t" r="r" b="b"/>
            <a:pathLst>
              <a:path w="7493000" h="3302000">
                <a:moveTo>
                  <a:pt x="50800" y="0"/>
                </a:moveTo>
                <a:lnTo>
                  <a:pt x="7340613" y="0"/>
                </a:lnTo>
                <a:cubicBezTo>
                  <a:pt x="7424774" y="0"/>
                  <a:pt x="7493000" y="68226"/>
                  <a:pt x="7493000" y="152387"/>
                </a:cubicBezTo>
                <a:lnTo>
                  <a:pt x="7493000" y="3149613"/>
                </a:lnTo>
                <a:cubicBezTo>
                  <a:pt x="7493000" y="3233774"/>
                  <a:pt x="7424774" y="3302000"/>
                  <a:pt x="7340613" y="3302000"/>
                </a:cubicBezTo>
                <a:lnTo>
                  <a:pt x="50800" y="3302000"/>
                </a:lnTo>
                <a:cubicBezTo>
                  <a:pt x="22763" y="3302000"/>
                  <a:pt x="0" y="3279237"/>
                  <a:pt x="0" y="3251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1828800"/>
            <a:ext cx="50800" cy="3302000"/>
          </a:xfrm>
          <a:custGeom>
            <a:avLst/>
            <a:gdLst/>
            <a:ahLst/>
            <a:cxnLst/>
            <a:rect l="l" t="t" r="r" b="b"/>
            <a:pathLst>
              <a:path w="50800" h="3302000">
                <a:moveTo>
                  <a:pt x="50800" y="0"/>
                </a:moveTo>
                <a:lnTo>
                  <a:pt x="50800" y="0"/>
                </a:lnTo>
                <a:lnTo>
                  <a:pt x="50800" y="3302000"/>
                </a:lnTo>
                <a:lnTo>
                  <a:pt x="50800" y="3302000"/>
                </a:lnTo>
                <a:cubicBezTo>
                  <a:pt x="22763" y="3302000"/>
                  <a:pt x="0" y="3279237"/>
                  <a:pt x="0" y="3251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Shape 5"/>
          <p:cNvSpPr/>
          <p:nvPr/>
        </p:nvSpPr>
        <p:spPr>
          <a:xfrm>
            <a:off x="762000" y="2082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8" name="Text 6"/>
          <p:cNvSpPr/>
          <p:nvPr/>
        </p:nvSpPr>
        <p:spPr>
          <a:xfrm>
            <a:off x="698500" y="20828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0-3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524000" y="2032000"/>
            <a:ext cx="2908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месяца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524000" y="2438400"/>
            <a:ext cx="2857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Нехирургическая коррекция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62000" y="2895600"/>
            <a:ext cx="7061200" cy="965200"/>
          </a:xfrm>
          <a:custGeom>
            <a:avLst/>
            <a:gdLst/>
            <a:ahLst/>
            <a:cxnLst/>
            <a:rect l="l" t="t" r="r" b="b"/>
            <a:pathLst>
              <a:path w="7061200" h="965200">
                <a:moveTo>
                  <a:pt x="101597" y="0"/>
                </a:moveTo>
                <a:lnTo>
                  <a:pt x="6959603" y="0"/>
                </a:lnTo>
                <a:cubicBezTo>
                  <a:pt x="7015713" y="0"/>
                  <a:pt x="7061200" y="45487"/>
                  <a:pt x="7061200" y="101597"/>
                </a:cubicBezTo>
                <a:lnTo>
                  <a:pt x="7061200" y="863603"/>
                </a:lnTo>
                <a:cubicBezTo>
                  <a:pt x="7061200" y="919713"/>
                  <a:pt x="7015713" y="965200"/>
                  <a:pt x="69596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524"/>
                  <a:pt x="45524" y="0"/>
                  <a:pt x="101597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2" name="Shape 10"/>
          <p:cNvSpPr/>
          <p:nvPr/>
        </p:nvSpPr>
        <p:spPr>
          <a:xfrm>
            <a:off x="939800" y="31115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3" name="Text 11"/>
          <p:cNvSpPr/>
          <p:nvPr/>
        </p:nvSpPr>
        <p:spPr>
          <a:xfrm>
            <a:off x="1270000" y="3060700"/>
            <a:ext cx="2116576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Краниальный ортез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914400" y="3403600"/>
            <a:ext cx="6858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Предоперационная подготовка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62000" y="39624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939800" y="41783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66278" y="66278"/>
                </a:moveTo>
                <a:cubicBezTo>
                  <a:pt x="70009" y="62547"/>
                  <a:pt x="76041" y="62547"/>
                  <a:pt x="79732" y="66278"/>
                </a:cubicBezTo>
                <a:lnTo>
                  <a:pt x="101560" y="88106"/>
                </a:lnTo>
                <a:lnTo>
                  <a:pt x="123388" y="66278"/>
                </a:lnTo>
                <a:cubicBezTo>
                  <a:pt x="127119" y="62547"/>
                  <a:pt x="133152" y="62547"/>
                  <a:pt x="136842" y="66278"/>
                </a:cubicBezTo>
                <a:cubicBezTo>
                  <a:pt x="140533" y="70009"/>
                  <a:pt x="140573" y="76041"/>
                  <a:pt x="136842" y="79732"/>
                </a:cubicBezTo>
                <a:lnTo>
                  <a:pt x="115014" y="101560"/>
                </a:lnTo>
                <a:lnTo>
                  <a:pt x="136842" y="123388"/>
                </a:lnTo>
                <a:cubicBezTo>
                  <a:pt x="140573" y="127119"/>
                  <a:pt x="140573" y="133152"/>
                  <a:pt x="136842" y="136842"/>
                </a:cubicBezTo>
                <a:cubicBezTo>
                  <a:pt x="133112" y="140533"/>
                  <a:pt x="127079" y="140573"/>
                  <a:pt x="123388" y="136842"/>
                </a:cubicBezTo>
                <a:lnTo>
                  <a:pt x="101560" y="115014"/>
                </a:lnTo>
                <a:lnTo>
                  <a:pt x="79732" y="136842"/>
                </a:lnTo>
                <a:cubicBezTo>
                  <a:pt x="76002" y="140573"/>
                  <a:pt x="69969" y="140573"/>
                  <a:pt x="66278" y="136842"/>
                </a:cubicBezTo>
                <a:cubicBezTo>
                  <a:pt x="62587" y="133112"/>
                  <a:pt x="62547" y="127079"/>
                  <a:pt x="66278" y="123388"/>
                </a:cubicBezTo>
                <a:lnTo>
                  <a:pt x="88106" y="101560"/>
                </a:lnTo>
                <a:lnTo>
                  <a:pt x="66278" y="79732"/>
                </a:lnTo>
                <a:cubicBezTo>
                  <a:pt x="62547" y="76002"/>
                  <a:pt x="62547" y="69969"/>
                  <a:pt x="66278" y="66278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7" name="Text 15"/>
          <p:cNvSpPr/>
          <p:nvPr/>
        </p:nvSpPr>
        <p:spPr>
          <a:xfrm>
            <a:off x="1270000" y="4127500"/>
            <a:ext cx="4104279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Хирургическое лечение не проводится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8255000" y="1828800"/>
            <a:ext cx="7493000" cy="3302000"/>
          </a:xfrm>
          <a:custGeom>
            <a:avLst/>
            <a:gdLst/>
            <a:ahLst/>
            <a:cxnLst/>
            <a:rect l="l" t="t" r="r" b="b"/>
            <a:pathLst>
              <a:path w="7493000" h="3302000">
                <a:moveTo>
                  <a:pt x="50800" y="0"/>
                </a:moveTo>
                <a:lnTo>
                  <a:pt x="7340613" y="0"/>
                </a:lnTo>
                <a:cubicBezTo>
                  <a:pt x="7424774" y="0"/>
                  <a:pt x="7493000" y="68226"/>
                  <a:pt x="7493000" y="152387"/>
                </a:cubicBezTo>
                <a:lnTo>
                  <a:pt x="7493000" y="3149613"/>
                </a:lnTo>
                <a:cubicBezTo>
                  <a:pt x="7493000" y="3233774"/>
                  <a:pt x="7424774" y="3302000"/>
                  <a:pt x="7340613" y="3302000"/>
                </a:cubicBezTo>
                <a:lnTo>
                  <a:pt x="50800" y="3302000"/>
                </a:lnTo>
                <a:cubicBezTo>
                  <a:pt x="22763" y="3302000"/>
                  <a:pt x="0" y="3279237"/>
                  <a:pt x="0" y="3251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8255000" y="1828800"/>
            <a:ext cx="50800" cy="3302000"/>
          </a:xfrm>
          <a:custGeom>
            <a:avLst/>
            <a:gdLst/>
            <a:ahLst/>
            <a:cxnLst/>
            <a:rect l="l" t="t" r="r" b="b"/>
            <a:pathLst>
              <a:path w="50800" h="3302000">
                <a:moveTo>
                  <a:pt x="50800" y="0"/>
                </a:moveTo>
                <a:lnTo>
                  <a:pt x="50800" y="0"/>
                </a:lnTo>
                <a:lnTo>
                  <a:pt x="50800" y="3302000"/>
                </a:lnTo>
                <a:lnTo>
                  <a:pt x="50800" y="3302000"/>
                </a:lnTo>
                <a:cubicBezTo>
                  <a:pt x="22763" y="3302000"/>
                  <a:pt x="0" y="3279237"/>
                  <a:pt x="0" y="3251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0" name="Shape 18"/>
          <p:cNvSpPr/>
          <p:nvPr/>
        </p:nvSpPr>
        <p:spPr>
          <a:xfrm>
            <a:off x="8483600" y="2082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1" name="Text 19"/>
          <p:cNvSpPr/>
          <p:nvPr/>
        </p:nvSpPr>
        <p:spPr>
          <a:xfrm>
            <a:off x="8420100" y="20828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3-6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9245600" y="2032000"/>
            <a:ext cx="340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месяцев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9245600" y="2438400"/>
            <a:ext cx="335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Минимально инвазивные методы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483600" y="28956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5" name="Shape 23"/>
          <p:cNvSpPr/>
          <p:nvPr/>
        </p:nvSpPr>
        <p:spPr>
          <a:xfrm>
            <a:off x="8661400" y="31115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76200" y="101600"/>
                </a:moveTo>
                <a:lnTo>
                  <a:pt x="60523" y="117277"/>
                </a:lnTo>
                <a:cubicBezTo>
                  <a:pt x="55523" y="115332"/>
                  <a:pt x="50125" y="114300"/>
                  <a:pt x="44450" y="114300"/>
                </a:cubicBezTo>
                <a:cubicBezTo>
                  <a:pt x="19883" y="114300"/>
                  <a:pt x="0" y="134183"/>
                  <a:pt x="0" y="158750"/>
                </a:cubicBezTo>
                <a:cubicBezTo>
                  <a:pt x="0" y="183317"/>
                  <a:pt x="19883" y="203200"/>
                  <a:pt x="44450" y="203200"/>
                </a:cubicBezTo>
                <a:cubicBezTo>
                  <a:pt x="69017" y="203200"/>
                  <a:pt x="88900" y="183317"/>
                  <a:pt x="88900" y="158750"/>
                </a:cubicBezTo>
                <a:cubicBezTo>
                  <a:pt x="88900" y="153075"/>
                  <a:pt x="87828" y="147677"/>
                  <a:pt x="85923" y="142677"/>
                </a:cubicBezTo>
                <a:lnTo>
                  <a:pt x="198120" y="30480"/>
                </a:lnTo>
                <a:cubicBezTo>
                  <a:pt x="200938" y="27662"/>
                  <a:pt x="200938" y="23138"/>
                  <a:pt x="198120" y="20320"/>
                </a:cubicBezTo>
                <a:cubicBezTo>
                  <a:pt x="186888" y="9088"/>
                  <a:pt x="168712" y="9088"/>
                  <a:pt x="157480" y="20320"/>
                </a:cubicBezTo>
                <a:lnTo>
                  <a:pt x="101600" y="76200"/>
                </a:lnTo>
                <a:lnTo>
                  <a:pt x="85923" y="60523"/>
                </a:lnTo>
                <a:cubicBezTo>
                  <a:pt x="87868" y="55523"/>
                  <a:pt x="88900" y="50125"/>
                  <a:pt x="88900" y="44450"/>
                </a:cubicBezTo>
                <a:cubicBezTo>
                  <a:pt x="88900" y="19883"/>
                  <a:pt x="69017" y="0"/>
                  <a:pt x="44450" y="0"/>
                </a:cubicBezTo>
                <a:cubicBezTo>
                  <a:pt x="19883" y="0"/>
                  <a:pt x="0" y="19883"/>
                  <a:pt x="0" y="44450"/>
                </a:cubicBezTo>
                <a:cubicBezTo>
                  <a:pt x="0" y="69017"/>
                  <a:pt x="19883" y="88900"/>
                  <a:pt x="44450" y="88900"/>
                </a:cubicBezTo>
                <a:cubicBezTo>
                  <a:pt x="50125" y="88900"/>
                  <a:pt x="55523" y="87828"/>
                  <a:pt x="60523" y="85923"/>
                </a:cubicBezTo>
                <a:lnTo>
                  <a:pt x="76200" y="101600"/>
                </a:lnTo>
                <a:close/>
                <a:moveTo>
                  <a:pt x="115054" y="140454"/>
                </a:moveTo>
                <a:lnTo>
                  <a:pt x="157480" y="182880"/>
                </a:lnTo>
                <a:cubicBezTo>
                  <a:pt x="168712" y="194112"/>
                  <a:pt x="186888" y="194112"/>
                  <a:pt x="198120" y="182880"/>
                </a:cubicBezTo>
                <a:cubicBezTo>
                  <a:pt x="200938" y="180062"/>
                  <a:pt x="200938" y="175538"/>
                  <a:pt x="198120" y="172720"/>
                </a:cubicBezTo>
                <a:lnTo>
                  <a:pt x="140454" y="115054"/>
                </a:lnTo>
                <a:lnTo>
                  <a:pt x="115054" y="140454"/>
                </a:lnTo>
                <a:close/>
                <a:moveTo>
                  <a:pt x="25400" y="44450"/>
                </a:moveTo>
                <a:cubicBezTo>
                  <a:pt x="25400" y="33936"/>
                  <a:pt x="33936" y="25400"/>
                  <a:pt x="44450" y="25400"/>
                </a:cubicBezTo>
                <a:cubicBezTo>
                  <a:pt x="54964" y="25400"/>
                  <a:pt x="63500" y="33936"/>
                  <a:pt x="63500" y="44450"/>
                </a:cubicBezTo>
                <a:cubicBezTo>
                  <a:pt x="63500" y="54964"/>
                  <a:pt x="54964" y="63500"/>
                  <a:pt x="44450" y="63500"/>
                </a:cubicBezTo>
                <a:cubicBezTo>
                  <a:pt x="33936" y="63500"/>
                  <a:pt x="25400" y="54964"/>
                  <a:pt x="25400" y="44450"/>
                </a:cubicBezTo>
                <a:close/>
                <a:moveTo>
                  <a:pt x="44450" y="139700"/>
                </a:moveTo>
                <a:cubicBezTo>
                  <a:pt x="54964" y="139700"/>
                  <a:pt x="63500" y="148236"/>
                  <a:pt x="63500" y="158750"/>
                </a:cubicBezTo>
                <a:cubicBezTo>
                  <a:pt x="63500" y="169264"/>
                  <a:pt x="54964" y="177800"/>
                  <a:pt x="44450" y="177800"/>
                </a:cubicBezTo>
                <a:cubicBezTo>
                  <a:pt x="33936" y="177800"/>
                  <a:pt x="25400" y="169264"/>
                  <a:pt x="25400" y="158750"/>
                </a:cubicBezTo>
                <a:cubicBezTo>
                  <a:pt x="25400" y="148236"/>
                  <a:pt x="33936" y="139700"/>
                  <a:pt x="44450" y="1397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6" name="Text 24"/>
          <p:cNvSpPr/>
          <p:nvPr/>
        </p:nvSpPr>
        <p:spPr>
          <a:xfrm>
            <a:off x="8991600" y="3048000"/>
            <a:ext cx="6502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Сутурэктомия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с краниальным ортезом (6-12 мес)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483600" y="36068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8" name="Shape 26"/>
          <p:cNvSpPr/>
          <p:nvPr/>
        </p:nvSpPr>
        <p:spPr>
          <a:xfrm>
            <a:off x="8661400" y="38227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80975" y="88900"/>
                </a:moveTo>
                <a:lnTo>
                  <a:pt x="123825" y="88900"/>
                </a:lnTo>
                <a:cubicBezTo>
                  <a:pt x="118547" y="88900"/>
                  <a:pt x="114300" y="84653"/>
                  <a:pt x="114300" y="79375"/>
                </a:cubicBezTo>
                <a:lnTo>
                  <a:pt x="114300" y="22225"/>
                </a:lnTo>
                <a:cubicBezTo>
                  <a:pt x="114300" y="18375"/>
                  <a:pt x="116602" y="14883"/>
                  <a:pt x="120174" y="13414"/>
                </a:cubicBezTo>
                <a:cubicBezTo>
                  <a:pt x="123746" y="11946"/>
                  <a:pt x="127833" y="12779"/>
                  <a:pt x="130572" y="15478"/>
                </a:cubicBezTo>
                <a:lnTo>
                  <a:pt x="146447" y="31353"/>
                </a:lnTo>
                <a:lnTo>
                  <a:pt x="175577" y="2222"/>
                </a:lnTo>
                <a:cubicBezTo>
                  <a:pt x="177006" y="794"/>
                  <a:pt x="178951" y="0"/>
                  <a:pt x="180975" y="0"/>
                </a:cubicBezTo>
                <a:cubicBezTo>
                  <a:pt x="182999" y="0"/>
                  <a:pt x="184944" y="794"/>
                  <a:pt x="186412" y="2262"/>
                </a:cubicBezTo>
                <a:lnTo>
                  <a:pt x="200978" y="16828"/>
                </a:lnTo>
                <a:cubicBezTo>
                  <a:pt x="202406" y="18256"/>
                  <a:pt x="203200" y="20201"/>
                  <a:pt x="203200" y="22225"/>
                </a:cubicBezTo>
                <a:cubicBezTo>
                  <a:pt x="203200" y="24249"/>
                  <a:pt x="202406" y="26194"/>
                  <a:pt x="200938" y="27662"/>
                </a:cubicBezTo>
                <a:lnTo>
                  <a:pt x="171847" y="56753"/>
                </a:lnTo>
                <a:lnTo>
                  <a:pt x="187722" y="72628"/>
                </a:lnTo>
                <a:cubicBezTo>
                  <a:pt x="190460" y="75367"/>
                  <a:pt x="191254" y="79454"/>
                  <a:pt x="189786" y="83026"/>
                </a:cubicBezTo>
                <a:cubicBezTo>
                  <a:pt x="188317" y="86598"/>
                  <a:pt x="184825" y="88900"/>
                  <a:pt x="180975" y="88900"/>
                </a:cubicBezTo>
                <a:close/>
                <a:moveTo>
                  <a:pt x="180975" y="114300"/>
                </a:moveTo>
                <a:cubicBezTo>
                  <a:pt x="184825" y="114300"/>
                  <a:pt x="188317" y="116602"/>
                  <a:pt x="189786" y="120174"/>
                </a:cubicBezTo>
                <a:cubicBezTo>
                  <a:pt x="191254" y="123746"/>
                  <a:pt x="190460" y="127833"/>
                  <a:pt x="187722" y="130572"/>
                </a:cubicBezTo>
                <a:lnTo>
                  <a:pt x="171847" y="146447"/>
                </a:lnTo>
                <a:lnTo>
                  <a:pt x="200978" y="175577"/>
                </a:lnTo>
                <a:cubicBezTo>
                  <a:pt x="202406" y="177006"/>
                  <a:pt x="203240" y="178951"/>
                  <a:pt x="203240" y="181015"/>
                </a:cubicBezTo>
                <a:cubicBezTo>
                  <a:pt x="203240" y="183078"/>
                  <a:pt x="202446" y="184983"/>
                  <a:pt x="200978" y="186452"/>
                </a:cubicBezTo>
                <a:lnTo>
                  <a:pt x="186412" y="201017"/>
                </a:lnTo>
                <a:cubicBezTo>
                  <a:pt x="184944" y="202406"/>
                  <a:pt x="182999" y="203200"/>
                  <a:pt x="180975" y="203200"/>
                </a:cubicBezTo>
                <a:cubicBezTo>
                  <a:pt x="178951" y="203200"/>
                  <a:pt x="177006" y="202406"/>
                  <a:pt x="175538" y="200938"/>
                </a:cubicBezTo>
                <a:lnTo>
                  <a:pt x="146447" y="171847"/>
                </a:lnTo>
                <a:lnTo>
                  <a:pt x="130572" y="187722"/>
                </a:lnTo>
                <a:cubicBezTo>
                  <a:pt x="127833" y="190460"/>
                  <a:pt x="123746" y="191254"/>
                  <a:pt x="120174" y="189786"/>
                </a:cubicBezTo>
                <a:cubicBezTo>
                  <a:pt x="116602" y="188317"/>
                  <a:pt x="114300" y="184825"/>
                  <a:pt x="114300" y="180975"/>
                </a:cubicBezTo>
                <a:lnTo>
                  <a:pt x="114300" y="123825"/>
                </a:lnTo>
                <a:cubicBezTo>
                  <a:pt x="114300" y="118547"/>
                  <a:pt x="118547" y="114300"/>
                  <a:pt x="123825" y="114300"/>
                </a:cubicBezTo>
                <a:lnTo>
                  <a:pt x="180975" y="114300"/>
                </a:lnTo>
                <a:close/>
                <a:moveTo>
                  <a:pt x="79375" y="114300"/>
                </a:moveTo>
                <a:cubicBezTo>
                  <a:pt x="84653" y="114300"/>
                  <a:pt x="88900" y="118547"/>
                  <a:pt x="88900" y="123825"/>
                </a:cubicBezTo>
                <a:lnTo>
                  <a:pt x="88900" y="180975"/>
                </a:lnTo>
                <a:cubicBezTo>
                  <a:pt x="88900" y="184825"/>
                  <a:pt x="86598" y="188317"/>
                  <a:pt x="83026" y="189786"/>
                </a:cubicBezTo>
                <a:cubicBezTo>
                  <a:pt x="79454" y="191254"/>
                  <a:pt x="75367" y="190460"/>
                  <a:pt x="72628" y="187722"/>
                </a:cubicBezTo>
                <a:lnTo>
                  <a:pt x="56753" y="171847"/>
                </a:lnTo>
                <a:lnTo>
                  <a:pt x="27622" y="200978"/>
                </a:lnTo>
                <a:cubicBezTo>
                  <a:pt x="26194" y="202406"/>
                  <a:pt x="24249" y="203200"/>
                  <a:pt x="22225" y="203200"/>
                </a:cubicBezTo>
                <a:cubicBezTo>
                  <a:pt x="20201" y="203200"/>
                  <a:pt x="18256" y="202406"/>
                  <a:pt x="16788" y="200938"/>
                </a:cubicBezTo>
                <a:lnTo>
                  <a:pt x="2262" y="186412"/>
                </a:lnTo>
                <a:cubicBezTo>
                  <a:pt x="794" y="184944"/>
                  <a:pt x="0" y="182999"/>
                  <a:pt x="0" y="180975"/>
                </a:cubicBezTo>
                <a:cubicBezTo>
                  <a:pt x="0" y="178951"/>
                  <a:pt x="794" y="177006"/>
                  <a:pt x="2262" y="175538"/>
                </a:cubicBezTo>
                <a:lnTo>
                  <a:pt x="31353" y="146447"/>
                </a:lnTo>
                <a:lnTo>
                  <a:pt x="15478" y="130572"/>
                </a:lnTo>
                <a:cubicBezTo>
                  <a:pt x="12740" y="127833"/>
                  <a:pt x="11946" y="123746"/>
                  <a:pt x="13414" y="120174"/>
                </a:cubicBezTo>
                <a:cubicBezTo>
                  <a:pt x="14883" y="116602"/>
                  <a:pt x="18375" y="114300"/>
                  <a:pt x="22225" y="114300"/>
                </a:cubicBezTo>
                <a:lnTo>
                  <a:pt x="79375" y="114300"/>
                </a:lnTo>
                <a:close/>
                <a:moveTo>
                  <a:pt x="22225" y="88900"/>
                </a:moveTo>
                <a:cubicBezTo>
                  <a:pt x="18375" y="88900"/>
                  <a:pt x="14883" y="86598"/>
                  <a:pt x="13414" y="83026"/>
                </a:cubicBezTo>
                <a:cubicBezTo>
                  <a:pt x="11946" y="79454"/>
                  <a:pt x="12779" y="75367"/>
                  <a:pt x="15478" y="72628"/>
                </a:cubicBezTo>
                <a:lnTo>
                  <a:pt x="31353" y="56753"/>
                </a:lnTo>
                <a:lnTo>
                  <a:pt x="2262" y="27662"/>
                </a:lnTo>
                <a:cubicBezTo>
                  <a:pt x="794" y="26194"/>
                  <a:pt x="0" y="24249"/>
                  <a:pt x="0" y="22225"/>
                </a:cubicBezTo>
                <a:cubicBezTo>
                  <a:pt x="0" y="20201"/>
                  <a:pt x="794" y="18256"/>
                  <a:pt x="2262" y="16788"/>
                </a:cubicBezTo>
                <a:lnTo>
                  <a:pt x="16788" y="2262"/>
                </a:lnTo>
                <a:cubicBezTo>
                  <a:pt x="18256" y="794"/>
                  <a:pt x="20201" y="0"/>
                  <a:pt x="22225" y="0"/>
                </a:cubicBezTo>
                <a:cubicBezTo>
                  <a:pt x="24249" y="0"/>
                  <a:pt x="26194" y="794"/>
                  <a:pt x="27662" y="2262"/>
                </a:cubicBezTo>
                <a:lnTo>
                  <a:pt x="56753" y="31353"/>
                </a:lnTo>
                <a:lnTo>
                  <a:pt x="72628" y="15478"/>
                </a:lnTo>
                <a:cubicBezTo>
                  <a:pt x="75367" y="12740"/>
                  <a:pt x="79454" y="11946"/>
                  <a:pt x="83026" y="13414"/>
                </a:cubicBezTo>
                <a:cubicBezTo>
                  <a:pt x="86598" y="14883"/>
                  <a:pt x="88900" y="18375"/>
                  <a:pt x="88900" y="22225"/>
                </a:cubicBezTo>
                <a:lnTo>
                  <a:pt x="88900" y="79375"/>
                </a:lnTo>
                <a:cubicBezTo>
                  <a:pt x="88900" y="84653"/>
                  <a:pt x="84653" y="88900"/>
                  <a:pt x="79375" y="88900"/>
                </a:cubicBezTo>
                <a:lnTo>
                  <a:pt x="22225" y="8890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9" name="Text 27"/>
          <p:cNvSpPr/>
          <p:nvPr/>
        </p:nvSpPr>
        <p:spPr>
          <a:xfrm>
            <a:off x="8991600" y="3759200"/>
            <a:ext cx="6502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Пружинные дистракторы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(6 мес)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8483600" y="43180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31" name="Shape 29"/>
          <p:cNvSpPr/>
          <p:nvPr/>
        </p:nvSpPr>
        <p:spPr>
          <a:xfrm>
            <a:off x="8661400" y="4533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cubicBezTo>
                  <a:pt x="107434" y="0"/>
                  <a:pt x="112792" y="3215"/>
                  <a:pt x="115570" y="8334"/>
                </a:cubicBezTo>
                <a:lnTo>
                  <a:pt x="201295" y="167084"/>
                </a:lnTo>
                <a:cubicBezTo>
                  <a:pt x="203954" y="172006"/>
                  <a:pt x="203835" y="177959"/>
                  <a:pt x="200978" y="182761"/>
                </a:cubicBezTo>
                <a:cubicBezTo>
                  <a:pt x="198120" y="187563"/>
                  <a:pt x="192921" y="190500"/>
                  <a:pt x="187325" y="190500"/>
                </a:cubicBezTo>
                <a:lnTo>
                  <a:pt x="15875" y="190500"/>
                </a:lnTo>
                <a:cubicBezTo>
                  <a:pt x="10279" y="190500"/>
                  <a:pt x="5120" y="187563"/>
                  <a:pt x="2223" y="182761"/>
                </a:cubicBezTo>
                <a:cubicBezTo>
                  <a:pt x="-675" y="177959"/>
                  <a:pt x="-754" y="172006"/>
                  <a:pt x="1905" y="167084"/>
                </a:cubicBezTo>
                <a:lnTo>
                  <a:pt x="87630" y="8334"/>
                </a:lnTo>
                <a:cubicBezTo>
                  <a:pt x="90408" y="3215"/>
                  <a:pt x="95766" y="0"/>
                  <a:pt x="101600" y="0"/>
                </a:cubicBezTo>
                <a:close/>
                <a:moveTo>
                  <a:pt x="101600" y="66675"/>
                </a:moveTo>
                <a:cubicBezTo>
                  <a:pt x="96322" y="66675"/>
                  <a:pt x="92075" y="70922"/>
                  <a:pt x="92075" y="76200"/>
                </a:cubicBezTo>
                <a:lnTo>
                  <a:pt x="92075" y="120650"/>
                </a:lnTo>
                <a:cubicBezTo>
                  <a:pt x="92075" y="125928"/>
                  <a:pt x="96322" y="130175"/>
                  <a:pt x="101600" y="130175"/>
                </a:cubicBezTo>
                <a:cubicBezTo>
                  <a:pt x="106878" y="130175"/>
                  <a:pt x="111125" y="125928"/>
                  <a:pt x="111125" y="120650"/>
                </a:cubicBezTo>
                <a:lnTo>
                  <a:pt x="111125" y="76200"/>
                </a:lnTo>
                <a:cubicBezTo>
                  <a:pt x="111125" y="70922"/>
                  <a:pt x="106878" y="66675"/>
                  <a:pt x="101600" y="66675"/>
                </a:cubicBezTo>
                <a:close/>
                <a:moveTo>
                  <a:pt x="112197" y="152400"/>
                </a:moveTo>
                <a:cubicBezTo>
                  <a:pt x="112438" y="148467"/>
                  <a:pt x="110476" y="144724"/>
                  <a:pt x="107104" y="142685"/>
                </a:cubicBezTo>
                <a:cubicBezTo>
                  <a:pt x="103732" y="140645"/>
                  <a:pt x="99507" y="140645"/>
                  <a:pt x="96135" y="142685"/>
                </a:cubicBezTo>
                <a:cubicBezTo>
                  <a:pt x="92764" y="144724"/>
                  <a:pt x="90802" y="148467"/>
                  <a:pt x="91043" y="152400"/>
                </a:cubicBezTo>
                <a:cubicBezTo>
                  <a:pt x="90802" y="156333"/>
                  <a:pt x="92764" y="160076"/>
                  <a:pt x="96135" y="162115"/>
                </a:cubicBezTo>
                <a:cubicBezTo>
                  <a:pt x="99507" y="164155"/>
                  <a:pt x="103732" y="164155"/>
                  <a:pt x="107104" y="162115"/>
                </a:cubicBezTo>
                <a:cubicBezTo>
                  <a:pt x="110476" y="160076"/>
                  <a:pt x="112438" y="156333"/>
                  <a:pt x="112197" y="15240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2" name="Text 30"/>
          <p:cNvSpPr/>
          <p:nvPr/>
        </p:nvSpPr>
        <p:spPr>
          <a:xfrm>
            <a:off x="8991600" y="4470400"/>
            <a:ext cx="6502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Краниотомии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— недоказанная эффективность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533400" y="5334000"/>
            <a:ext cx="7493000" cy="4013200"/>
          </a:xfrm>
          <a:custGeom>
            <a:avLst/>
            <a:gdLst/>
            <a:ahLst/>
            <a:cxnLst/>
            <a:rect l="l" t="t" r="r" b="b"/>
            <a:pathLst>
              <a:path w="7493000" h="4013200">
                <a:moveTo>
                  <a:pt x="50800" y="0"/>
                </a:moveTo>
                <a:lnTo>
                  <a:pt x="7340619" y="0"/>
                </a:lnTo>
                <a:cubicBezTo>
                  <a:pt x="7424777" y="0"/>
                  <a:pt x="7493000" y="68223"/>
                  <a:pt x="7493000" y="152381"/>
                </a:cubicBezTo>
                <a:lnTo>
                  <a:pt x="7493000" y="3860819"/>
                </a:lnTo>
                <a:cubicBezTo>
                  <a:pt x="7493000" y="3944977"/>
                  <a:pt x="7424777" y="4013200"/>
                  <a:pt x="7340619" y="4013200"/>
                </a:cubicBezTo>
                <a:lnTo>
                  <a:pt x="50800" y="4013200"/>
                </a:lnTo>
                <a:cubicBezTo>
                  <a:pt x="22744" y="4013200"/>
                  <a:pt x="0" y="3990456"/>
                  <a:pt x="0" y="3962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4" name="Shape 32"/>
          <p:cNvSpPr/>
          <p:nvPr/>
        </p:nvSpPr>
        <p:spPr>
          <a:xfrm>
            <a:off x="533400" y="5334000"/>
            <a:ext cx="50800" cy="4013200"/>
          </a:xfrm>
          <a:custGeom>
            <a:avLst/>
            <a:gdLst/>
            <a:ahLst/>
            <a:cxnLst/>
            <a:rect l="l" t="t" r="r" b="b"/>
            <a:pathLst>
              <a:path w="50800" h="4013200">
                <a:moveTo>
                  <a:pt x="50800" y="0"/>
                </a:moveTo>
                <a:lnTo>
                  <a:pt x="50800" y="0"/>
                </a:lnTo>
                <a:lnTo>
                  <a:pt x="50800" y="4013200"/>
                </a:lnTo>
                <a:lnTo>
                  <a:pt x="50800" y="4013200"/>
                </a:lnTo>
                <a:cubicBezTo>
                  <a:pt x="22763" y="4013200"/>
                  <a:pt x="0" y="3990437"/>
                  <a:pt x="0" y="3962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5" name="Shape 33"/>
          <p:cNvSpPr/>
          <p:nvPr/>
        </p:nvSpPr>
        <p:spPr>
          <a:xfrm>
            <a:off x="762000" y="5588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6" name="Text 34"/>
          <p:cNvSpPr/>
          <p:nvPr/>
        </p:nvSpPr>
        <p:spPr>
          <a:xfrm>
            <a:off x="698500" y="55880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6-12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1524000" y="5537200"/>
            <a:ext cx="2959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месяцев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1524000" y="5943600"/>
            <a:ext cx="2908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Реконструктивные операции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762000" y="64008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0" name="Shape 38"/>
          <p:cNvSpPr/>
          <p:nvPr/>
        </p:nvSpPr>
        <p:spPr>
          <a:xfrm>
            <a:off x="939800" y="66167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10569" y="3731"/>
                </a:moveTo>
                <a:cubicBezTo>
                  <a:pt x="105608" y="-1230"/>
                  <a:pt x="97552" y="-1230"/>
                  <a:pt x="92591" y="3731"/>
                </a:cubicBezTo>
                <a:lnTo>
                  <a:pt x="67191" y="29131"/>
                </a:lnTo>
                <a:cubicBezTo>
                  <a:pt x="63540" y="32782"/>
                  <a:pt x="62468" y="38219"/>
                  <a:pt x="64453" y="42982"/>
                </a:cubicBezTo>
                <a:cubicBezTo>
                  <a:pt x="66437" y="47744"/>
                  <a:pt x="71080" y="50800"/>
                  <a:pt x="76200" y="50800"/>
                </a:cubicBezTo>
                <a:lnTo>
                  <a:pt x="88900" y="50800"/>
                </a:lnTo>
                <a:lnTo>
                  <a:pt x="88900" y="88900"/>
                </a:lnTo>
                <a:lnTo>
                  <a:pt x="50800" y="88900"/>
                </a:lnTo>
                <a:lnTo>
                  <a:pt x="50800" y="76200"/>
                </a:lnTo>
                <a:cubicBezTo>
                  <a:pt x="50800" y="71080"/>
                  <a:pt x="47704" y="66437"/>
                  <a:pt x="42942" y="64453"/>
                </a:cubicBezTo>
                <a:cubicBezTo>
                  <a:pt x="38179" y="62468"/>
                  <a:pt x="32742" y="63579"/>
                  <a:pt x="29091" y="67191"/>
                </a:cubicBezTo>
                <a:lnTo>
                  <a:pt x="3691" y="92591"/>
                </a:lnTo>
                <a:cubicBezTo>
                  <a:pt x="-1270" y="97552"/>
                  <a:pt x="-1270" y="105608"/>
                  <a:pt x="3691" y="110569"/>
                </a:cubicBezTo>
                <a:lnTo>
                  <a:pt x="29091" y="135969"/>
                </a:lnTo>
                <a:cubicBezTo>
                  <a:pt x="32742" y="139621"/>
                  <a:pt x="38179" y="140692"/>
                  <a:pt x="42942" y="138708"/>
                </a:cubicBezTo>
                <a:cubicBezTo>
                  <a:pt x="47704" y="136723"/>
                  <a:pt x="50800" y="132120"/>
                  <a:pt x="50800" y="127000"/>
                </a:cubicBezTo>
                <a:lnTo>
                  <a:pt x="50800" y="114300"/>
                </a:lnTo>
                <a:lnTo>
                  <a:pt x="88900" y="114300"/>
                </a:lnTo>
                <a:lnTo>
                  <a:pt x="88900" y="152400"/>
                </a:lnTo>
                <a:lnTo>
                  <a:pt x="76200" y="152400"/>
                </a:lnTo>
                <a:cubicBezTo>
                  <a:pt x="71080" y="152400"/>
                  <a:pt x="66437" y="155496"/>
                  <a:pt x="64453" y="160258"/>
                </a:cubicBezTo>
                <a:cubicBezTo>
                  <a:pt x="62468" y="165021"/>
                  <a:pt x="63579" y="170458"/>
                  <a:pt x="67191" y="174109"/>
                </a:cubicBezTo>
                <a:lnTo>
                  <a:pt x="92591" y="199509"/>
                </a:lnTo>
                <a:cubicBezTo>
                  <a:pt x="97552" y="204470"/>
                  <a:pt x="105608" y="204470"/>
                  <a:pt x="110569" y="199509"/>
                </a:cubicBezTo>
                <a:lnTo>
                  <a:pt x="135969" y="174109"/>
                </a:lnTo>
                <a:cubicBezTo>
                  <a:pt x="139621" y="170458"/>
                  <a:pt x="140692" y="165021"/>
                  <a:pt x="138708" y="160258"/>
                </a:cubicBezTo>
                <a:cubicBezTo>
                  <a:pt x="136723" y="155496"/>
                  <a:pt x="132120" y="152400"/>
                  <a:pt x="127000" y="152400"/>
                </a:cubicBezTo>
                <a:lnTo>
                  <a:pt x="114300" y="152400"/>
                </a:lnTo>
                <a:lnTo>
                  <a:pt x="114300" y="114300"/>
                </a:lnTo>
                <a:lnTo>
                  <a:pt x="152400" y="114300"/>
                </a:lnTo>
                <a:lnTo>
                  <a:pt x="152400" y="127000"/>
                </a:lnTo>
                <a:cubicBezTo>
                  <a:pt x="152400" y="132120"/>
                  <a:pt x="155496" y="136763"/>
                  <a:pt x="160258" y="138748"/>
                </a:cubicBezTo>
                <a:cubicBezTo>
                  <a:pt x="165021" y="140732"/>
                  <a:pt x="170458" y="139621"/>
                  <a:pt x="174109" y="136009"/>
                </a:cubicBezTo>
                <a:lnTo>
                  <a:pt x="199509" y="110609"/>
                </a:lnTo>
                <a:cubicBezTo>
                  <a:pt x="204470" y="105648"/>
                  <a:pt x="204470" y="97592"/>
                  <a:pt x="199509" y="92631"/>
                </a:cubicBezTo>
                <a:lnTo>
                  <a:pt x="174109" y="67231"/>
                </a:lnTo>
                <a:cubicBezTo>
                  <a:pt x="170458" y="63579"/>
                  <a:pt x="165021" y="62508"/>
                  <a:pt x="160258" y="64492"/>
                </a:cubicBezTo>
                <a:cubicBezTo>
                  <a:pt x="155496" y="66477"/>
                  <a:pt x="152400" y="71080"/>
                  <a:pt x="152400" y="76200"/>
                </a:cubicBezTo>
                <a:lnTo>
                  <a:pt x="152400" y="88900"/>
                </a:lnTo>
                <a:lnTo>
                  <a:pt x="114300" y="88900"/>
                </a:lnTo>
                <a:lnTo>
                  <a:pt x="114300" y="50800"/>
                </a:lnTo>
                <a:lnTo>
                  <a:pt x="127000" y="50800"/>
                </a:lnTo>
                <a:cubicBezTo>
                  <a:pt x="132120" y="50800"/>
                  <a:pt x="136763" y="47704"/>
                  <a:pt x="138748" y="42942"/>
                </a:cubicBezTo>
                <a:cubicBezTo>
                  <a:pt x="140732" y="38179"/>
                  <a:pt x="139621" y="32742"/>
                  <a:pt x="136009" y="29091"/>
                </a:cubicBezTo>
                <a:lnTo>
                  <a:pt x="110609" y="36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1" name="Text 39"/>
          <p:cNvSpPr/>
          <p:nvPr/>
        </p:nvSpPr>
        <p:spPr>
          <a:xfrm>
            <a:off x="1270000" y="6553200"/>
            <a:ext cx="6502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«Пи»-пластика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(прямая и обратная)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762000" y="71120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3" name="Shape 41"/>
          <p:cNvSpPr/>
          <p:nvPr/>
        </p:nvSpPr>
        <p:spPr>
          <a:xfrm>
            <a:off x="939800" y="7327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10569" y="3731"/>
                </a:moveTo>
                <a:cubicBezTo>
                  <a:pt x="105608" y="-1230"/>
                  <a:pt x="97552" y="-1230"/>
                  <a:pt x="92591" y="3731"/>
                </a:cubicBezTo>
                <a:lnTo>
                  <a:pt x="67191" y="29131"/>
                </a:lnTo>
                <a:cubicBezTo>
                  <a:pt x="63540" y="32782"/>
                  <a:pt x="62468" y="38219"/>
                  <a:pt x="64453" y="42982"/>
                </a:cubicBezTo>
                <a:cubicBezTo>
                  <a:pt x="66437" y="47744"/>
                  <a:pt x="71080" y="50800"/>
                  <a:pt x="76200" y="50800"/>
                </a:cubicBezTo>
                <a:lnTo>
                  <a:pt x="88900" y="50800"/>
                </a:lnTo>
                <a:lnTo>
                  <a:pt x="88900" y="88900"/>
                </a:lnTo>
                <a:lnTo>
                  <a:pt x="50800" y="88900"/>
                </a:lnTo>
                <a:lnTo>
                  <a:pt x="50800" y="76200"/>
                </a:lnTo>
                <a:cubicBezTo>
                  <a:pt x="50800" y="71080"/>
                  <a:pt x="47704" y="66437"/>
                  <a:pt x="42942" y="64453"/>
                </a:cubicBezTo>
                <a:cubicBezTo>
                  <a:pt x="38179" y="62468"/>
                  <a:pt x="32742" y="63579"/>
                  <a:pt x="29091" y="67191"/>
                </a:cubicBezTo>
                <a:lnTo>
                  <a:pt x="3691" y="92591"/>
                </a:lnTo>
                <a:cubicBezTo>
                  <a:pt x="-1270" y="97552"/>
                  <a:pt x="-1270" y="105608"/>
                  <a:pt x="3691" y="110569"/>
                </a:cubicBezTo>
                <a:lnTo>
                  <a:pt x="29091" y="135969"/>
                </a:lnTo>
                <a:cubicBezTo>
                  <a:pt x="32742" y="139621"/>
                  <a:pt x="38179" y="140692"/>
                  <a:pt x="42942" y="138708"/>
                </a:cubicBezTo>
                <a:cubicBezTo>
                  <a:pt x="47704" y="136723"/>
                  <a:pt x="50800" y="132120"/>
                  <a:pt x="50800" y="127000"/>
                </a:cubicBezTo>
                <a:lnTo>
                  <a:pt x="50800" y="114300"/>
                </a:lnTo>
                <a:lnTo>
                  <a:pt x="88900" y="114300"/>
                </a:lnTo>
                <a:lnTo>
                  <a:pt x="88900" y="152400"/>
                </a:lnTo>
                <a:lnTo>
                  <a:pt x="76200" y="152400"/>
                </a:lnTo>
                <a:cubicBezTo>
                  <a:pt x="71080" y="152400"/>
                  <a:pt x="66437" y="155496"/>
                  <a:pt x="64453" y="160258"/>
                </a:cubicBezTo>
                <a:cubicBezTo>
                  <a:pt x="62468" y="165021"/>
                  <a:pt x="63579" y="170458"/>
                  <a:pt x="67191" y="174109"/>
                </a:cubicBezTo>
                <a:lnTo>
                  <a:pt x="92591" y="199509"/>
                </a:lnTo>
                <a:cubicBezTo>
                  <a:pt x="97552" y="204470"/>
                  <a:pt x="105608" y="204470"/>
                  <a:pt x="110569" y="199509"/>
                </a:cubicBezTo>
                <a:lnTo>
                  <a:pt x="135969" y="174109"/>
                </a:lnTo>
                <a:cubicBezTo>
                  <a:pt x="139621" y="170458"/>
                  <a:pt x="140692" y="165021"/>
                  <a:pt x="138708" y="160258"/>
                </a:cubicBezTo>
                <a:cubicBezTo>
                  <a:pt x="136723" y="155496"/>
                  <a:pt x="132120" y="152400"/>
                  <a:pt x="127000" y="152400"/>
                </a:cubicBezTo>
                <a:lnTo>
                  <a:pt x="114300" y="152400"/>
                </a:lnTo>
                <a:lnTo>
                  <a:pt x="114300" y="114300"/>
                </a:lnTo>
                <a:lnTo>
                  <a:pt x="152400" y="114300"/>
                </a:lnTo>
                <a:lnTo>
                  <a:pt x="152400" y="127000"/>
                </a:lnTo>
                <a:cubicBezTo>
                  <a:pt x="152400" y="132120"/>
                  <a:pt x="155496" y="136763"/>
                  <a:pt x="160258" y="138748"/>
                </a:cubicBezTo>
                <a:cubicBezTo>
                  <a:pt x="165021" y="140732"/>
                  <a:pt x="170458" y="139621"/>
                  <a:pt x="174109" y="136009"/>
                </a:cubicBezTo>
                <a:lnTo>
                  <a:pt x="199509" y="110609"/>
                </a:lnTo>
                <a:cubicBezTo>
                  <a:pt x="204470" y="105648"/>
                  <a:pt x="204470" y="97592"/>
                  <a:pt x="199509" y="92631"/>
                </a:cubicBezTo>
                <a:lnTo>
                  <a:pt x="174109" y="67231"/>
                </a:lnTo>
                <a:cubicBezTo>
                  <a:pt x="170458" y="63579"/>
                  <a:pt x="165021" y="62508"/>
                  <a:pt x="160258" y="64492"/>
                </a:cubicBezTo>
                <a:cubicBezTo>
                  <a:pt x="155496" y="66477"/>
                  <a:pt x="152400" y="71080"/>
                  <a:pt x="152400" y="76200"/>
                </a:cubicBezTo>
                <a:lnTo>
                  <a:pt x="152400" y="88900"/>
                </a:lnTo>
                <a:lnTo>
                  <a:pt x="114300" y="88900"/>
                </a:lnTo>
                <a:lnTo>
                  <a:pt x="114300" y="50800"/>
                </a:lnTo>
                <a:lnTo>
                  <a:pt x="127000" y="50800"/>
                </a:lnTo>
                <a:cubicBezTo>
                  <a:pt x="132120" y="50800"/>
                  <a:pt x="136763" y="47704"/>
                  <a:pt x="138748" y="42942"/>
                </a:cubicBezTo>
                <a:cubicBezTo>
                  <a:pt x="140732" y="38179"/>
                  <a:pt x="139621" y="32742"/>
                  <a:pt x="136009" y="29091"/>
                </a:cubicBezTo>
                <a:lnTo>
                  <a:pt x="110609" y="36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4" name="Text 42"/>
          <p:cNvSpPr/>
          <p:nvPr/>
        </p:nvSpPr>
        <p:spPr>
          <a:xfrm>
            <a:off x="1270000" y="7277100"/>
            <a:ext cx="2821115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«Barrel-stave» остеотомия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762000" y="78232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6" name="Shape 44"/>
          <p:cNvSpPr/>
          <p:nvPr/>
        </p:nvSpPr>
        <p:spPr>
          <a:xfrm>
            <a:off x="952500" y="80391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2700" y="12700"/>
                </a:moveTo>
                <a:cubicBezTo>
                  <a:pt x="5675" y="12700"/>
                  <a:pt x="0" y="18375"/>
                  <a:pt x="0" y="25400"/>
                </a:cubicBezTo>
                <a:lnTo>
                  <a:pt x="0" y="63500"/>
                </a:lnTo>
                <a:cubicBezTo>
                  <a:pt x="0" y="70525"/>
                  <a:pt x="5675" y="76200"/>
                  <a:pt x="12700" y="76200"/>
                </a:cubicBezTo>
                <a:cubicBezTo>
                  <a:pt x="19725" y="76200"/>
                  <a:pt x="25400" y="70525"/>
                  <a:pt x="25400" y="63500"/>
                </a:cubicBezTo>
                <a:lnTo>
                  <a:pt x="25400" y="38100"/>
                </a:lnTo>
                <a:lnTo>
                  <a:pt x="50800" y="38100"/>
                </a:lnTo>
                <a:cubicBezTo>
                  <a:pt x="57825" y="38100"/>
                  <a:pt x="63500" y="32425"/>
                  <a:pt x="63500" y="25400"/>
                </a:cubicBezTo>
                <a:cubicBezTo>
                  <a:pt x="63500" y="18375"/>
                  <a:pt x="57825" y="12700"/>
                  <a:pt x="50800" y="12700"/>
                </a:cubicBezTo>
                <a:lnTo>
                  <a:pt x="12700" y="12700"/>
                </a:lnTo>
                <a:close/>
                <a:moveTo>
                  <a:pt x="25400" y="139700"/>
                </a:moveTo>
                <a:cubicBezTo>
                  <a:pt x="25400" y="132675"/>
                  <a:pt x="19725" y="127000"/>
                  <a:pt x="12700" y="127000"/>
                </a:cubicBezTo>
                <a:cubicBezTo>
                  <a:pt x="5675" y="127000"/>
                  <a:pt x="0" y="132675"/>
                  <a:pt x="0" y="139700"/>
                </a:cubicBezTo>
                <a:lnTo>
                  <a:pt x="0" y="177800"/>
                </a:lnTo>
                <a:cubicBezTo>
                  <a:pt x="0" y="184825"/>
                  <a:pt x="5675" y="190500"/>
                  <a:pt x="12700" y="190500"/>
                </a:cubicBezTo>
                <a:lnTo>
                  <a:pt x="50800" y="190500"/>
                </a:lnTo>
                <a:cubicBezTo>
                  <a:pt x="57825" y="190500"/>
                  <a:pt x="63500" y="184825"/>
                  <a:pt x="63500" y="177800"/>
                </a:cubicBezTo>
                <a:cubicBezTo>
                  <a:pt x="63500" y="170775"/>
                  <a:pt x="57825" y="165100"/>
                  <a:pt x="50800" y="165100"/>
                </a:cubicBezTo>
                <a:lnTo>
                  <a:pt x="25400" y="165100"/>
                </a:lnTo>
                <a:lnTo>
                  <a:pt x="25400" y="139700"/>
                </a:lnTo>
                <a:close/>
                <a:moveTo>
                  <a:pt x="127000" y="12700"/>
                </a:moveTo>
                <a:cubicBezTo>
                  <a:pt x="119975" y="12700"/>
                  <a:pt x="114300" y="18375"/>
                  <a:pt x="114300" y="25400"/>
                </a:cubicBezTo>
                <a:cubicBezTo>
                  <a:pt x="114300" y="32425"/>
                  <a:pt x="119975" y="38100"/>
                  <a:pt x="127000" y="38100"/>
                </a:cubicBezTo>
                <a:lnTo>
                  <a:pt x="152400" y="38100"/>
                </a:lnTo>
                <a:lnTo>
                  <a:pt x="152400" y="63500"/>
                </a:lnTo>
                <a:cubicBezTo>
                  <a:pt x="152400" y="70525"/>
                  <a:pt x="158075" y="76200"/>
                  <a:pt x="165100" y="76200"/>
                </a:cubicBezTo>
                <a:cubicBezTo>
                  <a:pt x="172125" y="76200"/>
                  <a:pt x="177800" y="70525"/>
                  <a:pt x="177800" y="63500"/>
                </a:cubicBezTo>
                <a:lnTo>
                  <a:pt x="177800" y="25400"/>
                </a:lnTo>
                <a:cubicBezTo>
                  <a:pt x="177800" y="18375"/>
                  <a:pt x="172125" y="12700"/>
                  <a:pt x="165100" y="12700"/>
                </a:cubicBezTo>
                <a:lnTo>
                  <a:pt x="127000" y="12700"/>
                </a:lnTo>
                <a:close/>
                <a:moveTo>
                  <a:pt x="177800" y="139700"/>
                </a:moveTo>
                <a:cubicBezTo>
                  <a:pt x="177800" y="132675"/>
                  <a:pt x="172125" y="127000"/>
                  <a:pt x="165100" y="127000"/>
                </a:cubicBezTo>
                <a:cubicBezTo>
                  <a:pt x="158075" y="127000"/>
                  <a:pt x="152400" y="132675"/>
                  <a:pt x="152400" y="139700"/>
                </a:cubicBezTo>
                <a:lnTo>
                  <a:pt x="152400" y="165100"/>
                </a:lnTo>
                <a:lnTo>
                  <a:pt x="127000" y="165100"/>
                </a:lnTo>
                <a:cubicBezTo>
                  <a:pt x="119975" y="165100"/>
                  <a:pt x="114300" y="170775"/>
                  <a:pt x="114300" y="177800"/>
                </a:cubicBezTo>
                <a:cubicBezTo>
                  <a:pt x="114300" y="184825"/>
                  <a:pt x="119975" y="190500"/>
                  <a:pt x="127000" y="190500"/>
                </a:cubicBezTo>
                <a:lnTo>
                  <a:pt x="165100" y="190500"/>
                </a:lnTo>
                <a:cubicBezTo>
                  <a:pt x="172125" y="190500"/>
                  <a:pt x="177800" y="184825"/>
                  <a:pt x="177800" y="177800"/>
                </a:cubicBezTo>
                <a:lnTo>
                  <a:pt x="177800" y="13970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7" name="Text 45"/>
          <p:cNvSpPr/>
          <p:nvPr/>
        </p:nvSpPr>
        <p:spPr>
          <a:xfrm>
            <a:off x="1270000" y="7988300"/>
            <a:ext cx="2739113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Тотальная реконструкция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762000" y="85344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9" name="Shape 47"/>
          <p:cNvSpPr/>
          <p:nvPr/>
        </p:nvSpPr>
        <p:spPr>
          <a:xfrm>
            <a:off x="939800" y="87503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80975" y="88900"/>
                </a:moveTo>
                <a:lnTo>
                  <a:pt x="123825" y="88900"/>
                </a:lnTo>
                <a:cubicBezTo>
                  <a:pt x="118547" y="88900"/>
                  <a:pt x="114300" y="84653"/>
                  <a:pt x="114300" y="79375"/>
                </a:cubicBezTo>
                <a:lnTo>
                  <a:pt x="114300" y="22225"/>
                </a:lnTo>
                <a:cubicBezTo>
                  <a:pt x="114300" y="18375"/>
                  <a:pt x="116602" y="14883"/>
                  <a:pt x="120174" y="13414"/>
                </a:cubicBezTo>
                <a:cubicBezTo>
                  <a:pt x="123746" y="11946"/>
                  <a:pt x="127833" y="12779"/>
                  <a:pt x="130572" y="15478"/>
                </a:cubicBezTo>
                <a:lnTo>
                  <a:pt x="146447" y="31353"/>
                </a:lnTo>
                <a:lnTo>
                  <a:pt x="175577" y="2222"/>
                </a:lnTo>
                <a:cubicBezTo>
                  <a:pt x="177006" y="794"/>
                  <a:pt x="178951" y="0"/>
                  <a:pt x="180975" y="0"/>
                </a:cubicBezTo>
                <a:cubicBezTo>
                  <a:pt x="182999" y="0"/>
                  <a:pt x="184944" y="794"/>
                  <a:pt x="186412" y="2262"/>
                </a:cubicBezTo>
                <a:lnTo>
                  <a:pt x="200978" y="16828"/>
                </a:lnTo>
                <a:cubicBezTo>
                  <a:pt x="202406" y="18256"/>
                  <a:pt x="203200" y="20201"/>
                  <a:pt x="203200" y="22225"/>
                </a:cubicBezTo>
                <a:cubicBezTo>
                  <a:pt x="203200" y="24249"/>
                  <a:pt x="202406" y="26194"/>
                  <a:pt x="200938" y="27662"/>
                </a:cubicBezTo>
                <a:lnTo>
                  <a:pt x="171847" y="56753"/>
                </a:lnTo>
                <a:lnTo>
                  <a:pt x="187722" y="72628"/>
                </a:lnTo>
                <a:cubicBezTo>
                  <a:pt x="190460" y="75367"/>
                  <a:pt x="191254" y="79454"/>
                  <a:pt x="189786" y="83026"/>
                </a:cubicBezTo>
                <a:cubicBezTo>
                  <a:pt x="188317" y="86598"/>
                  <a:pt x="184825" y="88900"/>
                  <a:pt x="180975" y="88900"/>
                </a:cubicBezTo>
                <a:close/>
                <a:moveTo>
                  <a:pt x="180975" y="114300"/>
                </a:moveTo>
                <a:cubicBezTo>
                  <a:pt x="184825" y="114300"/>
                  <a:pt x="188317" y="116602"/>
                  <a:pt x="189786" y="120174"/>
                </a:cubicBezTo>
                <a:cubicBezTo>
                  <a:pt x="191254" y="123746"/>
                  <a:pt x="190460" y="127833"/>
                  <a:pt x="187722" y="130572"/>
                </a:cubicBezTo>
                <a:lnTo>
                  <a:pt x="171847" y="146447"/>
                </a:lnTo>
                <a:lnTo>
                  <a:pt x="200978" y="175577"/>
                </a:lnTo>
                <a:cubicBezTo>
                  <a:pt x="202406" y="177006"/>
                  <a:pt x="203240" y="178951"/>
                  <a:pt x="203240" y="181015"/>
                </a:cubicBezTo>
                <a:cubicBezTo>
                  <a:pt x="203240" y="183078"/>
                  <a:pt x="202446" y="184983"/>
                  <a:pt x="200978" y="186452"/>
                </a:cubicBezTo>
                <a:lnTo>
                  <a:pt x="186412" y="201017"/>
                </a:lnTo>
                <a:cubicBezTo>
                  <a:pt x="184944" y="202406"/>
                  <a:pt x="182999" y="203200"/>
                  <a:pt x="180975" y="203200"/>
                </a:cubicBezTo>
                <a:cubicBezTo>
                  <a:pt x="178951" y="203200"/>
                  <a:pt x="177006" y="202406"/>
                  <a:pt x="175538" y="200938"/>
                </a:cubicBezTo>
                <a:lnTo>
                  <a:pt x="146447" y="171847"/>
                </a:lnTo>
                <a:lnTo>
                  <a:pt x="130572" y="187722"/>
                </a:lnTo>
                <a:cubicBezTo>
                  <a:pt x="127833" y="190460"/>
                  <a:pt x="123746" y="191254"/>
                  <a:pt x="120174" y="189786"/>
                </a:cubicBezTo>
                <a:cubicBezTo>
                  <a:pt x="116602" y="188317"/>
                  <a:pt x="114300" y="184825"/>
                  <a:pt x="114300" y="180975"/>
                </a:cubicBezTo>
                <a:lnTo>
                  <a:pt x="114300" y="123825"/>
                </a:lnTo>
                <a:cubicBezTo>
                  <a:pt x="114300" y="118547"/>
                  <a:pt x="118547" y="114300"/>
                  <a:pt x="123825" y="114300"/>
                </a:cubicBezTo>
                <a:lnTo>
                  <a:pt x="180975" y="114300"/>
                </a:lnTo>
                <a:close/>
                <a:moveTo>
                  <a:pt x="79375" y="114300"/>
                </a:moveTo>
                <a:cubicBezTo>
                  <a:pt x="84653" y="114300"/>
                  <a:pt x="88900" y="118547"/>
                  <a:pt x="88900" y="123825"/>
                </a:cubicBezTo>
                <a:lnTo>
                  <a:pt x="88900" y="180975"/>
                </a:lnTo>
                <a:cubicBezTo>
                  <a:pt x="88900" y="184825"/>
                  <a:pt x="86598" y="188317"/>
                  <a:pt x="83026" y="189786"/>
                </a:cubicBezTo>
                <a:cubicBezTo>
                  <a:pt x="79454" y="191254"/>
                  <a:pt x="75367" y="190460"/>
                  <a:pt x="72628" y="187722"/>
                </a:cubicBezTo>
                <a:lnTo>
                  <a:pt x="56753" y="171847"/>
                </a:lnTo>
                <a:lnTo>
                  <a:pt x="27622" y="200978"/>
                </a:lnTo>
                <a:cubicBezTo>
                  <a:pt x="26194" y="202406"/>
                  <a:pt x="24249" y="203200"/>
                  <a:pt x="22225" y="203200"/>
                </a:cubicBezTo>
                <a:cubicBezTo>
                  <a:pt x="20201" y="203200"/>
                  <a:pt x="18256" y="202406"/>
                  <a:pt x="16788" y="200938"/>
                </a:cubicBezTo>
                <a:lnTo>
                  <a:pt x="2262" y="186412"/>
                </a:lnTo>
                <a:cubicBezTo>
                  <a:pt x="794" y="184944"/>
                  <a:pt x="0" y="182999"/>
                  <a:pt x="0" y="180975"/>
                </a:cubicBezTo>
                <a:cubicBezTo>
                  <a:pt x="0" y="178951"/>
                  <a:pt x="794" y="177006"/>
                  <a:pt x="2262" y="175538"/>
                </a:cubicBezTo>
                <a:lnTo>
                  <a:pt x="31353" y="146447"/>
                </a:lnTo>
                <a:lnTo>
                  <a:pt x="15478" y="130572"/>
                </a:lnTo>
                <a:cubicBezTo>
                  <a:pt x="12740" y="127833"/>
                  <a:pt x="11946" y="123746"/>
                  <a:pt x="13414" y="120174"/>
                </a:cubicBezTo>
                <a:cubicBezTo>
                  <a:pt x="14883" y="116602"/>
                  <a:pt x="18375" y="114300"/>
                  <a:pt x="22225" y="114300"/>
                </a:cubicBezTo>
                <a:lnTo>
                  <a:pt x="79375" y="114300"/>
                </a:lnTo>
                <a:close/>
                <a:moveTo>
                  <a:pt x="22225" y="88900"/>
                </a:moveTo>
                <a:cubicBezTo>
                  <a:pt x="18375" y="88900"/>
                  <a:pt x="14883" y="86598"/>
                  <a:pt x="13414" y="83026"/>
                </a:cubicBezTo>
                <a:cubicBezTo>
                  <a:pt x="11946" y="79454"/>
                  <a:pt x="12779" y="75367"/>
                  <a:pt x="15478" y="72628"/>
                </a:cubicBezTo>
                <a:lnTo>
                  <a:pt x="31353" y="56753"/>
                </a:lnTo>
                <a:lnTo>
                  <a:pt x="2262" y="27662"/>
                </a:lnTo>
                <a:cubicBezTo>
                  <a:pt x="794" y="26194"/>
                  <a:pt x="0" y="24249"/>
                  <a:pt x="0" y="22225"/>
                </a:cubicBezTo>
                <a:cubicBezTo>
                  <a:pt x="0" y="20201"/>
                  <a:pt x="794" y="18256"/>
                  <a:pt x="2262" y="16788"/>
                </a:cubicBezTo>
                <a:lnTo>
                  <a:pt x="16788" y="2262"/>
                </a:lnTo>
                <a:cubicBezTo>
                  <a:pt x="18256" y="794"/>
                  <a:pt x="20201" y="0"/>
                  <a:pt x="22225" y="0"/>
                </a:cubicBezTo>
                <a:cubicBezTo>
                  <a:pt x="24249" y="0"/>
                  <a:pt x="26194" y="794"/>
                  <a:pt x="27662" y="2262"/>
                </a:cubicBezTo>
                <a:lnTo>
                  <a:pt x="56753" y="31353"/>
                </a:lnTo>
                <a:lnTo>
                  <a:pt x="72628" y="15478"/>
                </a:lnTo>
                <a:cubicBezTo>
                  <a:pt x="75367" y="12740"/>
                  <a:pt x="79454" y="11946"/>
                  <a:pt x="83026" y="13414"/>
                </a:cubicBezTo>
                <a:cubicBezTo>
                  <a:pt x="86598" y="14883"/>
                  <a:pt x="88900" y="18375"/>
                  <a:pt x="88900" y="22225"/>
                </a:cubicBezTo>
                <a:lnTo>
                  <a:pt x="88900" y="79375"/>
                </a:lnTo>
                <a:cubicBezTo>
                  <a:pt x="88900" y="84653"/>
                  <a:pt x="84653" y="88900"/>
                  <a:pt x="79375" y="88900"/>
                </a:cubicBezTo>
                <a:lnTo>
                  <a:pt x="22225" y="8890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0" name="Text 48"/>
          <p:cNvSpPr/>
          <p:nvPr/>
        </p:nvSpPr>
        <p:spPr>
          <a:xfrm>
            <a:off x="1270000" y="8699500"/>
            <a:ext cx="2728389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Дистракционный аппарат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8255000" y="5334000"/>
            <a:ext cx="7493000" cy="4013200"/>
          </a:xfrm>
          <a:custGeom>
            <a:avLst/>
            <a:gdLst/>
            <a:ahLst/>
            <a:cxnLst/>
            <a:rect l="l" t="t" r="r" b="b"/>
            <a:pathLst>
              <a:path w="7493000" h="4013200">
                <a:moveTo>
                  <a:pt x="50800" y="0"/>
                </a:moveTo>
                <a:lnTo>
                  <a:pt x="7340619" y="0"/>
                </a:lnTo>
                <a:cubicBezTo>
                  <a:pt x="7424777" y="0"/>
                  <a:pt x="7493000" y="68223"/>
                  <a:pt x="7493000" y="152381"/>
                </a:cubicBezTo>
                <a:lnTo>
                  <a:pt x="7493000" y="3860819"/>
                </a:lnTo>
                <a:cubicBezTo>
                  <a:pt x="7493000" y="3944977"/>
                  <a:pt x="7424777" y="4013200"/>
                  <a:pt x="7340619" y="4013200"/>
                </a:cubicBezTo>
                <a:lnTo>
                  <a:pt x="50800" y="4013200"/>
                </a:lnTo>
                <a:cubicBezTo>
                  <a:pt x="22744" y="4013200"/>
                  <a:pt x="0" y="3990456"/>
                  <a:pt x="0" y="3962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2" name="Shape 50"/>
          <p:cNvSpPr/>
          <p:nvPr/>
        </p:nvSpPr>
        <p:spPr>
          <a:xfrm>
            <a:off x="8255000" y="5334000"/>
            <a:ext cx="50800" cy="4013200"/>
          </a:xfrm>
          <a:custGeom>
            <a:avLst/>
            <a:gdLst/>
            <a:ahLst/>
            <a:cxnLst/>
            <a:rect l="l" t="t" r="r" b="b"/>
            <a:pathLst>
              <a:path w="50800" h="4013200">
                <a:moveTo>
                  <a:pt x="50800" y="0"/>
                </a:moveTo>
                <a:lnTo>
                  <a:pt x="50800" y="0"/>
                </a:lnTo>
                <a:lnTo>
                  <a:pt x="50800" y="4013200"/>
                </a:lnTo>
                <a:lnTo>
                  <a:pt x="50800" y="4013200"/>
                </a:lnTo>
                <a:cubicBezTo>
                  <a:pt x="22763" y="4013200"/>
                  <a:pt x="0" y="3990437"/>
                  <a:pt x="0" y="3962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3" name="Shape 51"/>
          <p:cNvSpPr/>
          <p:nvPr/>
        </p:nvSpPr>
        <p:spPr>
          <a:xfrm>
            <a:off x="8483600" y="5588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4" name="Text 52"/>
          <p:cNvSpPr/>
          <p:nvPr/>
        </p:nvSpPr>
        <p:spPr>
          <a:xfrm>
            <a:off x="8420100" y="55880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&gt;12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9245600" y="5537200"/>
            <a:ext cx="328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месяцев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9245600" y="5943600"/>
            <a:ext cx="3238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Реконструкция или наблюдение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8483600" y="64008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58" name="Shape 56"/>
          <p:cNvSpPr/>
          <p:nvPr/>
        </p:nvSpPr>
        <p:spPr>
          <a:xfrm>
            <a:off x="8661400" y="66167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10569" y="3731"/>
                </a:moveTo>
                <a:cubicBezTo>
                  <a:pt x="105608" y="-1230"/>
                  <a:pt x="97552" y="-1230"/>
                  <a:pt x="92591" y="3731"/>
                </a:cubicBezTo>
                <a:lnTo>
                  <a:pt x="67191" y="29131"/>
                </a:lnTo>
                <a:cubicBezTo>
                  <a:pt x="63540" y="32782"/>
                  <a:pt x="62468" y="38219"/>
                  <a:pt x="64453" y="42982"/>
                </a:cubicBezTo>
                <a:cubicBezTo>
                  <a:pt x="66437" y="47744"/>
                  <a:pt x="71080" y="50800"/>
                  <a:pt x="76200" y="50800"/>
                </a:cubicBezTo>
                <a:lnTo>
                  <a:pt x="88900" y="50800"/>
                </a:lnTo>
                <a:lnTo>
                  <a:pt x="88900" y="88900"/>
                </a:lnTo>
                <a:lnTo>
                  <a:pt x="50800" y="88900"/>
                </a:lnTo>
                <a:lnTo>
                  <a:pt x="50800" y="76200"/>
                </a:lnTo>
                <a:cubicBezTo>
                  <a:pt x="50800" y="71080"/>
                  <a:pt x="47704" y="66437"/>
                  <a:pt x="42942" y="64453"/>
                </a:cubicBezTo>
                <a:cubicBezTo>
                  <a:pt x="38179" y="62468"/>
                  <a:pt x="32742" y="63579"/>
                  <a:pt x="29091" y="67191"/>
                </a:cubicBezTo>
                <a:lnTo>
                  <a:pt x="3691" y="92591"/>
                </a:lnTo>
                <a:cubicBezTo>
                  <a:pt x="-1270" y="97552"/>
                  <a:pt x="-1270" y="105608"/>
                  <a:pt x="3691" y="110569"/>
                </a:cubicBezTo>
                <a:lnTo>
                  <a:pt x="29091" y="135969"/>
                </a:lnTo>
                <a:cubicBezTo>
                  <a:pt x="32742" y="139621"/>
                  <a:pt x="38179" y="140692"/>
                  <a:pt x="42942" y="138708"/>
                </a:cubicBezTo>
                <a:cubicBezTo>
                  <a:pt x="47704" y="136723"/>
                  <a:pt x="50800" y="132120"/>
                  <a:pt x="50800" y="127000"/>
                </a:cubicBezTo>
                <a:lnTo>
                  <a:pt x="50800" y="114300"/>
                </a:lnTo>
                <a:lnTo>
                  <a:pt x="88900" y="114300"/>
                </a:lnTo>
                <a:lnTo>
                  <a:pt x="88900" y="152400"/>
                </a:lnTo>
                <a:lnTo>
                  <a:pt x="76200" y="152400"/>
                </a:lnTo>
                <a:cubicBezTo>
                  <a:pt x="71080" y="152400"/>
                  <a:pt x="66437" y="155496"/>
                  <a:pt x="64453" y="160258"/>
                </a:cubicBezTo>
                <a:cubicBezTo>
                  <a:pt x="62468" y="165021"/>
                  <a:pt x="63579" y="170458"/>
                  <a:pt x="67191" y="174109"/>
                </a:cubicBezTo>
                <a:lnTo>
                  <a:pt x="92591" y="199509"/>
                </a:lnTo>
                <a:cubicBezTo>
                  <a:pt x="97552" y="204470"/>
                  <a:pt x="105608" y="204470"/>
                  <a:pt x="110569" y="199509"/>
                </a:cubicBezTo>
                <a:lnTo>
                  <a:pt x="135969" y="174109"/>
                </a:lnTo>
                <a:cubicBezTo>
                  <a:pt x="139621" y="170458"/>
                  <a:pt x="140692" y="165021"/>
                  <a:pt x="138708" y="160258"/>
                </a:cubicBezTo>
                <a:cubicBezTo>
                  <a:pt x="136723" y="155496"/>
                  <a:pt x="132120" y="152400"/>
                  <a:pt x="127000" y="152400"/>
                </a:cubicBezTo>
                <a:lnTo>
                  <a:pt x="114300" y="152400"/>
                </a:lnTo>
                <a:lnTo>
                  <a:pt x="114300" y="114300"/>
                </a:lnTo>
                <a:lnTo>
                  <a:pt x="152400" y="114300"/>
                </a:lnTo>
                <a:lnTo>
                  <a:pt x="152400" y="127000"/>
                </a:lnTo>
                <a:cubicBezTo>
                  <a:pt x="152400" y="132120"/>
                  <a:pt x="155496" y="136763"/>
                  <a:pt x="160258" y="138748"/>
                </a:cubicBezTo>
                <a:cubicBezTo>
                  <a:pt x="165021" y="140732"/>
                  <a:pt x="170458" y="139621"/>
                  <a:pt x="174109" y="136009"/>
                </a:cubicBezTo>
                <a:lnTo>
                  <a:pt x="199509" y="110609"/>
                </a:lnTo>
                <a:cubicBezTo>
                  <a:pt x="204470" y="105648"/>
                  <a:pt x="204470" y="97592"/>
                  <a:pt x="199509" y="92631"/>
                </a:cubicBezTo>
                <a:lnTo>
                  <a:pt x="174109" y="67231"/>
                </a:lnTo>
                <a:cubicBezTo>
                  <a:pt x="170458" y="63579"/>
                  <a:pt x="165021" y="62508"/>
                  <a:pt x="160258" y="64492"/>
                </a:cubicBezTo>
                <a:cubicBezTo>
                  <a:pt x="155496" y="66477"/>
                  <a:pt x="152400" y="71080"/>
                  <a:pt x="152400" y="76200"/>
                </a:cubicBezTo>
                <a:lnTo>
                  <a:pt x="152400" y="88900"/>
                </a:lnTo>
                <a:lnTo>
                  <a:pt x="114300" y="88900"/>
                </a:lnTo>
                <a:lnTo>
                  <a:pt x="114300" y="50800"/>
                </a:lnTo>
                <a:lnTo>
                  <a:pt x="127000" y="50800"/>
                </a:lnTo>
                <a:cubicBezTo>
                  <a:pt x="132120" y="50800"/>
                  <a:pt x="136763" y="47704"/>
                  <a:pt x="138748" y="42942"/>
                </a:cubicBezTo>
                <a:cubicBezTo>
                  <a:pt x="140732" y="38179"/>
                  <a:pt x="139621" y="32742"/>
                  <a:pt x="136009" y="29091"/>
                </a:cubicBezTo>
                <a:lnTo>
                  <a:pt x="110609" y="36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9" name="Text 57"/>
          <p:cNvSpPr/>
          <p:nvPr/>
        </p:nvSpPr>
        <p:spPr>
          <a:xfrm>
            <a:off x="8991600" y="6565900"/>
            <a:ext cx="3634705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Реконструктивные вмешательства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8483600" y="71120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61" name="Shape 59"/>
          <p:cNvSpPr/>
          <p:nvPr/>
        </p:nvSpPr>
        <p:spPr>
          <a:xfrm>
            <a:off x="8674100" y="73279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2700" y="12700"/>
                </a:moveTo>
                <a:cubicBezTo>
                  <a:pt x="5675" y="12700"/>
                  <a:pt x="0" y="18375"/>
                  <a:pt x="0" y="25400"/>
                </a:cubicBezTo>
                <a:lnTo>
                  <a:pt x="0" y="63500"/>
                </a:lnTo>
                <a:cubicBezTo>
                  <a:pt x="0" y="70525"/>
                  <a:pt x="5675" y="76200"/>
                  <a:pt x="12700" y="76200"/>
                </a:cubicBezTo>
                <a:cubicBezTo>
                  <a:pt x="19725" y="76200"/>
                  <a:pt x="25400" y="70525"/>
                  <a:pt x="25400" y="63500"/>
                </a:cubicBezTo>
                <a:lnTo>
                  <a:pt x="25400" y="38100"/>
                </a:lnTo>
                <a:lnTo>
                  <a:pt x="50800" y="38100"/>
                </a:lnTo>
                <a:cubicBezTo>
                  <a:pt x="57825" y="38100"/>
                  <a:pt x="63500" y="32425"/>
                  <a:pt x="63500" y="25400"/>
                </a:cubicBezTo>
                <a:cubicBezTo>
                  <a:pt x="63500" y="18375"/>
                  <a:pt x="57825" y="12700"/>
                  <a:pt x="50800" y="12700"/>
                </a:cubicBezTo>
                <a:lnTo>
                  <a:pt x="12700" y="12700"/>
                </a:lnTo>
                <a:close/>
                <a:moveTo>
                  <a:pt x="25400" y="139700"/>
                </a:moveTo>
                <a:cubicBezTo>
                  <a:pt x="25400" y="132675"/>
                  <a:pt x="19725" y="127000"/>
                  <a:pt x="12700" y="127000"/>
                </a:cubicBezTo>
                <a:cubicBezTo>
                  <a:pt x="5675" y="127000"/>
                  <a:pt x="0" y="132675"/>
                  <a:pt x="0" y="139700"/>
                </a:cubicBezTo>
                <a:lnTo>
                  <a:pt x="0" y="177800"/>
                </a:lnTo>
                <a:cubicBezTo>
                  <a:pt x="0" y="184825"/>
                  <a:pt x="5675" y="190500"/>
                  <a:pt x="12700" y="190500"/>
                </a:cubicBezTo>
                <a:lnTo>
                  <a:pt x="50800" y="190500"/>
                </a:lnTo>
                <a:cubicBezTo>
                  <a:pt x="57825" y="190500"/>
                  <a:pt x="63500" y="184825"/>
                  <a:pt x="63500" y="177800"/>
                </a:cubicBezTo>
                <a:cubicBezTo>
                  <a:pt x="63500" y="170775"/>
                  <a:pt x="57825" y="165100"/>
                  <a:pt x="50800" y="165100"/>
                </a:cubicBezTo>
                <a:lnTo>
                  <a:pt x="25400" y="165100"/>
                </a:lnTo>
                <a:lnTo>
                  <a:pt x="25400" y="139700"/>
                </a:lnTo>
                <a:close/>
                <a:moveTo>
                  <a:pt x="127000" y="12700"/>
                </a:moveTo>
                <a:cubicBezTo>
                  <a:pt x="119975" y="12700"/>
                  <a:pt x="114300" y="18375"/>
                  <a:pt x="114300" y="25400"/>
                </a:cubicBezTo>
                <a:cubicBezTo>
                  <a:pt x="114300" y="32425"/>
                  <a:pt x="119975" y="38100"/>
                  <a:pt x="127000" y="38100"/>
                </a:cubicBezTo>
                <a:lnTo>
                  <a:pt x="152400" y="38100"/>
                </a:lnTo>
                <a:lnTo>
                  <a:pt x="152400" y="63500"/>
                </a:lnTo>
                <a:cubicBezTo>
                  <a:pt x="152400" y="70525"/>
                  <a:pt x="158075" y="76200"/>
                  <a:pt x="165100" y="76200"/>
                </a:cubicBezTo>
                <a:cubicBezTo>
                  <a:pt x="172125" y="76200"/>
                  <a:pt x="177800" y="70525"/>
                  <a:pt x="177800" y="63500"/>
                </a:cubicBezTo>
                <a:lnTo>
                  <a:pt x="177800" y="25400"/>
                </a:lnTo>
                <a:cubicBezTo>
                  <a:pt x="177800" y="18375"/>
                  <a:pt x="172125" y="12700"/>
                  <a:pt x="165100" y="12700"/>
                </a:cubicBezTo>
                <a:lnTo>
                  <a:pt x="127000" y="12700"/>
                </a:lnTo>
                <a:close/>
                <a:moveTo>
                  <a:pt x="177800" y="139700"/>
                </a:moveTo>
                <a:cubicBezTo>
                  <a:pt x="177800" y="132675"/>
                  <a:pt x="172125" y="127000"/>
                  <a:pt x="165100" y="127000"/>
                </a:cubicBezTo>
                <a:cubicBezTo>
                  <a:pt x="158075" y="127000"/>
                  <a:pt x="152400" y="132675"/>
                  <a:pt x="152400" y="139700"/>
                </a:cubicBezTo>
                <a:lnTo>
                  <a:pt x="152400" y="165100"/>
                </a:lnTo>
                <a:lnTo>
                  <a:pt x="127000" y="165100"/>
                </a:lnTo>
                <a:cubicBezTo>
                  <a:pt x="119975" y="165100"/>
                  <a:pt x="114300" y="170775"/>
                  <a:pt x="114300" y="177800"/>
                </a:cubicBezTo>
                <a:cubicBezTo>
                  <a:pt x="114300" y="184825"/>
                  <a:pt x="119975" y="190500"/>
                  <a:pt x="127000" y="190500"/>
                </a:cubicBezTo>
                <a:lnTo>
                  <a:pt x="165100" y="190500"/>
                </a:lnTo>
                <a:cubicBezTo>
                  <a:pt x="172125" y="190500"/>
                  <a:pt x="177800" y="184825"/>
                  <a:pt x="177800" y="177800"/>
                </a:cubicBezTo>
                <a:lnTo>
                  <a:pt x="177800" y="13970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62" name="Text 60"/>
          <p:cNvSpPr/>
          <p:nvPr/>
        </p:nvSpPr>
        <p:spPr>
          <a:xfrm>
            <a:off x="8991600" y="7277100"/>
            <a:ext cx="2739113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Тотальная реконструкция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8483600" y="78232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64" name="Shape 62"/>
          <p:cNvSpPr/>
          <p:nvPr/>
        </p:nvSpPr>
        <p:spPr>
          <a:xfrm>
            <a:off x="8661400" y="80391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80975" y="88900"/>
                </a:moveTo>
                <a:lnTo>
                  <a:pt x="123825" y="88900"/>
                </a:lnTo>
                <a:cubicBezTo>
                  <a:pt x="118547" y="88900"/>
                  <a:pt x="114300" y="84653"/>
                  <a:pt x="114300" y="79375"/>
                </a:cubicBezTo>
                <a:lnTo>
                  <a:pt x="114300" y="22225"/>
                </a:lnTo>
                <a:cubicBezTo>
                  <a:pt x="114300" y="18375"/>
                  <a:pt x="116602" y="14883"/>
                  <a:pt x="120174" y="13414"/>
                </a:cubicBezTo>
                <a:cubicBezTo>
                  <a:pt x="123746" y="11946"/>
                  <a:pt x="127833" y="12779"/>
                  <a:pt x="130572" y="15478"/>
                </a:cubicBezTo>
                <a:lnTo>
                  <a:pt x="146447" y="31353"/>
                </a:lnTo>
                <a:lnTo>
                  <a:pt x="175577" y="2222"/>
                </a:lnTo>
                <a:cubicBezTo>
                  <a:pt x="177006" y="794"/>
                  <a:pt x="178951" y="0"/>
                  <a:pt x="180975" y="0"/>
                </a:cubicBezTo>
                <a:cubicBezTo>
                  <a:pt x="182999" y="0"/>
                  <a:pt x="184944" y="794"/>
                  <a:pt x="186412" y="2262"/>
                </a:cubicBezTo>
                <a:lnTo>
                  <a:pt x="200978" y="16828"/>
                </a:lnTo>
                <a:cubicBezTo>
                  <a:pt x="202406" y="18256"/>
                  <a:pt x="203200" y="20201"/>
                  <a:pt x="203200" y="22225"/>
                </a:cubicBezTo>
                <a:cubicBezTo>
                  <a:pt x="203200" y="24249"/>
                  <a:pt x="202406" y="26194"/>
                  <a:pt x="200938" y="27662"/>
                </a:cubicBezTo>
                <a:lnTo>
                  <a:pt x="171847" y="56753"/>
                </a:lnTo>
                <a:lnTo>
                  <a:pt x="187722" y="72628"/>
                </a:lnTo>
                <a:cubicBezTo>
                  <a:pt x="190460" y="75367"/>
                  <a:pt x="191254" y="79454"/>
                  <a:pt x="189786" y="83026"/>
                </a:cubicBezTo>
                <a:cubicBezTo>
                  <a:pt x="188317" y="86598"/>
                  <a:pt x="184825" y="88900"/>
                  <a:pt x="180975" y="88900"/>
                </a:cubicBezTo>
                <a:close/>
                <a:moveTo>
                  <a:pt x="180975" y="114300"/>
                </a:moveTo>
                <a:cubicBezTo>
                  <a:pt x="184825" y="114300"/>
                  <a:pt x="188317" y="116602"/>
                  <a:pt x="189786" y="120174"/>
                </a:cubicBezTo>
                <a:cubicBezTo>
                  <a:pt x="191254" y="123746"/>
                  <a:pt x="190460" y="127833"/>
                  <a:pt x="187722" y="130572"/>
                </a:cubicBezTo>
                <a:lnTo>
                  <a:pt x="171847" y="146447"/>
                </a:lnTo>
                <a:lnTo>
                  <a:pt x="200978" y="175577"/>
                </a:lnTo>
                <a:cubicBezTo>
                  <a:pt x="202406" y="177006"/>
                  <a:pt x="203240" y="178951"/>
                  <a:pt x="203240" y="181015"/>
                </a:cubicBezTo>
                <a:cubicBezTo>
                  <a:pt x="203240" y="183078"/>
                  <a:pt x="202446" y="184983"/>
                  <a:pt x="200978" y="186452"/>
                </a:cubicBezTo>
                <a:lnTo>
                  <a:pt x="186412" y="201017"/>
                </a:lnTo>
                <a:cubicBezTo>
                  <a:pt x="184944" y="202406"/>
                  <a:pt x="182999" y="203200"/>
                  <a:pt x="180975" y="203200"/>
                </a:cubicBezTo>
                <a:cubicBezTo>
                  <a:pt x="178951" y="203200"/>
                  <a:pt x="177006" y="202406"/>
                  <a:pt x="175538" y="200938"/>
                </a:cubicBezTo>
                <a:lnTo>
                  <a:pt x="146447" y="171847"/>
                </a:lnTo>
                <a:lnTo>
                  <a:pt x="130572" y="187722"/>
                </a:lnTo>
                <a:cubicBezTo>
                  <a:pt x="127833" y="190460"/>
                  <a:pt x="123746" y="191254"/>
                  <a:pt x="120174" y="189786"/>
                </a:cubicBezTo>
                <a:cubicBezTo>
                  <a:pt x="116602" y="188317"/>
                  <a:pt x="114300" y="184825"/>
                  <a:pt x="114300" y="180975"/>
                </a:cubicBezTo>
                <a:lnTo>
                  <a:pt x="114300" y="123825"/>
                </a:lnTo>
                <a:cubicBezTo>
                  <a:pt x="114300" y="118547"/>
                  <a:pt x="118547" y="114300"/>
                  <a:pt x="123825" y="114300"/>
                </a:cubicBezTo>
                <a:lnTo>
                  <a:pt x="180975" y="114300"/>
                </a:lnTo>
                <a:close/>
                <a:moveTo>
                  <a:pt x="79375" y="114300"/>
                </a:moveTo>
                <a:cubicBezTo>
                  <a:pt x="84653" y="114300"/>
                  <a:pt x="88900" y="118547"/>
                  <a:pt x="88900" y="123825"/>
                </a:cubicBezTo>
                <a:lnTo>
                  <a:pt x="88900" y="180975"/>
                </a:lnTo>
                <a:cubicBezTo>
                  <a:pt x="88900" y="184825"/>
                  <a:pt x="86598" y="188317"/>
                  <a:pt x="83026" y="189786"/>
                </a:cubicBezTo>
                <a:cubicBezTo>
                  <a:pt x="79454" y="191254"/>
                  <a:pt x="75367" y="190460"/>
                  <a:pt x="72628" y="187722"/>
                </a:cubicBezTo>
                <a:lnTo>
                  <a:pt x="56753" y="171847"/>
                </a:lnTo>
                <a:lnTo>
                  <a:pt x="27622" y="200978"/>
                </a:lnTo>
                <a:cubicBezTo>
                  <a:pt x="26194" y="202406"/>
                  <a:pt x="24249" y="203200"/>
                  <a:pt x="22225" y="203200"/>
                </a:cubicBezTo>
                <a:cubicBezTo>
                  <a:pt x="20201" y="203200"/>
                  <a:pt x="18256" y="202406"/>
                  <a:pt x="16788" y="200938"/>
                </a:cubicBezTo>
                <a:lnTo>
                  <a:pt x="2262" y="186412"/>
                </a:lnTo>
                <a:cubicBezTo>
                  <a:pt x="794" y="184944"/>
                  <a:pt x="0" y="182999"/>
                  <a:pt x="0" y="180975"/>
                </a:cubicBezTo>
                <a:cubicBezTo>
                  <a:pt x="0" y="178951"/>
                  <a:pt x="794" y="177006"/>
                  <a:pt x="2262" y="175538"/>
                </a:cubicBezTo>
                <a:lnTo>
                  <a:pt x="31353" y="146447"/>
                </a:lnTo>
                <a:lnTo>
                  <a:pt x="15478" y="130572"/>
                </a:lnTo>
                <a:cubicBezTo>
                  <a:pt x="12740" y="127833"/>
                  <a:pt x="11946" y="123746"/>
                  <a:pt x="13414" y="120174"/>
                </a:cubicBezTo>
                <a:cubicBezTo>
                  <a:pt x="14883" y="116602"/>
                  <a:pt x="18375" y="114300"/>
                  <a:pt x="22225" y="114300"/>
                </a:cubicBezTo>
                <a:lnTo>
                  <a:pt x="79375" y="114300"/>
                </a:lnTo>
                <a:close/>
                <a:moveTo>
                  <a:pt x="22225" y="88900"/>
                </a:moveTo>
                <a:cubicBezTo>
                  <a:pt x="18375" y="88900"/>
                  <a:pt x="14883" y="86598"/>
                  <a:pt x="13414" y="83026"/>
                </a:cubicBezTo>
                <a:cubicBezTo>
                  <a:pt x="11946" y="79454"/>
                  <a:pt x="12779" y="75367"/>
                  <a:pt x="15478" y="72628"/>
                </a:cubicBezTo>
                <a:lnTo>
                  <a:pt x="31353" y="56753"/>
                </a:lnTo>
                <a:lnTo>
                  <a:pt x="2262" y="27662"/>
                </a:lnTo>
                <a:cubicBezTo>
                  <a:pt x="794" y="26194"/>
                  <a:pt x="0" y="24249"/>
                  <a:pt x="0" y="22225"/>
                </a:cubicBezTo>
                <a:cubicBezTo>
                  <a:pt x="0" y="20201"/>
                  <a:pt x="794" y="18256"/>
                  <a:pt x="2262" y="16788"/>
                </a:cubicBezTo>
                <a:lnTo>
                  <a:pt x="16788" y="2262"/>
                </a:lnTo>
                <a:cubicBezTo>
                  <a:pt x="18256" y="794"/>
                  <a:pt x="20201" y="0"/>
                  <a:pt x="22225" y="0"/>
                </a:cubicBezTo>
                <a:cubicBezTo>
                  <a:pt x="24249" y="0"/>
                  <a:pt x="26194" y="794"/>
                  <a:pt x="27662" y="2262"/>
                </a:cubicBezTo>
                <a:lnTo>
                  <a:pt x="56753" y="31353"/>
                </a:lnTo>
                <a:lnTo>
                  <a:pt x="72628" y="15478"/>
                </a:lnTo>
                <a:cubicBezTo>
                  <a:pt x="75367" y="12740"/>
                  <a:pt x="79454" y="11946"/>
                  <a:pt x="83026" y="13414"/>
                </a:cubicBezTo>
                <a:cubicBezTo>
                  <a:pt x="86598" y="14883"/>
                  <a:pt x="88900" y="18375"/>
                  <a:pt x="88900" y="22225"/>
                </a:cubicBezTo>
                <a:lnTo>
                  <a:pt x="88900" y="79375"/>
                </a:lnTo>
                <a:cubicBezTo>
                  <a:pt x="88900" y="84653"/>
                  <a:pt x="84653" y="88900"/>
                  <a:pt x="79375" y="88900"/>
                </a:cubicBezTo>
                <a:lnTo>
                  <a:pt x="22225" y="8890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65" name="Text 63"/>
          <p:cNvSpPr/>
          <p:nvPr/>
        </p:nvSpPr>
        <p:spPr>
          <a:xfrm>
            <a:off x="8991600" y="7988300"/>
            <a:ext cx="2728389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Дистракционный аппарат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8483600" y="8534400"/>
            <a:ext cx="7061200" cy="609600"/>
          </a:xfrm>
          <a:custGeom>
            <a:avLst/>
            <a:gdLst/>
            <a:ahLst/>
            <a:cxnLst/>
            <a:rect l="l" t="t" r="r" b="b"/>
            <a:pathLst>
              <a:path w="7061200" h="609600">
                <a:moveTo>
                  <a:pt x="101602" y="0"/>
                </a:moveTo>
                <a:lnTo>
                  <a:pt x="6959598" y="0"/>
                </a:lnTo>
                <a:cubicBezTo>
                  <a:pt x="7015711" y="0"/>
                  <a:pt x="7061200" y="45489"/>
                  <a:pt x="7061200" y="101602"/>
                </a:cubicBezTo>
                <a:lnTo>
                  <a:pt x="7061200" y="507998"/>
                </a:lnTo>
                <a:cubicBezTo>
                  <a:pt x="7061200" y="564111"/>
                  <a:pt x="7015711" y="609600"/>
                  <a:pt x="6959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67" name="Shape 65"/>
          <p:cNvSpPr/>
          <p:nvPr/>
        </p:nvSpPr>
        <p:spPr>
          <a:xfrm>
            <a:off x="8648700" y="87503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14300" y="12700"/>
                </a:moveTo>
                <a:cubicBezTo>
                  <a:pt x="82233" y="12700"/>
                  <a:pt x="56555" y="27305"/>
                  <a:pt x="37862" y="44688"/>
                </a:cubicBezTo>
                <a:cubicBezTo>
                  <a:pt x="19288" y="61952"/>
                  <a:pt x="6866" y="82550"/>
                  <a:pt x="953" y="96718"/>
                </a:cubicBezTo>
                <a:cubicBezTo>
                  <a:pt x="-357" y="99854"/>
                  <a:pt x="-357" y="103346"/>
                  <a:pt x="953" y="106482"/>
                </a:cubicBezTo>
                <a:cubicBezTo>
                  <a:pt x="6866" y="120650"/>
                  <a:pt x="19288" y="141288"/>
                  <a:pt x="37862" y="158512"/>
                </a:cubicBezTo>
                <a:cubicBezTo>
                  <a:pt x="56555" y="175855"/>
                  <a:pt x="82233" y="190500"/>
                  <a:pt x="114300" y="190500"/>
                </a:cubicBezTo>
                <a:cubicBezTo>
                  <a:pt x="146368" y="190500"/>
                  <a:pt x="172045" y="175895"/>
                  <a:pt x="190738" y="158512"/>
                </a:cubicBezTo>
                <a:cubicBezTo>
                  <a:pt x="209312" y="141248"/>
                  <a:pt x="221734" y="120650"/>
                  <a:pt x="227648" y="106482"/>
                </a:cubicBezTo>
                <a:cubicBezTo>
                  <a:pt x="228957" y="103346"/>
                  <a:pt x="228957" y="99854"/>
                  <a:pt x="227648" y="96718"/>
                </a:cubicBezTo>
                <a:cubicBezTo>
                  <a:pt x="221734" y="82550"/>
                  <a:pt x="209312" y="61912"/>
                  <a:pt x="190738" y="44688"/>
                </a:cubicBezTo>
                <a:cubicBezTo>
                  <a:pt x="172045" y="27345"/>
                  <a:pt x="146368" y="12700"/>
                  <a:pt x="114300" y="12700"/>
                </a:cubicBezTo>
                <a:close/>
                <a:moveTo>
                  <a:pt x="57150" y="101600"/>
                </a:moveTo>
                <a:cubicBezTo>
                  <a:pt x="57150" y="70058"/>
                  <a:pt x="82758" y="44450"/>
                  <a:pt x="114300" y="44450"/>
                </a:cubicBezTo>
                <a:cubicBezTo>
                  <a:pt x="145842" y="44450"/>
                  <a:pt x="171450" y="70058"/>
                  <a:pt x="171450" y="101600"/>
                </a:cubicBezTo>
                <a:cubicBezTo>
                  <a:pt x="171450" y="133142"/>
                  <a:pt x="145842" y="158750"/>
                  <a:pt x="114300" y="158750"/>
                </a:cubicBezTo>
                <a:cubicBezTo>
                  <a:pt x="82758" y="158750"/>
                  <a:pt x="57150" y="133142"/>
                  <a:pt x="57150" y="101600"/>
                </a:cubicBezTo>
                <a:close/>
                <a:moveTo>
                  <a:pt x="114300" y="76200"/>
                </a:moveTo>
                <a:cubicBezTo>
                  <a:pt x="114300" y="90210"/>
                  <a:pt x="102910" y="101600"/>
                  <a:pt x="88900" y="101600"/>
                </a:cubicBezTo>
                <a:cubicBezTo>
                  <a:pt x="84336" y="101600"/>
                  <a:pt x="80050" y="100409"/>
                  <a:pt x="76319" y="98266"/>
                </a:cubicBezTo>
                <a:cubicBezTo>
                  <a:pt x="75922" y="102592"/>
                  <a:pt x="76279" y="107037"/>
                  <a:pt x="77470" y="111443"/>
                </a:cubicBezTo>
                <a:cubicBezTo>
                  <a:pt x="82907" y="131763"/>
                  <a:pt x="103823" y="143828"/>
                  <a:pt x="124143" y="138390"/>
                </a:cubicBezTo>
                <a:cubicBezTo>
                  <a:pt x="144463" y="132953"/>
                  <a:pt x="156528" y="112038"/>
                  <a:pt x="151090" y="91718"/>
                </a:cubicBezTo>
                <a:cubicBezTo>
                  <a:pt x="146248" y="73581"/>
                  <a:pt x="129064" y="62032"/>
                  <a:pt x="110966" y="63619"/>
                </a:cubicBezTo>
                <a:cubicBezTo>
                  <a:pt x="113070" y="67310"/>
                  <a:pt x="114300" y="71596"/>
                  <a:pt x="114300" y="762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68" name="Text 66"/>
          <p:cNvSpPr/>
          <p:nvPr/>
        </p:nvSpPr>
        <p:spPr>
          <a:xfrm>
            <a:off x="8991600" y="8686800"/>
            <a:ext cx="6502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Наблюдение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при отсутствии ВЧГ и КЦДП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 / ХИРУРГИЧЕСКОЕ ЛЕЧЕНИЕ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4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Лечение метопического синостоза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5748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1828800"/>
            <a:ext cx="7467600" cy="3429000"/>
          </a:xfrm>
          <a:custGeom>
            <a:avLst/>
            <a:gdLst/>
            <a:ahLst/>
            <a:cxnLst/>
            <a:rect l="l" t="t" r="r" b="b"/>
            <a:pathLst>
              <a:path w="7467600" h="3429000">
                <a:moveTo>
                  <a:pt x="50800" y="0"/>
                </a:moveTo>
                <a:lnTo>
                  <a:pt x="7315215" y="0"/>
                </a:lnTo>
                <a:cubicBezTo>
                  <a:pt x="7399375" y="0"/>
                  <a:pt x="7467600" y="68225"/>
                  <a:pt x="7467600" y="152385"/>
                </a:cubicBezTo>
                <a:lnTo>
                  <a:pt x="7467600" y="3276615"/>
                </a:lnTo>
                <a:cubicBezTo>
                  <a:pt x="7467600" y="3360775"/>
                  <a:pt x="7399375" y="3429000"/>
                  <a:pt x="7315215" y="3429000"/>
                </a:cubicBezTo>
                <a:lnTo>
                  <a:pt x="50800" y="3429000"/>
                </a:lnTo>
                <a:cubicBezTo>
                  <a:pt x="22763" y="3429000"/>
                  <a:pt x="0" y="3406237"/>
                  <a:pt x="0" y="3378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1828800"/>
            <a:ext cx="50800" cy="3429000"/>
          </a:xfrm>
          <a:custGeom>
            <a:avLst/>
            <a:gdLst/>
            <a:ahLst/>
            <a:cxnLst/>
            <a:rect l="l" t="t" r="r" b="b"/>
            <a:pathLst>
              <a:path w="50800" h="3429000">
                <a:moveTo>
                  <a:pt x="50800" y="0"/>
                </a:moveTo>
                <a:lnTo>
                  <a:pt x="50800" y="0"/>
                </a:lnTo>
                <a:lnTo>
                  <a:pt x="50800" y="3429000"/>
                </a:lnTo>
                <a:lnTo>
                  <a:pt x="50800" y="3429000"/>
                </a:lnTo>
                <a:cubicBezTo>
                  <a:pt x="22763" y="3429000"/>
                  <a:pt x="0" y="3406237"/>
                  <a:pt x="0" y="3378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Shape 5"/>
          <p:cNvSpPr/>
          <p:nvPr/>
        </p:nvSpPr>
        <p:spPr>
          <a:xfrm>
            <a:off x="812800" y="2082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8" name="Text 6"/>
          <p:cNvSpPr/>
          <p:nvPr/>
        </p:nvSpPr>
        <p:spPr>
          <a:xfrm>
            <a:off x="749300" y="2082800"/>
            <a:ext cx="8382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0-3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676400" y="2082800"/>
            <a:ext cx="2908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месяца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676400" y="2489200"/>
            <a:ext cx="2857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Нехирургическая коррекция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12800" y="3416300"/>
            <a:ext cx="6934200" cy="1168400"/>
          </a:xfrm>
          <a:custGeom>
            <a:avLst/>
            <a:gdLst/>
            <a:ahLst/>
            <a:cxnLst/>
            <a:rect l="l" t="t" r="r" b="b"/>
            <a:pathLst>
              <a:path w="6934200" h="1168400">
                <a:moveTo>
                  <a:pt x="101604" y="0"/>
                </a:moveTo>
                <a:lnTo>
                  <a:pt x="6832596" y="0"/>
                </a:lnTo>
                <a:cubicBezTo>
                  <a:pt x="6888710" y="0"/>
                  <a:pt x="6934200" y="45490"/>
                  <a:pt x="6934200" y="101604"/>
                </a:cubicBezTo>
                <a:lnTo>
                  <a:pt x="6934200" y="1066796"/>
                </a:lnTo>
                <a:cubicBezTo>
                  <a:pt x="6934200" y="1122910"/>
                  <a:pt x="6888710" y="1168400"/>
                  <a:pt x="68325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2" name="Shape 10"/>
          <p:cNvSpPr/>
          <p:nvPr/>
        </p:nvSpPr>
        <p:spPr>
          <a:xfrm>
            <a:off x="1047750" y="36830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3" name="Text 11"/>
          <p:cNvSpPr/>
          <p:nvPr/>
        </p:nvSpPr>
        <p:spPr>
          <a:xfrm>
            <a:off x="1403350" y="3632200"/>
            <a:ext cx="238114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Краниальный ортез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016000" y="4076700"/>
            <a:ext cx="6629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Предоперационная подготовка пациента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8280400" y="1828800"/>
            <a:ext cx="7467600" cy="3429000"/>
          </a:xfrm>
          <a:custGeom>
            <a:avLst/>
            <a:gdLst/>
            <a:ahLst/>
            <a:cxnLst/>
            <a:rect l="l" t="t" r="r" b="b"/>
            <a:pathLst>
              <a:path w="7467600" h="3429000">
                <a:moveTo>
                  <a:pt x="50800" y="0"/>
                </a:moveTo>
                <a:lnTo>
                  <a:pt x="7315215" y="0"/>
                </a:lnTo>
                <a:cubicBezTo>
                  <a:pt x="7399375" y="0"/>
                  <a:pt x="7467600" y="68225"/>
                  <a:pt x="7467600" y="152385"/>
                </a:cubicBezTo>
                <a:lnTo>
                  <a:pt x="7467600" y="3276615"/>
                </a:lnTo>
                <a:cubicBezTo>
                  <a:pt x="7467600" y="3360775"/>
                  <a:pt x="7399375" y="3429000"/>
                  <a:pt x="7315215" y="3429000"/>
                </a:cubicBezTo>
                <a:lnTo>
                  <a:pt x="50800" y="3429000"/>
                </a:lnTo>
                <a:cubicBezTo>
                  <a:pt x="22763" y="3429000"/>
                  <a:pt x="0" y="3406237"/>
                  <a:pt x="0" y="3378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8280400" y="1828800"/>
            <a:ext cx="50800" cy="3429000"/>
          </a:xfrm>
          <a:custGeom>
            <a:avLst/>
            <a:gdLst/>
            <a:ahLst/>
            <a:cxnLst/>
            <a:rect l="l" t="t" r="r" b="b"/>
            <a:pathLst>
              <a:path w="50800" h="3429000">
                <a:moveTo>
                  <a:pt x="50800" y="0"/>
                </a:moveTo>
                <a:lnTo>
                  <a:pt x="50800" y="0"/>
                </a:lnTo>
                <a:lnTo>
                  <a:pt x="50800" y="3429000"/>
                </a:lnTo>
                <a:lnTo>
                  <a:pt x="50800" y="3429000"/>
                </a:lnTo>
                <a:cubicBezTo>
                  <a:pt x="22763" y="3429000"/>
                  <a:pt x="0" y="3406237"/>
                  <a:pt x="0" y="3378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7" name="Shape 15"/>
          <p:cNvSpPr/>
          <p:nvPr/>
        </p:nvSpPr>
        <p:spPr>
          <a:xfrm>
            <a:off x="8559800" y="2082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8" name="Text 16"/>
          <p:cNvSpPr/>
          <p:nvPr/>
        </p:nvSpPr>
        <p:spPr>
          <a:xfrm>
            <a:off x="8496300" y="2082800"/>
            <a:ext cx="8382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3-6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9423400" y="2082800"/>
            <a:ext cx="340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месяцев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9423400" y="2489200"/>
            <a:ext cx="335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Минимально инвазивные методы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559800" y="2997200"/>
            <a:ext cx="6934200" cy="1016000"/>
          </a:xfrm>
          <a:custGeom>
            <a:avLst/>
            <a:gdLst/>
            <a:ahLst/>
            <a:cxnLst/>
            <a:rect l="l" t="t" r="r" b="b"/>
            <a:pathLst>
              <a:path w="6934200" h="1016000">
                <a:moveTo>
                  <a:pt x="101600" y="0"/>
                </a:moveTo>
                <a:lnTo>
                  <a:pt x="6832600" y="0"/>
                </a:lnTo>
                <a:cubicBezTo>
                  <a:pt x="6888675" y="0"/>
                  <a:pt x="6934200" y="45525"/>
                  <a:pt x="6934200" y="101600"/>
                </a:cubicBezTo>
                <a:lnTo>
                  <a:pt x="6934200" y="914400"/>
                </a:lnTo>
                <a:cubicBezTo>
                  <a:pt x="6934200" y="970475"/>
                  <a:pt x="6888675" y="1016000"/>
                  <a:pt x="6832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2" name="Shape 20"/>
          <p:cNvSpPr/>
          <p:nvPr/>
        </p:nvSpPr>
        <p:spPr>
          <a:xfrm>
            <a:off x="8788400" y="3263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76200" y="101600"/>
                </a:moveTo>
                <a:lnTo>
                  <a:pt x="60523" y="117277"/>
                </a:lnTo>
                <a:cubicBezTo>
                  <a:pt x="55523" y="115332"/>
                  <a:pt x="50125" y="114300"/>
                  <a:pt x="44450" y="114300"/>
                </a:cubicBezTo>
                <a:cubicBezTo>
                  <a:pt x="19883" y="114300"/>
                  <a:pt x="0" y="134183"/>
                  <a:pt x="0" y="158750"/>
                </a:cubicBezTo>
                <a:cubicBezTo>
                  <a:pt x="0" y="183317"/>
                  <a:pt x="19883" y="203200"/>
                  <a:pt x="44450" y="203200"/>
                </a:cubicBezTo>
                <a:cubicBezTo>
                  <a:pt x="69017" y="203200"/>
                  <a:pt x="88900" y="183317"/>
                  <a:pt x="88900" y="158750"/>
                </a:cubicBezTo>
                <a:cubicBezTo>
                  <a:pt x="88900" y="153075"/>
                  <a:pt x="87828" y="147677"/>
                  <a:pt x="85923" y="142677"/>
                </a:cubicBezTo>
                <a:lnTo>
                  <a:pt x="198120" y="30480"/>
                </a:lnTo>
                <a:cubicBezTo>
                  <a:pt x="200938" y="27662"/>
                  <a:pt x="200938" y="23138"/>
                  <a:pt x="198120" y="20320"/>
                </a:cubicBezTo>
                <a:cubicBezTo>
                  <a:pt x="186888" y="9088"/>
                  <a:pt x="168712" y="9088"/>
                  <a:pt x="157480" y="20320"/>
                </a:cubicBezTo>
                <a:lnTo>
                  <a:pt x="101600" y="76200"/>
                </a:lnTo>
                <a:lnTo>
                  <a:pt x="85923" y="60523"/>
                </a:lnTo>
                <a:cubicBezTo>
                  <a:pt x="87868" y="55523"/>
                  <a:pt x="88900" y="50125"/>
                  <a:pt x="88900" y="44450"/>
                </a:cubicBezTo>
                <a:cubicBezTo>
                  <a:pt x="88900" y="19883"/>
                  <a:pt x="69017" y="0"/>
                  <a:pt x="44450" y="0"/>
                </a:cubicBezTo>
                <a:cubicBezTo>
                  <a:pt x="19883" y="0"/>
                  <a:pt x="0" y="19883"/>
                  <a:pt x="0" y="44450"/>
                </a:cubicBezTo>
                <a:cubicBezTo>
                  <a:pt x="0" y="69017"/>
                  <a:pt x="19883" y="88900"/>
                  <a:pt x="44450" y="88900"/>
                </a:cubicBezTo>
                <a:cubicBezTo>
                  <a:pt x="50125" y="88900"/>
                  <a:pt x="55523" y="87828"/>
                  <a:pt x="60523" y="85923"/>
                </a:cubicBezTo>
                <a:lnTo>
                  <a:pt x="76200" y="101600"/>
                </a:lnTo>
                <a:close/>
                <a:moveTo>
                  <a:pt x="115054" y="140454"/>
                </a:moveTo>
                <a:lnTo>
                  <a:pt x="157480" y="182880"/>
                </a:lnTo>
                <a:cubicBezTo>
                  <a:pt x="168712" y="194112"/>
                  <a:pt x="186888" y="194112"/>
                  <a:pt x="198120" y="182880"/>
                </a:cubicBezTo>
                <a:cubicBezTo>
                  <a:pt x="200938" y="180062"/>
                  <a:pt x="200938" y="175538"/>
                  <a:pt x="198120" y="172720"/>
                </a:cubicBezTo>
                <a:lnTo>
                  <a:pt x="140454" y="115054"/>
                </a:lnTo>
                <a:lnTo>
                  <a:pt x="115054" y="140454"/>
                </a:lnTo>
                <a:close/>
                <a:moveTo>
                  <a:pt x="25400" y="44450"/>
                </a:moveTo>
                <a:cubicBezTo>
                  <a:pt x="25400" y="33936"/>
                  <a:pt x="33936" y="25400"/>
                  <a:pt x="44450" y="25400"/>
                </a:cubicBezTo>
                <a:cubicBezTo>
                  <a:pt x="54964" y="25400"/>
                  <a:pt x="63500" y="33936"/>
                  <a:pt x="63500" y="44450"/>
                </a:cubicBezTo>
                <a:cubicBezTo>
                  <a:pt x="63500" y="54964"/>
                  <a:pt x="54964" y="63500"/>
                  <a:pt x="44450" y="63500"/>
                </a:cubicBezTo>
                <a:cubicBezTo>
                  <a:pt x="33936" y="63500"/>
                  <a:pt x="25400" y="54964"/>
                  <a:pt x="25400" y="44450"/>
                </a:cubicBezTo>
                <a:close/>
                <a:moveTo>
                  <a:pt x="44450" y="139700"/>
                </a:moveTo>
                <a:cubicBezTo>
                  <a:pt x="54964" y="139700"/>
                  <a:pt x="63500" y="148236"/>
                  <a:pt x="63500" y="158750"/>
                </a:cubicBezTo>
                <a:cubicBezTo>
                  <a:pt x="63500" y="169264"/>
                  <a:pt x="54964" y="177800"/>
                  <a:pt x="44450" y="177800"/>
                </a:cubicBezTo>
                <a:cubicBezTo>
                  <a:pt x="33936" y="177800"/>
                  <a:pt x="25400" y="169264"/>
                  <a:pt x="25400" y="158750"/>
                </a:cubicBezTo>
                <a:cubicBezTo>
                  <a:pt x="25400" y="148236"/>
                  <a:pt x="33936" y="139700"/>
                  <a:pt x="44450" y="1397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3" name="Text 21"/>
          <p:cNvSpPr/>
          <p:nvPr/>
        </p:nvSpPr>
        <p:spPr>
          <a:xfrm>
            <a:off x="9118600" y="3200400"/>
            <a:ext cx="6273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Сутурэктомия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(открытая, эндоскопическая, микрохирургическая) с краниальным ортезом (6-12 мес)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559800" y="4165600"/>
            <a:ext cx="6934200" cy="711200"/>
          </a:xfrm>
          <a:custGeom>
            <a:avLst/>
            <a:gdLst/>
            <a:ahLst/>
            <a:cxnLst/>
            <a:rect l="l" t="t" r="r" b="b"/>
            <a:pathLst>
              <a:path w="6934200" h="7112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609598"/>
                </a:lnTo>
                <a:cubicBezTo>
                  <a:pt x="6934200" y="665711"/>
                  <a:pt x="6888711" y="711200"/>
                  <a:pt x="68325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5" name="Shape 23"/>
          <p:cNvSpPr/>
          <p:nvPr/>
        </p:nvSpPr>
        <p:spPr>
          <a:xfrm>
            <a:off x="8788400" y="44323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80975" y="88900"/>
                </a:moveTo>
                <a:lnTo>
                  <a:pt x="123825" y="88900"/>
                </a:lnTo>
                <a:cubicBezTo>
                  <a:pt x="118547" y="88900"/>
                  <a:pt x="114300" y="84653"/>
                  <a:pt x="114300" y="79375"/>
                </a:cubicBezTo>
                <a:lnTo>
                  <a:pt x="114300" y="22225"/>
                </a:lnTo>
                <a:cubicBezTo>
                  <a:pt x="114300" y="18375"/>
                  <a:pt x="116602" y="14883"/>
                  <a:pt x="120174" y="13414"/>
                </a:cubicBezTo>
                <a:cubicBezTo>
                  <a:pt x="123746" y="11946"/>
                  <a:pt x="127833" y="12779"/>
                  <a:pt x="130572" y="15478"/>
                </a:cubicBezTo>
                <a:lnTo>
                  <a:pt x="146447" y="31353"/>
                </a:lnTo>
                <a:lnTo>
                  <a:pt x="175577" y="2222"/>
                </a:lnTo>
                <a:cubicBezTo>
                  <a:pt x="177006" y="794"/>
                  <a:pt x="178951" y="0"/>
                  <a:pt x="180975" y="0"/>
                </a:cubicBezTo>
                <a:cubicBezTo>
                  <a:pt x="182999" y="0"/>
                  <a:pt x="184944" y="794"/>
                  <a:pt x="186412" y="2262"/>
                </a:cubicBezTo>
                <a:lnTo>
                  <a:pt x="200978" y="16828"/>
                </a:lnTo>
                <a:cubicBezTo>
                  <a:pt x="202406" y="18256"/>
                  <a:pt x="203200" y="20201"/>
                  <a:pt x="203200" y="22225"/>
                </a:cubicBezTo>
                <a:cubicBezTo>
                  <a:pt x="203200" y="24249"/>
                  <a:pt x="202406" y="26194"/>
                  <a:pt x="200938" y="27662"/>
                </a:cubicBezTo>
                <a:lnTo>
                  <a:pt x="171847" y="56753"/>
                </a:lnTo>
                <a:lnTo>
                  <a:pt x="187722" y="72628"/>
                </a:lnTo>
                <a:cubicBezTo>
                  <a:pt x="190460" y="75367"/>
                  <a:pt x="191254" y="79454"/>
                  <a:pt x="189786" y="83026"/>
                </a:cubicBezTo>
                <a:cubicBezTo>
                  <a:pt x="188317" y="86598"/>
                  <a:pt x="184825" y="88900"/>
                  <a:pt x="180975" y="88900"/>
                </a:cubicBezTo>
                <a:close/>
                <a:moveTo>
                  <a:pt x="180975" y="114300"/>
                </a:moveTo>
                <a:cubicBezTo>
                  <a:pt x="184825" y="114300"/>
                  <a:pt x="188317" y="116602"/>
                  <a:pt x="189786" y="120174"/>
                </a:cubicBezTo>
                <a:cubicBezTo>
                  <a:pt x="191254" y="123746"/>
                  <a:pt x="190460" y="127833"/>
                  <a:pt x="187722" y="130572"/>
                </a:cubicBezTo>
                <a:lnTo>
                  <a:pt x="171847" y="146447"/>
                </a:lnTo>
                <a:lnTo>
                  <a:pt x="200978" y="175577"/>
                </a:lnTo>
                <a:cubicBezTo>
                  <a:pt x="202406" y="177006"/>
                  <a:pt x="203240" y="178951"/>
                  <a:pt x="203240" y="181015"/>
                </a:cubicBezTo>
                <a:cubicBezTo>
                  <a:pt x="203240" y="183078"/>
                  <a:pt x="202446" y="184983"/>
                  <a:pt x="200978" y="186452"/>
                </a:cubicBezTo>
                <a:lnTo>
                  <a:pt x="186412" y="201017"/>
                </a:lnTo>
                <a:cubicBezTo>
                  <a:pt x="184944" y="202406"/>
                  <a:pt x="182999" y="203200"/>
                  <a:pt x="180975" y="203200"/>
                </a:cubicBezTo>
                <a:cubicBezTo>
                  <a:pt x="178951" y="203200"/>
                  <a:pt x="177006" y="202406"/>
                  <a:pt x="175538" y="200938"/>
                </a:cubicBezTo>
                <a:lnTo>
                  <a:pt x="146447" y="171847"/>
                </a:lnTo>
                <a:lnTo>
                  <a:pt x="130572" y="187722"/>
                </a:lnTo>
                <a:cubicBezTo>
                  <a:pt x="127833" y="190460"/>
                  <a:pt x="123746" y="191254"/>
                  <a:pt x="120174" y="189786"/>
                </a:cubicBezTo>
                <a:cubicBezTo>
                  <a:pt x="116602" y="188317"/>
                  <a:pt x="114300" y="184825"/>
                  <a:pt x="114300" y="180975"/>
                </a:cubicBezTo>
                <a:lnTo>
                  <a:pt x="114300" y="123825"/>
                </a:lnTo>
                <a:cubicBezTo>
                  <a:pt x="114300" y="118547"/>
                  <a:pt x="118547" y="114300"/>
                  <a:pt x="123825" y="114300"/>
                </a:cubicBezTo>
                <a:lnTo>
                  <a:pt x="180975" y="114300"/>
                </a:lnTo>
                <a:close/>
                <a:moveTo>
                  <a:pt x="79375" y="114300"/>
                </a:moveTo>
                <a:cubicBezTo>
                  <a:pt x="84653" y="114300"/>
                  <a:pt x="88900" y="118547"/>
                  <a:pt x="88900" y="123825"/>
                </a:cubicBezTo>
                <a:lnTo>
                  <a:pt x="88900" y="180975"/>
                </a:lnTo>
                <a:cubicBezTo>
                  <a:pt x="88900" y="184825"/>
                  <a:pt x="86598" y="188317"/>
                  <a:pt x="83026" y="189786"/>
                </a:cubicBezTo>
                <a:cubicBezTo>
                  <a:pt x="79454" y="191254"/>
                  <a:pt x="75367" y="190460"/>
                  <a:pt x="72628" y="187722"/>
                </a:cubicBezTo>
                <a:lnTo>
                  <a:pt x="56753" y="171847"/>
                </a:lnTo>
                <a:lnTo>
                  <a:pt x="27622" y="200978"/>
                </a:lnTo>
                <a:cubicBezTo>
                  <a:pt x="26194" y="202406"/>
                  <a:pt x="24249" y="203200"/>
                  <a:pt x="22225" y="203200"/>
                </a:cubicBezTo>
                <a:cubicBezTo>
                  <a:pt x="20201" y="203200"/>
                  <a:pt x="18256" y="202406"/>
                  <a:pt x="16788" y="200938"/>
                </a:cubicBezTo>
                <a:lnTo>
                  <a:pt x="2262" y="186412"/>
                </a:lnTo>
                <a:cubicBezTo>
                  <a:pt x="794" y="184944"/>
                  <a:pt x="0" y="182999"/>
                  <a:pt x="0" y="180975"/>
                </a:cubicBezTo>
                <a:cubicBezTo>
                  <a:pt x="0" y="178951"/>
                  <a:pt x="794" y="177006"/>
                  <a:pt x="2262" y="175538"/>
                </a:cubicBezTo>
                <a:lnTo>
                  <a:pt x="31353" y="146447"/>
                </a:lnTo>
                <a:lnTo>
                  <a:pt x="15478" y="130572"/>
                </a:lnTo>
                <a:cubicBezTo>
                  <a:pt x="12740" y="127833"/>
                  <a:pt x="11946" y="123746"/>
                  <a:pt x="13414" y="120174"/>
                </a:cubicBezTo>
                <a:cubicBezTo>
                  <a:pt x="14883" y="116602"/>
                  <a:pt x="18375" y="114300"/>
                  <a:pt x="22225" y="114300"/>
                </a:cubicBezTo>
                <a:lnTo>
                  <a:pt x="79375" y="114300"/>
                </a:lnTo>
                <a:close/>
                <a:moveTo>
                  <a:pt x="22225" y="88900"/>
                </a:moveTo>
                <a:cubicBezTo>
                  <a:pt x="18375" y="88900"/>
                  <a:pt x="14883" y="86598"/>
                  <a:pt x="13414" y="83026"/>
                </a:cubicBezTo>
                <a:cubicBezTo>
                  <a:pt x="11946" y="79454"/>
                  <a:pt x="12779" y="75367"/>
                  <a:pt x="15478" y="72628"/>
                </a:cubicBezTo>
                <a:lnTo>
                  <a:pt x="31353" y="56753"/>
                </a:lnTo>
                <a:lnTo>
                  <a:pt x="2262" y="27662"/>
                </a:lnTo>
                <a:cubicBezTo>
                  <a:pt x="794" y="26194"/>
                  <a:pt x="0" y="24249"/>
                  <a:pt x="0" y="22225"/>
                </a:cubicBezTo>
                <a:cubicBezTo>
                  <a:pt x="0" y="20201"/>
                  <a:pt x="794" y="18256"/>
                  <a:pt x="2262" y="16788"/>
                </a:cubicBezTo>
                <a:lnTo>
                  <a:pt x="16788" y="2262"/>
                </a:lnTo>
                <a:cubicBezTo>
                  <a:pt x="18256" y="794"/>
                  <a:pt x="20201" y="0"/>
                  <a:pt x="22225" y="0"/>
                </a:cubicBezTo>
                <a:cubicBezTo>
                  <a:pt x="24249" y="0"/>
                  <a:pt x="26194" y="794"/>
                  <a:pt x="27662" y="2262"/>
                </a:cubicBezTo>
                <a:lnTo>
                  <a:pt x="56753" y="31353"/>
                </a:lnTo>
                <a:lnTo>
                  <a:pt x="72628" y="15478"/>
                </a:lnTo>
                <a:cubicBezTo>
                  <a:pt x="75367" y="12740"/>
                  <a:pt x="79454" y="11946"/>
                  <a:pt x="83026" y="13414"/>
                </a:cubicBezTo>
                <a:cubicBezTo>
                  <a:pt x="86598" y="14883"/>
                  <a:pt x="88900" y="18375"/>
                  <a:pt x="88900" y="22225"/>
                </a:cubicBezTo>
                <a:lnTo>
                  <a:pt x="88900" y="79375"/>
                </a:lnTo>
                <a:cubicBezTo>
                  <a:pt x="88900" y="84653"/>
                  <a:pt x="84653" y="88900"/>
                  <a:pt x="79375" y="88900"/>
                </a:cubicBezTo>
                <a:lnTo>
                  <a:pt x="22225" y="8890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6" name="Text 24"/>
          <p:cNvSpPr/>
          <p:nvPr/>
        </p:nvSpPr>
        <p:spPr>
          <a:xfrm>
            <a:off x="9118600" y="4368800"/>
            <a:ext cx="627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Пружинные дистракторы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(6 мес)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33400" y="5511800"/>
            <a:ext cx="7467600" cy="3124200"/>
          </a:xfrm>
          <a:custGeom>
            <a:avLst/>
            <a:gdLst/>
            <a:ahLst/>
            <a:cxnLst/>
            <a:rect l="l" t="t" r="r" b="b"/>
            <a:pathLst>
              <a:path w="7467600" h="3124200">
                <a:moveTo>
                  <a:pt x="50800" y="0"/>
                </a:moveTo>
                <a:lnTo>
                  <a:pt x="7315202" y="0"/>
                </a:lnTo>
                <a:cubicBezTo>
                  <a:pt x="7399369" y="0"/>
                  <a:pt x="7467600" y="68231"/>
                  <a:pt x="7467600" y="152398"/>
                </a:cubicBezTo>
                <a:lnTo>
                  <a:pt x="7467600" y="2971802"/>
                </a:lnTo>
                <a:cubicBezTo>
                  <a:pt x="7467600" y="3055969"/>
                  <a:pt x="7399369" y="3124200"/>
                  <a:pt x="7315202" y="3124200"/>
                </a:cubicBezTo>
                <a:lnTo>
                  <a:pt x="50800" y="3124200"/>
                </a:lnTo>
                <a:cubicBezTo>
                  <a:pt x="22744" y="3124200"/>
                  <a:pt x="0" y="3101456"/>
                  <a:pt x="0" y="307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8" name="Shape 26"/>
          <p:cNvSpPr/>
          <p:nvPr/>
        </p:nvSpPr>
        <p:spPr>
          <a:xfrm>
            <a:off x="533400" y="5511800"/>
            <a:ext cx="50800" cy="3124200"/>
          </a:xfrm>
          <a:custGeom>
            <a:avLst/>
            <a:gdLst/>
            <a:ahLst/>
            <a:cxnLst/>
            <a:rect l="l" t="t" r="r" b="b"/>
            <a:pathLst>
              <a:path w="50800" h="3124200">
                <a:moveTo>
                  <a:pt x="50800" y="0"/>
                </a:moveTo>
                <a:lnTo>
                  <a:pt x="50800" y="0"/>
                </a:lnTo>
                <a:lnTo>
                  <a:pt x="50800" y="3124200"/>
                </a:lnTo>
                <a:lnTo>
                  <a:pt x="50800" y="3124200"/>
                </a:lnTo>
                <a:cubicBezTo>
                  <a:pt x="22763" y="3124200"/>
                  <a:pt x="0" y="3101437"/>
                  <a:pt x="0" y="307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9" name="Shape 27"/>
          <p:cNvSpPr/>
          <p:nvPr/>
        </p:nvSpPr>
        <p:spPr>
          <a:xfrm>
            <a:off x="812800" y="5765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0" name="Text 28"/>
          <p:cNvSpPr/>
          <p:nvPr/>
        </p:nvSpPr>
        <p:spPr>
          <a:xfrm>
            <a:off x="749300" y="5765800"/>
            <a:ext cx="8382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6-12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1676400" y="5765800"/>
            <a:ext cx="2959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месяцев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1676400" y="6172200"/>
            <a:ext cx="2908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Реконструктивные операции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812800" y="6946900"/>
            <a:ext cx="6934200" cy="1168400"/>
          </a:xfrm>
          <a:custGeom>
            <a:avLst/>
            <a:gdLst/>
            <a:ahLst/>
            <a:cxnLst/>
            <a:rect l="l" t="t" r="r" b="b"/>
            <a:pathLst>
              <a:path w="6934200" h="1168400">
                <a:moveTo>
                  <a:pt x="101604" y="0"/>
                </a:moveTo>
                <a:lnTo>
                  <a:pt x="6832596" y="0"/>
                </a:lnTo>
                <a:cubicBezTo>
                  <a:pt x="6888710" y="0"/>
                  <a:pt x="6934200" y="45490"/>
                  <a:pt x="6934200" y="101604"/>
                </a:cubicBezTo>
                <a:lnTo>
                  <a:pt x="6934200" y="1066796"/>
                </a:lnTo>
                <a:cubicBezTo>
                  <a:pt x="6934200" y="1122910"/>
                  <a:pt x="6888710" y="1168400"/>
                  <a:pt x="68325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4" name="Shape 32"/>
          <p:cNvSpPr/>
          <p:nvPr/>
        </p:nvSpPr>
        <p:spPr>
          <a:xfrm>
            <a:off x="1047750" y="72136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24391" y="4197"/>
                </a:moveTo>
                <a:cubicBezTo>
                  <a:pt x="118809" y="-1384"/>
                  <a:pt x="109746" y="-1384"/>
                  <a:pt x="104165" y="4197"/>
                </a:cubicBezTo>
                <a:lnTo>
                  <a:pt x="75590" y="32772"/>
                </a:lnTo>
                <a:cubicBezTo>
                  <a:pt x="71482" y="36880"/>
                  <a:pt x="70277" y="42996"/>
                  <a:pt x="72509" y="48354"/>
                </a:cubicBezTo>
                <a:cubicBezTo>
                  <a:pt x="74741" y="53712"/>
                  <a:pt x="79965" y="57150"/>
                  <a:pt x="85725" y="57150"/>
                </a:cubicBezTo>
                <a:lnTo>
                  <a:pt x="100013" y="57150"/>
                </a:lnTo>
                <a:lnTo>
                  <a:pt x="100013" y="100013"/>
                </a:lnTo>
                <a:lnTo>
                  <a:pt x="57150" y="100013"/>
                </a:lnTo>
                <a:lnTo>
                  <a:pt x="57150" y="85725"/>
                </a:lnTo>
                <a:cubicBezTo>
                  <a:pt x="57150" y="79965"/>
                  <a:pt x="53667" y="74741"/>
                  <a:pt x="48310" y="72509"/>
                </a:cubicBezTo>
                <a:cubicBezTo>
                  <a:pt x="42952" y="70277"/>
                  <a:pt x="36835" y="71527"/>
                  <a:pt x="32727" y="75590"/>
                </a:cubicBezTo>
                <a:lnTo>
                  <a:pt x="4152" y="104165"/>
                </a:lnTo>
                <a:cubicBezTo>
                  <a:pt x="-1429" y="109746"/>
                  <a:pt x="-1429" y="118809"/>
                  <a:pt x="4152" y="124391"/>
                </a:cubicBezTo>
                <a:lnTo>
                  <a:pt x="32727" y="152966"/>
                </a:lnTo>
                <a:cubicBezTo>
                  <a:pt x="36835" y="157073"/>
                  <a:pt x="42952" y="158279"/>
                  <a:pt x="48310" y="156046"/>
                </a:cubicBezTo>
                <a:cubicBezTo>
                  <a:pt x="53667" y="153814"/>
                  <a:pt x="57150" y="148635"/>
                  <a:pt x="57150" y="142875"/>
                </a:cubicBezTo>
                <a:lnTo>
                  <a:pt x="57150" y="128588"/>
                </a:lnTo>
                <a:lnTo>
                  <a:pt x="100013" y="128588"/>
                </a:lnTo>
                <a:lnTo>
                  <a:pt x="100013" y="171450"/>
                </a:lnTo>
                <a:lnTo>
                  <a:pt x="85725" y="171450"/>
                </a:lnTo>
                <a:cubicBezTo>
                  <a:pt x="79965" y="171450"/>
                  <a:pt x="74741" y="174933"/>
                  <a:pt x="72509" y="180290"/>
                </a:cubicBezTo>
                <a:cubicBezTo>
                  <a:pt x="70277" y="185648"/>
                  <a:pt x="71527" y="191765"/>
                  <a:pt x="75590" y="195873"/>
                </a:cubicBezTo>
                <a:lnTo>
                  <a:pt x="104165" y="224448"/>
                </a:lnTo>
                <a:cubicBezTo>
                  <a:pt x="109746" y="230029"/>
                  <a:pt x="118809" y="230029"/>
                  <a:pt x="124391" y="224448"/>
                </a:cubicBezTo>
                <a:lnTo>
                  <a:pt x="152966" y="195873"/>
                </a:lnTo>
                <a:cubicBezTo>
                  <a:pt x="157073" y="191765"/>
                  <a:pt x="158279" y="185648"/>
                  <a:pt x="156046" y="180290"/>
                </a:cubicBezTo>
                <a:cubicBezTo>
                  <a:pt x="153814" y="174933"/>
                  <a:pt x="148635" y="171450"/>
                  <a:pt x="142875" y="171450"/>
                </a:cubicBezTo>
                <a:lnTo>
                  <a:pt x="128588" y="171450"/>
                </a:lnTo>
                <a:lnTo>
                  <a:pt x="128588" y="128588"/>
                </a:lnTo>
                <a:lnTo>
                  <a:pt x="171450" y="128588"/>
                </a:lnTo>
                <a:lnTo>
                  <a:pt x="171450" y="142875"/>
                </a:lnTo>
                <a:cubicBezTo>
                  <a:pt x="171450" y="148635"/>
                  <a:pt x="174933" y="153859"/>
                  <a:pt x="180290" y="156091"/>
                </a:cubicBezTo>
                <a:cubicBezTo>
                  <a:pt x="185648" y="158323"/>
                  <a:pt x="191765" y="157073"/>
                  <a:pt x="195873" y="153010"/>
                </a:cubicBezTo>
                <a:lnTo>
                  <a:pt x="224448" y="124435"/>
                </a:lnTo>
                <a:cubicBezTo>
                  <a:pt x="230029" y="118854"/>
                  <a:pt x="230029" y="109791"/>
                  <a:pt x="224448" y="104209"/>
                </a:cubicBezTo>
                <a:lnTo>
                  <a:pt x="195873" y="75634"/>
                </a:lnTo>
                <a:cubicBezTo>
                  <a:pt x="191765" y="71527"/>
                  <a:pt x="185648" y="70321"/>
                  <a:pt x="180290" y="72554"/>
                </a:cubicBezTo>
                <a:cubicBezTo>
                  <a:pt x="174933" y="74786"/>
                  <a:pt x="171450" y="79965"/>
                  <a:pt x="171450" y="85725"/>
                </a:cubicBezTo>
                <a:lnTo>
                  <a:pt x="171450" y="100013"/>
                </a:lnTo>
                <a:lnTo>
                  <a:pt x="128588" y="100013"/>
                </a:lnTo>
                <a:lnTo>
                  <a:pt x="128588" y="57150"/>
                </a:lnTo>
                <a:lnTo>
                  <a:pt x="142875" y="57150"/>
                </a:lnTo>
                <a:cubicBezTo>
                  <a:pt x="148635" y="57150"/>
                  <a:pt x="153859" y="53667"/>
                  <a:pt x="156091" y="48310"/>
                </a:cubicBezTo>
                <a:cubicBezTo>
                  <a:pt x="158323" y="42952"/>
                  <a:pt x="157073" y="36835"/>
                  <a:pt x="153010" y="32727"/>
                </a:cubicBezTo>
                <a:lnTo>
                  <a:pt x="124435" y="4152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5" name="Text 33"/>
          <p:cNvSpPr/>
          <p:nvPr/>
        </p:nvSpPr>
        <p:spPr>
          <a:xfrm>
            <a:off x="1403350" y="7162800"/>
            <a:ext cx="5380126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Фронто-орбито-париетальная реконструкция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1016000" y="7607300"/>
            <a:ext cx="6629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или фронто-орбитальная реконструкция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8280400" y="5511800"/>
            <a:ext cx="7467600" cy="3124200"/>
          </a:xfrm>
          <a:custGeom>
            <a:avLst/>
            <a:gdLst/>
            <a:ahLst/>
            <a:cxnLst/>
            <a:rect l="l" t="t" r="r" b="b"/>
            <a:pathLst>
              <a:path w="7467600" h="3124200">
                <a:moveTo>
                  <a:pt x="50800" y="0"/>
                </a:moveTo>
                <a:lnTo>
                  <a:pt x="7315202" y="0"/>
                </a:lnTo>
                <a:cubicBezTo>
                  <a:pt x="7399369" y="0"/>
                  <a:pt x="7467600" y="68231"/>
                  <a:pt x="7467600" y="152398"/>
                </a:cubicBezTo>
                <a:lnTo>
                  <a:pt x="7467600" y="2971802"/>
                </a:lnTo>
                <a:cubicBezTo>
                  <a:pt x="7467600" y="3055969"/>
                  <a:pt x="7399369" y="3124200"/>
                  <a:pt x="7315202" y="3124200"/>
                </a:cubicBezTo>
                <a:lnTo>
                  <a:pt x="50800" y="3124200"/>
                </a:lnTo>
                <a:cubicBezTo>
                  <a:pt x="22744" y="3124200"/>
                  <a:pt x="0" y="3101456"/>
                  <a:pt x="0" y="307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8" name="Shape 36"/>
          <p:cNvSpPr/>
          <p:nvPr/>
        </p:nvSpPr>
        <p:spPr>
          <a:xfrm>
            <a:off x="8280400" y="5511800"/>
            <a:ext cx="50800" cy="3124200"/>
          </a:xfrm>
          <a:custGeom>
            <a:avLst/>
            <a:gdLst/>
            <a:ahLst/>
            <a:cxnLst/>
            <a:rect l="l" t="t" r="r" b="b"/>
            <a:pathLst>
              <a:path w="50800" h="3124200">
                <a:moveTo>
                  <a:pt x="50800" y="0"/>
                </a:moveTo>
                <a:lnTo>
                  <a:pt x="50800" y="0"/>
                </a:lnTo>
                <a:lnTo>
                  <a:pt x="50800" y="3124200"/>
                </a:lnTo>
                <a:lnTo>
                  <a:pt x="50800" y="3124200"/>
                </a:lnTo>
                <a:cubicBezTo>
                  <a:pt x="22763" y="3124200"/>
                  <a:pt x="0" y="3101437"/>
                  <a:pt x="0" y="3073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9" name="Shape 37"/>
          <p:cNvSpPr/>
          <p:nvPr/>
        </p:nvSpPr>
        <p:spPr>
          <a:xfrm>
            <a:off x="8559800" y="5765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40" name="Text 38"/>
          <p:cNvSpPr/>
          <p:nvPr/>
        </p:nvSpPr>
        <p:spPr>
          <a:xfrm>
            <a:off x="8496300" y="5765800"/>
            <a:ext cx="8382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&gt;12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9423400" y="5765800"/>
            <a:ext cx="328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месяцев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9423400" y="6172200"/>
            <a:ext cx="3238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Реконструкция или наблюдение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8559800" y="6680200"/>
            <a:ext cx="6934200" cy="711200"/>
          </a:xfrm>
          <a:custGeom>
            <a:avLst/>
            <a:gdLst/>
            <a:ahLst/>
            <a:cxnLst/>
            <a:rect l="l" t="t" r="r" b="b"/>
            <a:pathLst>
              <a:path w="6934200" h="7112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609598"/>
                </a:lnTo>
                <a:cubicBezTo>
                  <a:pt x="6934200" y="665711"/>
                  <a:pt x="6888711" y="711200"/>
                  <a:pt x="68325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4" name="Shape 42"/>
          <p:cNvSpPr/>
          <p:nvPr/>
        </p:nvSpPr>
        <p:spPr>
          <a:xfrm>
            <a:off x="8788400" y="6946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10569" y="3731"/>
                </a:moveTo>
                <a:cubicBezTo>
                  <a:pt x="105608" y="-1230"/>
                  <a:pt x="97552" y="-1230"/>
                  <a:pt x="92591" y="3731"/>
                </a:cubicBezTo>
                <a:lnTo>
                  <a:pt x="67191" y="29131"/>
                </a:lnTo>
                <a:cubicBezTo>
                  <a:pt x="63540" y="32782"/>
                  <a:pt x="62468" y="38219"/>
                  <a:pt x="64453" y="42982"/>
                </a:cubicBezTo>
                <a:cubicBezTo>
                  <a:pt x="66437" y="47744"/>
                  <a:pt x="71080" y="50800"/>
                  <a:pt x="76200" y="50800"/>
                </a:cubicBezTo>
                <a:lnTo>
                  <a:pt x="88900" y="50800"/>
                </a:lnTo>
                <a:lnTo>
                  <a:pt x="88900" y="88900"/>
                </a:lnTo>
                <a:lnTo>
                  <a:pt x="50800" y="88900"/>
                </a:lnTo>
                <a:lnTo>
                  <a:pt x="50800" y="76200"/>
                </a:lnTo>
                <a:cubicBezTo>
                  <a:pt x="50800" y="71080"/>
                  <a:pt x="47704" y="66437"/>
                  <a:pt x="42942" y="64453"/>
                </a:cubicBezTo>
                <a:cubicBezTo>
                  <a:pt x="38179" y="62468"/>
                  <a:pt x="32742" y="63579"/>
                  <a:pt x="29091" y="67191"/>
                </a:cubicBezTo>
                <a:lnTo>
                  <a:pt x="3691" y="92591"/>
                </a:lnTo>
                <a:cubicBezTo>
                  <a:pt x="-1270" y="97552"/>
                  <a:pt x="-1270" y="105608"/>
                  <a:pt x="3691" y="110569"/>
                </a:cubicBezTo>
                <a:lnTo>
                  <a:pt x="29091" y="135969"/>
                </a:lnTo>
                <a:cubicBezTo>
                  <a:pt x="32742" y="139621"/>
                  <a:pt x="38179" y="140692"/>
                  <a:pt x="42942" y="138708"/>
                </a:cubicBezTo>
                <a:cubicBezTo>
                  <a:pt x="47704" y="136723"/>
                  <a:pt x="50800" y="132120"/>
                  <a:pt x="50800" y="127000"/>
                </a:cubicBezTo>
                <a:lnTo>
                  <a:pt x="50800" y="114300"/>
                </a:lnTo>
                <a:lnTo>
                  <a:pt x="88900" y="114300"/>
                </a:lnTo>
                <a:lnTo>
                  <a:pt x="88900" y="152400"/>
                </a:lnTo>
                <a:lnTo>
                  <a:pt x="76200" y="152400"/>
                </a:lnTo>
                <a:cubicBezTo>
                  <a:pt x="71080" y="152400"/>
                  <a:pt x="66437" y="155496"/>
                  <a:pt x="64453" y="160258"/>
                </a:cubicBezTo>
                <a:cubicBezTo>
                  <a:pt x="62468" y="165021"/>
                  <a:pt x="63579" y="170458"/>
                  <a:pt x="67191" y="174109"/>
                </a:cubicBezTo>
                <a:lnTo>
                  <a:pt x="92591" y="199509"/>
                </a:lnTo>
                <a:cubicBezTo>
                  <a:pt x="97552" y="204470"/>
                  <a:pt x="105608" y="204470"/>
                  <a:pt x="110569" y="199509"/>
                </a:cubicBezTo>
                <a:lnTo>
                  <a:pt x="135969" y="174109"/>
                </a:lnTo>
                <a:cubicBezTo>
                  <a:pt x="139621" y="170458"/>
                  <a:pt x="140692" y="165021"/>
                  <a:pt x="138708" y="160258"/>
                </a:cubicBezTo>
                <a:cubicBezTo>
                  <a:pt x="136723" y="155496"/>
                  <a:pt x="132120" y="152400"/>
                  <a:pt x="127000" y="152400"/>
                </a:cubicBezTo>
                <a:lnTo>
                  <a:pt x="114300" y="152400"/>
                </a:lnTo>
                <a:lnTo>
                  <a:pt x="114300" y="114300"/>
                </a:lnTo>
                <a:lnTo>
                  <a:pt x="152400" y="114300"/>
                </a:lnTo>
                <a:lnTo>
                  <a:pt x="152400" y="127000"/>
                </a:lnTo>
                <a:cubicBezTo>
                  <a:pt x="152400" y="132120"/>
                  <a:pt x="155496" y="136763"/>
                  <a:pt x="160258" y="138748"/>
                </a:cubicBezTo>
                <a:cubicBezTo>
                  <a:pt x="165021" y="140732"/>
                  <a:pt x="170458" y="139621"/>
                  <a:pt x="174109" y="136009"/>
                </a:cubicBezTo>
                <a:lnTo>
                  <a:pt x="199509" y="110609"/>
                </a:lnTo>
                <a:cubicBezTo>
                  <a:pt x="204470" y="105648"/>
                  <a:pt x="204470" y="97592"/>
                  <a:pt x="199509" y="92631"/>
                </a:cubicBezTo>
                <a:lnTo>
                  <a:pt x="174109" y="67231"/>
                </a:lnTo>
                <a:cubicBezTo>
                  <a:pt x="170458" y="63579"/>
                  <a:pt x="165021" y="62508"/>
                  <a:pt x="160258" y="64492"/>
                </a:cubicBezTo>
                <a:cubicBezTo>
                  <a:pt x="155496" y="66477"/>
                  <a:pt x="152400" y="71080"/>
                  <a:pt x="152400" y="76200"/>
                </a:cubicBezTo>
                <a:lnTo>
                  <a:pt x="152400" y="88900"/>
                </a:lnTo>
                <a:lnTo>
                  <a:pt x="114300" y="88900"/>
                </a:lnTo>
                <a:lnTo>
                  <a:pt x="114300" y="50800"/>
                </a:lnTo>
                <a:lnTo>
                  <a:pt x="127000" y="50800"/>
                </a:lnTo>
                <a:cubicBezTo>
                  <a:pt x="132120" y="50800"/>
                  <a:pt x="136763" y="47704"/>
                  <a:pt x="138748" y="42942"/>
                </a:cubicBezTo>
                <a:cubicBezTo>
                  <a:pt x="140732" y="38179"/>
                  <a:pt x="139621" y="32742"/>
                  <a:pt x="136009" y="29091"/>
                </a:cubicBezTo>
                <a:lnTo>
                  <a:pt x="110609" y="36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5" name="Text 43"/>
          <p:cNvSpPr/>
          <p:nvPr/>
        </p:nvSpPr>
        <p:spPr>
          <a:xfrm>
            <a:off x="9118600" y="6896100"/>
            <a:ext cx="4782334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Фронто-орбито-париетальная реконструкция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8559800" y="7543800"/>
            <a:ext cx="6934200" cy="711200"/>
          </a:xfrm>
          <a:custGeom>
            <a:avLst/>
            <a:gdLst/>
            <a:ahLst/>
            <a:cxnLst/>
            <a:rect l="l" t="t" r="r" b="b"/>
            <a:pathLst>
              <a:path w="6934200" h="7112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609598"/>
                </a:lnTo>
                <a:cubicBezTo>
                  <a:pt x="6934200" y="665711"/>
                  <a:pt x="6888711" y="711200"/>
                  <a:pt x="68325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47" name="Shape 45"/>
          <p:cNvSpPr/>
          <p:nvPr/>
        </p:nvSpPr>
        <p:spPr>
          <a:xfrm>
            <a:off x="8775700" y="78105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14300" y="12700"/>
                </a:moveTo>
                <a:cubicBezTo>
                  <a:pt x="82233" y="12700"/>
                  <a:pt x="56555" y="27305"/>
                  <a:pt x="37862" y="44688"/>
                </a:cubicBezTo>
                <a:cubicBezTo>
                  <a:pt x="19288" y="61952"/>
                  <a:pt x="6866" y="82550"/>
                  <a:pt x="953" y="96718"/>
                </a:cubicBezTo>
                <a:cubicBezTo>
                  <a:pt x="-357" y="99854"/>
                  <a:pt x="-357" y="103346"/>
                  <a:pt x="953" y="106482"/>
                </a:cubicBezTo>
                <a:cubicBezTo>
                  <a:pt x="6866" y="120650"/>
                  <a:pt x="19288" y="141288"/>
                  <a:pt x="37862" y="158512"/>
                </a:cubicBezTo>
                <a:cubicBezTo>
                  <a:pt x="56555" y="175855"/>
                  <a:pt x="82233" y="190500"/>
                  <a:pt x="114300" y="190500"/>
                </a:cubicBezTo>
                <a:cubicBezTo>
                  <a:pt x="146368" y="190500"/>
                  <a:pt x="172045" y="175895"/>
                  <a:pt x="190738" y="158512"/>
                </a:cubicBezTo>
                <a:cubicBezTo>
                  <a:pt x="209312" y="141248"/>
                  <a:pt x="221734" y="120650"/>
                  <a:pt x="227648" y="106482"/>
                </a:cubicBezTo>
                <a:cubicBezTo>
                  <a:pt x="228957" y="103346"/>
                  <a:pt x="228957" y="99854"/>
                  <a:pt x="227648" y="96718"/>
                </a:cubicBezTo>
                <a:cubicBezTo>
                  <a:pt x="221734" y="82550"/>
                  <a:pt x="209312" y="61912"/>
                  <a:pt x="190738" y="44688"/>
                </a:cubicBezTo>
                <a:cubicBezTo>
                  <a:pt x="172045" y="27345"/>
                  <a:pt x="146368" y="12700"/>
                  <a:pt x="114300" y="12700"/>
                </a:cubicBezTo>
                <a:close/>
                <a:moveTo>
                  <a:pt x="57150" y="101600"/>
                </a:moveTo>
                <a:cubicBezTo>
                  <a:pt x="57150" y="70058"/>
                  <a:pt x="82758" y="44450"/>
                  <a:pt x="114300" y="44450"/>
                </a:cubicBezTo>
                <a:cubicBezTo>
                  <a:pt x="145842" y="44450"/>
                  <a:pt x="171450" y="70058"/>
                  <a:pt x="171450" y="101600"/>
                </a:cubicBezTo>
                <a:cubicBezTo>
                  <a:pt x="171450" y="133142"/>
                  <a:pt x="145842" y="158750"/>
                  <a:pt x="114300" y="158750"/>
                </a:cubicBezTo>
                <a:cubicBezTo>
                  <a:pt x="82758" y="158750"/>
                  <a:pt x="57150" y="133142"/>
                  <a:pt x="57150" y="101600"/>
                </a:cubicBezTo>
                <a:close/>
                <a:moveTo>
                  <a:pt x="114300" y="76200"/>
                </a:moveTo>
                <a:cubicBezTo>
                  <a:pt x="114300" y="90210"/>
                  <a:pt x="102910" y="101600"/>
                  <a:pt x="88900" y="101600"/>
                </a:cubicBezTo>
                <a:cubicBezTo>
                  <a:pt x="84336" y="101600"/>
                  <a:pt x="80050" y="100409"/>
                  <a:pt x="76319" y="98266"/>
                </a:cubicBezTo>
                <a:cubicBezTo>
                  <a:pt x="75922" y="102592"/>
                  <a:pt x="76279" y="107037"/>
                  <a:pt x="77470" y="111443"/>
                </a:cubicBezTo>
                <a:cubicBezTo>
                  <a:pt x="82907" y="131763"/>
                  <a:pt x="103823" y="143828"/>
                  <a:pt x="124143" y="138390"/>
                </a:cubicBezTo>
                <a:cubicBezTo>
                  <a:pt x="144463" y="132953"/>
                  <a:pt x="156528" y="112038"/>
                  <a:pt x="151090" y="91718"/>
                </a:cubicBezTo>
                <a:cubicBezTo>
                  <a:pt x="146248" y="73581"/>
                  <a:pt x="129064" y="62032"/>
                  <a:pt x="110966" y="63619"/>
                </a:cubicBezTo>
                <a:cubicBezTo>
                  <a:pt x="113070" y="67310"/>
                  <a:pt x="114300" y="71596"/>
                  <a:pt x="114300" y="762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8" name="Text 46"/>
          <p:cNvSpPr/>
          <p:nvPr/>
        </p:nvSpPr>
        <p:spPr>
          <a:xfrm>
            <a:off x="9118600" y="7747000"/>
            <a:ext cx="627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Наблюдение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при отсутствии ВЧГ и КЦДП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СОДЕРЖАНИЕ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65200"/>
            <a:ext cx="15621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Структура семинара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930400"/>
            <a:ext cx="1625600" cy="50800"/>
          </a:xfrm>
          <a:custGeom>
            <a:avLst/>
            <a:gdLst/>
            <a:ahLst/>
            <a:cxnLst/>
            <a:rect l="l" t="t" r="r" b="b"/>
            <a:pathLst>
              <a:path w="1625600" h="50800">
                <a:moveTo>
                  <a:pt x="0" y="0"/>
                </a:moveTo>
                <a:lnTo>
                  <a:pt x="1625600" y="0"/>
                </a:lnTo>
                <a:lnTo>
                  <a:pt x="16256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2387600"/>
            <a:ext cx="7442200" cy="1879600"/>
          </a:xfrm>
          <a:custGeom>
            <a:avLst/>
            <a:gdLst/>
            <a:ahLst/>
            <a:cxnLst/>
            <a:rect l="l" t="t" r="r" b="b"/>
            <a:pathLst>
              <a:path w="7442200" h="1879600">
                <a:moveTo>
                  <a:pt x="50800" y="0"/>
                </a:moveTo>
                <a:lnTo>
                  <a:pt x="7289802" y="0"/>
                </a:lnTo>
                <a:cubicBezTo>
                  <a:pt x="7373969" y="0"/>
                  <a:pt x="7442200" y="68231"/>
                  <a:pt x="7442200" y="152398"/>
                </a:cubicBezTo>
                <a:lnTo>
                  <a:pt x="7442200" y="1727202"/>
                </a:lnTo>
                <a:cubicBezTo>
                  <a:pt x="7442200" y="1811369"/>
                  <a:pt x="7373969" y="1879600"/>
                  <a:pt x="7289802" y="1879600"/>
                </a:cubicBezTo>
                <a:lnTo>
                  <a:pt x="50800" y="1879600"/>
                </a:lnTo>
                <a:cubicBezTo>
                  <a:pt x="22744" y="1879600"/>
                  <a:pt x="0" y="1856856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2387600"/>
            <a:ext cx="50800" cy="1879600"/>
          </a:xfrm>
          <a:custGeom>
            <a:avLst/>
            <a:gdLst/>
            <a:ahLst/>
            <a:cxnLst/>
            <a:rect l="l" t="t" r="r" b="b"/>
            <a:pathLst>
              <a:path w="50800" h="1879600">
                <a:moveTo>
                  <a:pt x="50800" y="0"/>
                </a:moveTo>
                <a:lnTo>
                  <a:pt x="50800" y="0"/>
                </a:lnTo>
                <a:lnTo>
                  <a:pt x="50800" y="1879600"/>
                </a:lnTo>
                <a:lnTo>
                  <a:pt x="50800" y="1879600"/>
                </a:lnTo>
                <a:cubicBezTo>
                  <a:pt x="22763" y="1879600"/>
                  <a:pt x="0" y="1856837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Shape 5"/>
          <p:cNvSpPr/>
          <p:nvPr/>
        </p:nvSpPr>
        <p:spPr>
          <a:xfrm>
            <a:off x="863600" y="271145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8" name="Text 6"/>
          <p:cNvSpPr/>
          <p:nvPr/>
        </p:nvSpPr>
        <p:spPr>
          <a:xfrm>
            <a:off x="787400" y="2711450"/>
            <a:ext cx="863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778000" y="2863850"/>
            <a:ext cx="4953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Определение и эпидемиология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63600" y="3575050"/>
            <a:ext cx="6921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Частота, распределение форм, этиология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305800" y="2387600"/>
            <a:ext cx="7442200" cy="1879600"/>
          </a:xfrm>
          <a:custGeom>
            <a:avLst/>
            <a:gdLst/>
            <a:ahLst/>
            <a:cxnLst/>
            <a:rect l="l" t="t" r="r" b="b"/>
            <a:pathLst>
              <a:path w="7442200" h="1879600">
                <a:moveTo>
                  <a:pt x="50800" y="0"/>
                </a:moveTo>
                <a:lnTo>
                  <a:pt x="7289802" y="0"/>
                </a:lnTo>
                <a:cubicBezTo>
                  <a:pt x="7373969" y="0"/>
                  <a:pt x="7442200" y="68231"/>
                  <a:pt x="7442200" y="152398"/>
                </a:cubicBezTo>
                <a:lnTo>
                  <a:pt x="7442200" y="1727202"/>
                </a:lnTo>
                <a:cubicBezTo>
                  <a:pt x="7442200" y="1811369"/>
                  <a:pt x="7373969" y="1879600"/>
                  <a:pt x="7289802" y="1879600"/>
                </a:cubicBezTo>
                <a:lnTo>
                  <a:pt x="50800" y="1879600"/>
                </a:lnTo>
                <a:cubicBezTo>
                  <a:pt x="22744" y="1879600"/>
                  <a:pt x="0" y="1856856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8305800" y="2387600"/>
            <a:ext cx="50800" cy="1879600"/>
          </a:xfrm>
          <a:custGeom>
            <a:avLst/>
            <a:gdLst/>
            <a:ahLst/>
            <a:cxnLst/>
            <a:rect l="l" t="t" r="r" b="b"/>
            <a:pathLst>
              <a:path w="50800" h="1879600">
                <a:moveTo>
                  <a:pt x="50800" y="0"/>
                </a:moveTo>
                <a:lnTo>
                  <a:pt x="50800" y="0"/>
                </a:lnTo>
                <a:lnTo>
                  <a:pt x="50800" y="1879600"/>
                </a:lnTo>
                <a:lnTo>
                  <a:pt x="50800" y="1879600"/>
                </a:lnTo>
                <a:cubicBezTo>
                  <a:pt x="22763" y="1879600"/>
                  <a:pt x="0" y="1856837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3" name="Shape 11"/>
          <p:cNvSpPr/>
          <p:nvPr/>
        </p:nvSpPr>
        <p:spPr>
          <a:xfrm>
            <a:off x="8636000" y="271145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4" name="Text 12"/>
          <p:cNvSpPr/>
          <p:nvPr/>
        </p:nvSpPr>
        <p:spPr>
          <a:xfrm>
            <a:off x="8559800" y="2711450"/>
            <a:ext cx="863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9550400" y="2863850"/>
            <a:ext cx="4064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Анатомия черепных швов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636000" y="3575050"/>
            <a:ext cx="6921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Нормальная анатомия для понимания патологии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33400" y="4572000"/>
            <a:ext cx="7442200" cy="1879600"/>
          </a:xfrm>
          <a:custGeom>
            <a:avLst/>
            <a:gdLst/>
            <a:ahLst/>
            <a:cxnLst/>
            <a:rect l="l" t="t" r="r" b="b"/>
            <a:pathLst>
              <a:path w="7442200" h="1879600">
                <a:moveTo>
                  <a:pt x="50800" y="0"/>
                </a:moveTo>
                <a:lnTo>
                  <a:pt x="7289802" y="0"/>
                </a:lnTo>
                <a:cubicBezTo>
                  <a:pt x="7373969" y="0"/>
                  <a:pt x="7442200" y="68231"/>
                  <a:pt x="7442200" y="152398"/>
                </a:cubicBezTo>
                <a:lnTo>
                  <a:pt x="7442200" y="1727202"/>
                </a:lnTo>
                <a:cubicBezTo>
                  <a:pt x="7442200" y="1811369"/>
                  <a:pt x="7373969" y="1879600"/>
                  <a:pt x="7289802" y="1879600"/>
                </a:cubicBezTo>
                <a:lnTo>
                  <a:pt x="50800" y="1879600"/>
                </a:lnTo>
                <a:cubicBezTo>
                  <a:pt x="22744" y="1879600"/>
                  <a:pt x="0" y="1856856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533400" y="4572000"/>
            <a:ext cx="50800" cy="1879600"/>
          </a:xfrm>
          <a:custGeom>
            <a:avLst/>
            <a:gdLst/>
            <a:ahLst/>
            <a:cxnLst/>
            <a:rect l="l" t="t" r="r" b="b"/>
            <a:pathLst>
              <a:path w="50800" h="1879600">
                <a:moveTo>
                  <a:pt x="50800" y="0"/>
                </a:moveTo>
                <a:lnTo>
                  <a:pt x="50800" y="0"/>
                </a:lnTo>
                <a:lnTo>
                  <a:pt x="50800" y="1879600"/>
                </a:lnTo>
                <a:lnTo>
                  <a:pt x="50800" y="1879600"/>
                </a:lnTo>
                <a:cubicBezTo>
                  <a:pt x="22763" y="1879600"/>
                  <a:pt x="0" y="1856837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9" name="Shape 17"/>
          <p:cNvSpPr/>
          <p:nvPr/>
        </p:nvSpPr>
        <p:spPr>
          <a:xfrm>
            <a:off x="863600" y="489585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0" name="Text 18"/>
          <p:cNvSpPr/>
          <p:nvPr/>
        </p:nvSpPr>
        <p:spPr>
          <a:xfrm>
            <a:off x="787400" y="4895850"/>
            <a:ext cx="863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778000" y="5048250"/>
            <a:ext cx="4152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Формы краниосиностозов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63600" y="5759450"/>
            <a:ext cx="6921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ru-RU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</a:t>
            </a:r>
            <a:r>
              <a:rPr lang="en-US" sz="1800" dirty="0" smtClean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основных клинических форм с визуализацией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8305800" y="4572000"/>
            <a:ext cx="7442200" cy="1879600"/>
          </a:xfrm>
          <a:custGeom>
            <a:avLst/>
            <a:gdLst/>
            <a:ahLst/>
            <a:cxnLst/>
            <a:rect l="l" t="t" r="r" b="b"/>
            <a:pathLst>
              <a:path w="7442200" h="1879600">
                <a:moveTo>
                  <a:pt x="50800" y="0"/>
                </a:moveTo>
                <a:lnTo>
                  <a:pt x="7289802" y="0"/>
                </a:lnTo>
                <a:cubicBezTo>
                  <a:pt x="7373969" y="0"/>
                  <a:pt x="7442200" y="68231"/>
                  <a:pt x="7442200" y="152398"/>
                </a:cubicBezTo>
                <a:lnTo>
                  <a:pt x="7442200" y="1727202"/>
                </a:lnTo>
                <a:cubicBezTo>
                  <a:pt x="7442200" y="1811369"/>
                  <a:pt x="7373969" y="1879600"/>
                  <a:pt x="7289802" y="1879600"/>
                </a:cubicBezTo>
                <a:lnTo>
                  <a:pt x="50800" y="1879600"/>
                </a:lnTo>
                <a:cubicBezTo>
                  <a:pt x="22744" y="1879600"/>
                  <a:pt x="0" y="1856856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8305800" y="4572000"/>
            <a:ext cx="50800" cy="1879600"/>
          </a:xfrm>
          <a:custGeom>
            <a:avLst/>
            <a:gdLst/>
            <a:ahLst/>
            <a:cxnLst/>
            <a:rect l="l" t="t" r="r" b="b"/>
            <a:pathLst>
              <a:path w="50800" h="1879600">
                <a:moveTo>
                  <a:pt x="50800" y="0"/>
                </a:moveTo>
                <a:lnTo>
                  <a:pt x="50800" y="0"/>
                </a:lnTo>
                <a:lnTo>
                  <a:pt x="50800" y="1879600"/>
                </a:lnTo>
                <a:lnTo>
                  <a:pt x="50800" y="1879600"/>
                </a:lnTo>
                <a:cubicBezTo>
                  <a:pt x="22763" y="1879600"/>
                  <a:pt x="0" y="1856837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5" name="Shape 23"/>
          <p:cNvSpPr/>
          <p:nvPr/>
        </p:nvSpPr>
        <p:spPr>
          <a:xfrm>
            <a:off x="8636000" y="489585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6" name="Text 24"/>
          <p:cNvSpPr/>
          <p:nvPr/>
        </p:nvSpPr>
        <p:spPr>
          <a:xfrm>
            <a:off x="8559800" y="4895850"/>
            <a:ext cx="863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9550400" y="5048250"/>
            <a:ext cx="20955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Диагностика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8636000" y="5759450"/>
            <a:ext cx="6921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Пренатальная, постнатальная, КТ, МРТ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533400" y="6756400"/>
            <a:ext cx="7442200" cy="1879600"/>
          </a:xfrm>
          <a:custGeom>
            <a:avLst/>
            <a:gdLst/>
            <a:ahLst/>
            <a:cxnLst/>
            <a:rect l="l" t="t" r="r" b="b"/>
            <a:pathLst>
              <a:path w="7442200" h="1879600">
                <a:moveTo>
                  <a:pt x="50800" y="0"/>
                </a:moveTo>
                <a:lnTo>
                  <a:pt x="7289802" y="0"/>
                </a:lnTo>
                <a:cubicBezTo>
                  <a:pt x="7373969" y="0"/>
                  <a:pt x="7442200" y="68231"/>
                  <a:pt x="7442200" y="152398"/>
                </a:cubicBezTo>
                <a:lnTo>
                  <a:pt x="7442200" y="1727202"/>
                </a:lnTo>
                <a:cubicBezTo>
                  <a:pt x="7442200" y="1811369"/>
                  <a:pt x="7373969" y="1879600"/>
                  <a:pt x="7289802" y="1879600"/>
                </a:cubicBezTo>
                <a:lnTo>
                  <a:pt x="50800" y="1879600"/>
                </a:lnTo>
                <a:cubicBezTo>
                  <a:pt x="22744" y="1879600"/>
                  <a:pt x="0" y="1856856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Shape 28"/>
          <p:cNvSpPr/>
          <p:nvPr/>
        </p:nvSpPr>
        <p:spPr>
          <a:xfrm>
            <a:off x="533400" y="6756400"/>
            <a:ext cx="50800" cy="1879600"/>
          </a:xfrm>
          <a:custGeom>
            <a:avLst/>
            <a:gdLst/>
            <a:ahLst/>
            <a:cxnLst/>
            <a:rect l="l" t="t" r="r" b="b"/>
            <a:pathLst>
              <a:path w="50800" h="1879600">
                <a:moveTo>
                  <a:pt x="50800" y="0"/>
                </a:moveTo>
                <a:lnTo>
                  <a:pt x="50800" y="0"/>
                </a:lnTo>
                <a:lnTo>
                  <a:pt x="50800" y="1879600"/>
                </a:lnTo>
                <a:lnTo>
                  <a:pt x="50800" y="1879600"/>
                </a:lnTo>
                <a:cubicBezTo>
                  <a:pt x="22763" y="1879600"/>
                  <a:pt x="0" y="1856837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1" name="Shape 29"/>
          <p:cNvSpPr/>
          <p:nvPr/>
        </p:nvSpPr>
        <p:spPr>
          <a:xfrm>
            <a:off x="863600" y="708025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2" name="Text 30"/>
          <p:cNvSpPr/>
          <p:nvPr/>
        </p:nvSpPr>
        <p:spPr>
          <a:xfrm>
            <a:off x="787400" y="7080250"/>
            <a:ext cx="863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1778000" y="7232650"/>
            <a:ext cx="3810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Хирургическое лечение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863600" y="7943850"/>
            <a:ext cx="6921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Цели, методы, остеосинтез, алгоритмы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8305800" y="6756400"/>
            <a:ext cx="7442200" cy="1879600"/>
          </a:xfrm>
          <a:custGeom>
            <a:avLst/>
            <a:gdLst/>
            <a:ahLst/>
            <a:cxnLst/>
            <a:rect l="l" t="t" r="r" b="b"/>
            <a:pathLst>
              <a:path w="7442200" h="1879600">
                <a:moveTo>
                  <a:pt x="50800" y="0"/>
                </a:moveTo>
                <a:lnTo>
                  <a:pt x="7289802" y="0"/>
                </a:lnTo>
                <a:cubicBezTo>
                  <a:pt x="7373969" y="0"/>
                  <a:pt x="7442200" y="68231"/>
                  <a:pt x="7442200" y="152398"/>
                </a:cubicBezTo>
                <a:lnTo>
                  <a:pt x="7442200" y="1727202"/>
                </a:lnTo>
                <a:cubicBezTo>
                  <a:pt x="7442200" y="1811369"/>
                  <a:pt x="7373969" y="1879600"/>
                  <a:pt x="7289802" y="1879600"/>
                </a:cubicBezTo>
                <a:lnTo>
                  <a:pt x="50800" y="1879600"/>
                </a:lnTo>
                <a:cubicBezTo>
                  <a:pt x="22744" y="1879600"/>
                  <a:pt x="0" y="1856856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6" name="Shape 34"/>
          <p:cNvSpPr/>
          <p:nvPr/>
        </p:nvSpPr>
        <p:spPr>
          <a:xfrm>
            <a:off x="8305800" y="6756400"/>
            <a:ext cx="50800" cy="1879600"/>
          </a:xfrm>
          <a:custGeom>
            <a:avLst/>
            <a:gdLst/>
            <a:ahLst/>
            <a:cxnLst/>
            <a:rect l="l" t="t" r="r" b="b"/>
            <a:pathLst>
              <a:path w="50800" h="1879600">
                <a:moveTo>
                  <a:pt x="50800" y="0"/>
                </a:moveTo>
                <a:lnTo>
                  <a:pt x="50800" y="0"/>
                </a:lnTo>
                <a:lnTo>
                  <a:pt x="50800" y="1879600"/>
                </a:lnTo>
                <a:lnTo>
                  <a:pt x="50800" y="1879600"/>
                </a:lnTo>
                <a:cubicBezTo>
                  <a:pt x="22763" y="1879600"/>
                  <a:pt x="0" y="1856837"/>
                  <a:pt x="0" y="1828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7" name="Shape 35"/>
          <p:cNvSpPr/>
          <p:nvPr/>
        </p:nvSpPr>
        <p:spPr>
          <a:xfrm>
            <a:off x="8636000" y="708025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8" name="Text 36"/>
          <p:cNvSpPr/>
          <p:nvPr/>
        </p:nvSpPr>
        <p:spPr>
          <a:xfrm>
            <a:off x="8559800" y="7080250"/>
            <a:ext cx="8636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9550400" y="7232650"/>
            <a:ext cx="4356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Диспансерное наблюдение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8636000" y="7943850"/>
            <a:ext cx="6921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Послеоперационное </a:t>
            </a:r>
            <a:r>
              <a:rPr lang="en-US" sz="1800" dirty="0" err="1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ведение</a:t>
            </a:r>
            <a:r>
              <a:rPr lang="en-US" sz="18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800" dirty="0" err="1" smtClean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пациентов</a:t>
            </a:r>
            <a:r>
              <a:rPr lang="ru-RU" sz="1800" dirty="0" smtClean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Пример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 / ХИРУРГИЧЕСКОЕ ЛЕЧЕНИЕ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4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Лечение коронарного синостоза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5748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1828800"/>
            <a:ext cx="7467600" cy="2997200"/>
          </a:xfrm>
          <a:custGeom>
            <a:avLst/>
            <a:gdLst/>
            <a:ahLst/>
            <a:cxnLst/>
            <a:rect l="l" t="t" r="r" b="b"/>
            <a:pathLst>
              <a:path w="7467600" h="2997200">
                <a:moveTo>
                  <a:pt x="50800" y="0"/>
                </a:moveTo>
                <a:lnTo>
                  <a:pt x="7315192" y="0"/>
                </a:lnTo>
                <a:cubicBezTo>
                  <a:pt x="7399365" y="0"/>
                  <a:pt x="7467600" y="68235"/>
                  <a:pt x="7467600" y="152408"/>
                </a:cubicBezTo>
                <a:lnTo>
                  <a:pt x="7467600" y="2844792"/>
                </a:lnTo>
                <a:cubicBezTo>
                  <a:pt x="7467600" y="2928965"/>
                  <a:pt x="7399365" y="2997200"/>
                  <a:pt x="7315192" y="2997200"/>
                </a:cubicBezTo>
                <a:lnTo>
                  <a:pt x="50800" y="2997200"/>
                </a:lnTo>
                <a:cubicBezTo>
                  <a:pt x="22763" y="2997200"/>
                  <a:pt x="0" y="2974437"/>
                  <a:pt x="0" y="294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1828800"/>
            <a:ext cx="50800" cy="2997200"/>
          </a:xfrm>
          <a:custGeom>
            <a:avLst/>
            <a:gdLst/>
            <a:ahLst/>
            <a:cxnLst/>
            <a:rect l="l" t="t" r="r" b="b"/>
            <a:pathLst>
              <a:path w="50800" h="2997200">
                <a:moveTo>
                  <a:pt x="50800" y="0"/>
                </a:moveTo>
                <a:lnTo>
                  <a:pt x="50800" y="0"/>
                </a:lnTo>
                <a:lnTo>
                  <a:pt x="50800" y="2997200"/>
                </a:lnTo>
                <a:lnTo>
                  <a:pt x="50800" y="2997200"/>
                </a:lnTo>
                <a:cubicBezTo>
                  <a:pt x="22763" y="2997200"/>
                  <a:pt x="0" y="2974437"/>
                  <a:pt x="0" y="294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Shape 5"/>
          <p:cNvSpPr/>
          <p:nvPr/>
        </p:nvSpPr>
        <p:spPr>
          <a:xfrm>
            <a:off x="812800" y="2082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8" name="Text 6"/>
          <p:cNvSpPr/>
          <p:nvPr/>
        </p:nvSpPr>
        <p:spPr>
          <a:xfrm>
            <a:off x="749300" y="2082800"/>
            <a:ext cx="8382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0-3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676400" y="2082800"/>
            <a:ext cx="2908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месяца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676400" y="2489200"/>
            <a:ext cx="2857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Нехирургическая коррекция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12800" y="3200400"/>
            <a:ext cx="6934200" cy="1168400"/>
          </a:xfrm>
          <a:custGeom>
            <a:avLst/>
            <a:gdLst/>
            <a:ahLst/>
            <a:cxnLst/>
            <a:rect l="l" t="t" r="r" b="b"/>
            <a:pathLst>
              <a:path w="6934200" h="1168400">
                <a:moveTo>
                  <a:pt x="101604" y="0"/>
                </a:moveTo>
                <a:lnTo>
                  <a:pt x="6832596" y="0"/>
                </a:lnTo>
                <a:cubicBezTo>
                  <a:pt x="6888710" y="0"/>
                  <a:pt x="6934200" y="45490"/>
                  <a:pt x="6934200" y="101604"/>
                </a:cubicBezTo>
                <a:lnTo>
                  <a:pt x="6934200" y="1066796"/>
                </a:lnTo>
                <a:cubicBezTo>
                  <a:pt x="6934200" y="1122910"/>
                  <a:pt x="6888710" y="1168400"/>
                  <a:pt x="68325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2" name="Shape 10"/>
          <p:cNvSpPr/>
          <p:nvPr/>
        </p:nvSpPr>
        <p:spPr>
          <a:xfrm>
            <a:off x="1047750" y="34671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3" name="Text 11"/>
          <p:cNvSpPr/>
          <p:nvPr/>
        </p:nvSpPr>
        <p:spPr>
          <a:xfrm>
            <a:off x="1403350" y="3416300"/>
            <a:ext cx="238114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Краниальный ортез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016000" y="3860800"/>
            <a:ext cx="6629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Предоперационная подготовка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8280400" y="1828800"/>
            <a:ext cx="7467600" cy="2997200"/>
          </a:xfrm>
          <a:custGeom>
            <a:avLst/>
            <a:gdLst/>
            <a:ahLst/>
            <a:cxnLst/>
            <a:rect l="l" t="t" r="r" b="b"/>
            <a:pathLst>
              <a:path w="7467600" h="2997200">
                <a:moveTo>
                  <a:pt x="50800" y="0"/>
                </a:moveTo>
                <a:lnTo>
                  <a:pt x="7315192" y="0"/>
                </a:lnTo>
                <a:cubicBezTo>
                  <a:pt x="7399365" y="0"/>
                  <a:pt x="7467600" y="68235"/>
                  <a:pt x="7467600" y="152408"/>
                </a:cubicBezTo>
                <a:lnTo>
                  <a:pt x="7467600" y="2844792"/>
                </a:lnTo>
                <a:cubicBezTo>
                  <a:pt x="7467600" y="2928965"/>
                  <a:pt x="7399365" y="2997200"/>
                  <a:pt x="7315192" y="2997200"/>
                </a:cubicBezTo>
                <a:lnTo>
                  <a:pt x="50800" y="2997200"/>
                </a:lnTo>
                <a:cubicBezTo>
                  <a:pt x="22763" y="2997200"/>
                  <a:pt x="0" y="2974437"/>
                  <a:pt x="0" y="294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8280400" y="1828800"/>
            <a:ext cx="50800" cy="2997200"/>
          </a:xfrm>
          <a:custGeom>
            <a:avLst/>
            <a:gdLst/>
            <a:ahLst/>
            <a:cxnLst/>
            <a:rect l="l" t="t" r="r" b="b"/>
            <a:pathLst>
              <a:path w="50800" h="2997200">
                <a:moveTo>
                  <a:pt x="50800" y="0"/>
                </a:moveTo>
                <a:lnTo>
                  <a:pt x="50800" y="0"/>
                </a:lnTo>
                <a:lnTo>
                  <a:pt x="50800" y="2997200"/>
                </a:lnTo>
                <a:lnTo>
                  <a:pt x="50800" y="2997200"/>
                </a:lnTo>
                <a:cubicBezTo>
                  <a:pt x="22763" y="2997200"/>
                  <a:pt x="0" y="2974437"/>
                  <a:pt x="0" y="2946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7" name="Shape 15"/>
          <p:cNvSpPr/>
          <p:nvPr/>
        </p:nvSpPr>
        <p:spPr>
          <a:xfrm>
            <a:off x="8559800" y="2082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8" name="Text 16"/>
          <p:cNvSpPr/>
          <p:nvPr/>
        </p:nvSpPr>
        <p:spPr>
          <a:xfrm>
            <a:off x="8496300" y="2082800"/>
            <a:ext cx="8382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3-6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9423400" y="2082800"/>
            <a:ext cx="340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месяцев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9423400" y="2489200"/>
            <a:ext cx="335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Минимально инвазивные методы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559800" y="2997200"/>
            <a:ext cx="6934200" cy="711200"/>
          </a:xfrm>
          <a:custGeom>
            <a:avLst/>
            <a:gdLst/>
            <a:ahLst/>
            <a:cxnLst/>
            <a:rect l="l" t="t" r="r" b="b"/>
            <a:pathLst>
              <a:path w="6934200" h="7112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609598"/>
                </a:lnTo>
                <a:cubicBezTo>
                  <a:pt x="6934200" y="665711"/>
                  <a:pt x="6888711" y="711200"/>
                  <a:pt x="68325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2" name="Shape 20"/>
          <p:cNvSpPr/>
          <p:nvPr/>
        </p:nvSpPr>
        <p:spPr>
          <a:xfrm>
            <a:off x="8788400" y="3263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76200" y="101600"/>
                </a:moveTo>
                <a:lnTo>
                  <a:pt x="60523" y="117277"/>
                </a:lnTo>
                <a:cubicBezTo>
                  <a:pt x="55523" y="115332"/>
                  <a:pt x="50125" y="114300"/>
                  <a:pt x="44450" y="114300"/>
                </a:cubicBezTo>
                <a:cubicBezTo>
                  <a:pt x="19883" y="114300"/>
                  <a:pt x="0" y="134183"/>
                  <a:pt x="0" y="158750"/>
                </a:cubicBezTo>
                <a:cubicBezTo>
                  <a:pt x="0" y="183317"/>
                  <a:pt x="19883" y="203200"/>
                  <a:pt x="44450" y="203200"/>
                </a:cubicBezTo>
                <a:cubicBezTo>
                  <a:pt x="69017" y="203200"/>
                  <a:pt x="88900" y="183317"/>
                  <a:pt x="88900" y="158750"/>
                </a:cubicBezTo>
                <a:cubicBezTo>
                  <a:pt x="88900" y="153075"/>
                  <a:pt x="87828" y="147677"/>
                  <a:pt x="85923" y="142677"/>
                </a:cubicBezTo>
                <a:lnTo>
                  <a:pt x="198120" y="30480"/>
                </a:lnTo>
                <a:cubicBezTo>
                  <a:pt x="200938" y="27662"/>
                  <a:pt x="200938" y="23138"/>
                  <a:pt x="198120" y="20320"/>
                </a:cubicBezTo>
                <a:cubicBezTo>
                  <a:pt x="186888" y="9088"/>
                  <a:pt x="168712" y="9088"/>
                  <a:pt x="157480" y="20320"/>
                </a:cubicBezTo>
                <a:lnTo>
                  <a:pt x="101600" y="76200"/>
                </a:lnTo>
                <a:lnTo>
                  <a:pt x="85923" y="60523"/>
                </a:lnTo>
                <a:cubicBezTo>
                  <a:pt x="87868" y="55523"/>
                  <a:pt x="88900" y="50125"/>
                  <a:pt x="88900" y="44450"/>
                </a:cubicBezTo>
                <a:cubicBezTo>
                  <a:pt x="88900" y="19883"/>
                  <a:pt x="69017" y="0"/>
                  <a:pt x="44450" y="0"/>
                </a:cubicBezTo>
                <a:cubicBezTo>
                  <a:pt x="19883" y="0"/>
                  <a:pt x="0" y="19883"/>
                  <a:pt x="0" y="44450"/>
                </a:cubicBezTo>
                <a:cubicBezTo>
                  <a:pt x="0" y="69017"/>
                  <a:pt x="19883" y="88900"/>
                  <a:pt x="44450" y="88900"/>
                </a:cubicBezTo>
                <a:cubicBezTo>
                  <a:pt x="50125" y="88900"/>
                  <a:pt x="55523" y="87828"/>
                  <a:pt x="60523" y="85923"/>
                </a:cubicBezTo>
                <a:lnTo>
                  <a:pt x="76200" y="101600"/>
                </a:lnTo>
                <a:close/>
                <a:moveTo>
                  <a:pt x="115054" y="140454"/>
                </a:moveTo>
                <a:lnTo>
                  <a:pt x="157480" y="182880"/>
                </a:lnTo>
                <a:cubicBezTo>
                  <a:pt x="168712" y="194112"/>
                  <a:pt x="186888" y="194112"/>
                  <a:pt x="198120" y="182880"/>
                </a:cubicBezTo>
                <a:cubicBezTo>
                  <a:pt x="200938" y="180062"/>
                  <a:pt x="200938" y="175538"/>
                  <a:pt x="198120" y="172720"/>
                </a:cubicBezTo>
                <a:lnTo>
                  <a:pt x="140454" y="115054"/>
                </a:lnTo>
                <a:lnTo>
                  <a:pt x="115054" y="140454"/>
                </a:lnTo>
                <a:close/>
                <a:moveTo>
                  <a:pt x="25400" y="44450"/>
                </a:moveTo>
                <a:cubicBezTo>
                  <a:pt x="25400" y="33936"/>
                  <a:pt x="33936" y="25400"/>
                  <a:pt x="44450" y="25400"/>
                </a:cubicBezTo>
                <a:cubicBezTo>
                  <a:pt x="54964" y="25400"/>
                  <a:pt x="63500" y="33936"/>
                  <a:pt x="63500" y="44450"/>
                </a:cubicBezTo>
                <a:cubicBezTo>
                  <a:pt x="63500" y="54964"/>
                  <a:pt x="54964" y="63500"/>
                  <a:pt x="44450" y="63500"/>
                </a:cubicBezTo>
                <a:cubicBezTo>
                  <a:pt x="33936" y="63500"/>
                  <a:pt x="25400" y="54964"/>
                  <a:pt x="25400" y="44450"/>
                </a:cubicBezTo>
                <a:close/>
                <a:moveTo>
                  <a:pt x="44450" y="139700"/>
                </a:moveTo>
                <a:cubicBezTo>
                  <a:pt x="54964" y="139700"/>
                  <a:pt x="63500" y="148236"/>
                  <a:pt x="63500" y="158750"/>
                </a:cubicBezTo>
                <a:cubicBezTo>
                  <a:pt x="63500" y="169264"/>
                  <a:pt x="54964" y="177800"/>
                  <a:pt x="44450" y="177800"/>
                </a:cubicBezTo>
                <a:cubicBezTo>
                  <a:pt x="33936" y="177800"/>
                  <a:pt x="25400" y="169264"/>
                  <a:pt x="25400" y="158750"/>
                </a:cubicBezTo>
                <a:cubicBezTo>
                  <a:pt x="25400" y="148236"/>
                  <a:pt x="33936" y="139700"/>
                  <a:pt x="44450" y="1397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3" name="Text 21"/>
          <p:cNvSpPr/>
          <p:nvPr/>
        </p:nvSpPr>
        <p:spPr>
          <a:xfrm>
            <a:off x="9118600" y="3200400"/>
            <a:ext cx="627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Сутурэктомия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с краниальным ортезом (6-12 мес)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559800" y="3860800"/>
            <a:ext cx="6934200" cy="711200"/>
          </a:xfrm>
          <a:custGeom>
            <a:avLst/>
            <a:gdLst/>
            <a:ahLst/>
            <a:cxnLst/>
            <a:rect l="l" t="t" r="r" b="b"/>
            <a:pathLst>
              <a:path w="6934200" h="7112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609598"/>
                </a:lnTo>
                <a:cubicBezTo>
                  <a:pt x="6934200" y="665711"/>
                  <a:pt x="6888711" y="711200"/>
                  <a:pt x="68325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5" name="Shape 23"/>
          <p:cNvSpPr/>
          <p:nvPr/>
        </p:nvSpPr>
        <p:spPr>
          <a:xfrm>
            <a:off x="8788400" y="41275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80975" y="88900"/>
                </a:moveTo>
                <a:lnTo>
                  <a:pt x="123825" y="88900"/>
                </a:lnTo>
                <a:cubicBezTo>
                  <a:pt x="118547" y="88900"/>
                  <a:pt x="114300" y="84653"/>
                  <a:pt x="114300" y="79375"/>
                </a:cubicBezTo>
                <a:lnTo>
                  <a:pt x="114300" y="22225"/>
                </a:lnTo>
                <a:cubicBezTo>
                  <a:pt x="114300" y="18375"/>
                  <a:pt x="116602" y="14883"/>
                  <a:pt x="120174" y="13414"/>
                </a:cubicBezTo>
                <a:cubicBezTo>
                  <a:pt x="123746" y="11946"/>
                  <a:pt x="127833" y="12779"/>
                  <a:pt x="130572" y="15478"/>
                </a:cubicBezTo>
                <a:lnTo>
                  <a:pt x="146447" y="31353"/>
                </a:lnTo>
                <a:lnTo>
                  <a:pt x="175577" y="2222"/>
                </a:lnTo>
                <a:cubicBezTo>
                  <a:pt x="177006" y="794"/>
                  <a:pt x="178951" y="0"/>
                  <a:pt x="180975" y="0"/>
                </a:cubicBezTo>
                <a:cubicBezTo>
                  <a:pt x="182999" y="0"/>
                  <a:pt x="184944" y="794"/>
                  <a:pt x="186412" y="2262"/>
                </a:cubicBezTo>
                <a:lnTo>
                  <a:pt x="200978" y="16828"/>
                </a:lnTo>
                <a:cubicBezTo>
                  <a:pt x="202406" y="18256"/>
                  <a:pt x="203200" y="20201"/>
                  <a:pt x="203200" y="22225"/>
                </a:cubicBezTo>
                <a:cubicBezTo>
                  <a:pt x="203200" y="24249"/>
                  <a:pt x="202406" y="26194"/>
                  <a:pt x="200938" y="27662"/>
                </a:cubicBezTo>
                <a:lnTo>
                  <a:pt x="171847" y="56753"/>
                </a:lnTo>
                <a:lnTo>
                  <a:pt x="187722" y="72628"/>
                </a:lnTo>
                <a:cubicBezTo>
                  <a:pt x="190460" y="75367"/>
                  <a:pt x="191254" y="79454"/>
                  <a:pt x="189786" y="83026"/>
                </a:cubicBezTo>
                <a:cubicBezTo>
                  <a:pt x="188317" y="86598"/>
                  <a:pt x="184825" y="88900"/>
                  <a:pt x="180975" y="88900"/>
                </a:cubicBezTo>
                <a:close/>
                <a:moveTo>
                  <a:pt x="180975" y="114300"/>
                </a:moveTo>
                <a:cubicBezTo>
                  <a:pt x="184825" y="114300"/>
                  <a:pt x="188317" y="116602"/>
                  <a:pt x="189786" y="120174"/>
                </a:cubicBezTo>
                <a:cubicBezTo>
                  <a:pt x="191254" y="123746"/>
                  <a:pt x="190460" y="127833"/>
                  <a:pt x="187722" y="130572"/>
                </a:cubicBezTo>
                <a:lnTo>
                  <a:pt x="171847" y="146447"/>
                </a:lnTo>
                <a:lnTo>
                  <a:pt x="200978" y="175577"/>
                </a:lnTo>
                <a:cubicBezTo>
                  <a:pt x="202406" y="177006"/>
                  <a:pt x="203240" y="178951"/>
                  <a:pt x="203240" y="181015"/>
                </a:cubicBezTo>
                <a:cubicBezTo>
                  <a:pt x="203240" y="183078"/>
                  <a:pt x="202446" y="184983"/>
                  <a:pt x="200978" y="186452"/>
                </a:cubicBezTo>
                <a:lnTo>
                  <a:pt x="186412" y="201017"/>
                </a:lnTo>
                <a:cubicBezTo>
                  <a:pt x="184944" y="202406"/>
                  <a:pt x="182999" y="203200"/>
                  <a:pt x="180975" y="203200"/>
                </a:cubicBezTo>
                <a:cubicBezTo>
                  <a:pt x="178951" y="203200"/>
                  <a:pt x="177006" y="202406"/>
                  <a:pt x="175538" y="200938"/>
                </a:cubicBezTo>
                <a:lnTo>
                  <a:pt x="146447" y="171847"/>
                </a:lnTo>
                <a:lnTo>
                  <a:pt x="130572" y="187722"/>
                </a:lnTo>
                <a:cubicBezTo>
                  <a:pt x="127833" y="190460"/>
                  <a:pt x="123746" y="191254"/>
                  <a:pt x="120174" y="189786"/>
                </a:cubicBezTo>
                <a:cubicBezTo>
                  <a:pt x="116602" y="188317"/>
                  <a:pt x="114300" y="184825"/>
                  <a:pt x="114300" y="180975"/>
                </a:cubicBezTo>
                <a:lnTo>
                  <a:pt x="114300" y="123825"/>
                </a:lnTo>
                <a:cubicBezTo>
                  <a:pt x="114300" y="118547"/>
                  <a:pt x="118547" y="114300"/>
                  <a:pt x="123825" y="114300"/>
                </a:cubicBezTo>
                <a:lnTo>
                  <a:pt x="180975" y="114300"/>
                </a:lnTo>
                <a:close/>
                <a:moveTo>
                  <a:pt x="79375" y="114300"/>
                </a:moveTo>
                <a:cubicBezTo>
                  <a:pt x="84653" y="114300"/>
                  <a:pt x="88900" y="118547"/>
                  <a:pt x="88900" y="123825"/>
                </a:cubicBezTo>
                <a:lnTo>
                  <a:pt x="88900" y="180975"/>
                </a:lnTo>
                <a:cubicBezTo>
                  <a:pt x="88900" y="184825"/>
                  <a:pt x="86598" y="188317"/>
                  <a:pt x="83026" y="189786"/>
                </a:cubicBezTo>
                <a:cubicBezTo>
                  <a:pt x="79454" y="191254"/>
                  <a:pt x="75367" y="190460"/>
                  <a:pt x="72628" y="187722"/>
                </a:cubicBezTo>
                <a:lnTo>
                  <a:pt x="56753" y="171847"/>
                </a:lnTo>
                <a:lnTo>
                  <a:pt x="27622" y="200978"/>
                </a:lnTo>
                <a:cubicBezTo>
                  <a:pt x="26194" y="202406"/>
                  <a:pt x="24249" y="203200"/>
                  <a:pt x="22225" y="203200"/>
                </a:cubicBezTo>
                <a:cubicBezTo>
                  <a:pt x="20201" y="203200"/>
                  <a:pt x="18256" y="202406"/>
                  <a:pt x="16788" y="200938"/>
                </a:cubicBezTo>
                <a:lnTo>
                  <a:pt x="2262" y="186412"/>
                </a:lnTo>
                <a:cubicBezTo>
                  <a:pt x="794" y="184944"/>
                  <a:pt x="0" y="182999"/>
                  <a:pt x="0" y="180975"/>
                </a:cubicBezTo>
                <a:cubicBezTo>
                  <a:pt x="0" y="178951"/>
                  <a:pt x="794" y="177006"/>
                  <a:pt x="2262" y="175538"/>
                </a:cubicBezTo>
                <a:lnTo>
                  <a:pt x="31353" y="146447"/>
                </a:lnTo>
                <a:lnTo>
                  <a:pt x="15478" y="130572"/>
                </a:lnTo>
                <a:cubicBezTo>
                  <a:pt x="12740" y="127833"/>
                  <a:pt x="11946" y="123746"/>
                  <a:pt x="13414" y="120174"/>
                </a:cubicBezTo>
                <a:cubicBezTo>
                  <a:pt x="14883" y="116602"/>
                  <a:pt x="18375" y="114300"/>
                  <a:pt x="22225" y="114300"/>
                </a:cubicBezTo>
                <a:lnTo>
                  <a:pt x="79375" y="114300"/>
                </a:lnTo>
                <a:close/>
                <a:moveTo>
                  <a:pt x="22225" y="88900"/>
                </a:moveTo>
                <a:cubicBezTo>
                  <a:pt x="18375" y="88900"/>
                  <a:pt x="14883" y="86598"/>
                  <a:pt x="13414" y="83026"/>
                </a:cubicBezTo>
                <a:cubicBezTo>
                  <a:pt x="11946" y="79454"/>
                  <a:pt x="12779" y="75367"/>
                  <a:pt x="15478" y="72628"/>
                </a:cubicBezTo>
                <a:lnTo>
                  <a:pt x="31353" y="56753"/>
                </a:lnTo>
                <a:lnTo>
                  <a:pt x="2262" y="27662"/>
                </a:lnTo>
                <a:cubicBezTo>
                  <a:pt x="794" y="26194"/>
                  <a:pt x="0" y="24249"/>
                  <a:pt x="0" y="22225"/>
                </a:cubicBezTo>
                <a:cubicBezTo>
                  <a:pt x="0" y="20201"/>
                  <a:pt x="794" y="18256"/>
                  <a:pt x="2262" y="16788"/>
                </a:cubicBezTo>
                <a:lnTo>
                  <a:pt x="16788" y="2262"/>
                </a:lnTo>
                <a:cubicBezTo>
                  <a:pt x="18256" y="794"/>
                  <a:pt x="20201" y="0"/>
                  <a:pt x="22225" y="0"/>
                </a:cubicBezTo>
                <a:cubicBezTo>
                  <a:pt x="24249" y="0"/>
                  <a:pt x="26194" y="794"/>
                  <a:pt x="27662" y="2262"/>
                </a:cubicBezTo>
                <a:lnTo>
                  <a:pt x="56753" y="31353"/>
                </a:lnTo>
                <a:lnTo>
                  <a:pt x="72628" y="15478"/>
                </a:lnTo>
                <a:cubicBezTo>
                  <a:pt x="75367" y="12740"/>
                  <a:pt x="79454" y="11946"/>
                  <a:pt x="83026" y="13414"/>
                </a:cubicBezTo>
                <a:cubicBezTo>
                  <a:pt x="86598" y="14883"/>
                  <a:pt x="88900" y="18375"/>
                  <a:pt x="88900" y="22225"/>
                </a:cubicBezTo>
                <a:lnTo>
                  <a:pt x="88900" y="79375"/>
                </a:lnTo>
                <a:cubicBezTo>
                  <a:pt x="88900" y="84653"/>
                  <a:pt x="84653" y="88900"/>
                  <a:pt x="79375" y="88900"/>
                </a:cubicBezTo>
                <a:lnTo>
                  <a:pt x="22225" y="8890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6" name="Text 24"/>
          <p:cNvSpPr/>
          <p:nvPr/>
        </p:nvSpPr>
        <p:spPr>
          <a:xfrm>
            <a:off x="9118600" y="4064000"/>
            <a:ext cx="627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Пружинные дистракторы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(6 мес)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33400" y="5080000"/>
            <a:ext cx="7467600" cy="3860800"/>
          </a:xfrm>
          <a:custGeom>
            <a:avLst/>
            <a:gdLst/>
            <a:ahLst/>
            <a:cxnLst/>
            <a:rect l="l" t="t" r="r" b="b"/>
            <a:pathLst>
              <a:path w="7467600" h="3860800">
                <a:moveTo>
                  <a:pt x="50800" y="0"/>
                </a:moveTo>
                <a:lnTo>
                  <a:pt x="7315214" y="0"/>
                </a:lnTo>
                <a:cubicBezTo>
                  <a:pt x="7399375" y="0"/>
                  <a:pt x="7467600" y="68225"/>
                  <a:pt x="7467600" y="152386"/>
                </a:cubicBezTo>
                <a:lnTo>
                  <a:pt x="7467600" y="3708414"/>
                </a:lnTo>
                <a:cubicBezTo>
                  <a:pt x="7467600" y="3792575"/>
                  <a:pt x="7399375" y="3860800"/>
                  <a:pt x="7315214" y="3860800"/>
                </a:cubicBezTo>
                <a:lnTo>
                  <a:pt x="50800" y="3860800"/>
                </a:lnTo>
                <a:cubicBezTo>
                  <a:pt x="22744" y="3860800"/>
                  <a:pt x="0" y="3838056"/>
                  <a:pt x="0" y="3810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8" name="Shape 26"/>
          <p:cNvSpPr/>
          <p:nvPr/>
        </p:nvSpPr>
        <p:spPr>
          <a:xfrm>
            <a:off x="533400" y="5080000"/>
            <a:ext cx="50800" cy="3860800"/>
          </a:xfrm>
          <a:custGeom>
            <a:avLst/>
            <a:gdLst/>
            <a:ahLst/>
            <a:cxnLst/>
            <a:rect l="l" t="t" r="r" b="b"/>
            <a:pathLst>
              <a:path w="50800" h="3860800">
                <a:moveTo>
                  <a:pt x="50800" y="0"/>
                </a:moveTo>
                <a:lnTo>
                  <a:pt x="50800" y="0"/>
                </a:lnTo>
                <a:lnTo>
                  <a:pt x="50800" y="3860800"/>
                </a:lnTo>
                <a:lnTo>
                  <a:pt x="50800" y="3860800"/>
                </a:lnTo>
                <a:cubicBezTo>
                  <a:pt x="22763" y="3860800"/>
                  <a:pt x="0" y="3838037"/>
                  <a:pt x="0" y="3810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9" name="Shape 27"/>
          <p:cNvSpPr/>
          <p:nvPr/>
        </p:nvSpPr>
        <p:spPr>
          <a:xfrm>
            <a:off x="812800" y="53340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0" name="Text 28"/>
          <p:cNvSpPr/>
          <p:nvPr/>
        </p:nvSpPr>
        <p:spPr>
          <a:xfrm>
            <a:off x="749300" y="5334000"/>
            <a:ext cx="8382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6-12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1676400" y="5334000"/>
            <a:ext cx="1600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месяцев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1676400" y="5740400"/>
            <a:ext cx="1549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Реконструкция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812800" y="6629400"/>
            <a:ext cx="6934200" cy="762000"/>
          </a:xfrm>
          <a:custGeom>
            <a:avLst/>
            <a:gdLst/>
            <a:ahLst/>
            <a:cxnLst/>
            <a:rect l="l" t="t" r="r" b="b"/>
            <a:pathLst>
              <a:path w="6934200" h="762000">
                <a:moveTo>
                  <a:pt x="101597" y="0"/>
                </a:moveTo>
                <a:lnTo>
                  <a:pt x="6832603" y="0"/>
                </a:lnTo>
                <a:cubicBezTo>
                  <a:pt x="6888713" y="0"/>
                  <a:pt x="6934200" y="45487"/>
                  <a:pt x="6934200" y="101597"/>
                </a:cubicBezTo>
                <a:lnTo>
                  <a:pt x="6934200" y="660403"/>
                </a:lnTo>
                <a:cubicBezTo>
                  <a:pt x="6934200" y="716513"/>
                  <a:pt x="6888713" y="762000"/>
                  <a:pt x="6832603" y="762000"/>
                </a:cubicBezTo>
                <a:lnTo>
                  <a:pt x="101597" y="762000"/>
                </a:lnTo>
                <a:cubicBezTo>
                  <a:pt x="45524" y="762000"/>
                  <a:pt x="0" y="716476"/>
                  <a:pt x="0" y="660403"/>
                </a:cubicBezTo>
                <a:lnTo>
                  <a:pt x="0" y="101597"/>
                </a:lnTo>
                <a:cubicBezTo>
                  <a:pt x="0" y="45524"/>
                  <a:pt x="45524" y="0"/>
                  <a:pt x="101597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34" name="Shape 32"/>
          <p:cNvSpPr/>
          <p:nvPr/>
        </p:nvSpPr>
        <p:spPr>
          <a:xfrm>
            <a:off x="1033462" y="689610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38187" y="-8439"/>
                </a:moveTo>
                <a:cubicBezTo>
                  <a:pt x="136356" y="-12010"/>
                  <a:pt x="132651" y="-14287"/>
                  <a:pt x="128632" y="-14287"/>
                </a:cubicBezTo>
                <a:cubicBezTo>
                  <a:pt x="124614" y="-14287"/>
                  <a:pt x="120908" y="-12010"/>
                  <a:pt x="119077" y="-8439"/>
                </a:cubicBezTo>
                <a:lnTo>
                  <a:pt x="86216" y="55944"/>
                </a:lnTo>
                <a:lnTo>
                  <a:pt x="14823" y="67285"/>
                </a:lnTo>
                <a:cubicBezTo>
                  <a:pt x="10850" y="67910"/>
                  <a:pt x="7546" y="70723"/>
                  <a:pt x="6295" y="74563"/>
                </a:cubicBezTo>
                <a:cubicBezTo>
                  <a:pt x="5045" y="78403"/>
                  <a:pt x="6072" y="82600"/>
                  <a:pt x="8885" y="85457"/>
                </a:cubicBezTo>
                <a:lnTo>
                  <a:pt x="59963" y="136580"/>
                </a:lnTo>
                <a:lnTo>
                  <a:pt x="48711" y="207972"/>
                </a:lnTo>
                <a:cubicBezTo>
                  <a:pt x="48086" y="211946"/>
                  <a:pt x="49738" y="215964"/>
                  <a:pt x="52998" y="218331"/>
                </a:cubicBezTo>
                <a:cubicBezTo>
                  <a:pt x="56257" y="220697"/>
                  <a:pt x="60543" y="221054"/>
                  <a:pt x="64160" y="219224"/>
                </a:cubicBezTo>
                <a:lnTo>
                  <a:pt x="128632" y="186452"/>
                </a:lnTo>
                <a:lnTo>
                  <a:pt x="193060" y="219224"/>
                </a:lnTo>
                <a:cubicBezTo>
                  <a:pt x="196632" y="221054"/>
                  <a:pt x="200963" y="220697"/>
                  <a:pt x="204222" y="218331"/>
                </a:cubicBezTo>
                <a:cubicBezTo>
                  <a:pt x="207481" y="215964"/>
                  <a:pt x="209133" y="211991"/>
                  <a:pt x="208508" y="207972"/>
                </a:cubicBezTo>
                <a:lnTo>
                  <a:pt x="197212" y="136580"/>
                </a:lnTo>
                <a:lnTo>
                  <a:pt x="248290" y="85457"/>
                </a:lnTo>
                <a:cubicBezTo>
                  <a:pt x="251147" y="82600"/>
                  <a:pt x="252130" y="78403"/>
                  <a:pt x="250880" y="74563"/>
                </a:cubicBezTo>
                <a:cubicBezTo>
                  <a:pt x="249629" y="70723"/>
                  <a:pt x="246370" y="67910"/>
                  <a:pt x="242352" y="67285"/>
                </a:cubicBezTo>
                <a:lnTo>
                  <a:pt x="171004" y="55944"/>
                </a:lnTo>
                <a:lnTo>
                  <a:pt x="138187" y="-8439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5" name="Text 33"/>
          <p:cNvSpPr/>
          <p:nvPr/>
        </p:nvSpPr>
        <p:spPr>
          <a:xfrm>
            <a:off x="1409700" y="6832600"/>
            <a:ext cx="6248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Оптимальный возраст: 9-12 мес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812800" y="7543800"/>
            <a:ext cx="6934200" cy="762000"/>
          </a:xfrm>
          <a:custGeom>
            <a:avLst/>
            <a:gdLst/>
            <a:ahLst/>
            <a:cxnLst/>
            <a:rect l="l" t="t" r="r" b="b"/>
            <a:pathLst>
              <a:path w="6934200" h="762000">
                <a:moveTo>
                  <a:pt x="101597" y="0"/>
                </a:moveTo>
                <a:lnTo>
                  <a:pt x="6832603" y="0"/>
                </a:lnTo>
                <a:cubicBezTo>
                  <a:pt x="6888713" y="0"/>
                  <a:pt x="6934200" y="45487"/>
                  <a:pt x="6934200" y="101597"/>
                </a:cubicBezTo>
                <a:lnTo>
                  <a:pt x="6934200" y="660403"/>
                </a:lnTo>
                <a:cubicBezTo>
                  <a:pt x="6934200" y="716513"/>
                  <a:pt x="6888713" y="762000"/>
                  <a:pt x="6832603" y="762000"/>
                </a:cubicBezTo>
                <a:lnTo>
                  <a:pt x="101597" y="762000"/>
                </a:lnTo>
                <a:cubicBezTo>
                  <a:pt x="45524" y="762000"/>
                  <a:pt x="0" y="716476"/>
                  <a:pt x="0" y="660403"/>
                </a:cubicBezTo>
                <a:lnTo>
                  <a:pt x="0" y="101597"/>
                </a:lnTo>
                <a:cubicBezTo>
                  <a:pt x="0" y="45524"/>
                  <a:pt x="45524" y="0"/>
                  <a:pt x="101597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7" name="Shape 35"/>
          <p:cNvSpPr/>
          <p:nvPr/>
        </p:nvSpPr>
        <p:spPr>
          <a:xfrm>
            <a:off x="1047750" y="7810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24391" y="4197"/>
                </a:moveTo>
                <a:cubicBezTo>
                  <a:pt x="118809" y="-1384"/>
                  <a:pt x="109746" y="-1384"/>
                  <a:pt x="104165" y="4197"/>
                </a:cubicBezTo>
                <a:lnTo>
                  <a:pt x="75590" y="32772"/>
                </a:lnTo>
                <a:cubicBezTo>
                  <a:pt x="71482" y="36880"/>
                  <a:pt x="70277" y="42996"/>
                  <a:pt x="72509" y="48354"/>
                </a:cubicBezTo>
                <a:cubicBezTo>
                  <a:pt x="74741" y="53712"/>
                  <a:pt x="79965" y="57150"/>
                  <a:pt x="85725" y="57150"/>
                </a:cubicBezTo>
                <a:lnTo>
                  <a:pt x="100013" y="57150"/>
                </a:lnTo>
                <a:lnTo>
                  <a:pt x="100013" y="100013"/>
                </a:lnTo>
                <a:lnTo>
                  <a:pt x="57150" y="100013"/>
                </a:lnTo>
                <a:lnTo>
                  <a:pt x="57150" y="85725"/>
                </a:lnTo>
                <a:cubicBezTo>
                  <a:pt x="57150" y="79965"/>
                  <a:pt x="53667" y="74741"/>
                  <a:pt x="48310" y="72509"/>
                </a:cubicBezTo>
                <a:cubicBezTo>
                  <a:pt x="42952" y="70277"/>
                  <a:pt x="36835" y="71527"/>
                  <a:pt x="32727" y="75590"/>
                </a:cubicBezTo>
                <a:lnTo>
                  <a:pt x="4152" y="104165"/>
                </a:lnTo>
                <a:cubicBezTo>
                  <a:pt x="-1429" y="109746"/>
                  <a:pt x="-1429" y="118809"/>
                  <a:pt x="4152" y="124391"/>
                </a:cubicBezTo>
                <a:lnTo>
                  <a:pt x="32727" y="152966"/>
                </a:lnTo>
                <a:cubicBezTo>
                  <a:pt x="36835" y="157073"/>
                  <a:pt x="42952" y="158279"/>
                  <a:pt x="48310" y="156046"/>
                </a:cubicBezTo>
                <a:cubicBezTo>
                  <a:pt x="53667" y="153814"/>
                  <a:pt x="57150" y="148635"/>
                  <a:pt x="57150" y="142875"/>
                </a:cubicBezTo>
                <a:lnTo>
                  <a:pt x="57150" y="128588"/>
                </a:lnTo>
                <a:lnTo>
                  <a:pt x="100013" y="128588"/>
                </a:lnTo>
                <a:lnTo>
                  <a:pt x="100013" y="171450"/>
                </a:lnTo>
                <a:lnTo>
                  <a:pt x="85725" y="171450"/>
                </a:lnTo>
                <a:cubicBezTo>
                  <a:pt x="79965" y="171450"/>
                  <a:pt x="74741" y="174933"/>
                  <a:pt x="72509" y="180290"/>
                </a:cubicBezTo>
                <a:cubicBezTo>
                  <a:pt x="70277" y="185648"/>
                  <a:pt x="71527" y="191765"/>
                  <a:pt x="75590" y="195873"/>
                </a:cubicBezTo>
                <a:lnTo>
                  <a:pt x="104165" y="224448"/>
                </a:lnTo>
                <a:cubicBezTo>
                  <a:pt x="109746" y="230029"/>
                  <a:pt x="118809" y="230029"/>
                  <a:pt x="124391" y="224448"/>
                </a:cubicBezTo>
                <a:lnTo>
                  <a:pt x="152966" y="195873"/>
                </a:lnTo>
                <a:cubicBezTo>
                  <a:pt x="157073" y="191765"/>
                  <a:pt x="158279" y="185648"/>
                  <a:pt x="156046" y="180290"/>
                </a:cubicBezTo>
                <a:cubicBezTo>
                  <a:pt x="153814" y="174933"/>
                  <a:pt x="148635" y="171450"/>
                  <a:pt x="142875" y="171450"/>
                </a:cubicBezTo>
                <a:lnTo>
                  <a:pt x="128588" y="171450"/>
                </a:lnTo>
                <a:lnTo>
                  <a:pt x="128588" y="128588"/>
                </a:lnTo>
                <a:lnTo>
                  <a:pt x="171450" y="128588"/>
                </a:lnTo>
                <a:lnTo>
                  <a:pt x="171450" y="142875"/>
                </a:lnTo>
                <a:cubicBezTo>
                  <a:pt x="171450" y="148635"/>
                  <a:pt x="174933" y="153859"/>
                  <a:pt x="180290" y="156091"/>
                </a:cubicBezTo>
                <a:cubicBezTo>
                  <a:pt x="185648" y="158323"/>
                  <a:pt x="191765" y="157073"/>
                  <a:pt x="195873" y="153010"/>
                </a:cubicBezTo>
                <a:lnTo>
                  <a:pt x="224448" y="124435"/>
                </a:lnTo>
                <a:cubicBezTo>
                  <a:pt x="230029" y="118854"/>
                  <a:pt x="230029" y="109791"/>
                  <a:pt x="224448" y="104209"/>
                </a:cubicBezTo>
                <a:lnTo>
                  <a:pt x="195873" y="75634"/>
                </a:lnTo>
                <a:cubicBezTo>
                  <a:pt x="191765" y="71527"/>
                  <a:pt x="185648" y="70321"/>
                  <a:pt x="180290" y="72554"/>
                </a:cubicBezTo>
                <a:cubicBezTo>
                  <a:pt x="174933" y="74786"/>
                  <a:pt x="171450" y="79965"/>
                  <a:pt x="171450" y="85725"/>
                </a:cubicBezTo>
                <a:lnTo>
                  <a:pt x="171450" y="100013"/>
                </a:lnTo>
                <a:lnTo>
                  <a:pt x="128588" y="100013"/>
                </a:lnTo>
                <a:lnTo>
                  <a:pt x="128588" y="57150"/>
                </a:lnTo>
                <a:lnTo>
                  <a:pt x="142875" y="57150"/>
                </a:lnTo>
                <a:cubicBezTo>
                  <a:pt x="148635" y="57150"/>
                  <a:pt x="153859" y="53667"/>
                  <a:pt x="156091" y="48310"/>
                </a:cubicBezTo>
                <a:cubicBezTo>
                  <a:pt x="158323" y="42952"/>
                  <a:pt x="157073" y="36835"/>
                  <a:pt x="153010" y="32727"/>
                </a:cubicBezTo>
                <a:lnTo>
                  <a:pt x="124435" y="4152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8" name="Text 36"/>
          <p:cNvSpPr/>
          <p:nvPr/>
        </p:nvSpPr>
        <p:spPr>
          <a:xfrm>
            <a:off x="1403350" y="7759700"/>
            <a:ext cx="5988177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Двусторонняя фронто-орбитальная реконструкция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8280400" y="5080000"/>
            <a:ext cx="7467600" cy="3860800"/>
          </a:xfrm>
          <a:custGeom>
            <a:avLst/>
            <a:gdLst/>
            <a:ahLst/>
            <a:cxnLst/>
            <a:rect l="l" t="t" r="r" b="b"/>
            <a:pathLst>
              <a:path w="7467600" h="3860800">
                <a:moveTo>
                  <a:pt x="50800" y="0"/>
                </a:moveTo>
                <a:lnTo>
                  <a:pt x="7315214" y="0"/>
                </a:lnTo>
                <a:cubicBezTo>
                  <a:pt x="7399375" y="0"/>
                  <a:pt x="7467600" y="68225"/>
                  <a:pt x="7467600" y="152386"/>
                </a:cubicBezTo>
                <a:lnTo>
                  <a:pt x="7467600" y="3708414"/>
                </a:lnTo>
                <a:cubicBezTo>
                  <a:pt x="7467600" y="3792575"/>
                  <a:pt x="7399375" y="3860800"/>
                  <a:pt x="7315214" y="3860800"/>
                </a:cubicBezTo>
                <a:lnTo>
                  <a:pt x="50800" y="3860800"/>
                </a:lnTo>
                <a:cubicBezTo>
                  <a:pt x="22744" y="3860800"/>
                  <a:pt x="0" y="3838056"/>
                  <a:pt x="0" y="3810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0" name="Shape 38"/>
          <p:cNvSpPr/>
          <p:nvPr/>
        </p:nvSpPr>
        <p:spPr>
          <a:xfrm>
            <a:off x="8280400" y="5080000"/>
            <a:ext cx="50800" cy="3860800"/>
          </a:xfrm>
          <a:custGeom>
            <a:avLst/>
            <a:gdLst/>
            <a:ahLst/>
            <a:cxnLst/>
            <a:rect l="l" t="t" r="r" b="b"/>
            <a:pathLst>
              <a:path w="50800" h="3860800">
                <a:moveTo>
                  <a:pt x="50800" y="0"/>
                </a:moveTo>
                <a:lnTo>
                  <a:pt x="50800" y="0"/>
                </a:lnTo>
                <a:lnTo>
                  <a:pt x="50800" y="3860800"/>
                </a:lnTo>
                <a:lnTo>
                  <a:pt x="50800" y="3860800"/>
                </a:lnTo>
                <a:cubicBezTo>
                  <a:pt x="22763" y="3860800"/>
                  <a:pt x="0" y="3838037"/>
                  <a:pt x="0" y="3810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41" name="Shape 39"/>
          <p:cNvSpPr/>
          <p:nvPr/>
        </p:nvSpPr>
        <p:spPr>
          <a:xfrm>
            <a:off x="8559800" y="53340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42" name="Text 40"/>
          <p:cNvSpPr/>
          <p:nvPr/>
        </p:nvSpPr>
        <p:spPr>
          <a:xfrm>
            <a:off x="8496300" y="5334000"/>
            <a:ext cx="8382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&gt;12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9423400" y="5334000"/>
            <a:ext cx="328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месяцев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9423400" y="5740400"/>
            <a:ext cx="3238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Реконструкция или наблюдение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8559800" y="6248400"/>
            <a:ext cx="6934200" cy="711200"/>
          </a:xfrm>
          <a:custGeom>
            <a:avLst/>
            <a:gdLst/>
            <a:ahLst/>
            <a:cxnLst/>
            <a:rect l="l" t="t" r="r" b="b"/>
            <a:pathLst>
              <a:path w="6934200" h="7112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609598"/>
                </a:lnTo>
                <a:cubicBezTo>
                  <a:pt x="6934200" y="665711"/>
                  <a:pt x="6888711" y="711200"/>
                  <a:pt x="68325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6" name="Shape 44"/>
          <p:cNvSpPr/>
          <p:nvPr/>
        </p:nvSpPr>
        <p:spPr>
          <a:xfrm>
            <a:off x="8788400" y="65151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10569" y="3731"/>
                </a:moveTo>
                <a:cubicBezTo>
                  <a:pt x="105608" y="-1230"/>
                  <a:pt x="97552" y="-1230"/>
                  <a:pt x="92591" y="3731"/>
                </a:cubicBezTo>
                <a:lnTo>
                  <a:pt x="67191" y="29131"/>
                </a:lnTo>
                <a:cubicBezTo>
                  <a:pt x="63540" y="32782"/>
                  <a:pt x="62468" y="38219"/>
                  <a:pt x="64453" y="42982"/>
                </a:cubicBezTo>
                <a:cubicBezTo>
                  <a:pt x="66437" y="47744"/>
                  <a:pt x="71080" y="50800"/>
                  <a:pt x="76200" y="50800"/>
                </a:cubicBezTo>
                <a:lnTo>
                  <a:pt x="88900" y="50800"/>
                </a:lnTo>
                <a:lnTo>
                  <a:pt x="88900" y="88900"/>
                </a:lnTo>
                <a:lnTo>
                  <a:pt x="50800" y="88900"/>
                </a:lnTo>
                <a:lnTo>
                  <a:pt x="50800" y="76200"/>
                </a:lnTo>
                <a:cubicBezTo>
                  <a:pt x="50800" y="71080"/>
                  <a:pt x="47704" y="66437"/>
                  <a:pt x="42942" y="64453"/>
                </a:cubicBezTo>
                <a:cubicBezTo>
                  <a:pt x="38179" y="62468"/>
                  <a:pt x="32742" y="63579"/>
                  <a:pt x="29091" y="67191"/>
                </a:cubicBezTo>
                <a:lnTo>
                  <a:pt x="3691" y="92591"/>
                </a:lnTo>
                <a:cubicBezTo>
                  <a:pt x="-1270" y="97552"/>
                  <a:pt x="-1270" y="105608"/>
                  <a:pt x="3691" y="110569"/>
                </a:cubicBezTo>
                <a:lnTo>
                  <a:pt x="29091" y="135969"/>
                </a:lnTo>
                <a:cubicBezTo>
                  <a:pt x="32742" y="139621"/>
                  <a:pt x="38179" y="140692"/>
                  <a:pt x="42942" y="138708"/>
                </a:cubicBezTo>
                <a:cubicBezTo>
                  <a:pt x="47704" y="136723"/>
                  <a:pt x="50800" y="132120"/>
                  <a:pt x="50800" y="127000"/>
                </a:cubicBezTo>
                <a:lnTo>
                  <a:pt x="50800" y="114300"/>
                </a:lnTo>
                <a:lnTo>
                  <a:pt x="88900" y="114300"/>
                </a:lnTo>
                <a:lnTo>
                  <a:pt x="88900" y="152400"/>
                </a:lnTo>
                <a:lnTo>
                  <a:pt x="76200" y="152400"/>
                </a:lnTo>
                <a:cubicBezTo>
                  <a:pt x="71080" y="152400"/>
                  <a:pt x="66437" y="155496"/>
                  <a:pt x="64453" y="160258"/>
                </a:cubicBezTo>
                <a:cubicBezTo>
                  <a:pt x="62468" y="165021"/>
                  <a:pt x="63579" y="170458"/>
                  <a:pt x="67191" y="174109"/>
                </a:cubicBezTo>
                <a:lnTo>
                  <a:pt x="92591" y="199509"/>
                </a:lnTo>
                <a:cubicBezTo>
                  <a:pt x="97552" y="204470"/>
                  <a:pt x="105608" y="204470"/>
                  <a:pt x="110569" y="199509"/>
                </a:cubicBezTo>
                <a:lnTo>
                  <a:pt x="135969" y="174109"/>
                </a:lnTo>
                <a:cubicBezTo>
                  <a:pt x="139621" y="170458"/>
                  <a:pt x="140692" y="165021"/>
                  <a:pt x="138708" y="160258"/>
                </a:cubicBezTo>
                <a:cubicBezTo>
                  <a:pt x="136723" y="155496"/>
                  <a:pt x="132120" y="152400"/>
                  <a:pt x="127000" y="152400"/>
                </a:cubicBezTo>
                <a:lnTo>
                  <a:pt x="114300" y="152400"/>
                </a:lnTo>
                <a:lnTo>
                  <a:pt x="114300" y="114300"/>
                </a:lnTo>
                <a:lnTo>
                  <a:pt x="152400" y="114300"/>
                </a:lnTo>
                <a:lnTo>
                  <a:pt x="152400" y="127000"/>
                </a:lnTo>
                <a:cubicBezTo>
                  <a:pt x="152400" y="132120"/>
                  <a:pt x="155496" y="136763"/>
                  <a:pt x="160258" y="138748"/>
                </a:cubicBezTo>
                <a:cubicBezTo>
                  <a:pt x="165021" y="140732"/>
                  <a:pt x="170458" y="139621"/>
                  <a:pt x="174109" y="136009"/>
                </a:cubicBezTo>
                <a:lnTo>
                  <a:pt x="199509" y="110609"/>
                </a:lnTo>
                <a:cubicBezTo>
                  <a:pt x="204470" y="105648"/>
                  <a:pt x="204470" y="97592"/>
                  <a:pt x="199509" y="92631"/>
                </a:cubicBezTo>
                <a:lnTo>
                  <a:pt x="174109" y="67231"/>
                </a:lnTo>
                <a:cubicBezTo>
                  <a:pt x="170458" y="63579"/>
                  <a:pt x="165021" y="62508"/>
                  <a:pt x="160258" y="64492"/>
                </a:cubicBezTo>
                <a:cubicBezTo>
                  <a:pt x="155496" y="66477"/>
                  <a:pt x="152400" y="71080"/>
                  <a:pt x="152400" y="76200"/>
                </a:cubicBezTo>
                <a:lnTo>
                  <a:pt x="152400" y="88900"/>
                </a:lnTo>
                <a:lnTo>
                  <a:pt x="114300" y="88900"/>
                </a:lnTo>
                <a:lnTo>
                  <a:pt x="114300" y="50800"/>
                </a:lnTo>
                <a:lnTo>
                  <a:pt x="127000" y="50800"/>
                </a:lnTo>
                <a:cubicBezTo>
                  <a:pt x="132120" y="50800"/>
                  <a:pt x="136763" y="47704"/>
                  <a:pt x="138748" y="42942"/>
                </a:cubicBezTo>
                <a:cubicBezTo>
                  <a:pt x="140732" y="38179"/>
                  <a:pt x="139621" y="32742"/>
                  <a:pt x="136009" y="29091"/>
                </a:cubicBezTo>
                <a:lnTo>
                  <a:pt x="110609" y="36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7" name="Text 45"/>
          <p:cNvSpPr/>
          <p:nvPr/>
        </p:nvSpPr>
        <p:spPr>
          <a:xfrm>
            <a:off x="9118600" y="6464300"/>
            <a:ext cx="5322822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Двусторонняя фронто-орбитальная реконструкция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8559800" y="7112000"/>
            <a:ext cx="6934200" cy="711200"/>
          </a:xfrm>
          <a:custGeom>
            <a:avLst/>
            <a:gdLst/>
            <a:ahLst/>
            <a:cxnLst/>
            <a:rect l="l" t="t" r="r" b="b"/>
            <a:pathLst>
              <a:path w="6934200" h="7112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609598"/>
                </a:lnTo>
                <a:cubicBezTo>
                  <a:pt x="6934200" y="665711"/>
                  <a:pt x="6888711" y="711200"/>
                  <a:pt x="68325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9" name="Shape 47"/>
          <p:cNvSpPr/>
          <p:nvPr/>
        </p:nvSpPr>
        <p:spPr>
          <a:xfrm>
            <a:off x="8775700" y="73787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90698" y="4088"/>
                </a:moveTo>
                <a:lnTo>
                  <a:pt x="102830" y="62706"/>
                </a:lnTo>
                <a:cubicBezTo>
                  <a:pt x="91281" y="70406"/>
                  <a:pt x="83939" y="82907"/>
                  <a:pt x="82748" y="96560"/>
                </a:cubicBezTo>
                <a:cubicBezTo>
                  <a:pt x="107474" y="101640"/>
                  <a:pt x="126960" y="121126"/>
                  <a:pt x="132080" y="145891"/>
                </a:cubicBezTo>
                <a:cubicBezTo>
                  <a:pt x="145772" y="144701"/>
                  <a:pt x="158234" y="137358"/>
                  <a:pt x="165933" y="125809"/>
                </a:cubicBezTo>
                <a:lnTo>
                  <a:pt x="224512" y="37902"/>
                </a:lnTo>
                <a:cubicBezTo>
                  <a:pt x="227171" y="33893"/>
                  <a:pt x="228600" y="29210"/>
                  <a:pt x="228600" y="24368"/>
                </a:cubicBezTo>
                <a:cubicBezTo>
                  <a:pt x="228600" y="10914"/>
                  <a:pt x="217686" y="0"/>
                  <a:pt x="204232" y="0"/>
                </a:cubicBezTo>
                <a:cubicBezTo>
                  <a:pt x="199430" y="0"/>
                  <a:pt x="194707" y="1429"/>
                  <a:pt x="190698" y="4088"/>
                </a:cubicBezTo>
                <a:close/>
                <a:moveTo>
                  <a:pt x="114300" y="158750"/>
                </a:moveTo>
                <a:cubicBezTo>
                  <a:pt x="114300" y="134183"/>
                  <a:pt x="94417" y="114300"/>
                  <a:pt x="69850" y="114300"/>
                </a:cubicBezTo>
                <a:cubicBezTo>
                  <a:pt x="45283" y="114300"/>
                  <a:pt x="25400" y="134183"/>
                  <a:pt x="25400" y="158750"/>
                </a:cubicBezTo>
                <a:cubicBezTo>
                  <a:pt x="25400" y="160298"/>
                  <a:pt x="25479" y="161846"/>
                  <a:pt x="25638" y="163354"/>
                </a:cubicBezTo>
                <a:cubicBezTo>
                  <a:pt x="26352" y="170299"/>
                  <a:pt x="21590" y="177800"/>
                  <a:pt x="14605" y="177800"/>
                </a:cubicBezTo>
                <a:lnTo>
                  <a:pt x="12700" y="177800"/>
                </a:lnTo>
                <a:cubicBezTo>
                  <a:pt x="5675" y="177800"/>
                  <a:pt x="0" y="183475"/>
                  <a:pt x="0" y="190500"/>
                </a:cubicBezTo>
                <a:cubicBezTo>
                  <a:pt x="0" y="197525"/>
                  <a:pt x="5675" y="203200"/>
                  <a:pt x="12700" y="203200"/>
                </a:cubicBezTo>
                <a:lnTo>
                  <a:pt x="69850" y="203200"/>
                </a:lnTo>
                <a:cubicBezTo>
                  <a:pt x="94417" y="203200"/>
                  <a:pt x="114300" y="183317"/>
                  <a:pt x="114300" y="15875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0" name="Text 48"/>
          <p:cNvSpPr/>
          <p:nvPr/>
        </p:nvSpPr>
        <p:spPr>
          <a:xfrm>
            <a:off x="9118600" y="7315200"/>
            <a:ext cx="627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Контурная пластика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(при остаточной деформации)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8559800" y="7975600"/>
            <a:ext cx="6934200" cy="711200"/>
          </a:xfrm>
          <a:custGeom>
            <a:avLst/>
            <a:gdLst/>
            <a:ahLst/>
            <a:cxnLst/>
            <a:rect l="l" t="t" r="r" b="b"/>
            <a:pathLst>
              <a:path w="6934200" h="7112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609598"/>
                </a:lnTo>
                <a:cubicBezTo>
                  <a:pt x="6934200" y="665711"/>
                  <a:pt x="6888711" y="711200"/>
                  <a:pt x="68325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52" name="Shape 50"/>
          <p:cNvSpPr/>
          <p:nvPr/>
        </p:nvSpPr>
        <p:spPr>
          <a:xfrm>
            <a:off x="8775700" y="82423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14300" y="12700"/>
                </a:moveTo>
                <a:cubicBezTo>
                  <a:pt x="82233" y="12700"/>
                  <a:pt x="56555" y="27305"/>
                  <a:pt x="37862" y="44688"/>
                </a:cubicBezTo>
                <a:cubicBezTo>
                  <a:pt x="19288" y="61952"/>
                  <a:pt x="6866" y="82550"/>
                  <a:pt x="953" y="96718"/>
                </a:cubicBezTo>
                <a:cubicBezTo>
                  <a:pt x="-357" y="99854"/>
                  <a:pt x="-357" y="103346"/>
                  <a:pt x="953" y="106482"/>
                </a:cubicBezTo>
                <a:cubicBezTo>
                  <a:pt x="6866" y="120650"/>
                  <a:pt x="19288" y="141288"/>
                  <a:pt x="37862" y="158512"/>
                </a:cubicBezTo>
                <a:cubicBezTo>
                  <a:pt x="56555" y="175855"/>
                  <a:pt x="82233" y="190500"/>
                  <a:pt x="114300" y="190500"/>
                </a:cubicBezTo>
                <a:cubicBezTo>
                  <a:pt x="146368" y="190500"/>
                  <a:pt x="172045" y="175895"/>
                  <a:pt x="190738" y="158512"/>
                </a:cubicBezTo>
                <a:cubicBezTo>
                  <a:pt x="209312" y="141248"/>
                  <a:pt x="221734" y="120650"/>
                  <a:pt x="227648" y="106482"/>
                </a:cubicBezTo>
                <a:cubicBezTo>
                  <a:pt x="228957" y="103346"/>
                  <a:pt x="228957" y="99854"/>
                  <a:pt x="227648" y="96718"/>
                </a:cubicBezTo>
                <a:cubicBezTo>
                  <a:pt x="221734" y="82550"/>
                  <a:pt x="209312" y="61912"/>
                  <a:pt x="190738" y="44688"/>
                </a:cubicBezTo>
                <a:cubicBezTo>
                  <a:pt x="172045" y="27345"/>
                  <a:pt x="146368" y="12700"/>
                  <a:pt x="114300" y="12700"/>
                </a:cubicBezTo>
                <a:close/>
                <a:moveTo>
                  <a:pt x="57150" y="101600"/>
                </a:moveTo>
                <a:cubicBezTo>
                  <a:pt x="57150" y="70058"/>
                  <a:pt x="82758" y="44450"/>
                  <a:pt x="114300" y="44450"/>
                </a:cubicBezTo>
                <a:cubicBezTo>
                  <a:pt x="145842" y="44450"/>
                  <a:pt x="171450" y="70058"/>
                  <a:pt x="171450" y="101600"/>
                </a:cubicBezTo>
                <a:cubicBezTo>
                  <a:pt x="171450" y="133142"/>
                  <a:pt x="145842" y="158750"/>
                  <a:pt x="114300" y="158750"/>
                </a:cubicBezTo>
                <a:cubicBezTo>
                  <a:pt x="82758" y="158750"/>
                  <a:pt x="57150" y="133142"/>
                  <a:pt x="57150" y="101600"/>
                </a:cubicBezTo>
                <a:close/>
                <a:moveTo>
                  <a:pt x="114300" y="76200"/>
                </a:moveTo>
                <a:cubicBezTo>
                  <a:pt x="114300" y="90210"/>
                  <a:pt x="102910" y="101600"/>
                  <a:pt x="88900" y="101600"/>
                </a:cubicBezTo>
                <a:cubicBezTo>
                  <a:pt x="84336" y="101600"/>
                  <a:pt x="80050" y="100409"/>
                  <a:pt x="76319" y="98266"/>
                </a:cubicBezTo>
                <a:cubicBezTo>
                  <a:pt x="75922" y="102592"/>
                  <a:pt x="76279" y="107037"/>
                  <a:pt x="77470" y="111443"/>
                </a:cubicBezTo>
                <a:cubicBezTo>
                  <a:pt x="82907" y="131763"/>
                  <a:pt x="103823" y="143828"/>
                  <a:pt x="124143" y="138390"/>
                </a:cubicBezTo>
                <a:cubicBezTo>
                  <a:pt x="144463" y="132953"/>
                  <a:pt x="156528" y="112038"/>
                  <a:pt x="151090" y="91718"/>
                </a:cubicBezTo>
                <a:cubicBezTo>
                  <a:pt x="146248" y="73581"/>
                  <a:pt x="129064" y="62032"/>
                  <a:pt x="110966" y="63619"/>
                </a:cubicBezTo>
                <a:cubicBezTo>
                  <a:pt x="113070" y="67310"/>
                  <a:pt x="114300" y="71596"/>
                  <a:pt x="114300" y="762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3" name="Text 51"/>
          <p:cNvSpPr/>
          <p:nvPr/>
        </p:nvSpPr>
        <p:spPr>
          <a:xfrm>
            <a:off x="9118600" y="8178800"/>
            <a:ext cx="627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Наблюдение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при отсутствии ВЧГ и КЦДП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 / ХИРУРГИЧЕСКОЕ ЛЕЧЕНИЕ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Дистракционный остеосинтез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1930400"/>
            <a:ext cx="7442200" cy="6705600"/>
          </a:xfrm>
          <a:custGeom>
            <a:avLst/>
            <a:gdLst/>
            <a:ahLst/>
            <a:cxnLst/>
            <a:rect l="l" t="t" r="r" b="b"/>
            <a:pathLst>
              <a:path w="7442200" h="6705600">
                <a:moveTo>
                  <a:pt x="50800" y="0"/>
                </a:moveTo>
                <a:lnTo>
                  <a:pt x="7289782" y="0"/>
                </a:lnTo>
                <a:cubicBezTo>
                  <a:pt x="7373960" y="0"/>
                  <a:pt x="7442200" y="68240"/>
                  <a:pt x="7442200" y="152418"/>
                </a:cubicBezTo>
                <a:lnTo>
                  <a:pt x="7442200" y="6553182"/>
                </a:lnTo>
                <a:cubicBezTo>
                  <a:pt x="7442200" y="6637360"/>
                  <a:pt x="7373960" y="6705600"/>
                  <a:pt x="7289782" y="6705600"/>
                </a:cubicBezTo>
                <a:lnTo>
                  <a:pt x="50800" y="6705600"/>
                </a:lnTo>
                <a:cubicBezTo>
                  <a:pt x="22763" y="6705600"/>
                  <a:pt x="0" y="6682837"/>
                  <a:pt x="0" y="665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1930400"/>
            <a:ext cx="50800" cy="6705600"/>
          </a:xfrm>
          <a:custGeom>
            <a:avLst/>
            <a:gdLst/>
            <a:ahLst/>
            <a:cxnLst/>
            <a:rect l="l" t="t" r="r" b="b"/>
            <a:pathLst>
              <a:path w="50800" h="6705600">
                <a:moveTo>
                  <a:pt x="50800" y="0"/>
                </a:moveTo>
                <a:lnTo>
                  <a:pt x="50800" y="0"/>
                </a:lnTo>
                <a:lnTo>
                  <a:pt x="50800" y="6705600"/>
                </a:lnTo>
                <a:lnTo>
                  <a:pt x="50800" y="6705600"/>
                </a:lnTo>
                <a:cubicBezTo>
                  <a:pt x="22763" y="6705600"/>
                  <a:pt x="0" y="6682837"/>
                  <a:pt x="0" y="665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Shape 5"/>
          <p:cNvSpPr/>
          <p:nvPr/>
        </p:nvSpPr>
        <p:spPr>
          <a:xfrm>
            <a:off x="8636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8" name="Shape 6"/>
          <p:cNvSpPr/>
          <p:nvPr/>
        </p:nvSpPr>
        <p:spPr>
          <a:xfrm>
            <a:off x="1035050" y="24511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309488" y="156642"/>
                </a:moveTo>
                <a:cubicBezTo>
                  <a:pt x="318567" y="154186"/>
                  <a:pt x="328092" y="158502"/>
                  <a:pt x="332184" y="166911"/>
                </a:cubicBezTo>
                <a:lnTo>
                  <a:pt x="346025" y="194890"/>
                </a:lnTo>
                <a:cubicBezTo>
                  <a:pt x="353690" y="195932"/>
                  <a:pt x="361206" y="198016"/>
                  <a:pt x="368275" y="200918"/>
                </a:cubicBezTo>
                <a:lnTo>
                  <a:pt x="394320" y="183579"/>
                </a:lnTo>
                <a:cubicBezTo>
                  <a:pt x="402134" y="178371"/>
                  <a:pt x="412477" y="179412"/>
                  <a:pt x="419100" y="186035"/>
                </a:cubicBezTo>
                <a:lnTo>
                  <a:pt x="433388" y="200323"/>
                </a:lnTo>
                <a:cubicBezTo>
                  <a:pt x="440010" y="206946"/>
                  <a:pt x="441052" y="217363"/>
                  <a:pt x="435843" y="225103"/>
                </a:cubicBezTo>
                <a:lnTo>
                  <a:pt x="418505" y="251073"/>
                </a:lnTo>
                <a:cubicBezTo>
                  <a:pt x="419919" y="254571"/>
                  <a:pt x="421184" y="258217"/>
                  <a:pt x="422225" y="262012"/>
                </a:cubicBezTo>
                <a:cubicBezTo>
                  <a:pt x="423267" y="265807"/>
                  <a:pt x="423937" y="269528"/>
                  <a:pt x="424458" y="273323"/>
                </a:cubicBezTo>
                <a:lnTo>
                  <a:pt x="452512" y="287164"/>
                </a:lnTo>
                <a:cubicBezTo>
                  <a:pt x="460921" y="291331"/>
                  <a:pt x="465237" y="300856"/>
                  <a:pt x="462781" y="309860"/>
                </a:cubicBezTo>
                <a:lnTo>
                  <a:pt x="457572" y="329357"/>
                </a:lnTo>
                <a:cubicBezTo>
                  <a:pt x="455116" y="338361"/>
                  <a:pt x="446708" y="344463"/>
                  <a:pt x="437331" y="343867"/>
                </a:cubicBezTo>
                <a:lnTo>
                  <a:pt x="406078" y="341858"/>
                </a:lnTo>
                <a:cubicBezTo>
                  <a:pt x="401389" y="347886"/>
                  <a:pt x="395957" y="353467"/>
                  <a:pt x="389781" y="358229"/>
                </a:cubicBezTo>
                <a:lnTo>
                  <a:pt x="391790" y="389409"/>
                </a:lnTo>
                <a:cubicBezTo>
                  <a:pt x="392385" y="398785"/>
                  <a:pt x="386283" y="407268"/>
                  <a:pt x="377279" y="409649"/>
                </a:cubicBezTo>
                <a:lnTo>
                  <a:pt x="357783" y="414858"/>
                </a:lnTo>
                <a:cubicBezTo>
                  <a:pt x="348704" y="417314"/>
                  <a:pt x="339254" y="412998"/>
                  <a:pt x="335087" y="404589"/>
                </a:cubicBezTo>
                <a:lnTo>
                  <a:pt x="321246" y="376610"/>
                </a:lnTo>
                <a:cubicBezTo>
                  <a:pt x="313581" y="375568"/>
                  <a:pt x="306065" y="373484"/>
                  <a:pt x="298996" y="370582"/>
                </a:cubicBezTo>
                <a:lnTo>
                  <a:pt x="272951" y="387921"/>
                </a:lnTo>
                <a:cubicBezTo>
                  <a:pt x="265137" y="393129"/>
                  <a:pt x="254794" y="392088"/>
                  <a:pt x="248171" y="385465"/>
                </a:cubicBezTo>
                <a:lnTo>
                  <a:pt x="233883" y="371177"/>
                </a:lnTo>
                <a:cubicBezTo>
                  <a:pt x="227261" y="364554"/>
                  <a:pt x="226219" y="354211"/>
                  <a:pt x="231428" y="346397"/>
                </a:cubicBezTo>
                <a:lnTo>
                  <a:pt x="248766" y="320353"/>
                </a:lnTo>
                <a:cubicBezTo>
                  <a:pt x="247352" y="316855"/>
                  <a:pt x="246087" y="313209"/>
                  <a:pt x="245046" y="309414"/>
                </a:cubicBezTo>
                <a:cubicBezTo>
                  <a:pt x="244004" y="305619"/>
                  <a:pt x="243334" y="301823"/>
                  <a:pt x="242813" y="298103"/>
                </a:cubicBezTo>
                <a:lnTo>
                  <a:pt x="214759" y="284262"/>
                </a:lnTo>
                <a:cubicBezTo>
                  <a:pt x="206350" y="280095"/>
                  <a:pt x="202109" y="270570"/>
                  <a:pt x="204490" y="261565"/>
                </a:cubicBezTo>
                <a:lnTo>
                  <a:pt x="209699" y="242069"/>
                </a:lnTo>
                <a:cubicBezTo>
                  <a:pt x="212154" y="233065"/>
                  <a:pt x="220563" y="226963"/>
                  <a:pt x="229939" y="227558"/>
                </a:cubicBezTo>
                <a:lnTo>
                  <a:pt x="261119" y="229567"/>
                </a:lnTo>
                <a:cubicBezTo>
                  <a:pt x="265807" y="223540"/>
                  <a:pt x="271239" y="217959"/>
                  <a:pt x="277416" y="213196"/>
                </a:cubicBezTo>
                <a:lnTo>
                  <a:pt x="275406" y="182091"/>
                </a:lnTo>
                <a:cubicBezTo>
                  <a:pt x="274811" y="172715"/>
                  <a:pt x="280913" y="164232"/>
                  <a:pt x="289917" y="161851"/>
                </a:cubicBezTo>
                <a:lnTo>
                  <a:pt x="309414" y="156642"/>
                </a:lnTo>
                <a:close/>
                <a:moveTo>
                  <a:pt x="333673" y="253008"/>
                </a:moveTo>
                <a:cubicBezTo>
                  <a:pt x="315602" y="253028"/>
                  <a:pt x="300947" y="267716"/>
                  <a:pt x="300968" y="285787"/>
                </a:cubicBezTo>
                <a:cubicBezTo>
                  <a:pt x="300988" y="303858"/>
                  <a:pt x="315676" y="318513"/>
                  <a:pt x="333747" y="318492"/>
                </a:cubicBezTo>
                <a:cubicBezTo>
                  <a:pt x="351818" y="318472"/>
                  <a:pt x="366473" y="303784"/>
                  <a:pt x="366452" y="285713"/>
                </a:cubicBezTo>
                <a:cubicBezTo>
                  <a:pt x="366432" y="267642"/>
                  <a:pt x="351744" y="252987"/>
                  <a:pt x="333673" y="253008"/>
                </a:cubicBezTo>
                <a:close/>
                <a:moveTo>
                  <a:pt x="167357" y="-33858"/>
                </a:moveTo>
                <a:lnTo>
                  <a:pt x="186854" y="-28649"/>
                </a:lnTo>
                <a:cubicBezTo>
                  <a:pt x="195858" y="-26194"/>
                  <a:pt x="201960" y="-17711"/>
                  <a:pt x="201364" y="-8409"/>
                </a:cubicBezTo>
                <a:lnTo>
                  <a:pt x="199355" y="22696"/>
                </a:lnTo>
                <a:cubicBezTo>
                  <a:pt x="205532" y="27459"/>
                  <a:pt x="210964" y="32965"/>
                  <a:pt x="215652" y="39067"/>
                </a:cubicBezTo>
                <a:lnTo>
                  <a:pt x="246906" y="37058"/>
                </a:lnTo>
                <a:cubicBezTo>
                  <a:pt x="256208" y="36463"/>
                  <a:pt x="264691" y="42565"/>
                  <a:pt x="267146" y="51569"/>
                </a:cubicBezTo>
                <a:lnTo>
                  <a:pt x="272355" y="71065"/>
                </a:lnTo>
                <a:cubicBezTo>
                  <a:pt x="274737" y="80070"/>
                  <a:pt x="270495" y="89595"/>
                  <a:pt x="262086" y="93762"/>
                </a:cubicBezTo>
                <a:lnTo>
                  <a:pt x="234032" y="107603"/>
                </a:lnTo>
                <a:cubicBezTo>
                  <a:pt x="233511" y="111398"/>
                  <a:pt x="232767" y="115193"/>
                  <a:pt x="231800" y="118914"/>
                </a:cubicBezTo>
                <a:cubicBezTo>
                  <a:pt x="230832" y="122634"/>
                  <a:pt x="229493" y="126355"/>
                  <a:pt x="228079" y="129853"/>
                </a:cubicBezTo>
                <a:lnTo>
                  <a:pt x="245418" y="155897"/>
                </a:lnTo>
                <a:cubicBezTo>
                  <a:pt x="250627" y="163711"/>
                  <a:pt x="249585" y="174054"/>
                  <a:pt x="242962" y="180677"/>
                </a:cubicBezTo>
                <a:lnTo>
                  <a:pt x="228674" y="194965"/>
                </a:lnTo>
                <a:cubicBezTo>
                  <a:pt x="222052" y="201588"/>
                  <a:pt x="211708" y="202629"/>
                  <a:pt x="203895" y="197421"/>
                </a:cubicBezTo>
                <a:lnTo>
                  <a:pt x="177850" y="180082"/>
                </a:lnTo>
                <a:cubicBezTo>
                  <a:pt x="170780" y="182984"/>
                  <a:pt x="163264" y="185068"/>
                  <a:pt x="155600" y="186110"/>
                </a:cubicBezTo>
                <a:lnTo>
                  <a:pt x="141759" y="214089"/>
                </a:lnTo>
                <a:cubicBezTo>
                  <a:pt x="137592" y="222498"/>
                  <a:pt x="128067" y="226740"/>
                  <a:pt x="119063" y="224358"/>
                </a:cubicBezTo>
                <a:lnTo>
                  <a:pt x="99566" y="219149"/>
                </a:lnTo>
                <a:cubicBezTo>
                  <a:pt x="90488" y="216694"/>
                  <a:pt x="84460" y="208211"/>
                  <a:pt x="85055" y="198909"/>
                </a:cubicBezTo>
                <a:lnTo>
                  <a:pt x="87064" y="167729"/>
                </a:lnTo>
                <a:cubicBezTo>
                  <a:pt x="80888" y="162967"/>
                  <a:pt x="75456" y="157460"/>
                  <a:pt x="70768" y="151358"/>
                </a:cubicBezTo>
                <a:lnTo>
                  <a:pt x="39514" y="153367"/>
                </a:lnTo>
                <a:cubicBezTo>
                  <a:pt x="30212" y="153963"/>
                  <a:pt x="21729" y="147861"/>
                  <a:pt x="19273" y="138857"/>
                </a:cubicBezTo>
                <a:lnTo>
                  <a:pt x="14064" y="119360"/>
                </a:lnTo>
                <a:cubicBezTo>
                  <a:pt x="11683" y="110356"/>
                  <a:pt x="15925" y="100831"/>
                  <a:pt x="24333" y="96664"/>
                </a:cubicBezTo>
                <a:lnTo>
                  <a:pt x="52388" y="82823"/>
                </a:lnTo>
                <a:cubicBezTo>
                  <a:pt x="52908" y="79028"/>
                  <a:pt x="53653" y="75307"/>
                  <a:pt x="54620" y="71512"/>
                </a:cubicBezTo>
                <a:cubicBezTo>
                  <a:pt x="55662" y="67717"/>
                  <a:pt x="56852" y="64071"/>
                  <a:pt x="58341" y="60573"/>
                </a:cubicBezTo>
                <a:lnTo>
                  <a:pt x="41002" y="34603"/>
                </a:lnTo>
                <a:cubicBezTo>
                  <a:pt x="35793" y="26789"/>
                  <a:pt x="36835" y="16446"/>
                  <a:pt x="43458" y="9823"/>
                </a:cubicBezTo>
                <a:lnTo>
                  <a:pt x="57745" y="-4465"/>
                </a:lnTo>
                <a:cubicBezTo>
                  <a:pt x="64368" y="-11088"/>
                  <a:pt x="74712" y="-12129"/>
                  <a:pt x="82525" y="-6921"/>
                </a:cubicBezTo>
                <a:lnTo>
                  <a:pt x="108570" y="10418"/>
                </a:lnTo>
                <a:cubicBezTo>
                  <a:pt x="115639" y="7516"/>
                  <a:pt x="123155" y="5432"/>
                  <a:pt x="130820" y="4390"/>
                </a:cubicBezTo>
                <a:lnTo>
                  <a:pt x="144661" y="-23589"/>
                </a:lnTo>
                <a:cubicBezTo>
                  <a:pt x="148828" y="-31998"/>
                  <a:pt x="158279" y="-36240"/>
                  <a:pt x="167357" y="-33858"/>
                </a:cubicBezTo>
                <a:close/>
                <a:moveTo>
                  <a:pt x="143173" y="62508"/>
                </a:moveTo>
                <a:cubicBezTo>
                  <a:pt x="125102" y="62508"/>
                  <a:pt x="110430" y="77179"/>
                  <a:pt x="110430" y="95250"/>
                </a:cubicBezTo>
                <a:cubicBezTo>
                  <a:pt x="110430" y="113321"/>
                  <a:pt x="125102" y="127992"/>
                  <a:pt x="143173" y="127992"/>
                </a:cubicBezTo>
                <a:cubicBezTo>
                  <a:pt x="161244" y="127992"/>
                  <a:pt x="175915" y="113321"/>
                  <a:pt x="175915" y="95250"/>
                </a:cubicBezTo>
                <a:cubicBezTo>
                  <a:pt x="175915" y="77179"/>
                  <a:pt x="161244" y="62508"/>
                  <a:pt x="143173" y="6250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879600" y="2413000"/>
            <a:ext cx="5105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Дистракционный аппарат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63600" y="3251200"/>
            <a:ext cx="6807200" cy="1016000"/>
          </a:xfrm>
          <a:custGeom>
            <a:avLst/>
            <a:gdLst/>
            <a:ahLst/>
            <a:cxnLst/>
            <a:rect l="l" t="t" r="r" b="b"/>
            <a:pathLst>
              <a:path w="6807200" h="1016000">
                <a:moveTo>
                  <a:pt x="101600" y="0"/>
                </a:moveTo>
                <a:lnTo>
                  <a:pt x="6705600" y="0"/>
                </a:lnTo>
                <a:cubicBezTo>
                  <a:pt x="6761675" y="0"/>
                  <a:pt x="6807200" y="45525"/>
                  <a:pt x="6807200" y="101600"/>
                </a:cubicBezTo>
                <a:lnTo>
                  <a:pt x="6807200" y="914400"/>
                </a:lnTo>
                <a:cubicBezTo>
                  <a:pt x="6807200" y="970475"/>
                  <a:pt x="6761675" y="1016000"/>
                  <a:pt x="6705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1" name="Shape 9"/>
          <p:cNvSpPr/>
          <p:nvPr/>
        </p:nvSpPr>
        <p:spPr>
          <a:xfrm>
            <a:off x="1016000" y="34036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2" name="Text 10"/>
          <p:cNvSpPr/>
          <p:nvPr/>
        </p:nvSpPr>
        <p:spPr>
          <a:xfrm>
            <a:off x="965200" y="34036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676400" y="3403600"/>
            <a:ext cx="3797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Остеотомия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676400" y="3810000"/>
            <a:ext cx="3784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Установка дистракционного аппарата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863600" y="4419600"/>
            <a:ext cx="6807200" cy="1016000"/>
          </a:xfrm>
          <a:custGeom>
            <a:avLst/>
            <a:gdLst/>
            <a:ahLst/>
            <a:cxnLst/>
            <a:rect l="l" t="t" r="r" b="b"/>
            <a:pathLst>
              <a:path w="6807200" h="1016000">
                <a:moveTo>
                  <a:pt x="101600" y="0"/>
                </a:moveTo>
                <a:lnTo>
                  <a:pt x="6705600" y="0"/>
                </a:lnTo>
                <a:cubicBezTo>
                  <a:pt x="6761675" y="0"/>
                  <a:pt x="6807200" y="45525"/>
                  <a:pt x="6807200" y="101600"/>
                </a:cubicBezTo>
                <a:lnTo>
                  <a:pt x="6807200" y="914400"/>
                </a:lnTo>
                <a:cubicBezTo>
                  <a:pt x="6807200" y="970475"/>
                  <a:pt x="6761675" y="1016000"/>
                  <a:pt x="6705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6" name="Shape 14"/>
          <p:cNvSpPr/>
          <p:nvPr/>
        </p:nvSpPr>
        <p:spPr>
          <a:xfrm>
            <a:off x="1016000" y="4572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7" name="Text 15"/>
          <p:cNvSpPr/>
          <p:nvPr/>
        </p:nvSpPr>
        <p:spPr>
          <a:xfrm>
            <a:off x="965200" y="45720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676400" y="4572000"/>
            <a:ext cx="5054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Период компрессии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676400" y="4978400"/>
            <a:ext cx="5041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5-7 дней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 формирование костного регенерата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863600" y="5588000"/>
            <a:ext cx="6807200" cy="1016000"/>
          </a:xfrm>
          <a:custGeom>
            <a:avLst/>
            <a:gdLst/>
            <a:ahLst/>
            <a:cxnLst/>
            <a:rect l="l" t="t" r="r" b="b"/>
            <a:pathLst>
              <a:path w="6807200" h="1016000">
                <a:moveTo>
                  <a:pt x="101600" y="0"/>
                </a:moveTo>
                <a:lnTo>
                  <a:pt x="6705600" y="0"/>
                </a:lnTo>
                <a:cubicBezTo>
                  <a:pt x="6761675" y="0"/>
                  <a:pt x="6807200" y="45525"/>
                  <a:pt x="6807200" y="101600"/>
                </a:cubicBezTo>
                <a:lnTo>
                  <a:pt x="6807200" y="914400"/>
                </a:lnTo>
                <a:cubicBezTo>
                  <a:pt x="6807200" y="970475"/>
                  <a:pt x="6761675" y="1016000"/>
                  <a:pt x="6705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1" name="Shape 19"/>
          <p:cNvSpPr/>
          <p:nvPr/>
        </p:nvSpPr>
        <p:spPr>
          <a:xfrm>
            <a:off x="1016000" y="5740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2" name="Text 20"/>
          <p:cNvSpPr/>
          <p:nvPr/>
        </p:nvSpPr>
        <p:spPr>
          <a:xfrm>
            <a:off x="965200" y="57404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676400" y="5740400"/>
            <a:ext cx="4406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Период дистракции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676400" y="6146800"/>
            <a:ext cx="4394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0,5 мм/сутки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 на расчетное расстояние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863600" y="6756400"/>
            <a:ext cx="6807200" cy="1016000"/>
          </a:xfrm>
          <a:custGeom>
            <a:avLst/>
            <a:gdLst/>
            <a:ahLst/>
            <a:cxnLst/>
            <a:rect l="l" t="t" r="r" b="b"/>
            <a:pathLst>
              <a:path w="6807200" h="1016000">
                <a:moveTo>
                  <a:pt x="101600" y="0"/>
                </a:moveTo>
                <a:lnTo>
                  <a:pt x="6705600" y="0"/>
                </a:lnTo>
                <a:cubicBezTo>
                  <a:pt x="6761675" y="0"/>
                  <a:pt x="6807200" y="45525"/>
                  <a:pt x="6807200" y="101600"/>
                </a:cubicBezTo>
                <a:lnTo>
                  <a:pt x="6807200" y="914400"/>
                </a:lnTo>
                <a:cubicBezTo>
                  <a:pt x="6807200" y="970475"/>
                  <a:pt x="6761675" y="1016000"/>
                  <a:pt x="6705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6" name="Shape 24"/>
          <p:cNvSpPr/>
          <p:nvPr/>
        </p:nvSpPr>
        <p:spPr>
          <a:xfrm>
            <a:off x="1016000" y="6908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7" name="Text 25"/>
          <p:cNvSpPr/>
          <p:nvPr/>
        </p:nvSpPr>
        <p:spPr>
          <a:xfrm>
            <a:off x="965200" y="69088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1676400" y="6908800"/>
            <a:ext cx="4114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Период ретенции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676400" y="7315200"/>
            <a:ext cx="4102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6 месяцев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 оссификация регенерата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8305800" y="1930400"/>
            <a:ext cx="7442200" cy="6705600"/>
          </a:xfrm>
          <a:custGeom>
            <a:avLst/>
            <a:gdLst/>
            <a:ahLst/>
            <a:cxnLst/>
            <a:rect l="l" t="t" r="r" b="b"/>
            <a:pathLst>
              <a:path w="7442200" h="6705600">
                <a:moveTo>
                  <a:pt x="50800" y="0"/>
                </a:moveTo>
                <a:lnTo>
                  <a:pt x="7289782" y="0"/>
                </a:lnTo>
                <a:cubicBezTo>
                  <a:pt x="7373960" y="0"/>
                  <a:pt x="7442200" y="68240"/>
                  <a:pt x="7442200" y="152418"/>
                </a:cubicBezTo>
                <a:lnTo>
                  <a:pt x="7442200" y="6553182"/>
                </a:lnTo>
                <a:cubicBezTo>
                  <a:pt x="7442200" y="6637360"/>
                  <a:pt x="7373960" y="6705600"/>
                  <a:pt x="7289782" y="6705600"/>
                </a:cubicBezTo>
                <a:lnTo>
                  <a:pt x="50800" y="6705600"/>
                </a:lnTo>
                <a:cubicBezTo>
                  <a:pt x="22763" y="6705600"/>
                  <a:pt x="0" y="6682837"/>
                  <a:pt x="0" y="665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1" name="Shape 29"/>
          <p:cNvSpPr/>
          <p:nvPr/>
        </p:nvSpPr>
        <p:spPr>
          <a:xfrm>
            <a:off x="8305800" y="1930400"/>
            <a:ext cx="50800" cy="6705600"/>
          </a:xfrm>
          <a:custGeom>
            <a:avLst/>
            <a:gdLst/>
            <a:ahLst/>
            <a:cxnLst/>
            <a:rect l="l" t="t" r="r" b="b"/>
            <a:pathLst>
              <a:path w="50800" h="6705600">
                <a:moveTo>
                  <a:pt x="50800" y="0"/>
                </a:moveTo>
                <a:lnTo>
                  <a:pt x="50800" y="0"/>
                </a:lnTo>
                <a:lnTo>
                  <a:pt x="50800" y="6705600"/>
                </a:lnTo>
                <a:lnTo>
                  <a:pt x="50800" y="6705600"/>
                </a:lnTo>
                <a:cubicBezTo>
                  <a:pt x="22763" y="6705600"/>
                  <a:pt x="0" y="6682837"/>
                  <a:pt x="0" y="665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2" name="Shape 30"/>
          <p:cNvSpPr/>
          <p:nvPr/>
        </p:nvSpPr>
        <p:spPr>
          <a:xfrm>
            <a:off x="86360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3" name="Shape 31"/>
          <p:cNvSpPr/>
          <p:nvPr/>
        </p:nvSpPr>
        <p:spPr>
          <a:xfrm>
            <a:off x="8855075" y="2451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39328" y="166688"/>
                </a:moveTo>
                <a:lnTo>
                  <a:pt x="232172" y="166688"/>
                </a:lnTo>
                <a:cubicBezTo>
                  <a:pt x="222275" y="166688"/>
                  <a:pt x="214313" y="158725"/>
                  <a:pt x="214313" y="148828"/>
                </a:cubicBezTo>
                <a:lnTo>
                  <a:pt x="214313" y="41672"/>
                </a:lnTo>
                <a:cubicBezTo>
                  <a:pt x="214313" y="34454"/>
                  <a:pt x="218629" y="27905"/>
                  <a:pt x="225326" y="25152"/>
                </a:cubicBezTo>
                <a:cubicBezTo>
                  <a:pt x="232023" y="22399"/>
                  <a:pt x="239688" y="23961"/>
                  <a:pt x="244822" y="29021"/>
                </a:cubicBezTo>
                <a:lnTo>
                  <a:pt x="274588" y="58787"/>
                </a:lnTo>
                <a:lnTo>
                  <a:pt x="329208" y="4167"/>
                </a:lnTo>
                <a:cubicBezTo>
                  <a:pt x="331887" y="1488"/>
                  <a:pt x="335533" y="0"/>
                  <a:pt x="339328" y="0"/>
                </a:cubicBezTo>
                <a:cubicBezTo>
                  <a:pt x="343123" y="0"/>
                  <a:pt x="346770" y="1488"/>
                  <a:pt x="349523" y="4242"/>
                </a:cubicBezTo>
                <a:lnTo>
                  <a:pt x="376833" y="31552"/>
                </a:lnTo>
                <a:cubicBezTo>
                  <a:pt x="379512" y="34230"/>
                  <a:pt x="381000" y="37877"/>
                  <a:pt x="381000" y="41672"/>
                </a:cubicBezTo>
                <a:cubicBezTo>
                  <a:pt x="381000" y="45467"/>
                  <a:pt x="379512" y="49113"/>
                  <a:pt x="376758" y="51867"/>
                </a:cubicBezTo>
                <a:lnTo>
                  <a:pt x="322213" y="106412"/>
                </a:lnTo>
                <a:lnTo>
                  <a:pt x="351979" y="136178"/>
                </a:lnTo>
                <a:cubicBezTo>
                  <a:pt x="357113" y="141312"/>
                  <a:pt x="358601" y="148977"/>
                  <a:pt x="355848" y="155674"/>
                </a:cubicBezTo>
                <a:cubicBezTo>
                  <a:pt x="353095" y="162371"/>
                  <a:pt x="346546" y="166688"/>
                  <a:pt x="339328" y="166688"/>
                </a:cubicBezTo>
                <a:close/>
                <a:moveTo>
                  <a:pt x="339328" y="214313"/>
                </a:moveTo>
                <a:cubicBezTo>
                  <a:pt x="346546" y="214313"/>
                  <a:pt x="353095" y="218629"/>
                  <a:pt x="355848" y="225326"/>
                </a:cubicBezTo>
                <a:cubicBezTo>
                  <a:pt x="358601" y="232023"/>
                  <a:pt x="357113" y="239688"/>
                  <a:pt x="351979" y="244822"/>
                </a:cubicBezTo>
                <a:lnTo>
                  <a:pt x="322213" y="274588"/>
                </a:lnTo>
                <a:lnTo>
                  <a:pt x="376833" y="329208"/>
                </a:lnTo>
                <a:cubicBezTo>
                  <a:pt x="379512" y="331887"/>
                  <a:pt x="381074" y="335533"/>
                  <a:pt x="381074" y="339403"/>
                </a:cubicBezTo>
                <a:cubicBezTo>
                  <a:pt x="381074" y="343272"/>
                  <a:pt x="379586" y="346844"/>
                  <a:pt x="376833" y="349597"/>
                </a:cubicBezTo>
                <a:lnTo>
                  <a:pt x="349523" y="376907"/>
                </a:lnTo>
                <a:cubicBezTo>
                  <a:pt x="346770" y="379512"/>
                  <a:pt x="343123" y="381000"/>
                  <a:pt x="339328" y="381000"/>
                </a:cubicBezTo>
                <a:cubicBezTo>
                  <a:pt x="335533" y="381000"/>
                  <a:pt x="331887" y="379512"/>
                  <a:pt x="329133" y="376758"/>
                </a:cubicBezTo>
                <a:lnTo>
                  <a:pt x="274588" y="322213"/>
                </a:lnTo>
                <a:lnTo>
                  <a:pt x="244822" y="351979"/>
                </a:lnTo>
                <a:cubicBezTo>
                  <a:pt x="239688" y="357113"/>
                  <a:pt x="232023" y="358601"/>
                  <a:pt x="225326" y="355848"/>
                </a:cubicBezTo>
                <a:cubicBezTo>
                  <a:pt x="218629" y="353095"/>
                  <a:pt x="214313" y="346546"/>
                  <a:pt x="214313" y="339328"/>
                </a:cubicBezTo>
                <a:lnTo>
                  <a:pt x="214313" y="232172"/>
                </a:lnTo>
                <a:cubicBezTo>
                  <a:pt x="214313" y="222275"/>
                  <a:pt x="222275" y="214313"/>
                  <a:pt x="232172" y="214313"/>
                </a:cubicBezTo>
                <a:lnTo>
                  <a:pt x="339328" y="214313"/>
                </a:lnTo>
                <a:close/>
                <a:moveTo>
                  <a:pt x="148828" y="214313"/>
                </a:moveTo>
                <a:cubicBezTo>
                  <a:pt x="158725" y="214313"/>
                  <a:pt x="166688" y="222275"/>
                  <a:pt x="166688" y="232172"/>
                </a:cubicBezTo>
                <a:lnTo>
                  <a:pt x="166688" y="339328"/>
                </a:lnTo>
                <a:cubicBezTo>
                  <a:pt x="166688" y="346546"/>
                  <a:pt x="162371" y="353095"/>
                  <a:pt x="155674" y="355848"/>
                </a:cubicBezTo>
                <a:cubicBezTo>
                  <a:pt x="148977" y="358601"/>
                  <a:pt x="141312" y="357113"/>
                  <a:pt x="136178" y="351979"/>
                </a:cubicBezTo>
                <a:lnTo>
                  <a:pt x="106412" y="322213"/>
                </a:lnTo>
                <a:lnTo>
                  <a:pt x="51792" y="376833"/>
                </a:lnTo>
                <a:cubicBezTo>
                  <a:pt x="49113" y="379512"/>
                  <a:pt x="45467" y="381000"/>
                  <a:pt x="41672" y="381000"/>
                </a:cubicBezTo>
                <a:cubicBezTo>
                  <a:pt x="37877" y="381000"/>
                  <a:pt x="34230" y="379512"/>
                  <a:pt x="31477" y="376758"/>
                </a:cubicBezTo>
                <a:lnTo>
                  <a:pt x="4242" y="349523"/>
                </a:lnTo>
                <a:cubicBezTo>
                  <a:pt x="1488" y="346770"/>
                  <a:pt x="0" y="343123"/>
                  <a:pt x="0" y="339328"/>
                </a:cubicBezTo>
                <a:cubicBezTo>
                  <a:pt x="0" y="335533"/>
                  <a:pt x="1488" y="331887"/>
                  <a:pt x="4242" y="329133"/>
                </a:cubicBezTo>
                <a:lnTo>
                  <a:pt x="58787" y="274588"/>
                </a:lnTo>
                <a:lnTo>
                  <a:pt x="29021" y="244822"/>
                </a:lnTo>
                <a:cubicBezTo>
                  <a:pt x="23887" y="239688"/>
                  <a:pt x="22399" y="232023"/>
                  <a:pt x="25152" y="225326"/>
                </a:cubicBezTo>
                <a:cubicBezTo>
                  <a:pt x="27905" y="218629"/>
                  <a:pt x="34454" y="214313"/>
                  <a:pt x="41672" y="214313"/>
                </a:cubicBezTo>
                <a:lnTo>
                  <a:pt x="148828" y="214313"/>
                </a:lnTo>
                <a:close/>
                <a:moveTo>
                  <a:pt x="41672" y="166688"/>
                </a:moveTo>
                <a:cubicBezTo>
                  <a:pt x="34454" y="166688"/>
                  <a:pt x="27905" y="162371"/>
                  <a:pt x="25152" y="155674"/>
                </a:cubicBezTo>
                <a:cubicBezTo>
                  <a:pt x="22399" y="148977"/>
                  <a:pt x="23961" y="141312"/>
                  <a:pt x="29021" y="136178"/>
                </a:cubicBezTo>
                <a:lnTo>
                  <a:pt x="58787" y="106412"/>
                </a:lnTo>
                <a:lnTo>
                  <a:pt x="4242" y="51867"/>
                </a:lnTo>
                <a:cubicBezTo>
                  <a:pt x="1488" y="49113"/>
                  <a:pt x="0" y="45467"/>
                  <a:pt x="0" y="41672"/>
                </a:cubicBezTo>
                <a:cubicBezTo>
                  <a:pt x="0" y="37877"/>
                  <a:pt x="1488" y="34230"/>
                  <a:pt x="4242" y="31477"/>
                </a:cubicBezTo>
                <a:lnTo>
                  <a:pt x="31477" y="4242"/>
                </a:lnTo>
                <a:cubicBezTo>
                  <a:pt x="34230" y="1488"/>
                  <a:pt x="37877" y="0"/>
                  <a:pt x="41672" y="0"/>
                </a:cubicBezTo>
                <a:cubicBezTo>
                  <a:pt x="45467" y="0"/>
                  <a:pt x="49113" y="1488"/>
                  <a:pt x="51867" y="4242"/>
                </a:cubicBezTo>
                <a:lnTo>
                  <a:pt x="106412" y="58787"/>
                </a:lnTo>
                <a:lnTo>
                  <a:pt x="136178" y="29021"/>
                </a:lnTo>
                <a:cubicBezTo>
                  <a:pt x="141312" y="23887"/>
                  <a:pt x="148977" y="22399"/>
                  <a:pt x="155674" y="25152"/>
                </a:cubicBezTo>
                <a:cubicBezTo>
                  <a:pt x="162371" y="27905"/>
                  <a:pt x="166688" y="34454"/>
                  <a:pt x="166688" y="41672"/>
                </a:cubicBezTo>
                <a:lnTo>
                  <a:pt x="166688" y="148828"/>
                </a:lnTo>
                <a:cubicBezTo>
                  <a:pt x="166688" y="158725"/>
                  <a:pt x="158725" y="166688"/>
                  <a:pt x="148828" y="166688"/>
                </a:cubicBezTo>
                <a:lnTo>
                  <a:pt x="41672" y="16668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4" name="Text 32"/>
          <p:cNvSpPr/>
          <p:nvPr/>
        </p:nvSpPr>
        <p:spPr>
          <a:xfrm>
            <a:off x="9652000" y="2413000"/>
            <a:ext cx="5003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Пружинные дистракторы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8636000" y="3251200"/>
            <a:ext cx="6807200" cy="1981200"/>
          </a:xfrm>
          <a:custGeom>
            <a:avLst/>
            <a:gdLst/>
            <a:ahLst/>
            <a:cxnLst/>
            <a:rect l="l" t="t" r="r" b="b"/>
            <a:pathLst>
              <a:path w="6807200" h="1981200">
                <a:moveTo>
                  <a:pt x="101596" y="0"/>
                </a:moveTo>
                <a:lnTo>
                  <a:pt x="6705604" y="0"/>
                </a:lnTo>
                <a:cubicBezTo>
                  <a:pt x="6761714" y="0"/>
                  <a:pt x="6807200" y="45486"/>
                  <a:pt x="6807200" y="101596"/>
                </a:cubicBezTo>
                <a:lnTo>
                  <a:pt x="6807200" y="1879604"/>
                </a:lnTo>
                <a:cubicBezTo>
                  <a:pt x="6807200" y="1935714"/>
                  <a:pt x="6761714" y="1981200"/>
                  <a:pt x="6705604" y="1981200"/>
                </a:cubicBezTo>
                <a:lnTo>
                  <a:pt x="101596" y="1981200"/>
                </a:lnTo>
                <a:cubicBezTo>
                  <a:pt x="45486" y="1981200"/>
                  <a:pt x="0" y="1935714"/>
                  <a:pt x="0" y="18796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36" name="Shape 34"/>
          <p:cNvSpPr/>
          <p:nvPr/>
        </p:nvSpPr>
        <p:spPr>
          <a:xfrm>
            <a:off x="8856663" y="351790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38187" y="-8439"/>
                </a:moveTo>
                <a:cubicBezTo>
                  <a:pt x="136356" y="-12010"/>
                  <a:pt x="132651" y="-14287"/>
                  <a:pt x="128632" y="-14287"/>
                </a:cubicBezTo>
                <a:cubicBezTo>
                  <a:pt x="124614" y="-14287"/>
                  <a:pt x="120908" y="-12010"/>
                  <a:pt x="119077" y="-8439"/>
                </a:cubicBezTo>
                <a:lnTo>
                  <a:pt x="86216" y="55944"/>
                </a:lnTo>
                <a:lnTo>
                  <a:pt x="14823" y="67285"/>
                </a:lnTo>
                <a:cubicBezTo>
                  <a:pt x="10850" y="67910"/>
                  <a:pt x="7546" y="70723"/>
                  <a:pt x="6295" y="74563"/>
                </a:cubicBezTo>
                <a:cubicBezTo>
                  <a:pt x="5045" y="78403"/>
                  <a:pt x="6072" y="82600"/>
                  <a:pt x="8885" y="85457"/>
                </a:cubicBezTo>
                <a:lnTo>
                  <a:pt x="59963" y="136580"/>
                </a:lnTo>
                <a:lnTo>
                  <a:pt x="48711" y="207972"/>
                </a:lnTo>
                <a:cubicBezTo>
                  <a:pt x="48086" y="211946"/>
                  <a:pt x="49738" y="215964"/>
                  <a:pt x="52998" y="218331"/>
                </a:cubicBezTo>
                <a:cubicBezTo>
                  <a:pt x="56257" y="220697"/>
                  <a:pt x="60543" y="221054"/>
                  <a:pt x="64160" y="219224"/>
                </a:cubicBezTo>
                <a:lnTo>
                  <a:pt x="128632" y="186452"/>
                </a:lnTo>
                <a:lnTo>
                  <a:pt x="193060" y="219224"/>
                </a:lnTo>
                <a:cubicBezTo>
                  <a:pt x="196632" y="221054"/>
                  <a:pt x="200963" y="220697"/>
                  <a:pt x="204222" y="218331"/>
                </a:cubicBezTo>
                <a:cubicBezTo>
                  <a:pt x="207481" y="215964"/>
                  <a:pt x="209133" y="211991"/>
                  <a:pt x="208508" y="207972"/>
                </a:cubicBezTo>
                <a:lnTo>
                  <a:pt x="197212" y="136580"/>
                </a:lnTo>
                <a:lnTo>
                  <a:pt x="248290" y="85457"/>
                </a:lnTo>
                <a:cubicBezTo>
                  <a:pt x="251147" y="82600"/>
                  <a:pt x="252130" y="78403"/>
                  <a:pt x="250880" y="74563"/>
                </a:cubicBezTo>
                <a:cubicBezTo>
                  <a:pt x="249629" y="70723"/>
                  <a:pt x="246370" y="67910"/>
                  <a:pt x="242352" y="67285"/>
                </a:cubicBezTo>
                <a:lnTo>
                  <a:pt x="171004" y="55944"/>
                </a:lnTo>
                <a:lnTo>
                  <a:pt x="138187" y="-8439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7" name="Text 35"/>
          <p:cNvSpPr/>
          <p:nvPr/>
        </p:nvSpPr>
        <p:spPr>
          <a:xfrm>
            <a:off x="9232900" y="3454400"/>
            <a:ext cx="612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Особенности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8877300" y="39751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9" name="Text 37"/>
          <p:cNvSpPr/>
          <p:nvPr/>
        </p:nvSpPr>
        <p:spPr>
          <a:xfrm>
            <a:off x="9194800" y="3911600"/>
            <a:ext cx="614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Пассивная дистракция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8877300" y="43815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41" name="Text 39"/>
          <p:cNvSpPr/>
          <p:nvPr/>
        </p:nvSpPr>
        <p:spPr>
          <a:xfrm>
            <a:off x="9194800" y="4318000"/>
            <a:ext cx="614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 требует участия медперсонала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877300" y="47879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43" name="Text 41"/>
          <p:cNvSpPr/>
          <p:nvPr/>
        </p:nvSpPr>
        <p:spPr>
          <a:xfrm>
            <a:off x="9194800" y="4724400"/>
            <a:ext cx="614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Полностью погруженные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8636000" y="5384800"/>
            <a:ext cx="6807200" cy="1879600"/>
          </a:xfrm>
          <a:custGeom>
            <a:avLst/>
            <a:gdLst/>
            <a:ahLst/>
            <a:cxnLst/>
            <a:rect l="l" t="t" r="r" b="b"/>
            <a:pathLst>
              <a:path w="6807200" h="1879600">
                <a:moveTo>
                  <a:pt x="101592" y="0"/>
                </a:moveTo>
                <a:lnTo>
                  <a:pt x="6705608" y="0"/>
                </a:lnTo>
                <a:cubicBezTo>
                  <a:pt x="6761716" y="0"/>
                  <a:pt x="6807200" y="45484"/>
                  <a:pt x="6807200" y="101592"/>
                </a:cubicBezTo>
                <a:lnTo>
                  <a:pt x="6807200" y="1778008"/>
                </a:lnTo>
                <a:cubicBezTo>
                  <a:pt x="6807200" y="1834116"/>
                  <a:pt x="6761716" y="1879600"/>
                  <a:pt x="6705608" y="1879600"/>
                </a:cubicBezTo>
                <a:lnTo>
                  <a:pt x="101592" y="1879600"/>
                </a:lnTo>
                <a:cubicBezTo>
                  <a:pt x="45484" y="1879600"/>
                  <a:pt x="0" y="1834116"/>
                  <a:pt x="0" y="1778008"/>
                </a:cubicBezTo>
                <a:lnTo>
                  <a:pt x="0" y="101592"/>
                </a:lnTo>
                <a:cubicBezTo>
                  <a:pt x="0" y="45522"/>
                  <a:pt x="45522" y="0"/>
                  <a:pt x="10159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5" name="Shape 43"/>
          <p:cNvSpPr/>
          <p:nvPr/>
        </p:nvSpPr>
        <p:spPr>
          <a:xfrm>
            <a:off x="8870950" y="5651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cubicBezTo>
                  <a:pt x="177384" y="0"/>
                  <a:pt x="228600" y="51216"/>
                  <a:pt x="228600" y="114300"/>
                </a:cubicBezTo>
                <a:cubicBezTo>
                  <a:pt x="228600" y="177384"/>
                  <a:pt x="177384" y="228600"/>
                  <a:pt x="114300" y="228600"/>
                </a:cubicBezTo>
                <a:cubicBezTo>
                  <a:pt x="51216" y="228600"/>
                  <a:pt x="0" y="177384"/>
                  <a:pt x="0" y="114300"/>
                </a:cubicBezTo>
                <a:cubicBezTo>
                  <a:pt x="0" y="51216"/>
                  <a:pt x="51216" y="0"/>
                  <a:pt x="114300" y="0"/>
                </a:cubicBezTo>
                <a:close/>
                <a:moveTo>
                  <a:pt x="103584" y="53578"/>
                </a:moveTo>
                <a:lnTo>
                  <a:pt x="103584" y="114300"/>
                </a:lnTo>
                <a:cubicBezTo>
                  <a:pt x="103584" y="117872"/>
                  <a:pt x="105370" y="121221"/>
                  <a:pt x="108362" y="123230"/>
                </a:cubicBezTo>
                <a:lnTo>
                  <a:pt x="151224" y="151805"/>
                </a:lnTo>
                <a:cubicBezTo>
                  <a:pt x="156136" y="155109"/>
                  <a:pt x="162788" y="153769"/>
                  <a:pt x="166092" y="148813"/>
                </a:cubicBezTo>
                <a:cubicBezTo>
                  <a:pt x="169396" y="143857"/>
                  <a:pt x="168057" y="137249"/>
                  <a:pt x="163101" y="133945"/>
                </a:cubicBezTo>
                <a:lnTo>
                  <a:pt x="125016" y="108585"/>
                </a:lnTo>
                <a:lnTo>
                  <a:pt x="125016" y="53578"/>
                </a:lnTo>
                <a:cubicBezTo>
                  <a:pt x="125016" y="47640"/>
                  <a:pt x="120238" y="42863"/>
                  <a:pt x="114300" y="42863"/>
                </a:cubicBezTo>
                <a:cubicBezTo>
                  <a:pt x="108362" y="42863"/>
                  <a:pt x="103584" y="47640"/>
                  <a:pt x="103584" y="53578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6" name="Text 44"/>
          <p:cNvSpPr/>
          <p:nvPr/>
        </p:nvSpPr>
        <p:spPr>
          <a:xfrm>
            <a:off x="9232900" y="5588000"/>
            <a:ext cx="612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Общий период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8686800" y="6045200"/>
            <a:ext cx="6705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3498D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6 мес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8788400" y="6756400"/>
            <a:ext cx="6502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дистракция + ретенция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8636000" y="7416800"/>
            <a:ext cx="6807200" cy="711200"/>
          </a:xfrm>
          <a:custGeom>
            <a:avLst/>
            <a:gdLst/>
            <a:ahLst/>
            <a:cxnLst/>
            <a:rect l="l" t="t" r="r" b="b"/>
            <a:pathLst>
              <a:path w="6807200" h="711200">
                <a:moveTo>
                  <a:pt x="101602" y="0"/>
                </a:moveTo>
                <a:lnTo>
                  <a:pt x="6705598" y="0"/>
                </a:lnTo>
                <a:cubicBezTo>
                  <a:pt x="6761711" y="0"/>
                  <a:pt x="6807200" y="45489"/>
                  <a:pt x="6807200" y="101602"/>
                </a:cubicBezTo>
                <a:lnTo>
                  <a:pt x="6807200" y="609598"/>
                </a:lnTo>
                <a:cubicBezTo>
                  <a:pt x="6807200" y="665711"/>
                  <a:pt x="6761711" y="711200"/>
                  <a:pt x="67055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50" name="Shape 48"/>
          <p:cNvSpPr/>
          <p:nvPr/>
        </p:nvSpPr>
        <p:spPr>
          <a:xfrm>
            <a:off x="9894292" y="76835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50800" y="25400"/>
                </a:moveTo>
                <a:cubicBezTo>
                  <a:pt x="50800" y="11390"/>
                  <a:pt x="62190" y="0"/>
                  <a:pt x="76200" y="0"/>
                </a:cubicBezTo>
                <a:lnTo>
                  <a:pt x="152400" y="0"/>
                </a:lnTo>
                <a:cubicBezTo>
                  <a:pt x="166410" y="0"/>
                  <a:pt x="177800" y="11390"/>
                  <a:pt x="177800" y="25400"/>
                </a:cubicBezTo>
                <a:lnTo>
                  <a:pt x="177800" y="50800"/>
                </a:lnTo>
                <a:lnTo>
                  <a:pt x="203200" y="50800"/>
                </a:lnTo>
                <a:cubicBezTo>
                  <a:pt x="217210" y="50800"/>
                  <a:pt x="228600" y="62190"/>
                  <a:pt x="228600" y="76200"/>
                </a:cubicBezTo>
                <a:lnTo>
                  <a:pt x="228600" y="177800"/>
                </a:lnTo>
                <a:cubicBezTo>
                  <a:pt x="228600" y="191810"/>
                  <a:pt x="217210" y="203200"/>
                  <a:pt x="203200" y="203200"/>
                </a:cubicBezTo>
                <a:lnTo>
                  <a:pt x="25400" y="203200"/>
                </a:lnTo>
                <a:cubicBezTo>
                  <a:pt x="11390" y="203200"/>
                  <a:pt x="0" y="191810"/>
                  <a:pt x="0" y="177800"/>
                </a:cubicBezTo>
                <a:lnTo>
                  <a:pt x="0" y="76200"/>
                </a:lnTo>
                <a:cubicBezTo>
                  <a:pt x="0" y="62190"/>
                  <a:pt x="11390" y="50800"/>
                  <a:pt x="25400" y="50800"/>
                </a:cubicBezTo>
                <a:lnTo>
                  <a:pt x="50800" y="50800"/>
                </a:lnTo>
                <a:lnTo>
                  <a:pt x="50800" y="25400"/>
                </a:lnTo>
                <a:close/>
                <a:moveTo>
                  <a:pt x="107950" y="139700"/>
                </a:moveTo>
                <a:cubicBezTo>
                  <a:pt x="100925" y="139700"/>
                  <a:pt x="95250" y="145375"/>
                  <a:pt x="95250" y="152400"/>
                </a:cubicBezTo>
                <a:lnTo>
                  <a:pt x="95250" y="184150"/>
                </a:lnTo>
                <a:lnTo>
                  <a:pt x="133350" y="184150"/>
                </a:lnTo>
                <a:lnTo>
                  <a:pt x="133350" y="152400"/>
                </a:lnTo>
                <a:cubicBezTo>
                  <a:pt x="133350" y="145375"/>
                  <a:pt x="127675" y="139700"/>
                  <a:pt x="120650" y="139700"/>
                </a:cubicBezTo>
                <a:lnTo>
                  <a:pt x="107950" y="139700"/>
                </a:lnTo>
                <a:close/>
                <a:moveTo>
                  <a:pt x="50800" y="146050"/>
                </a:moveTo>
                <a:lnTo>
                  <a:pt x="50800" y="133350"/>
                </a:lnTo>
                <a:cubicBezTo>
                  <a:pt x="50800" y="129858"/>
                  <a:pt x="47943" y="127000"/>
                  <a:pt x="44450" y="127000"/>
                </a:cubicBezTo>
                <a:lnTo>
                  <a:pt x="31750" y="127000"/>
                </a:lnTo>
                <a:cubicBezTo>
                  <a:pt x="28258" y="127000"/>
                  <a:pt x="25400" y="129858"/>
                  <a:pt x="25400" y="133350"/>
                </a:cubicBezTo>
                <a:lnTo>
                  <a:pt x="25400" y="146050"/>
                </a:lnTo>
                <a:cubicBezTo>
                  <a:pt x="25400" y="149543"/>
                  <a:pt x="28258" y="152400"/>
                  <a:pt x="31750" y="152400"/>
                </a:cubicBezTo>
                <a:lnTo>
                  <a:pt x="44450" y="152400"/>
                </a:lnTo>
                <a:cubicBezTo>
                  <a:pt x="47943" y="152400"/>
                  <a:pt x="50800" y="149543"/>
                  <a:pt x="50800" y="146050"/>
                </a:cubicBezTo>
                <a:close/>
                <a:moveTo>
                  <a:pt x="44450" y="101600"/>
                </a:moveTo>
                <a:cubicBezTo>
                  <a:pt x="47943" y="101600"/>
                  <a:pt x="50800" y="98743"/>
                  <a:pt x="50800" y="95250"/>
                </a:cubicBezTo>
                <a:lnTo>
                  <a:pt x="50800" y="82550"/>
                </a:lnTo>
                <a:cubicBezTo>
                  <a:pt x="50800" y="79058"/>
                  <a:pt x="47943" y="76200"/>
                  <a:pt x="44450" y="76200"/>
                </a:cubicBezTo>
                <a:lnTo>
                  <a:pt x="31750" y="76200"/>
                </a:lnTo>
                <a:cubicBezTo>
                  <a:pt x="28258" y="76200"/>
                  <a:pt x="25400" y="79058"/>
                  <a:pt x="25400" y="82550"/>
                </a:cubicBezTo>
                <a:lnTo>
                  <a:pt x="25400" y="95250"/>
                </a:lnTo>
                <a:cubicBezTo>
                  <a:pt x="25400" y="98743"/>
                  <a:pt x="28258" y="101600"/>
                  <a:pt x="31750" y="101600"/>
                </a:cubicBezTo>
                <a:lnTo>
                  <a:pt x="44450" y="101600"/>
                </a:lnTo>
                <a:close/>
                <a:moveTo>
                  <a:pt x="203200" y="146050"/>
                </a:moveTo>
                <a:lnTo>
                  <a:pt x="203200" y="133350"/>
                </a:lnTo>
                <a:cubicBezTo>
                  <a:pt x="203200" y="129858"/>
                  <a:pt x="200343" y="127000"/>
                  <a:pt x="196850" y="127000"/>
                </a:cubicBezTo>
                <a:lnTo>
                  <a:pt x="184150" y="127000"/>
                </a:lnTo>
                <a:cubicBezTo>
                  <a:pt x="180658" y="127000"/>
                  <a:pt x="177800" y="129858"/>
                  <a:pt x="177800" y="133350"/>
                </a:cubicBezTo>
                <a:lnTo>
                  <a:pt x="177800" y="146050"/>
                </a:lnTo>
                <a:cubicBezTo>
                  <a:pt x="177800" y="149543"/>
                  <a:pt x="180658" y="152400"/>
                  <a:pt x="184150" y="152400"/>
                </a:cubicBezTo>
                <a:lnTo>
                  <a:pt x="196850" y="152400"/>
                </a:lnTo>
                <a:cubicBezTo>
                  <a:pt x="200343" y="152400"/>
                  <a:pt x="203200" y="149543"/>
                  <a:pt x="203200" y="146050"/>
                </a:cubicBezTo>
                <a:close/>
                <a:moveTo>
                  <a:pt x="196850" y="101600"/>
                </a:moveTo>
                <a:cubicBezTo>
                  <a:pt x="200343" y="101600"/>
                  <a:pt x="203200" y="98743"/>
                  <a:pt x="203200" y="95250"/>
                </a:cubicBezTo>
                <a:lnTo>
                  <a:pt x="203200" y="82550"/>
                </a:lnTo>
                <a:cubicBezTo>
                  <a:pt x="203200" y="79058"/>
                  <a:pt x="200343" y="76200"/>
                  <a:pt x="196850" y="76200"/>
                </a:cubicBezTo>
                <a:lnTo>
                  <a:pt x="184150" y="76200"/>
                </a:lnTo>
                <a:cubicBezTo>
                  <a:pt x="180658" y="76200"/>
                  <a:pt x="177800" y="79058"/>
                  <a:pt x="177800" y="82550"/>
                </a:cubicBezTo>
                <a:lnTo>
                  <a:pt x="177800" y="95250"/>
                </a:lnTo>
                <a:cubicBezTo>
                  <a:pt x="177800" y="98743"/>
                  <a:pt x="180658" y="101600"/>
                  <a:pt x="184150" y="101600"/>
                </a:cubicBezTo>
                <a:lnTo>
                  <a:pt x="196850" y="101600"/>
                </a:lnTo>
                <a:close/>
                <a:moveTo>
                  <a:pt x="104775" y="41275"/>
                </a:moveTo>
                <a:lnTo>
                  <a:pt x="104775" y="53975"/>
                </a:lnTo>
                <a:lnTo>
                  <a:pt x="92075" y="53975"/>
                </a:lnTo>
                <a:cubicBezTo>
                  <a:pt x="88582" y="53975"/>
                  <a:pt x="85725" y="56832"/>
                  <a:pt x="85725" y="60325"/>
                </a:cubicBezTo>
                <a:lnTo>
                  <a:pt x="85725" y="66675"/>
                </a:lnTo>
                <a:cubicBezTo>
                  <a:pt x="85725" y="70168"/>
                  <a:pt x="88582" y="73025"/>
                  <a:pt x="92075" y="73025"/>
                </a:cubicBezTo>
                <a:lnTo>
                  <a:pt x="104775" y="73025"/>
                </a:lnTo>
                <a:lnTo>
                  <a:pt x="104775" y="85725"/>
                </a:lnTo>
                <a:cubicBezTo>
                  <a:pt x="104775" y="89218"/>
                  <a:pt x="107633" y="92075"/>
                  <a:pt x="111125" y="92075"/>
                </a:cubicBezTo>
                <a:lnTo>
                  <a:pt x="117475" y="92075"/>
                </a:lnTo>
                <a:cubicBezTo>
                  <a:pt x="120968" y="92075"/>
                  <a:pt x="123825" y="89218"/>
                  <a:pt x="123825" y="85725"/>
                </a:cubicBezTo>
                <a:lnTo>
                  <a:pt x="123825" y="73025"/>
                </a:lnTo>
                <a:lnTo>
                  <a:pt x="136525" y="73025"/>
                </a:lnTo>
                <a:cubicBezTo>
                  <a:pt x="140018" y="73025"/>
                  <a:pt x="142875" y="70168"/>
                  <a:pt x="142875" y="66675"/>
                </a:cubicBezTo>
                <a:lnTo>
                  <a:pt x="142875" y="60325"/>
                </a:lnTo>
                <a:cubicBezTo>
                  <a:pt x="142875" y="56832"/>
                  <a:pt x="140018" y="53975"/>
                  <a:pt x="136525" y="53975"/>
                </a:cubicBezTo>
                <a:lnTo>
                  <a:pt x="123825" y="53975"/>
                </a:lnTo>
                <a:lnTo>
                  <a:pt x="123825" y="41275"/>
                </a:lnTo>
                <a:cubicBezTo>
                  <a:pt x="123825" y="37783"/>
                  <a:pt x="120968" y="34925"/>
                  <a:pt x="117475" y="34925"/>
                </a:cubicBezTo>
                <a:lnTo>
                  <a:pt x="111125" y="34925"/>
                </a:lnTo>
                <a:cubicBezTo>
                  <a:pt x="107633" y="34925"/>
                  <a:pt x="104775" y="37783"/>
                  <a:pt x="104775" y="4127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1" name="Text 49"/>
          <p:cNvSpPr/>
          <p:nvPr/>
        </p:nvSpPr>
        <p:spPr>
          <a:xfrm>
            <a:off x="9144000" y="7620000"/>
            <a:ext cx="614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Госпитализация для удаления устройств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025" y="860612"/>
            <a:ext cx="1280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Коррекционные шлемы при позиционной деформации</a:t>
            </a: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1076DE-F95F-49D8-9F2F-43FCE3F7F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24801" r="12065" b="14190"/>
          <a:stretch/>
        </p:blipFill>
        <p:spPr>
          <a:xfrm>
            <a:off x="502025" y="1740449"/>
            <a:ext cx="2223662" cy="18942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B6F6E-66E8-42F2-A36C-6E23271F7C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19172" r="21126" b="23226"/>
          <a:stretch/>
        </p:blipFill>
        <p:spPr>
          <a:xfrm>
            <a:off x="3355413" y="1740449"/>
            <a:ext cx="2223662" cy="19908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A1CED-E4BE-42D7-970E-7559142D9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1976" r="611" b="4663"/>
          <a:stretch/>
        </p:blipFill>
        <p:spPr>
          <a:xfrm>
            <a:off x="611560" y="4410968"/>
            <a:ext cx="7987570" cy="3780471"/>
          </a:xfrm>
          <a:prstGeom prst="rect">
            <a:avLst/>
          </a:prstGeom>
        </p:spPr>
      </p:pic>
      <p:pic>
        <p:nvPicPr>
          <p:cNvPr id="6" name="Picture 2" descr="C:\Users\сотрудник\Desktop\фото для презентаций краниостеноз\Снимок экрана (6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7" t="43055" r="31295" b="22002"/>
          <a:stretch/>
        </p:blipFill>
        <p:spPr bwMode="auto">
          <a:xfrm>
            <a:off x="9521190" y="1479707"/>
            <a:ext cx="3782435" cy="397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601" r="9051" b="5201"/>
          <a:stretch/>
        </p:blipFill>
        <p:spPr>
          <a:xfrm rot="5400000">
            <a:off x="12578772" y="1857860"/>
            <a:ext cx="3667750" cy="29249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39754" y="6518031"/>
            <a:ext cx="57635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dirty="0"/>
              <a:t>Нормальные показатели Черепного индекса у взрослых:</a:t>
            </a:r>
          </a:p>
          <a:p>
            <a:pPr>
              <a:spcBef>
                <a:spcPts val="0"/>
              </a:spcBef>
            </a:pPr>
            <a:r>
              <a:rPr lang="ru-RU" dirty="0"/>
              <a:t>Муж:  76-81%</a:t>
            </a:r>
          </a:p>
          <a:p>
            <a:pPr>
              <a:spcBef>
                <a:spcPts val="0"/>
              </a:spcBef>
            </a:pPr>
            <a:r>
              <a:rPr lang="ru-RU" dirty="0"/>
              <a:t>Жен:  75-83%</a:t>
            </a:r>
          </a:p>
          <a:p>
            <a:endParaRPr lang="ru-RU" dirty="0"/>
          </a:p>
        </p:txBody>
      </p:sp>
      <p:sp>
        <p:nvSpPr>
          <p:cNvPr id="9" name="Минус 8"/>
          <p:cNvSpPr/>
          <p:nvPr/>
        </p:nvSpPr>
        <p:spPr>
          <a:xfrm>
            <a:off x="1737360" y="6983730"/>
            <a:ext cx="685800" cy="7346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Минус 9"/>
          <p:cNvSpPr/>
          <p:nvPr/>
        </p:nvSpPr>
        <p:spPr>
          <a:xfrm>
            <a:off x="5863590" y="5154191"/>
            <a:ext cx="1451610" cy="6865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217170"/>
            <a:ext cx="968370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 / ХИРУРГИЧЕСКОЕ ЛЕЧЕНИЕ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 / ДИСПАНСЕРНОЕ НАБЛЮДЕНИЕ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Послеоперационное ведение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1930400"/>
            <a:ext cx="7442200" cy="4064000"/>
          </a:xfrm>
          <a:custGeom>
            <a:avLst/>
            <a:gdLst/>
            <a:ahLst/>
            <a:cxnLst/>
            <a:rect l="l" t="t" r="r" b="b"/>
            <a:pathLst>
              <a:path w="7442200" h="4064000">
                <a:moveTo>
                  <a:pt x="50800" y="0"/>
                </a:moveTo>
                <a:lnTo>
                  <a:pt x="7289800" y="0"/>
                </a:lnTo>
                <a:cubicBezTo>
                  <a:pt x="7373912" y="0"/>
                  <a:pt x="7442200" y="68288"/>
                  <a:pt x="7442200" y="152400"/>
                </a:cubicBezTo>
                <a:lnTo>
                  <a:pt x="7442200" y="3911600"/>
                </a:lnTo>
                <a:cubicBezTo>
                  <a:pt x="7442200" y="3995712"/>
                  <a:pt x="7373912" y="4064000"/>
                  <a:pt x="7289800" y="4064000"/>
                </a:cubicBezTo>
                <a:lnTo>
                  <a:pt x="50800" y="4064000"/>
                </a:lnTo>
                <a:cubicBezTo>
                  <a:pt x="22763" y="4064000"/>
                  <a:pt x="0" y="4041237"/>
                  <a:pt x="0" y="4013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1930400"/>
            <a:ext cx="50800" cy="4064000"/>
          </a:xfrm>
          <a:custGeom>
            <a:avLst/>
            <a:gdLst/>
            <a:ahLst/>
            <a:cxnLst/>
            <a:rect l="l" t="t" r="r" b="b"/>
            <a:pathLst>
              <a:path w="50800" h="4064000">
                <a:moveTo>
                  <a:pt x="50800" y="0"/>
                </a:moveTo>
                <a:lnTo>
                  <a:pt x="50800" y="0"/>
                </a:lnTo>
                <a:lnTo>
                  <a:pt x="50800" y="4064000"/>
                </a:lnTo>
                <a:lnTo>
                  <a:pt x="50800" y="4064000"/>
                </a:lnTo>
                <a:cubicBezTo>
                  <a:pt x="22763" y="4064000"/>
                  <a:pt x="0" y="4041237"/>
                  <a:pt x="0" y="4013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7" name="Shape 5"/>
          <p:cNvSpPr/>
          <p:nvPr/>
        </p:nvSpPr>
        <p:spPr>
          <a:xfrm>
            <a:off x="8636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8" name="Shape 6"/>
          <p:cNvSpPr/>
          <p:nvPr/>
        </p:nvSpPr>
        <p:spPr>
          <a:xfrm>
            <a:off x="1082675" y="2451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cubicBezTo>
                  <a:pt x="193923" y="0"/>
                  <a:pt x="197346" y="744"/>
                  <a:pt x="200471" y="2158"/>
                </a:cubicBezTo>
                <a:lnTo>
                  <a:pt x="340668" y="61615"/>
                </a:lnTo>
                <a:cubicBezTo>
                  <a:pt x="357039" y="68535"/>
                  <a:pt x="369243" y="84683"/>
                  <a:pt x="369168" y="104180"/>
                </a:cubicBezTo>
                <a:cubicBezTo>
                  <a:pt x="368796" y="177998"/>
                  <a:pt x="338435" y="313060"/>
                  <a:pt x="210220" y="374452"/>
                </a:cubicBezTo>
                <a:cubicBezTo>
                  <a:pt x="197793" y="380405"/>
                  <a:pt x="183356" y="380405"/>
                  <a:pt x="170929" y="374452"/>
                </a:cubicBezTo>
                <a:cubicBezTo>
                  <a:pt x="42639" y="313060"/>
                  <a:pt x="12353" y="177998"/>
                  <a:pt x="11981" y="104180"/>
                </a:cubicBezTo>
                <a:cubicBezTo>
                  <a:pt x="11906" y="84683"/>
                  <a:pt x="24110" y="68535"/>
                  <a:pt x="40481" y="61615"/>
                </a:cubicBezTo>
                <a:lnTo>
                  <a:pt x="180603" y="2158"/>
                </a:lnTo>
                <a:cubicBezTo>
                  <a:pt x="183728" y="744"/>
                  <a:pt x="187077" y="0"/>
                  <a:pt x="190500" y="0"/>
                </a:cubicBezTo>
                <a:close/>
                <a:moveTo>
                  <a:pt x="190500" y="49709"/>
                </a:moveTo>
                <a:lnTo>
                  <a:pt x="190500" y="331068"/>
                </a:lnTo>
                <a:cubicBezTo>
                  <a:pt x="293191" y="281360"/>
                  <a:pt x="320799" y="171227"/>
                  <a:pt x="321469" y="105296"/>
                </a:cubicBezTo>
                <a:lnTo>
                  <a:pt x="190500" y="49783"/>
                </a:lnTo>
                <a:lnTo>
                  <a:pt x="190500" y="4978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879600" y="2413000"/>
            <a:ext cx="36957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Первые 6 месяцев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63600" y="3251200"/>
            <a:ext cx="6807200" cy="762000"/>
          </a:xfrm>
          <a:custGeom>
            <a:avLst/>
            <a:gdLst/>
            <a:ahLst/>
            <a:cxnLst/>
            <a:rect l="l" t="t" r="r" b="b"/>
            <a:pathLst>
              <a:path w="6807200" h="762000">
                <a:moveTo>
                  <a:pt x="101597" y="0"/>
                </a:moveTo>
                <a:lnTo>
                  <a:pt x="6705603" y="0"/>
                </a:lnTo>
                <a:cubicBezTo>
                  <a:pt x="6761713" y="0"/>
                  <a:pt x="6807200" y="45487"/>
                  <a:pt x="6807200" y="101597"/>
                </a:cubicBezTo>
                <a:lnTo>
                  <a:pt x="6807200" y="660403"/>
                </a:lnTo>
                <a:cubicBezTo>
                  <a:pt x="6807200" y="716513"/>
                  <a:pt x="6761713" y="762000"/>
                  <a:pt x="6705603" y="762000"/>
                </a:cubicBezTo>
                <a:lnTo>
                  <a:pt x="101597" y="762000"/>
                </a:lnTo>
                <a:cubicBezTo>
                  <a:pt x="45524" y="762000"/>
                  <a:pt x="0" y="716476"/>
                  <a:pt x="0" y="660403"/>
                </a:cubicBezTo>
                <a:lnTo>
                  <a:pt x="0" y="101597"/>
                </a:lnTo>
                <a:cubicBezTo>
                  <a:pt x="0" y="45524"/>
                  <a:pt x="45524" y="0"/>
                  <a:pt x="101597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2514005" y="35179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cubicBezTo>
                  <a:pt x="120863" y="0"/>
                  <a:pt x="126891" y="3617"/>
                  <a:pt x="130016" y="9376"/>
                </a:cubicBezTo>
                <a:lnTo>
                  <a:pt x="226457" y="187970"/>
                </a:lnTo>
                <a:cubicBezTo>
                  <a:pt x="229448" y="193506"/>
                  <a:pt x="229314" y="200204"/>
                  <a:pt x="226100" y="205606"/>
                </a:cubicBezTo>
                <a:cubicBezTo>
                  <a:pt x="222885" y="211009"/>
                  <a:pt x="217036" y="214313"/>
                  <a:pt x="210741" y="214313"/>
                </a:cubicBezTo>
                <a:lnTo>
                  <a:pt x="17859" y="214313"/>
                </a:lnTo>
                <a:cubicBezTo>
                  <a:pt x="11564" y="214313"/>
                  <a:pt x="5760" y="211009"/>
                  <a:pt x="2500" y="205606"/>
                </a:cubicBezTo>
                <a:cubicBezTo>
                  <a:pt x="-759" y="200204"/>
                  <a:pt x="-848" y="193506"/>
                  <a:pt x="2143" y="187970"/>
                </a:cubicBezTo>
                <a:lnTo>
                  <a:pt x="98584" y="9376"/>
                </a:lnTo>
                <a:cubicBezTo>
                  <a:pt x="101709" y="3617"/>
                  <a:pt x="107737" y="0"/>
                  <a:pt x="114300" y="0"/>
                </a:cubicBezTo>
                <a:close/>
                <a:moveTo>
                  <a:pt x="114300" y="75009"/>
                </a:moveTo>
                <a:cubicBezTo>
                  <a:pt x="108362" y="75009"/>
                  <a:pt x="103584" y="79787"/>
                  <a:pt x="103584" y="85725"/>
                </a:cubicBezTo>
                <a:lnTo>
                  <a:pt x="103584" y="135731"/>
                </a:lnTo>
                <a:cubicBezTo>
                  <a:pt x="103584" y="141669"/>
                  <a:pt x="108362" y="146447"/>
                  <a:pt x="114300" y="146447"/>
                </a:cubicBezTo>
                <a:cubicBezTo>
                  <a:pt x="120238" y="146447"/>
                  <a:pt x="125016" y="141669"/>
                  <a:pt x="125016" y="135731"/>
                </a:cubicBezTo>
                <a:lnTo>
                  <a:pt x="125016" y="85725"/>
                </a:lnTo>
                <a:cubicBezTo>
                  <a:pt x="125016" y="79787"/>
                  <a:pt x="120238" y="75009"/>
                  <a:pt x="114300" y="75009"/>
                </a:cubicBezTo>
                <a:close/>
                <a:moveTo>
                  <a:pt x="126221" y="171450"/>
                </a:moveTo>
                <a:cubicBezTo>
                  <a:pt x="126492" y="167025"/>
                  <a:pt x="124286" y="162815"/>
                  <a:pt x="120492" y="160521"/>
                </a:cubicBezTo>
                <a:cubicBezTo>
                  <a:pt x="116699" y="158226"/>
                  <a:pt x="111946" y="158226"/>
                  <a:pt x="108152" y="160521"/>
                </a:cubicBezTo>
                <a:cubicBezTo>
                  <a:pt x="104359" y="162815"/>
                  <a:pt x="102152" y="167025"/>
                  <a:pt x="102424" y="171450"/>
                </a:cubicBezTo>
                <a:cubicBezTo>
                  <a:pt x="102152" y="175875"/>
                  <a:pt x="104359" y="180085"/>
                  <a:pt x="108152" y="182379"/>
                </a:cubicBezTo>
                <a:cubicBezTo>
                  <a:pt x="111946" y="184674"/>
                  <a:pt x="116699" y="184674"/>
                  <a:pt x="120492" y="182379"/>
                </a:cubicBezTo>
                <a:cubicBezTo>
                  <a:pt x="124286" y="180085"/>
                  <a:pt x="126492" y="175875"/>
                  <a:pt x="126221" y="17145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2" name="Text 10"/>
          <p:cNvSpPr/>
          <p:nvPr/>
        </p:nvSpPr>
        <p:spPr>
          <a:xfrm>
            <a:off x="1403350" y="3454400"/>
            <a:ext cx="612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Профилактика травматизма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63600" y="4216400"/>
            <a:ext cx="69088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 наступления консолидации костей в области операции — </a:t>
            </a: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ограничение физической активности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863600" y="5080000"/>
            <a:ext cx="6807200" cy="609600"/>
          </a:xfrm>
          <a:custGeom>
            <a:avLst/>
            <a:gdLst/>
            <a:ahLst/>
            <a:cxnLst/>
            <a:rect l="l" t="t" r="r" b="b"/>
            <a:pathLst>
              <a:path w="6807200" h="609600">
                <a:moveTo>
                  <a:pt x="101602" y="0"/>
                </a:moveTo>
                <a:lnTo>
                  <a:pt x="6705598" y="0"/>
                </a:lnTo>
                <a:cubicBezTo>
                  <a:pt x="6761711" y="0"/>
                  <a:pt x="6807200" y="45489"/>
                  <a:pt x="6807200" y="101602"/>
                </a:cubicBezTo>
                <a:lnTo>
                  <a:pt x="6807200" y="507998"/>
                </a:lnTo>
                <a:cubicBezTo>
                  <a:pt x="6807200" y="564111"/>
                  <a:pt x="6761711" y="609600"/>
                  <a:pt x="67055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5" name="Shape 13"/>
          <p:cNvSpPr/>
          <p:nvPr/>
        </p:nvSpPr>
        <p:spPr>
          <a:xfrm>
            <a:off x="1041400" y="52959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88900" y="63500"/>
                </a:moveTo>
                <a:cubicBezTo>
                  <a:pt x="88900" y="56491"/>
                  <a:pt x="94591" y="50800"/>
                  <a:pt x="101600" y="50800"/>
                </a:cubicBezTo>
                <a:cubicBezTo>
                  <a:pt x="108609" y="50800"/>
                  <a:pt x="114300" y="56491"/>
                  <a:pt x="114300" y="63500"/>
                </a:cubicBezTo>
                <a:cubicBezTo>
                  <a:pt x="114300" y="70509"/>
                  <a:pt x="108609" y="76200"/>
                  <a:pt x="101600" y="76200"/>
                </a:cubicBezTo>
                <a:cubicBezTo>
                  <a:pt x="94591" y="76200"/>
                  <a:pt x="88900" y="70509"/>
                  <a:pt x="88900" y="63500"/>
                </a:cubicBezTo>
                <a:close/>
                <a:moveTo>
                  <a:pt x="85725" y="88900"/>
                </a:moveTo>
                <a:lnTo>
                  <a:pt x="104775" y="88900"/>
                </a:lnTo>
                <a:cubicBezTo>
                  <a:pt x="110053" y="88900"/>
                  <a:pt x="114300" y="93147"/>
                  <a:pt x="114300" y="98425"/>
                </a:cubicBezTo>
                <a:lnTo>
                  <a:pt x="114300" y="133350"/>
                </a:lnTo>
                <a:lnTo>
                  <a:pt x="117475" y="133350"/>
                </a:lnTo>
                <a:cubicBezTo>
                  <a:pt x="122753" y="133350"/>
                  <a:pt x="127000" y="137597"/>
                  <a:pt x="127000" y="142875"/>
                </a:cubicBezTo>
                <a:cubicBezTo>
                  <a:pt x="127000" y="148153"/>
                  <a:pt x="122753" y="152400"/>
                  <a:pt x="117475" y="152400"/>
                </a:cubicBezTo>
                <a:lnTo>
                  <a:pt x="85725" y="152400"/>
                </a:lnTo>
                <a:cubicBezTo>
                  <a:pt x="80447" y="152400"/>
                  <a:pt x="76200" y="148153"/>
                  <a:pt x="76200" y="142875"/>
                </a:cubicBezTo>
                <a:cubicBezTo>
                  <a:pt x="76200" y="137597"/>
                  <a:pt x="80447" y="133350"/>
                  <a:pt x="85725" y="133350"/>
                </a:cubicBezTo>
                <a:lnTo>
                  <a:pt x="95250" y="133350"/>
                </a:lnTo>
                <a:lnTo>
                  <a:pt x="95250" y="107950"/>
                </a:lnTo>
                <a:lnTo>
                  <a:pt x="85725" y="107950"/>
                </a:lnTo>
                <a:cubicBezTo>
                  <a:pt x="80447" y="107950"/>
                  <a:pt x="76200" y="103703"/>
                  <a:pt x="76200" y="98425"/>
                </a:cubicBezTo>
                <a:cubicBezTo>
                  <a:pt x="76200" y="93147"/>
                  <a:pt x="80447" y="88900"/>
                  <a:pt x="85725" y="889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6" name="Text 14"/>
          <p:cNvSpPr/>
          <p:nvPr/>
        </p:nvSpPr>
        <p:spPr>
          <a:xfrm>
            <a:off x="1371600" y="5232400"/>
            <a:ext cx="6248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 представляет проблемы у детей первого года жизни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628650" y="6104255"/>
            <a:ext cx="7442200" cy="2844800"/>
          </a:xfrm>
          <a:custGeom>
            <a:avLst/>
            <a:gdLst/>
            <a:ahLst/>
            <a:cxnLst/>
            <a:rect l="l" t="t" r="r" b="b"/>
            <a:pathLst>
              <a:path w="7442200" h="3911600">
                <a:moveTo>
                  <a:pt x="50800" y="0"/>
                </a:moveTo>
                <a:lnTo>
                  <a:pt x="7289804" y="0"/>
                </a:lnTo>
                <a:cubicBezTo>
                  <a:pt x="7373970" y="0"/>
                  <a:pt x="7442200" y="68230"/>
                  <a:pt x="7442200" y="152396"/>
                </a:cubicBezTo>
                <a:lnTo>
                  <a:pt x="7442200" y="3759204"/>
                </a:lnTo>
                <a:cubicBezTo>
                  <a:pt x="7442200" y="3843370"/>
                  <a:pt x="7373970" y="3911600"/>
                  <a:pt x="7289804" y="3911600"/>
                </a:cubicBezTo>
                <a:lnTo>
                  <a:pt x="50800" y="3911600"/>
                </a:lnTo>
                <a:cubicBezTo>
                  <a:pt x="22744" y="3911600"/>
                  <a:pt x="0" y="3888856"/>
                  <a:pt x="0" y="386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533400" y="6197600"/>
            <a:ext cx="45719" cy="2844800"/>
          </a:xfrm>
          <a:custGeom>
            <a:avLst/>
            <a:gdLst/>
            <a:ahLst/>
            <a:cxnLst/>
            <a:rect l="l" t="t" r="r" b="b"/>
            <a:pathLst>
              <a:path w="50800" h="3911600">
                <a:moveTo>
                  <a:pt x="50800" y="0"/>
                </a:moveTo>
                <a:lnTo>
                  <a:pt x="50800" y="0"/>
                </a:lnTo>
                <a:lnTo>
                  <a:pt x="50800" y="3911600"/>
                </a:lnTo>
                <a:lnTo>
                  <a:pt x="50800" y="3911600"/>
                </a:lnTo>
                <a:cubicBezTo>
                  <a:pt x="22763" y="3911600"/>
                  <a:pt x="0" y="3888837"/>
                  <a:pt x="0" y="386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9" name="Shape 17"/>
          <p:cNvSpPr/>
          <p:nvPr/>
        </p:nvSpPr>
        <p:spPr>
          <a:xfrm>
            <a:off x="812800" y="64516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0" name="Shape 18"/>
          <p:cNvSpPr/>
          <p:nvPr/>
        </p:nvSpPr>
        <p:spPr>
          <a:xfrm>
            <a:off x="1055688" y="66675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166688" y="5953"/>
                </a:moveTo>
                <a:cubicBezTo>
                  <a:pt x="117403" y="5953"/>
                  <a:pt x="77391" y="45966"/>
                  <a:pt x="77391" y="95250"/>
                </a:cubicBezTo>
                <a:cubicBezTo>
                  <a:pt x="77391" y="144534"/>
                  <a:pt x="117403" y="184547"/>
                  <a:pt x="166687" y="184547"/>
                </a:cubicBezTo>
                <a:cubicBezTo>
                  <a:pt x="215972" y="184547"/>
                  <a:pt x="255984" y="144534"/>
                  <a:pt x="255984" y="95250"/>
                </a:cubicBezTo>
                <a:cubicBezTo>
                  <a:pt x="255984" y="45966"/>
                  <a:pt x="215972" y="5953"/>
                  <a:pt x="166688" y="5953"/>
                </a:cubicBezTo>
                <a:close/>
                <a:moveTo>
                  <a:pt x="211336" y="238720"/>
                </a:moveTo>
                <a:cubicBezTo>
                  <a:pt x="207318" y="238348"/>
                  <a:pt x="203150" y="238125"/>
                  <a:pt x="198983" y="238125"/>
                </a:cubicBezTo>
                <a:lnTo>
                  <a:pt x="134317" y="238125"/>
                </a:lnTo>
                <a:cubicBezTo>
                  <a:pt x="130150" y="238125"/>
                  <a:pt x="126057" y="238348"/>
                  <a:pt x="121965" y="238720"/>
                </a:cubicBezTo>
                <a:lnTo>
                  <a:pt x="121965" y="288950"/>
                </a:lnTo>
                <a:cubicBezTo>
                  <a:pt x="134243" y="294605"/>
                  <a:pt x="142801" y="307032"/>
                  <a:pt x="142801" y="321394"/>
                </a:cubicBezTo>
                <a:cubicBezTo>
                  <a:pt x="142801" y="341114"/>
                  <a:pt x="126802" y="357113"/>
                  <a:pt x="107082" y="357113"/>
                </a:cubicBezTo>
                <a:cubicBezTo>
                  <a:pt x="87362" y="357113"/>
                  <a:pt x="71363" y="341114"/>
                  <a:pt x="71363" y="321394"/>
                </a:cubicBezTo>
                <a:cubicBezTo>
                  <a:pt x="71363" y="306958"/>
                  <a:pt x="79921" y="294531"/>
                  <a:pt x="92199" y="288950"/>
                </a:cubicBezTo>
                <a:lnTo>
                  <a:pt x="92199" y="245492"/>
                </a:lnTo>
                <a:cubicBezTo>
                  <a:pt x="45393" y="262682"/>
                  <a:pt x="11906" y="307777"/>
                  <a:pt x="11906" y="360611"/>
                </a:cubicBezTo>
                <a:cubicBezTo>
                  <a:pt x="11906" y="371847"/>
                  <a:pt x="21059" y="381000"/>
                  <a:pt x="32296" y="381000"/>
                </a:cubicBezTo>
                <a:lnTo>
                  <a:pt x="301005" y="381000"/>
                </a:lnTo>
                <a:cubicBezTo>
                  <a:pt x="312241" y="381000"/>
                  <a:pt x="321394" y="371847"/>
                  <a:pt x="321394" y="360611"/>
                </a:cubicBezTo>
                <a:cubicBezTo>
                  <a:pt x="321394" y="307777"/>
                  <a:pt x="287908" y="262756"/>
                  <a:pt x="241027" y="245566"/>
                </a:cubicBezTo>
                <a:lnTo>
                  <a:pt x="241027" y="273397"/>
                </a:lnTo>
                <a:cubicBezTo>
                  <a:pt x="258366" y="279499"/>
                  <a:pt x="270793" y="296094"/>
                  <a:pt x="270793" y="315516"/>
                </a:cubicBezTo>
                <a:lnTo>
                  <a:pt x="270793" y="339328"/>
                </a:lnTo>
                <a:cubicBezTo>
                  <a:pt x="270793" y="347514"/>
                  <a:pt x="264096" y="354211"/>
                  <a:pt x="255910" y="354211"/>
                </a:cubicBezTo>
                <a:cubicBezTo>
                  <a:pt x="247724" y="354211"/>
                  <a:pt x="241027" y="347514"/>
                  <a:pt x="241027" y="339328"/>
                </a:cubicBezTo>
                <a:lnTo>
                  <a:pt x="241027" y="315516"/>
                </a:lnTo>
                <a:cubicBezTo>
                  <a:pt x="241027" y="307330"/>
                  <a:pt x="234330" y="300633"/>
                  <a:pt x="226144" y="300633"/>
                </a:cubicBezTo>
                <a:cubicBezTo>
                  <a:pt x="217959" y="300633"/>
                  <a:pt x="211262" y="307330"/>
                  <a:pt x="211262" y="315516"/>
                </a:cubicBezTo>
                <a:lnTo>
                  <a:pt x="211262" y="339328"/>
                </a:lnTo>
                <a:cubicBezTo>
                  <a:pt x="211262" y="347514"/>
                  <a:pt x="204564" y="354211"/>
                  <a:pt x="196379" y="354211"/>
                </a:cubicBezTo>
                <a:cubicBezTo>
                  <a:pt x="188193" y="354211"/>
                  <a:pt x="181496" y="347514"/>
                  <a:pt x="181496" y="339328"/>
                </a:cubicBezTo>
                <a:lnTo>
                  <a:pt x="181496" y="315516"/>
                </a:lnTo>
                <a:cubicBezTo>
                  <a:pt x="181496" y="296094"/>
                  <a:pt x="193923" y="279574"/>
                  <a:pt x="211262" y="273397"/>
                </a:cubicBezTo>
                <a:lnTo>
                  <a:pt x="211262" y="23872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1" name="Text 19"/>
          <p:cNvSpPr/>
          <p:nvPr/>
        </p:nvSpPr>
        <p:spPr>
          <a:xfrm>
            <a:off x="1828800" y="6629400"/>
            <a:ext cx="3406140" cy="457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Наблюдение специалистов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1244600" y="7467600"/>
            <a:ext cx="2946400" cy="457200"/>
          </a:xfrm>
          <a:custGeom>
            <a:avLst/>
            <a:gdLst/>
            <a:ahLst/>
            <a:cxnLst/>
            <a:rect l="l" t="t" r="r" b="b"/>
            <a:pathLst>
              <a:path w="3378200" h="1016000">
                <a:moveTo>
                  <a:pt x="101600" y="0"/>
                </a:moveTo>
                <a:lnTo>
                  <a:pt x="3276600" y="0"/>
                </a:lnTo>
                <a:cubicBezTo>
                  <a:pt x="3332675" y="0"/>
                  <a:pt x="3378200" y="45525"/>
                  <a:pt x="3378200" y="101600"/>
                </a:cubicBezTo>
                <a:lnTo>
                  <a:pt x="3378200" y="914400"/>
                </a:lnTo>
                <a:cubicBezTo>
                  <a:pt x="3378200" y="970475"/>
                  <a:pt x="3332675" y="1016000"/>
                  <a:pt x="3276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3" name="Shape 21"/>
          <p:cNvSpPr/>
          <p:nvPr/>
        </p:nvSpPr>
        <p:spPr>
          <a:xfrm>
            <a:off x="2230795" y="7081519"/>
            <a:ext cx="304800" cy="2540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1438" y="33338"/>
                </a:moveTo>
                <a:cubicBezTo>
                  <a:pt x="71438" y="14942"/>
                  <a:pt x="86380" y="0"/>
                  <a:pt x="104775" y="0"/>
                </a:cubicBezTo>
                <a:lnTo>
                  <a:pt x="119062" y="0"/>
                </a:lnTo>
                <a:cubicBezTo>
                  <a:pt x="129600" y="0"/>
                  <a:pt x="138113" y="8513"/>
                  <a:pt x="138113" y="19050"/>
                </a:cubicBezTo>
                <a:lnTo>
                  <a:pt x="138113" y="285750"/>
                </a:lnTo>
                <a:cubicBezTo>
                  <a:pt x="138113" y="296287"/>
                  <a:pt x="129600" y="304800"/>
                  <a:pt x="119062" y="304800"/>
                </a:cubicBezTo>
                <a:lnTo>
                  <a:pt x="100013" y="304800"/>
                </a:lnTo>
                <a:cubicBezTo>
                  <a:pt x="82272" y="304800"/>
                  <a:pt x="67330" y="292656"/>
                  <a:pt x="63103" y="276225"/>
                </a:cubicBezTo>
                <a:cubicBezTo>
                  <a:pt x="62686" y="276225"/>
                  <a:pt x="62329" y="276225"/>
                  <a:pt x="61912" y="276225"/>
                </a:cubicBezTo>
                <a:cubicBezTo>
                  <a:pt x="35600" y="276225"/>
                  <a:pt x="14288" y="254913"/>
                  <a:pt x="14288" y="228600"/>
                </a:cubicBezTo>
                <a:cubicBezTo>
                  <a:pt x="14288" y="217884"/>
                  <a:pt x="17859" y="208002"/>
                  <a:pt x="23813" y="200025"/>
                </a:cubicBezTo>
                <a:cubicBezTo>
                  <a:pt x="12263" y="191333"/>
                  <a:pt x="4763" y="177522"/>
                  <a:pt x="4763" y="161925"/>
                </a:cubicBezTo>
                <a:cubicBezTo>
                  <a:pt x="4763" y="143530"/>
                  <a:pt x="15240" y="127516"/>
                  <a:pt x="30480" y="119598"/>
                </a:cubicBezTo>
                <a:cubicBezTo>
                  <a:pt x="26253" y="112455"/>
                  <a:pt x="23813" y="104120"/>
                  <a:pt x="23813" y="95250"/>
                </a:cubicBezTo>
                <a:cubicBezTo>
                  <a:pt x="23813" y="68937"/>
                  <a:pt x="45125" y="47625"/>
                  <a:pt x="71438" y="47625"/>
                </a:cubicBezTo>
                <a:lnTo>
                  <a:pt x="71438" y="33338"/>
                </a:lnTo>
                <a:close/>
                <a:moveTo>
                  <a:pt x="233363" y="33338"/>
                </a:moveTo>
                <a:lnTo>
                  <a:pt x="233363" y="47625"/>
                </a:lnTo>
                <a:cubicBezTo>
                  <a:pt x="259675" y="47625"/>
                  <a:pt x="280987" y="68937"/>
                  <a:pt x="280987" y="95250"/>
                </a:cubicBezTo>
                <a:cubicBezTo>
                  <a:pt x="280987" y="104180"/>
                  <a:pt x="278547" y="112514"/>
                  <a:pt x="274320" y="119598"/>
                </a:cubicBezTo>
                <a:cubicBezTo>
                  <a:pt x="289620" y="127516"/>
                  <a:pt x="300038" y="143470"/>
                  <a:pt x="300038" y="161925"/>
                </a:cubicBezTo>
                <a:cubicBezTo>
                  <a:pt x="300038" y="177522"/>
                  <a:pt x="292537" y="191333"/>
                  <a:pt x="280987" y="200025"/>
                </a:cubicBezTo>
                <a:cubicBezTo>
                  <a:pt x="286941" y="208002"/>
                  <a:pt x="290513" y="217884"/>
                  <a:pt x="290513" y="228600"/>
                </a:cubicBezTo>
                <a:cubicBezTo>
                  <a:pt x="290513" y="254913"/>
                  <a:pt x="269200" y="276225"/>
                  <a:pt x="242888" y="276225"/>
                </a:cubicBezTo>
                <a:cubicBezTo>
                  <a:pt x="242471" y="276225"/>
                  <a:pt x="242114" y="276225"/>
                  <a:pt x="241697" y="276225"/>
                </a:cubicBezTo>
                <a:cubicBezTo>
                  <a:pt x="237470" y="292656"/>
                  <a:pt x="222528" y="304800"/>
                  <a:pt x="204787" y="304800"/>
                </a:cubicBezTo>
                <a:lnTo>
                  <a:pt x="185738" y="304800"/>
                </a:lnTo>
                <a:cubicBezTo>
                  <a:pt x="175200" y="304800"/>
                  <a:pt x="166688" y="296287"/>
                  <a:pt x="166688" y="285750"/>
                </a:cubicBezTo>
                <a:lnTo>
                  <a:pt x="166688" y="19050"/>
                </a:lnTo>
                <a:cubicBezTo>
                  <a:pt x="166688" y="8513"/>
                  <a:pt x="175200" y="0"/>
                  <a:pt x="185738" y="0"/>
                </a:cubicBezTo>
                <a:lnTo>
                  <a:pt x="200025" y="0"/>
                </a:lnTo>
                <a:cubicBezTo>
                  <a:pt x="218420" y="0"/>
                  <a:pt x="233363" y="14942"/>
                  <a:pt x="233363" y="33338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4" name="Text 22"/>
          <p:cNvSpPr/>
          <p:nvPr/>
        </p:nvSpPr>
        <p:spPr>
          <a:xfrm>
            <a:off x="787400" y="6675119"/>
            <a:ext cx="3302000" cy="16560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Невролог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4115097" y="7315834"/>
            <a:ext cx="3492500" cy="1706881"/>
          </a:xfrm>
          <a:custGeom>
            <a:avLst/>
            <a:gdLst/>
            <a:ahLst/>
            <a:cxnLst/>
            <a:rect l="l" t="t" r="r" b="b"/>
            <a:pathLst>
              <a:path w="3378200" h="1016000">
                <a:moveTo>
                  <a:pt x="101600" y="0"/>
                </a:moveTo>
                <a:lnTo>
                  <a:pt x="3276600" y="0"/>
                </a:lnTo>
                <a:cubicBezTo>
                  <a:pt x="3332675" y="0"/>
                  <a:pt x="3378200" y="45525"/>
                  <a:pt x="3378200" y="101600"/>
                </a:cubicBezTo>
                <a:lnTo>
                  <a:pt x="3378200" y="914400"/>
                </a:lnTo>
                <a:cubicBezTo>
                  <a:pt x="3378200" y="970475"/>
                  <a:pt x="3332675" y="1016000"/>
                  <a:pt x="3276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6" name="Shape 24"/>
          <p:cNvSpPr/>
          <p:nvPr/>
        </p:nvSpPr>
        <p:spPr>
          <a:xfrm>
            <a:off x="5004692" y="7051038"/>
            <a:ext cx="685205" cy="4064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71438" y="52388"/>
                </a:moveTo>
                <a:cubicBezTo>
                  <a:pt x="71438" y="28731"/>
                  <a:pt x="90644" y="9525"/>
                  <a:pt x="114300" y="9525"/>
                </a:cubicBezTo>
                <a:cubicBezTo>
                  <a:pt x="137956" y="9525"/>
                  <a:pt x="157163" y="28731"/>
                  <a:pt x="157163" y="52387"/>
                </a:cubicBezTo>
                <a:cubicBezTo>
                  <a:pt x="157163" y="76044"/>
                  <a:pt x="137956" y="95250"/>
                  <a:pt x="114300" y="95250"/>
                </a:cubicBezTo>
                <a:cubicBezTo>
                  <a:pt x="90644" y="95250"/>
                  <a:pt x="71438" y="76044"/>
                  <a:pt x="71438" y="52388"/>
                </a:cubicBezTo>
                <a:close/>
                <a:moveTo>
                  <a:pt x="4584" y="86023"/>
                </a:moveTo>
                <a:cubicBezTo>
                  <a:pt x="12323" y="75367"/>
                  <a:pt x="27206" y="73045"/>
                  <a:pt x="37862" y="80784"/>
                </a:cubicBezTo>
                <a:lnTo>
                  <a:pt x="59412" y="96441"/>
                </a:lnTo>
                <a:cubicBezTo>
                  <a:pt x="75367" y="108049"/>
                  <a:pt x="94595" y="114300"/>
                  <a:pt x="114300" y="114300"/>
                </a:cubicBezTo>
                <a:cubicBezTo>
                  <a:pt x="134005" y="114300"/>
                  <a:pt x="153233" y="108049"/>
                  <a:pt x="169188" y="96441"/>
                </a:cubicBezTo>
                <a:lnTo>
                  <a:pt x="190738" y="80724"/>
                </a:lnTo>
                <a:cubicBezTo>
                  <a:pt x="201394" y="72985"/>
                  <a:pt x="216277" y="75367"/>
                  <a:pt x="224016" y="85963"/>
                </a:cubicBezTo>
                <a:cubicBezTo>
                  <a:pt x="231755" y="96560"/>
                  <a:pt x="229374" y="111502"/>
                  <a:pt x="218777" y="119241"/>
                </a:cubicBezTo>
                <a:lnTo>
                  <a:pt x="197227" y="134957"/>
                </a:lnTo>
                <a:cubicBezTo>
                  <a:pt x="189131" y="140851"/>
                  <a:pt x="180499" y="145792"/>
                  <a:pt x="171450" y="149840"/>
                </a:cubicBezTo>
                <a:lnTo>
                  <a:pt x="171450" y="171450"/>
                </a:lnTo>
                <a:lnTo>
                  <a:pt x="57150" y="171450"/>
                </a:lnTo>
                <a:lnTo>
                  <a:pt x="57150" y="149840"/>
                </a:lnTo>
                <a:cubicBezTo>
                  <a:pt x="48101" y="145852"/>
                  <a:pt x="39469" y="140851"/>
                  <a:pt x="31373" y="134957"/>
                </a:cubicBezTo>
                <a:lnTo>
                  <a:pt x="9823" y="119241"/>
                </a:lnTo>
                <a:cubicBezTo>
                  <a:pt x="-833" y="111502"/>
                  <a:pt x="-3155" y="96619"/>
                  <a:pt x="4584" y="85963"/>
                </a:cubicBezTo>
                <a:close/>
                <a:moveTo>
                  <a:pt x="58043" y="196036"/>
                </a:moveTo>
                <a:lnTo>
                  <a:pt x="94119" y="227588"/>
                </a:lnTo>
                <a:lnTo>
                  <a:pt x="78641" y="249734"/>
                </a:lnTo>
                <a:lnTo>
                  <a:pt x="93107" y="264200"/>
                </a:lnTo>
                <a:cubicBezTo>
                  <a:pt x="102394" y="273487"/>
                  <a:pt x="102394" y="288548"/>
                  <a:pt x="93107" y="297894"/>
                </a:cubicBezTo>
                <a:cubicBezTo>
                  <a:pt x="83820" y="307241"/>
                  <a:pt x="68759" y="307181"/>
                  <a:pt x="59412" y="297894"/>
                </a:cubicBezTo>
                <a:lnTo>
                  <a:pt x="30837" y="269319"/>
                </a:lnTo>
                <a:cubicBezTo>
                  <a:pt x="22622" y="261104"/>
                  <a:pt x="21491" y="248245"/>
                  <a:pt x="28099" y="238780"/>
                </a:cubicBezTo>
                <a:lnTo>
                  <a:pt x="57983" y="196036"/>
                </a:lnTo>
                <a:close/>
                <a:moveTo>
                  <a:pt x="134541" y="227588"/>
                </a:moveTo>
                <a:lnTo>
                  <a:pt x="170617" y="196036"/>
                </a:lnTo>
                <a:lnTo>
                  <a:pt x="200501" y="238780"/>
                </a:lnTo>
                <a:cubicBezTo>
                  <a:pt x="207109" y="248245"/>
                  <a:pt x="205978" y="261104"/>
                  <a:pt x="197822" y="269260"/>
                </a:cubicBezTo>
                <a:lnTo>
                  <a:pt x="169247" y="297835"/>
                </a:lnTo>
                <a:cubicBezTo>
                  <a:pt x="159960" y="307122"/>
                  <a:pt x="144899" y="307122"/>
                  <a:pt x="135553" y="297835"/>
                </a:cubicBezTo>
                <a:cubicBezTo>
                  <a:pt x="126206" y="288548"/>
                  <a:pt x="126266" y="273487"/>
                  <a:pt x="135553" y="264140"/>
                </a:cubicBezTo>
                <a:lnTo>
                  <a:pt x="150019" y="249674"/>
                </a:lnTo>
                <a:lnTo>
                  <a:pt x="134541" y="227528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7" name="Text 25"/>
          <p:cNvSpPr/>
          <p:nvPr/>
        </p:nvSpPr>
        <p:spPr>
          <a:xfrm>
            <a:off x="3140790" y="6908800"/>
            <a:ext cx="4479210" cy="142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Педиатр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595630" y="8105141"/>
            <a:ext cx="3378200" cy="1016000"/>
          </a:xfrm>
          <a:custGeom>
            <a:avLst/>
            <a:gdLst/>
            <a:ahLst/>
            <a:cxnLst/>
            <a:rect l="l" t="t" r="r" b="b"/>
            <a:pathLst>
              <a:path w="3378200" h="1016000">
                <a:moveTo>
                  <a:pt x="101600" y="0"/>
                </a:moveTo>
                <a:lnTo>
                  <a:pt x="3276600" y="0"/>
                </a:lnTo>
                <a:cubicBezTo>
                  <a:pt x="3332675" y="0"/>
                  <a:pt x="3378200" y="45525"/>
                  <a:pt x="3378200" y="101600"/>
                </a:cubicBezTo>
                <a:lnTo>
                  <a:pt x="3378200" y="914400"/>
                </a:lnTo>
                <a:cubicBezTo>
                  <a:pt x="3378200" y="970475"/>
                  <a:pt x="3332675" y="1016000"/>
                  <a:pt x="3276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9" name="Shape 27"/>
          <p:cNvSpPr/>
          <p:nvPr/>
        </p:nvSpPr>
        <p:spPr>
          <a:xfrm>
            <a:off x="2107250" y="7915912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71450" y="19050"/>
                </a:moveTo>
                <a:cubicBezTo>
                  <a:pt x="123349" y="19050"/>
                  <a:pt x="84832" y="40957"/>
                  <a:pt x="56793" y="67032"/>
                </a:cubicBezTo>
                <a:cubicBezTo>
                  <a:pt x="28932" y="92928"/>
                  <a:pt x="10299" y="123825"/>
                  <a:pt x="1429" y="145078"/>
                </a:cubicBezTo>
                <a:cubicBezTo>
                  <a:pt x="-536" y="149781"/>
                  <a:pt x="-536" y="155019"/>
                  <a:pt x="1429" y="159722"/>
                </a:cubicBezTo>
                <a:cubicBezTo>
                  <a:pt x="10299" y="180975"/>
                  <a:pt x="28932" y="211931"/>
                  <a:pt x="56793" y="237768"/>
                </a:cubicBezTo>
                <a:cubicBezTo>
                  <a:pt x="84832" y="263783"/>
                  <a:pt x="123349" y="285750"/>
                  <a:pt x="171450" y="285750"/>
                </a:cubicBezTo>
                <a:cubicBezTo>
                  <a:pt x="219551" y="285750"/>
                  <a:pt x="258068" y="263843"/>
                  <a:pt x="286107" y="237768"/>
                </a:cubicBezTo>
                <a:cubicBezTo>
                  <a:pt x="313968" y="211872"/>
                  <a:pt x="332601" y="180975"/>
                  <a:pt x="341471" y="159722"/>
                </a:cubicBezTo>
                <a:cubicBezTo>
                  <a:pt x="343436" y="155019"/>
                  <a:pt x="343436" y="149781"/>
                  <a:pt x="341471" y="145078"/>
                </a:cubicBezTo>
                <a:cubicBezTo>
                  <a:pt x="332601" y="123825"/>
                  <a:pt x="313968" y="92869"/>
                  <a:pt x="286107" y="67032"/>
                </a:cubicBezTo>
                <a:cubicBezTo>
                  <a:pt x="258068" y="41017"/>
                  <a:pt x="219551" y="19050"/>
                  <a:pt x="171450" y="19050"/>
                </a:cubicBezTo>
                <a:close/>
                <a:moveTo>
                  <a:pt x="85725" y="152400"/>
                </a:moveTo>
                <a:cubicBezTo>
                  <a:pt x="85725" y="105087"/>
                  <a:pt x="124137" y="66675"/>
                  <a:pt x="171450" y="66675"/>
                </a:cubicBezTo>
                <a:cubicBezTo>
                  <a:pt x="218763" y="66675"/>
                  <a:pt x="257175" y="105087"/>
                  <a:pt x="257175" y="152400"/>
                </a:cubicBezTo>
                <a:cubicBezTo>
                  <a:pt x="257175" y="199713"/>
                  <a:pt x="218763" y="238125"/>
                  <a:pt x="171450" y="238125"/>
                </a:cubicBezTo>
                <a:cubicBezTo>
                  <a:pt x="124137" y="238125"/>
                  <a:pt x="85725" y="199713"/>
                  <a:pt x="85725" y="152400"/>
                </a:cubicBezTo>
                <a:close/>
                <a:moveTo>
                  <a:pt x="171450" y="114300"/>
                </a:moveTo>
                <a:cubicBezTo>
                  <a:pt x="171450" y="135315"/>
                  <a:pt x="154365" y="152400"/>
                  <a:pt x="133350" y="152400"/>
                </a:cubicBezTo>
                <a:cubicBezTo>
                  <a:pt x="126504" y="152400"/>
                  <a:pt x="120075" y="150614"/>
                  <a:pt x="114479" y="147399"/>
                </a:cubicBezTo>
                <a:cubicBezTo>
                  <a:pt x="113883" y="153888"/>
                  <a:pt x="114419" y="160556"/>
                  <a:pt x="116205" y="167164"/>
                </a:cubicBezTo>
                <a:cubicBezTo>
                  <a:pt x="124361" y="197644"/>
                  <a:pt x="155734" y="215741"/>
                  <a:pt x="186214" y="207585"/>
                </a:cubicBezTo>
                <a:cubicBezTo>
                  <a:pt x="216694" y="199430"/>
                  <a:pt x="234791" y="168057"/>
                  <a:pt x="226635" y="137577"/>
                </a:cubicBezTo>
                <a:cubicBezTo>
                  <a:pt x="219373" y="110371"/>
                  <a:pt x="193596" y="93047"/>
                  <a:pt x="166449" y="95429"/>
                </a:cubicBezTo>
                <a:cubicBezTo>
                  <a:pt x="169605" y="100965"/>
                  <a:pt x="171450" y="107394"/>
                  <a:pt x="171450" y="1143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0" name="Text 28"/>
          <p:cNvSpPr/>
          <p:nvPr/>
        </p:nvSpPr>
        <p:spPr>
          <a:xfrm>
            <a:off x="476250" y="7620000"/>
            <a:ext cx="3613150" cy="187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Окулист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3999527" y="8100060"/>
            <a:ext cx="3378200" cy="1016000"/>
          </a:xfrm>
          <a:custGeom>
            <a:avLst/>
            <a:gdLst/>
            <a:ahLst/>
            <a:cxnLst/>
            <a:rect l="l" t="t" r="r" b="b"/>
            <a:pathLst>
              <a:path w="3378200" h="1016000">
                <a:moveTo>
                  <a:pt x="101600" y="0"/>
                </a:moveTo>
                <a:lnTo>
                  <a:pt x="3276600" y="0"/>
                </a:lnTo>
                <a:cubicBezTo>
                  <a:pt x="3332675" y="0"/>
                  <a:pt x="3378200" y="45525"/>
                  <a:pt x="3378200" y="101600"/>
                </a:cubicBezTo>
                <a:lnTo>
                  <a:pt x="3378200" y="914400"/>
                </a:lnTo>
                <a:cubicBezTo>
                  <a:pt x="3378200" y="970475"/>
                  <a:pt x="3332675" y="1016000"/>
                  <a:pt x="32766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2" name="Shape 30"/>
          <p:cNvSpPr/>
          <p:nvPr/>
        </p:nvSpPr>
        <p:spPr>
          <a:xfrm>
            <a:off x="5184757" y="790829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133350" y="4763"/>
                </a:moveTo>
                <a:cubicBezTo>
                  <a:pt x="93923" y="4763"/>
                  <a:pt x="61913" y="36773"/>
                  <a:pt x="61912" y="76200"/>
                </a:cubicBezTo>
                <a:cubicBezTo>
                  <a:pt x="61912" y="115627"/>
                  <a:pt x="93923" y="147638"/>
                  <a:pt x="133350" y="147638"/>
                </a:cubicBezTo>
                <a:cubicBezTo>
                  <a:pt x="172777" y="147638"/>
                  <a:pt x="204787" y="115627"/>
                  <a:pt x="204787" y="76200"/>
                </a:cubicBezTo>
                <a:cubicBezTo>
                  <a:pt x="204787" y="36773"/>
                  <a:pt x="172777" y="4763"/>
                  <a:pt x="133350" y="4763"/>
                </a:cubicBezTo>
                <a:close/>
                <a:moveTo>
                  <a:pt x="169069" y="190976"/>
                </a:moveTo>
                <a:cubicBezTo>
                  <a:pt x="165854" y="190679"/>
                  <a:pt x="162520" y="190500"/>
                  <a:pt x="159187" y="190500"/>
                </a:cubicBezTo>
                <a:lnTo>
                  <a:pt x="107454" y="190500"/>
                </a:lnTo>
                <a:cubicBezTo>
                  <a:pt x="104120" y="190500"/>
                  <a:pt x="100846" y="190679"/>
                  <a:pt x="97572" y="190976"/>
                </a:cubicBezTo>
                <a:lnTo>
                  <a:pt x="97572" y="231160"/>
                </a:lnTo>
                <a:cubicBezTo>
                  <a:pt x="107394" y="235684"/>
                  <a:pt x="114240" y="245626"/>
                  <a:pt x="114240" y="257115"/>
                </a:cubicBezTo>
                <a:cubicBezTo>
                  <a:pt x="114240" y="272891"/>
                  <a:pt x="101441" y="285690"/>
                  <a:pt x="85665" y="285690"/>
                </a:cubicBezTo>
                <a:cubicBezTo>
                  <a:pt x="69890" y="285690"/>
                  <a:pt x="57090" y="272891"/>
                  <a:pt x="57090" y="257115"/>
                </a:cubicBezTo>
                <a:cubicBezTo>
                  <a:pt x="57090" y="245566"/>
                  <a:pt x="63937" y="235625"/>
                  <a:pt x="73759" y="231160"/>
                </a:cubicBezTo>
                <a:lnTo>
                  <a:pt x="73759" y="196394"/>
                </a:lnTo>
                <a:cubicBezTo>
                  <a:pt x="36314" y="210145"/>
                  <a:pt x="9525" y="246221"/>
                  <a:pt x="9525" y="288488"/>
                </a:cubicBezTo>
                <a:cubicBezTo>
                  <a:pt x="9525" y="297478"/>
                  <a:pt x="16847" y="304800"/>
                  <a:pt x="25837" y="304800"/>
                </a:cubicBezTo>
                <a:lnTo>
                  <a:pt x="240804" y="304800"/>
                </a:lnTo>
                <a:cubicBezTo>
                  <a:pt x="249793" y="304800"/>
                  <a:pt x="257115" y="297478"/>
                  <a:pt x="257115" y="288488"/>
                </a:cubicBezTo>
                <a:cubicBezTo>
                  <a:pt x="257115" y="246221"/>
                  <a:pt x="230326" y="210205"/>
                  <a:pt x="192822" y="196453"/>
                </a:cubicBezTo>
                <a:lnTo>
                  <a:pt x="192822" y="218718"/>
                </a:lnTo>
                <a:cubicBezTo>
                  <a:pt x="206692" y="223599"/>
                  <a:pt x="216634" y="236875"/>
                  <a:pt x="216634" y="252413"/>
                </a:cubicBezTo>
                <a:lnTo>
                  <a:pt x="216634" y="271463"/>
                </a:lnTo>
                <a:cubicBezTo>
                  <a:pt x="216634" y="278011"/>
                  <a:pt x="211276" y="283369"/>
                  <a:pt x="204728" y="283369"/>
                </a:cubicBezTo>
                <a:cubicBezTo>
                  <a:pt x="198180" y="283369"/>
                  <a:pt x="192822" y="278011"/>
                  <a:pt x="192822" y="271463"/>
                </a:cubicBezTo>
                <a:lnTo>
                  <a:pt x="192822" y="252413"/>
                </a:lnTo>
                <a:cubicBezTo>
                  <a:pt x="192822" y="245864"/>
                  <a:pt x="187464" y="240506"/>
                  <a:pt x="180915" y="240506"/>
                </a:cubicBezTo>
                <a:cubicBezTo>
                  <a:pt x="174367" y="240506"/>
                  <a:pt x="169009" y="245864"/>
                  <a:pt x="169009" y="252413"/>
                </a:cubicBezTo>
                <a:lnTo>
                  <a:pt x="169009" y="271463"/>
                </a:lnTo>
                <a:cubicBezTo>
                  <a:pt x="169009" y="278011"/>
                  <a:pt x="163651" y="283369"/>
                  <a:pt x="157103" y="283369"/>
                </a:cubicBezTo>
                <a:cubicBezTo>
                  <a:pt x="150555" y="283369"/>
                  <a:pt x="145197" y="278011"/>
                  <a:pt x="145197" y="271463"/>
                </a:cubicBezTo>
                <a:lnTo>
                  <a:pt x="145197" y="252413"/>
                </a:lnTo>
                <a:cubicBezTo>
                  <a:pt x="145197" y="236875"/>
                  <a:pt x="155138" y="223659"/>
                  <a:pt x="169009" y="218718"/>
                </a:cubicBezTo>
                <a:lnTo>
                  <a:pt x="169009" y="190976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3" name="Text 31"/>
          <p:cNvSpPr/>
          <p:nvPr/>
        </p:nvSpPr>
        <p:spPr>
          <a:xfrm>
            <a:off x="3657600" y="7660638"/>
            <a:ext cx="3962400" cy="18389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Нейрохирург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305800" y="1930400"/>
            <a:ext cx="7442200" cy="5486400"/>
          </a:xfrm>
          <a:custGeom>
            <a:avLst/>
            <a:gdLst/>
            <a:ahLst/>
            <a:cxnLst/>
            <a:rect l="l" t="t" r="r" b="b"/>
            <a:pathLst>
              <a:path w="7442200" h="5486400">
                <a:moveTo>
                  <a:pt x="50800" y="0"/>
                </a:moveTo>
                <a:lnTo>
                  <a:pt x="7289788" y="0"/>
                </a:lnTo>
                <a:cubicBezTo>
                  <a:pt x="7373963" y="0"/>
                  <a:pt x="7442200" y="68237"/>
                  <a:pt x="7442200" y="152412"/>
                </a:cubicBezTo>
                <a:lnTo>
                  <a:pt x="7442200" y="5333988"/>
                </a:lnTo>
                <a:cubicBezTo>
                  <a:pt x="7442200" y="5418163"/>
                  <a:pt x="7373963" y="5486400"/>
                  <a:pt x="7289788" y="5486400"/>
                </a:cubicBezTo>
                <a:lnTo>
                  <a:pt x="50800" y="5486400"/>
                </a:lnTo>
                <a:cubicBezTo>
                  <a:pt x="22763" y="5486400"/>
                  <a:pt x="0" y="5463637"/>
                  <a:pt x="0" y="543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5" name="Shape 33"/>
          <p:cNvSpPr/>
          <p:nvPr/>
        </p:nvSpPr>
        <p:spPr>
          <a:xfrm>
            <a:off x="8305800" y="1930400"/>
            <a:ext cx="50800" cy="5486400"/>
          </a:xfrm>
          <a:custGeom>
            <a:avLst/>
            <a:gdLst/>
            <a:ahLst/>
            <a:cxnLst/>
            <a:rect l="l" t="t" r="r" b="b"/>
            <a:pathLst>
              <a:path w="50800" h="5486400">
                <a:moveTo>
                  <a:pt x="50800" y="0"/>
                </a:moveTo>
                <a:lnTo>
                  <a:pt x="50800" y="0"/>
                </a:lnTo>
                <a:lnTo>
                  <a:pt x="50800" y="5486400"/>
                </a:lnTo>
                <a:lnTo>
                  <a:pt x="50800" y="5486400"/>
                </a:lnTo>
                <a:cubicBezTo>
                  <a:pt x="22763" y="5486400"/>
                  <a:pt x="0" y="5463637"/>
                  <a:pt x="0" y="543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6" name="Shape 34"/>
          <p:cNvSpPr/>
          <p:nvPr/>
        </p:nvSpPr>
        <p:spPr>
          <a:xfrm>
            <a:off x="86360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7" name="Shape 35"/>
          <p:cNvSpPr/>
          <p:nvPr/>
        </p:nvSpPr>
        <p:spPr>
          <a:xfrm>
            <a:off x="8878888" y="24511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95250" y="0"/>
                </a:moveTo>
                <a:cubicBezTo>
                  <a:pt x="108421" y="0"/>
                  <a:pt x="119063" y="10641"/>
                  <a:pt x="119063" y="23812"/>
                </a:cubicBezTo>
                <a:lnTo>
                  <a:pt x="119063" y="47625"/>
                </a:lnTo>
                <a:lnTo>
                  <a:pt x="214313" y="47625"/>
                </a:lnTo>
                <a:lnTo>
                  <a:pt x="214313" y="23812"/>
                </a:lnTo>
                <a:cubicBezTo>
                  <a:pt x="214313" y="10641"/>
                  <a:pt x="224954" y="0"/>
                  <a:pt x="238125" y="0"/>
                </a:cubicBezTo>
                <a:cubicBezTo>
                  <a:pt x="251296" y="0"/>
                  <a:pt x="261938" y="10641"/>
                  <a:pt x="261938" y="23812"/>
                </a:cubicBezTo>
                <a:lnTo>
                  <a:pt x="261938" y="47625"/>
                </a:lnTo>
                <a:lnTo>
                  <a:pt x="285750" y="47625"/>
                </a:lnTo>
                <a:cubicBezTo>
                  <a:pt x="312018" y="47625"/>
                  <a:pt x="333375" y="68982"/>
                  <a:pt x="333375" y="95250"/>
                </a:cubicBezTo>
                <a:lnTo>
                  <a:pt x="333375" y="309563"/>
                </a:lnTo>
                <a:cubicBezTo>
                  <a:pt x="333375" y="335831"/>
                  <a:pt x="312018" y="357188"/>
                  <a:pt x="285750" y="357188"/>
                </a:cubicBezTo>
                <a:lnTo>
                  <a:pt x="47625" y="357188"/>
                </a:lnTo>
                <a:cubicBezTo>
                  <a:pt x="21357" y="357188"/>
                  <a:pt x="0" y="335831"/>
                  <a:pt x="0" y="309563"/>
                </a:cubicBezTo>
                <a:lnTo>
                  <a:pt x="0" y="95250"/>
                </a:lnTo>
                <a:cubicBezTo>
                  <a:pt x="0" y="68982"/>
                  <a:pt x="21357" y="47625"/>
                  <a:pt x="47625" y="47625"/>
                </a:cubicBezTo>
                <a:lnTo>
                  <a:pt x="71438" y="47625"/>
                </a:lnTo>
                <a:lnTo>
                  <a:pt x="71438" y="23812"/>
                </a:lnTo>
                <a:cubicBezTo>
                  <a:pt x="71438" y="10641"/>
                  <a:pt x="82079" y="0"/>
                  <a:pt x="95250" y="0"/>
                </a:cubicBezTo>
                <a:close/>
                <a:moveTo>
                  <a:pt x="229493" y="170185"/>
                </a:moveTo>
                <a:cubicBezTo>
                  <a:pt x="234702" y="161851"/>
                  <a:pt x="232172" y="150837"/>
                  <a:pt x="223837" y="145554"/>
                </a:cubicBezTo>
                <a:cubicBezTo>
                  <a:pt x="215503" y="140271"/>
                  <a:pt x="204490" y="142875"/>
                  <a:pt x="199206" y="151209"/>
                </a:cubicBezTo>
                <a:lnTo>
                  <a:pt x="153516" y="224358"/>
                </a:lnTo>
                <a:lnTo>
                  <a:pt x="133424" y="197569"/>
                </a:lnTo>
                <a:cubicBezTo>
                  <a:pt x="127471" y="189681"/>
                  <a:pt x="116309" y="188044"/>
                  <a:pt x="108421" y="193997"/>
                </a:cubicBezTo>
                <a:cubicBezTo>
                  <a:pt x="100533" y="199951"/>
                  <a:pt x="98896" y="211113"/>
                  <a:pt x="104849" y="219001"/>
                </a:cubicBezTo>
                <a:lnTo>
                  <a:pt x="140568" y="266626"/>
                </a:lnTo>
                <a:cubicBezTo>
                  <a:pt x="144066" y="271314"/>
                  <a:pt x="149721" y="273993"/>
                  <a:pt x="155600" y="273769"/>
                </a:cubicBezTo>
                <a:cubicBezTo>
                  <a:pt x="161479" y="273546"/>
                  <a:pt x="166836" y="270421"/>
                  <a:pt x="169962" y="265361"/>
                </a:cubicBezTo>
                <a:lnTo>
                  <a:pt x="229493" y="170111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8" name="Text 36"/>
          <p:cNvSpPr/>
          <p:nvPr/>
        </p:nvSpPr>
        <p:spPr>
          <a:xfrm>
            <a:off x="9652000" y="2413000"/>
            <a:ext cx="4521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Контрольные осмотры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8636000" y="3251200"/>
            <a:ext cx="6807200" cy="1524000"/>
          </a:xfrm>
          <a:custGeom>
            <a:avLst/>
            <a:gdLst/>
            <a:ahLst/>
            <a:cxnLst/>
            <a:rect l="l" t="t" r="r" b="b"/>
            <a:pathLst>
              <a:path w="6807200" h="1524000">
                <a:moveTo>
                  <a:pt x="101605" y="0"/>
                </a:moveTo>
                <a:lnTo>
                  <a:pt x="6705595" y="0"/>
                </a:lnTo>
                <a:cubicBezTo>
                  <a:pt x="6761710" y="0"/>
                  <a:pt x="6807200" y="45490"/>
                  <a:pt x="6807200" y="101605"/>
                </a:cubicBezTo>
                <a:lnTo>
                  <a:pt x="6807200" y="1422395"/>
                </a:lnTo>
                <a:cubicBezTo>
                  <a:pt x="6807200" y="1478510"/>
                  <a:pt x="6761710" y="1524000"/>
                  <a:pt x="67055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8877300" y="3479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236512" y="0"/>
                  <a:pt x="304800" y="68288"/>
                  <a:pt x="304800" y="152400"/>
                </a:cubicBezTo>
                <a:cubicBezTo>
                  <a:pt x="304800" y="236512"/>
                  <a:pt x="236512" y="304800"/>
                  <a:pt x="152400" y="304800"/>
                </a:cubicBezTo>
                <a:cubicBezTo>
                  <a:pt x="68288" y="304800"/>
                  <a:pt x="0" y="236512"/>
                  <a:pt x="0" y="152400"/>
                </a:cubicBezTo>
                <a:cubicBezTo>
                  <a:pt x="0" y="68288"/>
                  <a:pt x="68288" y="0"/>
                  <a:pt x="152400" y="0"/>
                </a:cubicBezTo>
                <a:close/>
                <a:moveTo>
                  <a:pt x="138113" y="71438"/>
                </a:moveTo>
                <a:lnTo>
                  <a:pt x="138113" y="152400"/>
                </a:lnTo>
                <a:cubicBezTo>
                  <a:pt x="138113" y="157163"/>
                  <a:pt x="140494" y="161627"/>
                  <a:pt x="144482" y="164306"/>
                </a:cubicBezTo>
                <a:lnTo>
                  <a:pt x="201632" y="202406"/>
                </a:lnTo>
                <a:cubicBezTo>
                  <a:pt x="208181" y="206812"/>
                  <a:pt x="217051" y="205026"/>
                  <a:pt x="221456" y="198418"/>
                </a:cubicBezTo>
                <a:cubicBezTo>
                  <a:pt x="225862" y="191810"/>
                  <a:pt x="224076" y="182999"/>
                  <a:pt x="217468" y="178594"/>
                </a:cubicBezTo>
                <a:lnTo>
                  <a:pt x="166688" y="144780"/>
                </a:lnTo>
                <a:lnTo>
                  <a:pt x="166688" y="71438"/>
                </a:lnTo>
                <a:cubicBezTo>
                  <a:pt x="166688" y="63520"/>
                  <a:pt x="160318" y="57150"/>
                  <a:pt x="152400" y="57150"/>
                </a:cubicBezTo>
                <a:cubicBezTo>
                  <a:pt x="144482" y="57150"/>
                  <a:pt x="138113" y="63520"/>
                  <a:pt x="138113" y="71438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1" name="Text 39"/>
          <p:cNvSpPr/>
          <p:nvPr/>
        </p:nvSpPr>
        <p:spPr>
          <a:xfrm>
            <a:off x="9372600" y="3454400"/>
            <a:ext cx="226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Через 6 месяцев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8839200" y="3911600"/>
            <a:ext cx="6502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Контрольный осмотр оперировавшим хирургом с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КТ исследованием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8636000" y="4927600"/>
            <a:ext cx="6807200" cy="1747519"/>
          </a:xfrm>
          <a:custGeom>
            <a:avLst/>
            <a:gdLst/>
            <a:ahLst/>
            <a:cxnLst/>
            <a:rect l="l" t="t" r="r" b="b"/>
            <a:pathLst>
              <a:path w="6807200" h="2184400">
                <a:moveTo>
                  <a:pt x="101596" y="0"/>
                </a:moveTo>
                <a:lnTo>
                  <a:pt x="6705604" y="0"/>
                </a:lnTo>
                <a:cubicBezTo>
                  <a:pt x="6761714" y="0"/>
                  <a:pt x="6807200" y="45486"/>
                  <a:pt x="6807200" y="101596"/>
                </a:cubicBezTo>
                <a:lnTo>
                  <a:pt x="6807200" y="2082804"/>
                </a:lnTo>
                <a:cubicBezTo>
                  <a:pt x="6807200" y="2138914"/>
                  <a:pt x="6761714" y="2184400"/>
                  <a:pt x="6705604" y="2184400"/>
                </a:cubicBezTo>
                <a:lnTo>
                  <a:pt x="101596" y="2184400"/>
                </a:lnTo>
                <a:cubicBezTo>
                  <a:pt x="45486" y="2184400"/>
                  <a:pt x="0" y="2138914"/>
                  <a:pt x="0" y="20828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4" name="Text 42"/>
          <p:cNvSpPr/>
          <p:nvPr/>
        </p:nvSpPr>
        <p:spPr>
          <a:xfrm>
            <a:off x="8839200" y="5130800"/>
            <a:ext cx="6502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Оценка: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8877300" y="56007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6" name="Text 44"/>
          <p:cNvSpPr/>
          <p:nvPr/>
        </p:nvSpPr>
        <p:spPr>
          <a:xfrm>
            <a:off x="9194800" y="5537200"/>
            <a:ext cx="614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Степень коррекции деформации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8877300" y="59563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8" name="Text 46"/>
          <p:cNvSpPr/>
          <p:nvPr/>
        </p:nvSpPr>
        <p:spPr>
          <a:xfrm>
            <a:off x="9194800" y="5892800"/>
            <a:ext cx="614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Консолидация костей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8877300" y="63119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0" name="Text 48"/>
          <p:cNvSpPr/>
          <p:nvPr/>
        </p:nvSpPr>
        <p:spPr>
          <a:xfrm>
            <a:off x="9194800" y="6248400"/>
            <a:ext cx="614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Исключение осложнений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8877300" y="66675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2" name="Text 50"/>
          <p:cNvSpPr/>
          <p:nvPr/>
        </p:nvSpPr>
        <p:spPr>
          <a:xfrm>
            <a:off x="9194800" y="6604000"/>
            <a:ext cx="614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Динамика интракраниальных аномалий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8371484" y="7620000"/>
            <a:ext cx="7376516" cy="1496060"/>
          </a:xfrm>
          <a:custGeom>
            <a:avLst/>
            <a:gdLst/>
            <a:ahLst/>
            <a:cxnLst/>
            <a:rect l="l" t="t" r="r" b="b"/>
            <a:pathLst>
              <a:path w="7442200" h="2489200">
                <a:moveTo>
                  <a:pt x="50800" y="0"/>
                </a:moveTo>
                <a:lnTo>
                  <a:pt x="7289811" y="0"/>
                </a:lnTo>
                <a:cubicBezTo>
                  <a:pt x="7373973" y="0"/>
                  <a:pt x="7442200" y="68227"/>
                  <a:pt x="7442200" y="152389"/>
                </a:cubicBezTo>
                <a:lnTo>
                  <a:pt x="7442200" y="2336811"/>
                </a:lnTo>
                <a:cubicBezTo>
                  <a:pt x="7442200" y="2420973"/>
                  <a:pt x="7373973" y="2489200"/>
                  <a:pt x="7289811" y="2489200"/>
                </a:cubicBezTo>
                <a:lnTo>
                  <a:pt x="50800" y="2489200"/>
                </a:lnTo>
                <a:cubicBezTo>
                  <a:pt x="22744" y="2489200"/>
                  <a:pt x="0" y="2466456"/>
                  <a:pt x="0" y="2438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4" name="Shape 52"/>
          <p:cNvSpPr/>
          <p:nvPr/>
        </p:nvSpPr>
        <p:spPr>
          <a:xfrm>
            <a:off x="8305800" y="7620000"/>
            <a:ext cx="65684" cy="1496060"/>
          </a:xfrm>
          <a:custGeom>
            <a:avLst/>
            <a:gdLst/>
            <a:ahLst/>
            <a:cxnLst/>
            <a:rect l="l" t="t" r="r" b="b"/>
            <a:pathLst>
              <a:path w="50800" h="2489200">
                <a:moveTo>
                  <a:pt x="50800" y="0"/>
                </a:moveTo>
                <a:lnTo>
                  <a:pt x="50800" y="0"/>
                </a:lnTo>
                <a:lnTo>
                  <a:pt x="50800" y="2489200"/>
                </a:lnTo>
                <a:lnTo>
                  <a:pt x="50800" y="2489200"/>
                </a:lnTo>
                <a:cubicBezTo>
                  <a:pt x="22763" y="2489200"/>
                  <a:pt x="0" y="2466437"/>
                  <a:pt x="0" y="2438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5" name="Shape 53"/>
          <p:cNvSpPr/>
          <p:nvPr/>
        </p:nvSpPr>
        <p:spPr>
          <a:xfrm>
            <a:off x="8437880" y="7289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6" name="Shape 54"/>
          <p:cNvSpPr/>
          <p:nvPr/>
        </p:nvSpPr>
        <p:spPr>
          <a:xfrm>
            <a:off x="8636000" y="7493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38100"/>
                </a:moveTo>
                <a:cubicBezTo>
                  <a:pt x="0" y="27563"/>
                  <a:pt x="8513" y="19050"/>
                  <a:pt x="19050" y="19050"/>
                </a:cubicBezTo>
                <a:lnTo>
                  <a:pt x="285750" y="19050"/>
                </a:lnTo>
                <a:cubicBezTo>
                  <a:pt x="296287" y="19050"/>
                  <a:pt x="304800" y="27563"/>
                  <a:pt x="304800" y="38100"/>
                </a:cubicBezTo>
                <a:cubicBezTo>
                  <a:pt x="304800" y="48637"/>
                  <a:pt x="296287" y="57150"/>
                  <a:pt x="285750" y="57150"/>
                </a:cubicBezTo>
                <a:lnTo>
                  <a:pt x="285750" y="247650"/>
                </a:lnTo>
                <a:cubicBezTo>
                  <a:pt x="296287" y="247650"/>
                  <a:pt x="304800" y="256163"/>
                  <a:pt x="304800" y="266700"/>
                </a:cubicBezTo>
                <a:cubicBezTo>
                  <a:pt x="304800" y="277237"/>
                  <a:pt x="296287" y="285750"/>
                  <a:pt x="285750" y="285750"/>
                </a:cubicBezTo>
                <a:lnTo>
                  <a:pt x="19050" y="285750"/>
                </a:lnTo>
                <a:cubicBezTo>
                  <a:pt x="8513" y="285750"/>
                  <a:pt x="0" y="277237"/>
                  <a:pt x="0" y="266700"/>
                </a:cubicBezTo>
                <a:cubicBezTo>
                  <a:pt x="0" y="256163"/>
                  <a:pt x="8513" y="247650"/>
                  <a:pt x="19050" y="247650"/>
                </a:cubicBezTo>
                <a:lnTo>
                  <a:pt x="19050" y="57150"/>
                </a:lnTo>
                <a:cubicBezTo>
                  <a:pt x="8513" y="57150"/>
                  <a:pt x="0" y="48637"/>
                  <a:pt x="0" y="38100"/>
                </a:cubicBezTo>
                <a:close/>
                <a:moveTo>
                  <a:pt x="166688" y="71438"/>
                </a:moveTo>
                <a:cubicBezTo>
                  <a:pt x="166688" y="63520"/>
                  <a:pt x="160318" y="57150"/>
                  <a:pt x="152400" y="57150"/>
                </a:cubicBezTo>
                <a:cubicBezTo>
                  <a:pt x="144482" y="57150"/>
                  <a:pt x="138113" y="63520"/>
                  <a:pt x="138113" y="71438"/>
                </a:cubicBezTo>
                <a:lnTo>
                  <a:pt x="138113" y="80962"/>
                </a:lnTo>
                <a:lnTo>
                  <a:pt x="100013" y="80962"/>
                </a:lnTo>
                <a:cubicBezTo>
                  <a:pt x="92095" y="80962"/>
                  <a:pt x="85725" y="87332"/>
                  <a:pt x="85725" y="95250"/>
                </a:cubicBezTo>
                <a:cubicBezTo>
                  <a:pt x="85725" y="103168"/>
                  <a:pt x="92095" y="109537"/>
                  <a:pt x="100013" y="109537"/>
                </a:cubicBezTo>
                <a:lnTo>
                  <a:pt x="138113" y="109537"/>
                </a:lnTo>
                <a:lnTo>
                  <a:pt x="138113" y="138113"/>
                </a:lnTo>
                <a:lnTo>
                  <a:pt x="90488" y="138113"/>
                </a:lnTo>
                <a:cubicBezTo>
                  <a:pt x="82570" y="138113"/>
                  <a:pt x="76200" y="144482"/>
                  <a:pt x="76200" y="152400"/>
                </a:cubicBezTo>
                <a:cubicBezTo>
                  <a:pt x="76200" y="160318"/>
                  <a:pt x="82570" y="166688"/>
                  <a:pt x="90488" y="166688"/>
                </a:cubicBezTo>
                <a:lnTo>
                  <a:pt x="138113" y="166688"/>
                </a:lnTo>
                <a:lnTo>
                  <a:pt x="138113" y="195263"/>
                </a:lnTo>
                <a:lnTo>
                  <a:pt x="100013" y="195263"/>
                </a:lnTo>
                <a:cubicBezTo>
                  <a:pt x="92095" y="195263"/>
                  <a:pt x="85725" y="201632"/>
                  <a:pt x="85725" y="209550"/>
                </a:cubicBezTo>
                <a:cubicBezTo>
                  <a:pt x="85725" y="217468"/>
                  <a:pt x="92095" y="223838"/>
                  <a:pt x="100013" y="223838"/>
                </a:cubicBezTo>
                <a:lnTo>
                  <a:pt x="138113" y="223838"/>
                </a:lnTo>
                <a:lnTo>
                  <a:pt x="138113" y="233363"/>
                </a:lnTo>
                <a:cubicBezTo>
                  <a:pt x="138113" y="241280"/>
                  <a:pt x="144482" y="247650"/>
                  <a:pt x="152400" y="247650"/>
                </a:cubicBezTo>
                <a:cubicBezTo>
                  <a:pt x="160318" y="247650"/>
                  <a:pt x="166688" y="241280"/>
                  <a:pt x="166688" y="233363"/>
                </a:cubicBezTo>
                <a:lnTo>
                  <a:pt x="166688" y="223838"/>
                </a:lnTo>
                <a:lnTo>
                  <a:pt x="204787" y="223838"/>
                </a:lnTo>
                <a:cubicBezTo>
                  <a:pt x="212705" y="223838"/>
                  <a:pt x="219075" y="217468"/>
                  <a:pt x="219075" y="209550"/>
                </a:cubicBezTo>
                <a:cubicBezTo>
                  <a:pt x="219075" y="201632"/>
                  <a:pt x="212705" y="195263"/>
                  <a:pt x="204787" y="195263"/>
                </a:cubicBezTo>
                <a:lnTo>
                  <a:pt x="166688" y="195263"/>
                </a:lnTo>
                <a:lnTo>
                  <a:pt x="166688" y="166688"/>
                </a:lnTo>
                <a:lnTo>
                  <a:pt x="214313" y="166688"/>
                </a:lnTo>
                <a:cubicBezTo>
                  <a:pt x="222230" y="166688"/>
                  <a:pt x="228600" y="160318"/>
                  <a:pt x="228600" y="152400"/>
                </a:cubicBezTo>
                <a:cubicBezTo>
                  <a:pt x="228600" y="144482"/>
                  <a:pt x="222230" y="138113"/>
                  <a:pt x="214313" y="138113"/>
                </a:cubicBezTo>
                <a:lnTo>
                  <a:pt x="166688" y="138113"/>
                </a:lnTo>
                <a:lnTo>
                  <a:pt x="166688" y="109537"/>
                </a:lnTo>
                <a:lnTo>
                  <a:pt x="204787" y="109537"/>
                </a:lnTo>
                <a:cubicBezTo>
                  <a:pt x="212705" y="109537"/>
                  <a:pt x="219075" y="103168"/>
                  <a:pt x="219075" y="95250"/>
                </a:cubicBezTo>
                <a:cubicBezTo>
                  <a:pt x="219075" y="87332"/>
                  <a:pt x="212705" y="80962"/>
                  <a:pt x="204787" y="80962"/>
                </a:cubicBezTo>
                <a:lnTo>
                  <a:pt x="166688" y="80962"/>
                </a:lnTo>
                <a:lnTo>
                  <a:pt x="166688" y="7143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7" name="Text 55"/>
          <p:cNvSpPr/>
          <p:nvPr/>
        </p:nvSpPr>
        <p:spPr>
          <a:xfrm>
            <a:off x="9296400" y="6553200"/>
            <a:ext cx="2882900" cy="187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Контрольные КТ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8839200" y="79756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9" name="Text 57"/>
          <p:cNvSpPr/>
          <p:nvPr/>
        </p:nvSpPr>
        <p:spPr>
          <a:xfrm>
            <a:off x="9230360" y="7081519"/>
            <a:ext cx="6365240" cy="19608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Только при </a:t>
            </a: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специальных показаниях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8859840" y="84074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cubicBezTo>
                  <a:pt x="157675" y="0"/>
                  <a:pt x="203200" y="45525"/>
                  <a:pt x="203200" y="101600"/>
                </a:cubicBezTo>
                <a:cubicBezTo>
                  <a:pt x="203200" y="157675"/>
                  <a:pt x="157675" y="203200"/>
                  <a:pt x="101600" y="203200"/>
                </a:cubicBezTo>
                <a:cubicBezTo>
                  <a:pt x="45525" y="203200"/>
                  <a:pt x="0" y="157675"/>
                  <a:pt x="0" y="101600"/>
                </a:cubicBezTo>
                <a:cubicBezTo>
                  <a:pt x="0" y="45525"/>
                  <a:pt x="45525" y="0"/>
                  <a:pt x="101600" y="0"/>
                </a:cubicBezTo>
                <a:close/>
                <a:moveTo>
                  <a:pt x="92075" y="47625"/>
                </a:moveTo>
                <a:lnTo>
                  <a:pt x="92075" y="101600"/>
                </a:lnTo>
                <a:cubicBezTo>
                  <a:pt x="92075" y="104775"/>
                  <a:pt x="93663" y="107752"/>
                  <a:pt x="96322" y="109538"/>
                </a:cubicBezTo>
                <a:lnTo>
                  <a:pt x="134422" y="134938"/>
                </a:lnTo>
                <a:cubicBezTo>
                  <a:pt x="138787" y="137874"/>
                  <a:pt x="144701" y="136684"/>
                  <a:pt x="147638" y="132278"/>
                </a:cubicBezTo>
                <a:cubicBezTo>
                  <a:pt x="150574" y="127873"/>
                  <a:pt x="149384" y="121999"/>
                  <a:pt x="144978" y="119063"/>
                </a:cubicBezTo>
                <a:lnTo>
                  <a:pt x="111125" y="96520"/>
                </a:lnTo>
                <a:lnTo>
                  <a:pt x="111125" y="47625"/>
                </a:lnTo>
                <a:cubicBezTo>
                  <a:pt x="111125" y="42347"/>
                  <a:pt x="106878" y="38100"/>
                  <a:pt x="101600" y="38100"/>
                </a:cubicBezTo>
                <a:cubicBezTo>
                  <a:pt x="96322" y="38100"/>
                  <a:pt x="92075" y="42347"/>
                  <a:pt x="92075" y="4762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61" name="Text 59"/>
          <p:cNvSpPr/>
          <p:nvPr/>
        </p:nvSpPr>
        <p:spPr>
          <a:xfrm>
            <a:off x="9230360" y="7620000"/>
            <a:ext cx="636524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 чаще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1 раза в 6-12 мес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8884920" y="89281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88900" y="63500"/>
                </a:moveTo>
                <a:cubicBezTo>
                  <a:pt x="88900" y="56491"/>
                  <a:pt x="94591" y="50800"/>
                  <a:pt x="101600" y="50800"/>
                </a:cubicBezTo>
                <a:cubicBezTo>
                  <a:pt x="108609" y="50800"/>
                  <a:pt x="114300" y="56491"/>
                  <a:pt x="114300" y="63500"/>
                </a:cubicBezTo>
                <a:cubicBezTo>
                  <a:pt x="114300" y="70509"/>
                  <a:pt x="108609" y="76200"/>
                  <a:pt x="101600" y="76200"/>
                </a:cubicBezTo>
                <a:cubicBezTo>
                  <a:pt x="94591" y="76200"/>
                  <a:pt x="88900" y="70509"/>
                  <a:pt x="88900" y="63500"/>
                </a:cubicBezTo>
                <a:close/>
                <a:moveTo>
                  <a:pt x="85725" y="88900"/>
                </a:moveTo>
                <a:lnTo>
                  <a:pt x="104775" y="88900"/>
                </a:lnTo>
                <a:cubicBezTo>
                  <a:pt x="110053" y="88900"/>
                  <a:pt x="114300" y="93147"/>
                  <a:pt x="114300" y="98425"/>
                </a:cubicBezTo>
                <a:lnTo>
                  <a:pt x="114300" y="133350"/>
                </a:lnTo>
                <a:lnTo>
                  <a:pt x="117475" y="133350"/>
                </a:lnTo>
                <a:cubicBezTo>
                  <a:pt x="122753" y="133350"/>
                  <a:pt x="127000" y="137597"/>
                  <a:pt x="127000" y="142875"/>
                </a:cubicBezTo>
                <a:cubicBezTo>
                  <a:pt x="127000" y="148153"/>
                  <a:pt x="122753" y="152400"/>
                  <a:pt x="117475" y="152400"/>
                </a:cubicBezTo>
                <a:lnTo>
                  <a:pt x="85725" y="152400"/>
                </a:lnTo>
                <a:cubicBezTo>
                  <a:pt x="80447" y="152400"/>
                  <a:pt x="76200" y="148153"/>
                  <a:pt x="76200" y="142875"/>
                </a:cubicBezTo>
                <a:cubicBezTo>
                  <a:pt x="76200" y="137597"/>
                  <a:pt x="80447" y="133350"/>
                  <a:pt x="85725" y="133350"/>
                </a:cubicBezTo>
                <a:lnTo>
                  <a:pt x="95250" y="133350"/>
                </a:lnTo>
                <a:lnTo>
                  <a:pt x="95250" y="107950"/>
                </a:lnTo>
                <a:lnTo>
                  <a:pt x="85725" y="107950"/>
                </a:lnTo>
                <a:cubicBezTo>
                  <a:pt x="80447" y="107950"/>
                  <a:pt x="76200" y="103703"/>
                  <a:pt x="76200" y="98425"/>
                </a:cubicBezTo>
                <a:cubicBezTo>
                  <a:pt x="76200" y="93147"/>
                  <a:pt x="80447" y="88900"/>
                  <a:pt x="85725" y="8890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63" name="Text 61"/>
          <p:cNvSpPr/>
          <p:nvPr/>
        </p:nvSpPr>
        <p:spPr>
          <a:xfrm>
            <a:off x="9194800" y="8100060"/>
            <a:ext cx="6400800" cy="1755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Для динамики гидроцефалии — МРТ или НСГ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980" y="1"/>
            <a:ext cx="7735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              Клинический пример</a:t>
            </a:r>
          </a:p>
          <a:p>
            <a:r>
              <a:rPr lang="ru-RU" sz="3600" b="1" dirty="0" smtClean="0"/>
              <a:t>             Пациент </a:t>
            </a:r>
            <a:r>
              <a:rPr lang="ru-RU" sz="3600" b="1" dirty="0" smtClean="0"/>
              <a:t>К. 2 года 4 мес.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72988" y="5880847"/>
            <a:ext cx="208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операции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2457450"/>
            <a:ext cx="203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операции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4" t="32349" r="27167" b="22421"/>
          <a:stretch/>
        </p:blipFill>
        <p:spPr>
          <a:xfrm rot="5400000">
            <a:off x="3371800" y="1848947"/>
            <a:ext cx="3026661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12099" r="13704" b="11605"/>
          <a:stretch/>
        </p:blipFill>
        <p:spPr>
          <a:xfrm>
            <a:off x="5965251" y="1420986"/>
            <a:ext cx="3312369" cy="2952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18395" r="29537" b="20371"/>
          <a:stretch/>
        </p:blipFill>
        <p:spPr>
          <a:xfrm rot="5400000">
            <a:off x="8864403" y="1817030"/>
            <a:ext cx="3013883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 t="7996" r="14310" b="21880"/>
          <a:stretch/>
        </p:blipFill>
        <p:spPr>
          <a:xfrm>
            <a:off x="4004284" y="5490401"/>
            <a:ext cx="2160240" cy="3088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0731" r="14113" b="30077"/>
          <a:stretch/>
        </p:blipFill>
        <p:spPr>
          <a:xfrm>
            <a:off x="7113753" y="5307530"/>
            <a:ext cx="3312368" cy="31009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7567" r="25976" b="-5477"/>
          <a:stretch/>
        </p:blipFill>
        <p:spPr>
          <a:xfrm>
            <a:off x="12082969" y="-1060"/>
            <a:ext cx="4173031" cy="3856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4688" r="33463" b="5058"/>
          <a:stretch/>
        </p:blipFill>
        <p:spPr>
          <a:xfrm>
            <a:off x="12384708" y="3648381"/>
            <a:ext cx="3871292" cy="49631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t="2962" b="12640"/>
          <a:stretch/>
        </p:blipFill>
        <p:spPr>
          <a:xfrm>
            <a:off x="4607995" y="2699224"/>
            <a:ext cx="4932515" cy="4642053"/>
          </a:xfrm>
          <a:prstGeom prst="rect">
            <a:avLst/>
          </a:prstGeom>
        </p:spPr>
      </p:pic>
      <p:sp>
        <p:nvSpPr>
          <p:cNvPr id="3" name="Минус 2"/>
          <p:cNvSpPr/>
          <p:nvPr/>
        </p:nvSpPr>
        <p:spPr>
          <a:xfrm rot="21197061">
            <a:off x="3427555" y="2504433"/>
            <a:ext cx="2742130" cy="139684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инус 13"/>
          <p:cNvSpPr/>
          <p:nvPr/>
        </p:nvSpPr>
        <p:spPr>
          <a:xfrm>
            <a:off x="7903499" y="2818496"/>
            <a:ext cx="1371215" cy="76871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Минус 14"/>
          <p:cNvSpPr/>
          <p:nvPr/>
        </p:nvSpPr>
        <p:spPr>
          <a:xfrm>
            <a:off x="3588726" y="6717323"/>
            <a:ext cx="2575798" cy="1359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/>
          <p:cNvSpPr/>
          <p:nvPr/>
        </p:nvSpPr>
        <p:spPr>
          <a:xfrm>
            <a:off x="9214338" y="6804178"/>
            <a:ext cx="1211783" cy="9565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1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2C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.redd.it/fc95d12f3d2a483573bafecf67a67f268dd89c5a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3E50">
                  <a:alpha val="95000"/>
                </a:srgbClr>
              </a:gs>
              <a:gs pos="50000">
                <a:srgbClr val="2C3E50">
                  <a:alpha val="90000"/>
                </a:srgbClr>
              </a:gs>
              <a:gs pos="100000">
                <a:srgbClr val="3498DB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7315200" y="1320800"/>
            <a:ext cx="1625600" cy="1625600"/>
          </a:xfrm>
          <a:custGeom>
            <a:avLst/>
            <a:gdLst/>
            <a:ahLst/>
            <a:cxnLst/>
            <a:rect l="l" t="t" r="r" b="b"/>
            <a:pathLst>
              <a:path w="1625600" h="1625600">
                <a:moveTo>
                  <a:pt x="381000" y="177800"/>
                </a:moveTo>
                <a:cubicBezTo>
                  <a:pt x="381000" y="79693"/>
                  <a:pt x="460692" y="0"/>
                  <a:pt x="558800" y="0"/>
                </a:cubicBezTo>
                <a:lnTo>
                  <a:pt x="635000" y="0"/>
                </a:lnTo>
                <a:cubicBezTo>
                  <a:pt x="691197" y="0"/>
                  <a:pt x="736600" y="45403"/>
                  <a:pt x="736600" y="101600"/>
                </a:cubicBezTo>
                <a:lnTo>
                  <a:pt x="736600" y="1524000"/>
                </a:lnTo>
                <a:cubicBezTo>
                  <a:pt x="736600" y="1580198"/>
                  <a:pt x="691197" y="1625600"/>
                  <a:pt x="635000" y="1625600"/>
                </a:cubicBezTo>
                <a:lnTo>
                  <a:pt x="533400" y="1625600"/>
                </a:lnTo>
                <a:cubicBezTo>
                  <a:pt x="438785" y="1625600"/>
                  <a:pt x="359093" y="1560830"/>
                  <a:pt x="336550" y="1473200"/>
                </a:cubicBezTo>
                <a:cubicBezTo>
                  <a:pt x="334328" y="1473200"/>
                  <a:pt x="332423" y="1473200"/>
                  <a:pt x="330200" y="1473200"/>
                </a:cubicBezTo>
                <a:cubicBezTo>
                  <a:pt x="189865" y="1473200"/>
                  <a:pt x="76200" y="1359535"/>
                  <a:pt x="76200" y="1219200"/>
                </a:cubicBezTo>
                <a:cubicBezTo>
                  <a:pt x="76200" y="1162050"/>
                  <a:pt x="95250" y="1109345"/>
                  <a:pt x="127000" y="1066800"/>
                </a:cubicBezTo>
                <a:cubicBezTo>
                  <a:pt x="65405" y="1020445"/>
                  <a:pt x="25400" y="946785"/>
                  <a:pt x="25400" y="863600"/>
                </a:cubicBezTo>
                <a:cubicBezTo>
                  <a:pt x="25400" y="765493"/>
                  <a:pt x="81280" y="680085"/>
                  <a:pt x="162560" y="637858"/>
                </a:cubicBezTo>
                <a:cubicBezTo>
                  <a:pt x="140018" y="599758"/>
                  <a:pt x="127000" y="555308"/>
                  <a:pt x="127000" y="508000"/>
                </a:cubicBezTo>
                <a:cubicBezTo>
                  <a:pt x="127000" y="367665"/>
                  <a:pt x="240665" y="254000"/>
                  <a:pt x="381000" y="254000"/>
                </a:cubicBezTo>
                <a:lnTo>
                  <a:pt x="381000" y="177800"/>
                </a:lnTo>
                <a:close/>
                <a:moveTo>
                  <a:pt x="1244600" y="177800"/>
                </a:moveTo>
                <a:lnTo>
                  <a:pt x="1244600" y="254000"/>
                </a:lnTo>
                <a:cubicBezTo>
                  <a:pt x="1384935" y="254000"/>
                  <a:pt x="1498600" y="367665"/>
                  <a:pt x="1498600" y="508000"/>
                </a:cubicBezTo>
                <a:cubicBezTo>
                  <a:pt x="1498600" y="555625"/>
                  <a:pt x="1485583" y="600075"/>
                  <a:pt x="1463040" y="637858"/>
                </a:cubicBezTo>
                <a:cubicBezTo>
                  <a:pt x="1544638" y="680085"/>
                  <a:pt x="1600200" y="765175"/>
                  <a:pt x="1600200" y="863600"/>
                </a:cubicBezTo>
                <a:cubicBezTo>
                  <a:pt x="1600200" y="946785"/>
                  <a:pt x="1560195" y="1020445"/>
                  <a:pt x="1498600" y="1066800"/>
                </a:cubicBezTo>
                <a:cubicBezTo>
                  <a:pt x="1530350" y="1109345"/>
                  <a:pt x="1549400" y="1162050"/>
                  <a:pt x="1549400" y="1219200"/>
                </a:cubicBezTo>
                <a:cubicBezTo>
                  <a:pt x="1549400" y="1359535"/>
                  <a:pt x="1435735" y="1473200"/>
                  <a:pt x="1295400" y="1473200"/>
                </a:cubicBezTo>
                <a:cubicBezTo>
                  <a:pt x="1293178" y="1473200"/>
                  <a:pt x="1291273" y="1473200"/>
                  <a:pt x="1289050" y="1473200"/>
                </a:cubicBezTo>
                <a:cubicBezTo>
                  <a:pt x="1266508" y="1560830"/>
                  <a:pt x="1186815" y="1625600"/>
                  <a:pt x="1092200" y="1625600"/>
                </a:cubicBezTo>
                <a:lnTo>
                  <a:pt x="990600" y="1625600"/>
                </a:lnTo>
                <a:cubicBezTo>
                  <a:pt x="934403" y="1625600"/>
                  <a:pt x="889000" y="1580198"/>
                  <a:pt x="889000" y="1524000"/>
                </a:cubicBezTo>
                <a:lnTo>
                  <a:pt x="889000" y="101600"/>
                </a:lnTo>
                <a:cubicBezTo>
                  <a:pt x="889000" y="45403"/>
                  <a:pt x="934403" y="0"/>
                  <a:pt x="990600" y="0"/>
                </a:cubicBezTo>
                <a:lnTo>
                  <a:pt x="1066800" y="0"/>
                </a:lnTo>
                <a:cubicBezTo>
                  <a:pt x="1164908" y="0"/>
                  <a:pt x="1244600" y="79693"/>
                  <a:pt x="1244600" y="177800"/>
                </a:cubicBezTo>
                <a:close/>
              </a:path>
            </a:pathLst>
          </a:custGeom>
          <a:solidFill>
            <a:srgbClr val="3498DB">
              <a:alpha val="3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1006277" y="3556000"/>
            <a:ext cx="142494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96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Спасибо за внимание!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112000" y="5181600"/>
            <a:ext cx="2032000" cy="101600"/>
          </a:xfrm>
          <a:custGeom>
            <a:avLst/>
            <a:gdLst/>
            <a:ahLst/>
            <a:cxnLst/>
            <a:rect l="l" t="t" r="r" b="b"/>
            <a:pathLst>
              <a:path w="2032000" h="101600">
                <a:moveTo>
                  <a:pt x="0" y="0"/>
                </a:moveTo>
                <a:lnTo>
                  <a:pt x="2032000" y="0"/>
                </a:lnTo>
                <a:lnTo>
                  <a:pt x="2032000" y="101600"/>
                </a:lnTo>
                <a:lnTo>
                  <a:pt x="0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Text 4"/>
          <p:cNvSpPr/>
          <p:nvPr/>
        </p:nvSpPr>
        <p:spPr>
          <a:xfrm>
            <a:off x="6930430" y="5892800"/>
            <a:ext cx="2400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rgbClr val="ECF0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Вопросы?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3079155" y="72898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114300" y="57150"/>
                </a:moveTo>
                <a:cubicBezTo>
                  <a:pt x="114300" y="25628"/>
                  <a:pt x="139928" y="0"/>
                  <a:pt x="171450" y="0"/>
                </a:cubicBezTo>
                <a:lnTo>
                  <a:pt x="342900" y="0"/>
                </a:lnTo>
                <a:cubicBezTo>
                  <a:pt x="374422" y="0"/>
                  <a:pt x="400050" y="25628"/>
                  <a:pt x="400050" y="57150"/>
                </a:cubicBezTo>
                <a:lnTo>
                  <a:pt x="400050" y="114300"/>
                </a:lnTo>
                <a:lnTo>
                  <a:pt x="457200" y="114300"/>
                </a:lnTo>
                <a:cubicBezTo>
                  <a:pt x="488722" y="114300"/>
                  <a:pt x="514350" y="139928"/>
                  <a:pt x="514350" y="171450"/>
                </a:cubicBezTo>
                <a:lnTo>
                  <a:pt x="514350" y="400050"/>
                </a:lnTo>
                <a:cubicBezTo>
                  <a:pt x="514350" y="431572"/>
                  <a:pt x="488722" y="457200"/>
                  <a:pt x="457200" y="457200"/>
                </a:cubicBezTo>
                <a:lnTo>
                  <a:pt x="57150" y="457200"/>
                </a:lnTo>
                <a:cubicBezTo>
                  <a:pt x="25628" y="457200"/>
                  <a:pt x="0" y="431572"/>
                  <a:pt x="0" y="400050"/>
                </a:cubicBezTo>
                <a:lnTo>
                  <a:pt x="0" y="171450"/>
                </a:lnTo>
                <a:cubicBezTo>
                  <a:pt x="0" y="139928"/>
                  <a:pt x="25628" y="114300"/>
                  <a:pt x="57150" y="114300"/>
                </a:cubicBezTo>
                <a:lnTo>
                  <a:pt x="114300" y="114300"/>
                </a:lnTo>
                <a:lnTo>
                  <a:pt x="114300" y="57150"/>
                </a:lnTo>
                <a:close/>
                <a:moveTo>
                  <a:pt x="242888" y="314325"/>
                </a:moveTo>
                <a:cubicBezTo>
                  <a:pt x="227082" y="314325"/>
                  <a:pt x="214313" y="327094"/>
                  <a:pt x="214313" y="342900"/>
                </a:cubicBezTo>
                <a:lnTo>
                  <a:pt x="214313" y="414338"/>
                </a:lnTo>
                <a:lnTo>
                  <a:pt x="300038" y="414338"/>
                </a:lnTo>
                <a:lnTo>
                  <a:pt x="300038" y="342900"/>
                </a:lnTo>
                <a:cubicBezTo>
                  <a:pt x="300038" y="327094"/>
                  <a:pt x="287268" y="314325"/>
                  <a:pt x="271463" y="314325"/>
                </a:cubicBezTo>
                <a:lnTo>
                  <a:pt x="242888" y="314325"/>
                </a:lnTo>
                <a:close/>
                <a:moveTo>
                  <a:pt x="114300" y="328613"/>
                </a:moveTo>
                <a:lnTo>
                  <a:pt x="114300" y="300038"/>
                </a:lnTo>
                <a:cubicBezTo>
                  <a:pt x="114300" y="292179"/>
                  <a:pt x="107871" y="285750"/>
                  <a:pt x="100013" y="285750"/>
                </a:cubicBezTo>
                <a:lnTo>
                  <a:pt x="71438" y="285750"/>
                </a:lnTo>
                <a:cubicBezTo>
                  <a:pt x="63579" y="285750"/>
                  <a:pt x="57150" y="292179"/>
                  <a:pt x="57150" y="300038"/>
                </a:cubicBezTo>
                <a:lnTo>
                  <a:pt x="57150" y="328613"/>
                </a:lnTo>
                <a:cubicBezTo>
                  <a:pt x="57150" y="336471"/>
                  <a:pt x="63579" y="342900"/>
                  <a:pt x="71438" y="342900"/>
                </a:cubicBezTo>
                <a:lnTo>
                  <a:pt x="100013" y="342900"/>
                </a:lnTo>
                <a:cubicBezTo>
                  <a:pt x="107871" y="342900"/>
                  <a:pt x="114300" y="336471"/>
                  <a:pt x="114300" y="328613"/>
                </a:cubicBezTo>
                <a:close/>
                <a:moveTo>
                  <a:pt x="100013" y="228600"/>
                </a:moveTo>
                <a:cubicBezTo>
                  <a:pt x="107871" y="228600"/>
                  <a:pt x="114300" y="222171"/>
                  <a:pt x="114300" y="214313"/>
                </a:cubicBezTo>
                <a:lnTo>
                  <a:pt x="114300" y="185738"/>
                </a:lnTo>
                <a:cubicBezTo>
                  <a:pt x="114300" y="177879"/>
                  <a:pt x="107871" y="171450"/>
                  <a:pt x="100013" y="171450"/>
                </a:cubicBezTo>
                <a:lnTo>
                  <a:pt x="71438" y="171450"/>
                </a:lnTo>
                <a:cubicBezTo>
                  <a:pt x="63579" y="171450"/>
                  <a:pt x="57150" y="177879"/>
                  <a:pt x="57150" y="185738"/>
                </a:cubicBezTo>
                <a:lnTo>
                  <a:pt x="57150" y="214313"/>
                </a:lnTo>
                <a:cubicBezTo>
                  <a:pt x="57150" y="222171"/>
                  <a:pt x="63579" y="228600"/>
                  <a:pt x="71438" y="228600"/>
                </a:cubicBezTo>
                <a:lnTo>
                  <a:pt x="100013" y="228600"/>
                </a:lnTo>
                <a:close/>
                <a:moveTo>
                  <a:pt x="457200" y="328613"/>
                </a:moveTo>
                <a:lnTo>
                  <a:pt x="457200" y="300038"/>
                </a:lnTo>
                <a:cubicBezTo>
                  <a:pt x="457200" y="292179"/>
                  <a:pt x="450771" y="285750"/>
                  <a:pt x="442913" y="285750"/>
                </a:cubicBezTo>
                <a:lnTo>
                  <a:pt x="414338" y="285750"/>
                </a:lnTo>
                <a:cubicBezTo>
                  <a:pt x="406479" y="285750"/>
                  <a:pt x="400050" y="292179"/>
                  <a:pt x="400050" y="300038"/>
                </a:cubicBezTo>
                <a:lnTo>
                  <a:pt x="400050" y="328613"/>
                </a:lnTo>
                <a:cubicBezTo>
                  <a:pt x="400050" y="336471"/>
                  <a:pt x="406479" y="342900"/>
                  <a:pt x="414338" y="342900"/>
                </a:cubicBezTo>
                <a:lnTo>
                  <a:pt x="442913" y="342900"/>
                </a:lnTo>
                <a:cubicBezTo>
                  <a:pt x="450771" y="342900"/>
                  <a:pt x="457200" y="336471"/>
                  <a:pt x="457200" y="328613"/>
                </a:cubicBezTo>
                <a:close/>
                <a:moveTo>
                  <a:pt x="442913" y="228600"/>
                </a:moveTo>
                <a:cubicBezTo>
                  <a:pt x="450771" y="228600"/>
                  <a:pt x="457200" y="222171"/>
                  <a:pt x="457200" y="214313"/>
                </a:cubicBezTo>
                <a:lnTo>
                  <a:pt x="457200" y="185738"/>
                </a:lnTo>
                <a:cubicBezTo>
                  <a:pt x="457200" y="177879"/>
                  <a:pt x="450771" y="171450"/>
                  <a:pt x="442913" y="171450"/>
                </a:cubicBezTo>
                <a:lnTo>
                  <a:pt x="414338" y="171450"/>
                </a:lnTo>
                <a:cubicBezTo>
                  <a:pt x="406479" y="171450"/>
                  <a:pt x="400050" y="177879"/>
                  <a:pt x="400050" y="185738"/>
                </a:cubicBezTo>
                <a:lnTo>
                  <a:pt x="400050" y="214313"/>
                </a:lnTo>
                <a:cubicBezTo>
                  <a:pt x="400050" y="222171"/>
                  <a:pt x="406479" y="228600"/>
                  <a:pt x="414338" y="228600"/>
                </a:cubicBezTo>
                <a:lnTo>
                  <a:pt x="442913" y="228600"/>
                </a:lnTo>
                <a:close/>
                <a:moveTo>
                  <a:pt x="235744" y="92869"/>
                </a:moveTo>
                <a:lnTo>
                  <a:pt x="235744" y="121444"/>
                </a:lnTo>
                <a:lnTo>
                  <a:pt x="207169" y="121444"/>
                </a:lnTo>
                <a:cubicBezTo>
                  <a:pt x="199311" y="121444"/>
                  <a:pt x="192881" y="127873"/>
                  <a:pt x="192881" y="135731"/>
                </a:cubicBezTo>
                <a:lnTo>
                  <a:pt x="192881" y="150019"/>
                </a:lnTo>
                <a:cubicBezTo>
                  <a:pt x="192881" y="157877"/>
                  <a:pt x="199311" y="164306"/>
                  <a:pt x="207169" y="164306"/>
                </a:cubicBezTo>
                <a:lnTo>
                  <a:pt x="235744" y="164306"/>
                </a:lnTo>
                <a:lnTo>
                  <a:pt x="235744" y="192881"/>
                </a:lnTo>
                <a:cubicBezTo>
                  <a:pt x="235744" y="200739"/>
                  <a:pt x="242173" y="207169"/>
                  <a:pt x="250031" y="207169"/>
                </a:cubicBezTo>
                <a:lnTo>
                  <a:pt x="264319" y="207169"/>
                </a:lnTo>
                <a:cubicBezTo>
                  <a:pt x="272177" y="207169"/>
                  <a:pt x="278606" y="200739"/>
                  <a:pt x="278606" y="192881"/>
                </a:cubicBezTo>
                <a:lnTo>
                  <a:pt x="278606" y="164306"/>
                </a:lnTo>
                <a:lnTo>
                  <a:pt x="307181" y="164306"/>
                </a:lnTo>
                <a:cubicBezTo>
                  <a:pt x="315039" y="164306"/>
                  <a:pt x="321469" y="157877"/>
                  <a:pt x="321469" y="150019"/>
                </a:cubicBezTo>
                <a:lnTo>
                  <a:pt x="321469" y="135731"/>
                </a:lnTo>
                <a:cubicBezTo>
                  <a:pt x="321469" y="127873"/>
                  <a:pt x="315039" y="121444"/>
                  <a:pt x="307181" y="121444"/>
                </a:cubicBezTo>
                <a:lnTo>
                  <a:pt x="278606" y="121444"/>
                </a:lnTo>
                <a:lnTo>
                  <a:pt x="278606" y="92869"/>
                </a:lnTo>
                <a:cubicBezTo>
                  <a:pt x="278606" y="85011"/>
                  <a:pt x="272177" y="78581"/>
                  <a:pt x="264319" y="78581"/>
                </a:cubicBezTo>
                <a:lnTo>
                  <a:pt x="250031" y="78581"/>
                </a:lnTo>
                <a:cubicBezTo>
                  <a:pt x="242173" y="78581"/>
                  <a:pt x="235744" y="85011"/>
                  <a:pt x="235744" y="92869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9" name="Text 6"/>
          <p:cNvSpPr/>
          <p:nvPr/>
        </p:nvSpPr>
        <p:spPr>
          <a:xfrm>
            <a:off x="3749080" y="7315200"/>
            <a:ext cx="3606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ECF0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Детская нейрохирургия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891463" y="7213600"/>
            <a:ext cx="50800" cy="609600"/>
          </a:xfrm>
          <a:custGeom>
            <a:avLst/>
            <a:gdLst/>
            <a:ahLst/>
            <a:cxnLst/>
            <a:rect l="l" t="t" r="r" b="b"/>
            <a:pathLst>
              <a:path w="50800" h="609600">
                <a:moveTo>
                  <a:pt x="0" y="0"/>
                </a:moveTo>
                <a:lnTo>
                  <a:pt x="50800" y="0"/>
                </a:lnTo>
                <a:lnTo>
                  <a:pt x="508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1" name="Shape 8"/>
          <p:cNvSpPr/>
          <p:nvPr/>
        </p:nvSpPr>
        <p:spPr>
          <a:xfrm>
            <a:off x="8580438" y="72898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42863" y="174843"/>
                </a:moveTo>
                <a:lnTo>
                  <a:pt x="229672" y="251728"/>
                </a:lnTo>
                <a:cubicBezTo>
                  <a:pt x="238423" y="255300"/>
                  <a:pt x="247710" y="257175"/>
                  <a:pt x="257175" y="257175"/>
                </a:cubicBezTo>
                <a:cubicBezTo>
                  <a:pt x="266640" y="257175"/>
                  <a:pt x="275927" y="255300"/>
                  <a:pt x="284678" y="251728"/>
                </a:cubicBezTo>
                <a:lnTo>
                  <a:pt x="501134" y="162610"/>
                </a:lnTo>
                <a:cubicBezTo>
                  <a:pt x="509171" y="159306"/>
                  <a:pt x="514350" y="151537"/>
                  <a:pt x="514350" y="142875"/>
                </a:cubicBezTo>
                <a:cubicBezTo>
                  <a:pt x="514350" y="134213"/>
                  <a:pt x="509171" y="126444"/>
                  <a:pt x="501134" y="123140"/>
                </a:cubicBezTo>
                <a:lnTo>
                  <a:pt x="284678" y="34022"/>
                </a:lnTo>
                <a:cubicBezTo>
                  <a:pt x="275927" y="30450"/>
                  <a:pt x="266640" y="28575"/>
                  <a:pt x="257175" y="28575"/>
                </a:cubicBezTo>
                <a:cubicBezTo>
                  <a:pt x="247710" y="28575"/>
                  <a:pt x="238423" y="30450"/>
                  <a:pt x="229672" y="34022"/>
                </a:cubicBezTo>
                <a:lnTo>
                  <a:pt x="13216" y="123140"/>
                </a:lnTo>
                <a:cubicBezTo>
                  <a:pt x="5179" y="126444"/>
                  <a:pt x="0" y="134213"/>
                  <a:pt x="0" y="142875"/>
                </a:cubicBezTo>
                <a:lnTo>
                  <a:pt x="0" y="407194"/>
                </a:lnTo>
                <a:cubicBezTo>
                  <a:pt x="0" y="419070"/>
                  <a:pt x="9555" y="428625"/>
                  <a:pt x="21431" y="428625"/>
                </a:cubicBezTo>
                <a:cubicBezTo>
                  <a:pt x="33308" y="428625"/>
                  <a:pt x="42863" y="419070"/>
                  <a:pt x="42863" y="407194"/>
                </a:cubicBezTo>
                <a:lnTo>
                  <a:pt x="42863" y="174843"/>
                </a:lnTo>
                <a:close/>
                <a:moveTo>
                  <a:pt x="85725" y="238869"/>
                </a:moveTo>
                <a:lnTo>
                  <a:pt x="85725" y="342900"/>
                </a:lnTo>
                <a:cubicBezTo>
                  <a:pt x="85725" y="390227"/>
                  <a:pt x="162520" y="428625"/>
                  <a:pt x="257175" y="428625"/>
                </a:cubicBezTo>
                <a:cubicBezTo>
                  <a:pt x="351830" y="428625"/>
                  <a:pt x="428625" y="390227"/>
                  <a:pt x="428625" y="342900"/>
                </a:cubicBezTo>
                <a:lnTo>
                  <a:pt x="428625" y="238780"/>
                </a:lnTo>
                <a:lnTo>
                  <a:pt x="301020" y="291376"/>
                </a:lnTo>
                <a:cubicBezTo>
                  <a:pt x="287089" y="297091"/>
                  <a:pt x="272266" y="300037"/>
                  <a:pt x="257175" y="300037"/>
                </a:cubicBezTo>
                <a:cubicBezTo>
                  <a:pt x="242084" y="300037"/>
                  <a:pt x="227261" y="297091"/>
                  <a:pt x="213330" y="291376"/>
                </a:cubicBezTo>
                <a:lnTo>
                  <a:pt x="85725" y="23878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2" name="Text 9"/>
          <p:cNvSpPr/>
          <p:nvPr/>
        </p:nvSpPr>
        <p:spPr>
          <a:xfrm>
            <a:off x="9250363" y="7315200"/>
            <a:ext cx="4025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ECF0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Семинар для ординаторов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9702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 / ОПРЕДЕЛЕНИЕ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9906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Что такое краниосиностоз?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8288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2184400"/>
            <a:ext cx="9575800" cy="1625600"/>
          </a:xfrm>
          <a:custGeom>
            <a:avLst/>
            <a:gdLst/>
            <a:ahLst/>
            <a:cxnLst/>
            <a:rect l="l" t="t" r="r" b="b"/>
            <a:pathLst>
              <a:path w="9575800" h="1625600">
                <a:moveTo>
                  <a:pt x="50800" y="0"/>
                </a:moveTo>
                <a:lnTo>
                  <a:pt x="9423400" y="0"/>
                </a:lnTo>
                <a:cubicBezTo>
                  <a:pt x="9507512" y="0"/>
                  <a:pt x="9575800" y="68288"/>
                  <a:pt x="9575800" y="152400"/>
                </a:cubicBezTo>
                <a:lnTo>
                  <a:pt x="9575800" y="1473200"/>
                </a:lnTo>
                <a:cubicBezTo>
                  <a:pt x="9575800" y="1557312"/>
                  <a:pt x="9507512" y="1625600"/>
                  <a:pt x="9423400" y="1625600"/>
                </a:cubicBez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2184400"/>
            <a:ext cx="50800" cy="1625600"/>
          </a:xfrm>
          <a:custGeom>
            <a:avLst/>
            <a:gdLst/>
            <a:ahLst/>
            <a:cxnLst/>
            <a:rect l="l" t="t" r="r" b="b"/>
            <a:pathLst>
              <a:path w="50800" h="1625600">
                <a:moveTo>
                  <a:pt x="50800" y="0"/>
                </a:moveTo>
                <a:lnTo>
                  <a:pt x="50800" y="0"/>
                </a:lnTo>
                <a:lnTo>
                  <a:pt x="50800" y="1625600"/>
                </a:ln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7" name="Shape 5"/>
          <p:cNvSpPr/>
          <p:nvPr/>
        </p:nvSpPr>
        <p:spPr>
          <a:xfrm>
            <a:off x="774700" y="24892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381000"/>
                </a:moveTo>
                <a:cubicBezTo>
                  <a:pt x="295640" y="381000"/>
                  <a:pt x="381000" y="295640"/>
                  <a:pt x="381000" y="190500"/>
                </a:cubicBezTo>
                <a:cubicBezTo>
                  <a:pt x="381000" y="85360"/>
                  <a:pt x="295640" y="0"/>
                  <a:pt x="190500" y="0"/>
                </a:cubicBezTo>
                <a:cubicBezTo>
                  <a:pt x="85360" y="0"/>
                  <a:pt x="0" y="85360"/>
                  <a:pt x="0" y="190500"/>
                </a:cubicBezTo>
                <a:cubicBezTo>
                  <a:pt x="0" y="295640"/>
                  <a:pt x="85360" y="381000"/>
                  <a:pt x="190500" y="381000"/>
                </a:cubicBezTo>
                <a:close/>
                <a:moveTo>
                  <a:pt x="166688" y="119063"/>
                </a:moveTo>
                <a:cubicBezTo>
                  <a:pt x="166688" y="105920"/>
                  <a:pt x="177358" y="95250"/>
                  <a:pt x="190500" y="95250"/>
                </a:cubicBezTo>
                <a:cubicBezTo>
                  <a:pt x="203642" y="95250"/>
                  <a:pt x="214313" y="105920"/>
                  <a:pt x="214313" y="119063"/>
                </a:cubicBezTo>
                <a:cubicBezTo>
                  <a:pt x="214313" y="132205"/>
                  <a:pt x="203642" y="142875"/>
                  <a:pt x="190500" y="142875"/>
                </a:cubicBezTo>
                <a:cubicBezTo>
                  <a:pt x="177358" y="142875"/>
                  <a:pt x="166688" y="132205"/>
                  <a:pt x="166688" y="119063"/>
                </a:cubicBezTo>
                <a:close/>
                <a:moveTo>
                  <a:pt x="160734" y="166688"/>
                </a:moveTo>
                <a:lnTo>
                  <a:pt x="196453" y="166688"/>
                </a:lnTo>
                <a:cubicBezTo>
                  <a:pt x="206350" y="166688"/>
                  <a:pt x="214313" y="174650"/>
                  <a:pt x="214313" y="184547"/>
                </a:cubicBezTo>
                <a:lnTo>
                  <a:pt x="214313" y="250031"/>
                </a:lnTo>
                <a:lnTo>
                  <a:pt x="220266" y="250031"/>
                </a:lnTo>
                <a:cubicBezTo>
                  <a:pt x="230163" y="250031"/>
                  <a:pt x="238125" y="257994"/>
                  <a:pt x="238125" y="267891"/>
                </a:cubicBezTo>
                <a:cubicBezTo>
                  <a:pt x="238125" y="277788"/>
                  <a:pt x="230163" y="285750"/>
                  <a:pt x="220266" y="285750"/>
                </a:cubicBezTo>
                <a:lnTo>
                  <a:pt x="160734" y="285750"/>
                </a:lnTo>
                <a:cubicBezTo>
                  <a:pt x="150837" y="285750"/>
                  <a:pt x="142875" y="277788"/>
                  <a:pt x="142875" y="267891"/>
                </a:cubicBezTo>
                <a:cubicBezTo>
                  <a:pt x="142875" y="257994"/>
                  <a:pt x="150837" y="250031"/>
                  <a:pt x="160734" y="250031"/>
                </a:cubicBezTo>
                <a:lnTo>
                  <a:pt x="178594" y="250031"/>
                </a:lnTo>
                <a:lnTo>
                  <a:pt x="178594" y="202406"/>
                </a:lnTo>
                <a:lnTo>
                  <a:pt x="160734" y="202406"/>
                </a:lnTo>
                <a:cubicBezTo>
                  <a:pt x="150837" y="202406"/>
                  <a:pt x="142875" y="194444"/>
                  <a:pt x="142875" y="184547"/>
                </a:cubicBezTo>
                <a:cubicBezTo>
                  <a:pt x="142875" y="174650"/>
                  <a:pt x="150837" y="166688"/>
                  <a:pt x="160734" y="166688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8" name="Text 6"/>
          <p:cNvSpPr/>
          <p:nvPr/>
        </p:nvSpPr>
        <p:spPr>
          <a:xfrm>
            <a:off x="1319808" y="2438400"/>
            <a:ext cx="866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Определение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319808" y="2895600"/>
            <a:ext cx="86360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Врожденное отсутствие или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преждевременное закрытие швов черепа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приводящее к аномальному развитию черепа и деформации.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33400" y="4013200"/>
            <a:ext cx="9575800" cy="1625600"/>
          </a:xfrm>
          <a:custGeom>
            <a:avLst/>
            <a:gdLst/>
            <a:ahLst/>
            <a:cxnLst/>
            <a:rect l="l" t="t" r="r" b="b"/>
            <a:pathLst>
              <a:path w="9575800" h="1625600">
                <a:moveTo>
                  <a:pt x="50800" y="0"/>
                </a:moveTo>
                <a:lnTo>
                  <a:pt x="9423400" y="0"/>
                </a:lnTo>
                <a:cubicBezTo>
                  <a:pt x="9507512" y="0"/>
                  <a:pt x="9575800" y="68288"/>
                  <a:pt x="9575800" y="152400"/>
                </a:cubicBezTo>
                <a:lnTo>
                  <a:pt x="9575800" y="1473200"/>
                </a:lnTo>
                <a:cubicBezTo>
                  <a:pt x="9575800" y="1557312"/>
                  <a:pt x="9507512" y="1625600"/>
                  <a:pt x="9423400" y="1625600"/>
                </a:cubicBez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533400" y="4013200"/>
            <a:ext cx="50800" cy="1625600"/>
          </a:xfrm>
          <a:custGeom>
            <a:avLst/>
            <a:gdLst/>
            <a:ahLst/>
            <a:cxnLst/>
            <a:rect l="l" t="t" r="r" b="b"/>
            <a:pathLst>
              <a:path w="50800" h="1625600">
                <a:moveTo>
                  <a:pt x="50800" y="0"/>
                </a:moveTo>
                <a:lnTo>
                  <a:pt x="50800" y="0"/>
                </a:lnTo>
                <a:lnTo>
                  <a:pt x="50800" y="1625600"/>
                </a:ln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2" name="Shape 10"/>
          <p:cNvSpPr/>
          <p:nvPr/>
        </p:nvSpPr>
        <p:spPr>
          <a:xfrm>
            <a:off x="806450" y="43180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cubicBezTo>
                  <a:pt x="201439" y="0"/>
                  <a:pt x="211485" y="6028"/>
                  <a:pt x="216694" y="15627"/>
                </a:cubicBezTo>
                <a:lnTo>
                  <a:pt x="377428" y="313283"/>
                </a:lnTo>
                <a:cubicBezTo>
                  <a:pt x="382414" y="322511"/>
                  <a:pt x="382191" y="333673"/>
                  <a:pt x="376833" y="342677"/>
                </a:cubicBezTo>
                <a:cubicBezTo>
                  <a:pt x="371475" y="351681"/>
                  <a:pt x="361727" y="357188"/>
                  <a:pt x="351234" y="357188"/>
                </a:cubicBezTo>
                <a:lnTo>
                  <a:pt x="29766" y="357188"/>
                </a:lnTo>
                <a:cubicBezTo>
                  <a:pt x="19273" y="357188"/>
                  <a:pt x="9599" y="351681"/>
                  <a:pt x="4167" y="342677"/>
                </a:cubicBezTo>
                <a:cubicBezTo>
                  <a:pt x="-1265" y="333673"/>
                  <a:pt x="-1414" y="322511"/>
                  <a:pt x="3572" y="313283"/>
                </a:cubicBezTo>
                <a:lnTo>
                  <a:pt x="164306" y="15627"/>
                </a:lnTo>
                <a:cubicBezTo>
                  <a:pt x="169515" y="6028"/>
                  <a:pt x="179561" y="0"/>
                  <a:pt x="190500" y="0"/>
                </a:cubicBezTo>
                <a:close/>
                <a:moveTo>
                  <a:pt x="190500" y="125016"/>
                </a:moveTo>
                <a:cubicBezTo>
                  <a:pt x="180603" y="125016"/>
                  <a:pt x="172641" y="132978"/>
                  <a:pt x="172641" y="142875"/>
                </a:cubicBezTo>
                <a:lnTo>
                  <a:pt x="172641" y="226219"/>
                </a:lnTo>
                <a:cubicBezTo>
                  <a:pt x="172641" y="236116"/>
                  <a:pt x="180603" y="244078"/>
                  <a:pt x="190500" y="244078"/>
                </a:cubicBezTo>
                <a:cubicBezTo>
                  <a:pt x="200397" y="244078"/>
                  <a:pt x="208359" y="236116"/>
                  <a:pt x="208359" y="226219"/>
                </a:cubicBezTo>
                <a:lnTo>
                  <a:pt x="208359" y="142875"/>
                </a:lnTo>
                <a:cubicBezTo>
                  <a:pt x="208359" y="132978"/>
                  <a:pt x="200397" y="125016"/>
                  <a:pt x="190500" y="125016"/>
                </a:cubicBezTo>
                <a:close/>
                <a:moveTo>
                  <a:pt x="210369" y="285750"/>
                </a:moveTo>
                <a:cubicBezTo>
                  <a:pt x="210821" y="278375"/>
                  <a:pt x="207143" y="271358"/>
                  <a:pt x="200820" y="267534"/>
                </a:cubicBezTo>
                <a:cubicBezTo>
                  <a:pt x="194498" y="263710"/>
                  <a:pt x="186576" y="263710"/>
                  <a:pt x="180254" y="267534"/>
                </a:cubicBezTo>
                <a:cubicBezTo>
                  <a:pt x="173932" y="271358"/>
                  <a:pt x="170254" y="278375"/>
                  <a:pt x="170706" y="285750"/>
                </a:cubicBezTo>
                <a:cubicBezTo>
                  <a:pt x="170254" y="293125"/>
                  <a:pt x="173932" y="300142"/>
                  <a:pt x="180254" y="303966"/>
                </a:cubicBezTo>
                <a:cubicBezTo>
                  <a:pt x="186576" y="307790"/>
                  <a:pt x="194498" y="307790"/>
                  <a:pt x="200820" y="303966"/>
                </a:cubicBezTo>
                <a:cubicBezTo>
                  <a:pt x="207143" y="300142"/>
                  <a:pt x="210821" y="293125"/>
                  <a:pt x="210369" y="28575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3" name="Text 11"/>
          <p:cNvSpPr/>
          <p:nvPr/>
        </p:nvSpPr>
        <p:spPr>
          <a:xfrm>
            <a:off x="1381919" y="4267200"/>
            <a:ext cx="8597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Последствия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381919" y="4724400"/>
            <a:ext cx="8572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Ограничение роста черепа → краниоцеребральная диспропорция → </a:t>
            </a: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синдром внутричерепной гипертензии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08000" y="5842000"/>
            <a:ext cx="9601200" cy="1320800"/>
          </a:xfrm>
          <a:custGeom>
            <a:avLst/>
            <a:gdLst/>
            <a:ahLst/>
            <a:cxnLst/>
            <a:rect l="l" t="t" r="r" b="b"/>
            <a:pathLst>
              <a:path w="9601200" h="1320800">
                <a:moveTo>
                  <a:pt x="152394" y="0"/>
                </a:moveTo>
                <a:lnTo>
                  <a:pt x="9448806" y="0"/>
                </a:lnTo>
                <a:cubicBezTo>
                  <a:pt x="9532971" y="0"/>
                  <a:pt x="9601200" y="68229"/>
                  <a:pt x="9601200" y="152394"/>
                </a:cubicBezTo>
                <a:lnTo>
                  <a:pt x="9601200" y="1168406"/>
                </a:lnTo>
                <a:cubicBezTo>
                  <a:pt x="9601200" y="1252571"/>
                  <a:pt x="9532971" y="1320800"/>
                  <a:pt x="9448806" y="1320800"/>
                </a:cubicBezTo>
                <a:lnTo>
                  <a:pt x="152394" y="1320800"/>
                </a:lnTo>
                <a:cubicBezTo>
                  <a:pt x="68229" y="1320800"/>
                  <a:pt x="0" y="1252571"/>
                  <a:pt x="0" y="11684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838200" y="61214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209550" y="0"/>
                </a:moveTo>
                <a:cubicBezTo>
                  <a:pt x="220087" y="0"/>
                  <a:pt x="228600" y="8513"/>
                  <a:pt x="228600" y="19050"/>
                </a:cubicBezTo>
                <a:cubicBezTo>
                  <a:pt x="228600" y="53459"/>
                  <a:pt x="214074" y="81439"/>
                  <a:pt x="194429" y="105073"/>
                </a:cubicBezTo>
                <a:cubicBezTo>
                  <a:pt x="180082" y="122277"/>
                  <a:pt x="162401" y="137874"/>
                  <a:pt x="144661" y="152400"/>
                </a:cubicBezTo>
                <a:cubicBezTo>
                  <a:pt x="162401" y="166985"/>
                  <a:pt x="180082" y="182523"/>
                  <a:pt x="194429" y="199727"/>
                </a:cubicBezTo>
                <a:cubicBezTo>
                  <a:pt x="214074" y="223302"/>
                  <a:pt x="228600" y="251341"/>
                  <a:pt x="228600" y="285750"/>
                </a:cubicBezTo>
                <a:cubicBezTo>
                  <a:pt x="228600" y="296287"/>
                  <a:pt x="220087" y="304800"/>
                  <a:pt x="209550" y="304800"/>
                </a:cubicBezTo>
                <a:cubicBezTo>
                  <a:pt x="199013" y="304800"/>
                  <a:pt x="190500" y="296287"/>
                  <a:pt x="190500" y="285750"/>
                </a:cubicBezTo>
                <a:lnTo>
                  <a:pt x="38100" y="285750"/>
                </a:lnTo>
                <a:cubicBezTo>
                  <a:pt x="38100" y="296287"/>
                  <a:pt x="29587" y="304800"/>
                  <a:pt x="19050" y="304800"/>
                </a:cubicBezTo>
                <a:cubicBezTo>
                  <a:pt x="8513" y="304800"/>
                  <a:pt x="0" y="296287"/>
                  <a:pt x="0" y="285750"/>
                </a:cubicBezTo>
                <a:cubicBezTo>
                  <a:pt x="0" y="251341"/>
                  <a:pt x="14526" y="223361"/>
                  <a:pt x="34171" y="199727"/>
                </a:cubicBezTo>
                <a:cubicBezTo>
                  <a:pt x="48518" y="182523"/>
                  <a:pt x="66199" y="166985"/>
                  <a:pt x="83939" y="152400"/>
                </a:cubicBezTo>
                <a:cubicBezTo>
                  <a:pt x="66199" y="137815"/>
                  <a:pt x="48518" y="122277"/>
                  <a:pt x="34171" y="105073"/>
                </a:cubicBezTo>
                <a:cubicBezTo>
                  <a:pt x="14526" y="81439"/>
                  <a:pt x="0" y="53459"/>
                  <a:pt x="0" y="19050"/>
                </a:cubicBezTo>
                <a:cubicBezTo>
                  <a:pt x="0" y="8513"/>
                  <a:pt x="8513" y="0"/>
                  <a:pt x="19050" y="0"/>
                </a:cubicBezTo>
                <a:cubicBezTo>
                  <a:pt x="29587" y="0"/>
                  <a:pt x="38100" y="8513"/>
                  <a:pt x="38100" y="19050"/>
                </a:cubicBezTo>
                <a:lnTo>
                  <a:pt x="190500" y="19050"/>
                </a:lnTo>
                <a:cubicBezTo>
                  <a:pt x="190500" y="8513"/>
                  <a:pt x="199013" y="0"/>
                  <a:pt x="209550" y="0"/>
                </a:cubicBezTo>
                <a:close/>
                <a:moveTo>
                  <a:pt x="168771" y="228600"/>
                </a:moveTo>
                <a:lnTo>
                  <a:pt x="59888" y="228600"/>
                </a:lnTo>
                <a:cubicBezTo>
                  <a:pt x="55007" y="234851"/>
                  <a:pt x="50899" y="241161"/>
                  <a:pt x="47625" y="247650"/>
                </a:cubicBezTo>
                <a:lnTo>
                  <a:pt x="181094" y="247650"/>
                </a:lnTo>
                <a:cubicBezTo>
                  <a:pt x="177760" y="241161"/>
                  <a:pt x="173653" y="234851"/>
                  <a:pt x="168831" y="228600"/>
                </a:cubicBezTo>
                <a:close/>
                <a:moveTo>
                  <a:pt x="141684" y="200025"/>
                </a:moveTo>
                <a:cubicBezTo>
                  <a:pt x="133171" y="192286"/>
                  <a:pt x="123944" y="184666"/>
                  <a:pt x="114300" y="176808"/>
                </a:cubicBezTo>
                <a:cubicBezTo>
                  <a:pt x="104656" y="184606"/>
                  <a:pt x="95429" y="192286"/>
                  <a:pt x="86916" y="200025"/>
                </a:cubicBezTo>
                <a:lnTo>
                  <a:pt x="141684" y="200025"/>
                </a:lnTo>
                <a:close/>
                <a:moveTo>
                  <a:pt x="59829" y="76200"/>
                </a:moveTo>
                <a:lnTo>
                  <a:pt x="168712" y="76200"/>
                </a:lnTo>
                <a:cubicBezTo>
                  <a:pt x="173593" y="69949"/>
                  <a:pt x="177701" y="63639"/>
                  <a:pt x="180975" y="57150"/>
                </a:cubicBezTo>
                <a:lnTo>
                  <a:pt x="47565" y="57150"/>
                </a:lnTo>
                <a:cubicBezTo>
                  <a:pt x="50899" y="63639"/>
                  <a:pt x="55007" y="69949"/>
                  <a:pt x="59829" y="76200"/>
                </a:cubicBezTo>
                <a:close/>
                <a:moveTo>
                  <a:pt x="86916" y="104775"/>
                </a:moveTo>
                <a:cubicBezTo>
                  <a:pt x="95429" y="112514"/>
                  <a:pt x="104656" y="120134"/>
                  <a:pt x="114300" y="127992"/>
                </a:cubicBezTo>
                <a:cubicBezTo>
                  <a:pt x="123944" y="120194"/>
                  <a:pt x="133171" y="112514"/>
                  <a:pt x="141684" y="104775"/>
                </a:cubicBezTo>
                <a:lnTo>
                  <a:pt x="86916" y="104775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7" name="Text 15"/>
          <p:cNvSpPr/>
          <p:nvPr/>
        </p:nvSpPr>
        <p:spPr>
          <a:xfrm>
            <a:off x="1295400" y="6096000"/>
            <a:ext cx="1320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Этиология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762000" y="6604000"/>
            <a:ext cx="919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Генетические мутации (BMP2, BBS9) — локальные или системные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0414000" y="508000"/>
            <a:ext cx="5334000" cy="8305800"/>
          </a:xfrm>
          <a:custGeom>
            <a:avLst/>
            <a:gdLst/>
            <a:ahLst/>
            <a:cxnLst/>
            <a:rect l="l" t="t" r="r" b="b"/>
            <a:pathLst>
              <a:path w="5334000" h="8305800">
                <a:moveTo>
                  <a:pt x="152392" y="0"/>
                </a:moveTo>
                <a:lnTo>
                  <a:pt x="5181608" y="0"/>
                </a:lnTo>
                <a:cubicBezTo>
                  <a:pt x="5265772" y="0"/>
                  <a:pt x="5334000" y="68228"/>
                  <a:pt x="5334000" y="152392"/>
                </a:cubicBezTo>
                <a:lnTo>
                  <a:pt x="5334000" y="8153408"/>
                </a:lnTo>
                <a:cubicBezTo>
                  <a:pt x="5334000" y="8237572"/>
                  <a:pt x="5265772" y="8305800"/>
                  <a:pt x="5181608" y="8305800"/>
                </a:cubicBezTo>
                <a:lnTo>
                  <a:pt x="152392" y="8305800"/>
                </a:lnTo>
                <a:cubicBezTo>
                  <a:pt x="68228" y="8305800"/>
                  <a:pt x="0" y="8237572"/>
                  <a:pt x="0" y="8153408"/>
                </a:cubicBezTo>
                <a:lnTo>
                  <a:pt x="0" y="152392"/>
                </a:lnTo>
                <a:cubicBezTo>
                  <a:pt x="0" y="68285"/>
                  <a:pt x="68285" y="0"/>
                  <a:pt x="15239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10591800" y="762000"/>
            <a:ext cx="4978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Эпидемиология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10668000" y="2654300"/>
            <a:ext cx="4826000" cy="25400"/>
          </a:xfrm>
          <a:custGeom>
            <a:avLst/>
            <a:gdLst/>
            <a:ahLst/>
            <a:cxnLst/>
            <a:rect l="l" t="t" r="r" b="b"/>
            <a:pathLst>
              <a:path w="4826000" h="25400">
                <a:moveTo>
                  <a:pt x="0" y="0"/>
                </a:moveTo>
                <a:lnTo>
                  <a:pt x="4826000" y="0"/>
                </a:lnTo>
                <a:lnTo>
                  <a:pt x="48260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2" name="Text 20"/>
          <p:cNvSpPr/>
          <p:nvPr/>
        </p:nvSpPr>
        <p:spPr>
          <a:xfrm>
            <a:off x="10477500" y="1371600"/>
            <a:ext cx="5207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3498D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1/1600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0617200" y="2184400"/>
            <a:ext cx="492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 1/2500 новорожденных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0668000" y="2870200"/>
            <a:ext cx="4826000" cy="711200"/>
          </a:xfrm>
          <a:custGeom>
            <a:avLst/>
            <a:gdLst/>
            <a:ahLst/>
            <a:cxnLst/>
            <a:rect l="l" t="t" r="r" b="b"/>
            <a:pathLst>
              <a:path w="4826000" h="711200">
                <a:moveTo>
                  <a:pt x="101602" y="0"/>
                </a:moveTo>
                <a:lnTo>
                  <a:pt x="4724398" y="0"/>
                </a:lnTo>
                <a:cubicBezTo>
                  <a:pt x="4780511" y="0"/>
                  <a:pt x="4826000" y="45489"/>
                  <a:pt x="4826000" y="101602"/>
                </a:cubicBezTo>
                <a:lnTo>
                  <a:pt x="4826000" y="609598"/>
                </a:lnTo>
                <a:cubicBezTo>
                  <a:pt x="4826000" y="665711"/>
                  <a:pt x="4780511" y="711200"/>
                  <a:pt x="47243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5" name="Text 23"/>
          <p:cNvSpPr/>
          <p:nvPr/>
        </p:nvSpPr>
        <p:spPr>
          <a:xfrm>
            <a:off x="10820400" y="3073400"/>
            <a:ext cx="1612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Скафоцефалия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4696480" y="3022600"/>
            <a:ext cx="800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ru-RU" sz="2400" b="1" dirty="0" smtClean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66</a:t>
            </a:r>
            <a:r>
              <a:rPr lang="en-US" sz="2400" b="1" dirty="0" smtClean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%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10668000" y="3733800"/>
            <a:ext cx="4826000" cy="711200"/>
          </a:xfrm>
          <a:custGeom>
            <a:avLst/>
            <a:gdLst/>
            <a:ahLst/>
            <a:cxnLst/>
            <a:rect l="l" t="t" r="r" b="b"/>
            <a:pathLst>
              <a:path w="4826000" h="711200">
                <a:moveTo>
                  <a:pt x="101602" y="0"/>
                </a:moveTo>
                <a:lnTo>
                  <a:pt x="4724398" y="0"/>
                </a:lnTo>
                <a:cubicBezTo>
                  <a:pt x="4780511" y="0"/>
                  <a:pt x="4826000" y="45489"/>
                  <a:pt x="4826000" y="101602"/>
                </a:cubicBezTo>
                <a:lnTo>
                  <a:pt x="4826000" y="609598"/>
                </a:lnTo>
                <a:cubicBezTo>
                  <a:pt x="4826000" y="665711"/>
                  <a:pt x="4780511" y="711200"/>
                  <a:pt x="47243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8" name="Text 26"/>
          <p:cNvSpPr/>
          <p:nvPr/>
        </p:nvSpPr>
        <p:spPr>
          <a:xfrm>
            <a:off x="10820400" y="3937000"/>
            <a:ext cx="248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Лобная плагиоцефалия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4703822" y="3886200"/>
            <a:ext cx="787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ru-RU" sz="2400" b="1" dirty="0" smtClean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</a:t>
            </a:r>
            <a:r>
              <a:rPr lang="en-US" sz="2400" b="1" dirty="0" smtClean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%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10668000" y="4597400"/>
            <a:ext cx="4826000" cy="711200"/>
          </a:xfrm>
          <a:custGeom>
            <a:avLst/>
            <a:gdLst/>
            <a:ahLst/>
            <a:cxnLst/>
            <a:rect l="l" t="t" r="r" b="b"/>
            <a:pathLst>
              <a:path w="4826000" h="711200">
                <a:moveTo>
                  <a:pt x="101602" y="0"/>
                </a:moveTo>
                <a:lnTo>
                  <a:pt x="4724398" y="0"/>
                </a:lnTo>
                <a:cubicBezTo>
                  <a:pt x="4780511" y="0"/>
                  <a:pt x="4826000" y="45489"/>
                  <a:pt x="4826000" y="101602"/>
                </a:cubicBezTo>
                <a:lnTo>
                  <a:pt x="4826000" y="609598"/>
                </a:lnTo>
                <a:cubicBezTo>
                  <a:pt x="4826000" y="665711"/>
                  <a:pt x="4780511" y="711200"/>
                  <a:pt x="47243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1" name="Text 29"/>
          <p:cNvSpPr/>
          <p:nvPr/>
        </p:nvSpPr>
        <p:spPr>
          <a:xfrm>
            <a:off x="10820400" y="4800600"/>
            <a:ext cx="1816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Тригоноцефалия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14764345" y="4749800"/>
            <a:ext cx="723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ru-RU" sz="2400" b="1" dirty="0" smtClean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15</a:t>
            </a:r>
            <a:r>
              <a:rPr lang="en-US" sz="2400" b="1" dirty="0" smtClean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%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10668000" y="5461000"/>
            <a:ext cx="4826000" cy="711200"/>
          </a:xfrm>
          <a:custGeom>
            <a:avLst/>
            <a:gdLst/>
            <a:ahLst/>
            <a:cxnLst/>
            <a:rect l="l" t="t" r="r" b="b"/>
            <a:pathLst>
              <a:path w="4826000" h="711200">
                <a:moveTo>
                  <a:pt x="101602" y="0"/>
                </a:moveTo>
                <a:lnTo>
                  <a:pt x="4724398" y="0"/>
                </a:lnTo>
                <a:cubicBezTo>
                  <a:pt x="4780511" y="0"/>
                  <a:pt x="4826000" y="45489"/>
                  <a:pt x="4826000" y="101602"/>
                </a:cubicBezTo>
                <a:lnTo>
                  <a:pt x="4826000" y="609598"/>
                </a:lnTo>
                <a:cubicBezTo>
                  <a:pt x="4826000" y="665711"/>
                  <a:pt x="4780511" y="711200"/>
                  <a:pt x="47243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4" name="Text 32"/>
          <p:cNvSpPr/>
          <p:nvPr/>
        </p:nvSpPr>
        <p:spPr>
          <a:xfrm>
            <a:off x="10820400" y="5664200"/>
            <a:ext cx="157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Брахицефалия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14755217" y="5613400"/>
            <a:ext cx="736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10%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10668000" y="6324600"/>
            <a:ext cx="4826000" cy="711200"/>
          </a:xfrm>
          <a:custGeom>
            <a:avLst/>
            <a:gdLst/>
            <a:ahLst/>
            <a:cxnLst/>
            <a:rect l="l" t="t" r="r" b="b"/>
            <a:pathLst>
              <a:path w="4826000" h="711200">
                <a:moveTo>
                  <a:pt x="101602" y="0"/>
                </a:moveTo>
                <a:lnTo>
                  <a:pt x="4724398" y="0"/>
                </a:lnTo>
                <a:cubicBezTo>
                  <a:pt x="4780511" y="0"/>
                  <a:pt x="4826000" y="45489"/>
                  <a:pt x="4826000" y="101602"/>
                </a:cubicBezTo>
                <a:lnTo>
                  <a:pt x="4826000" y="609598"/>
                </a:lnTo>
                <a:cubicBezTo>
                  <a:pt x="4826000" y="665711"/>
                  <a:pt x="4780511" y="711200"/>
                  <a:pt x="47243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7" name="Text 35"/>
          <p:cNvSpPr/>
          <p:nvPr/>
        </p:nvSpPr>
        <p:spPr>
          <a:xfrm>
            <a:off x="10820400" y="6527800"/>
            <a:ext cx="2946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2C3E5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Затылочная плагиоцефалия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14700647" y="6477000"/>
            <a:ext cx="787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&lt;5%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10668000" y="7239000"/>
            <a:ext cx="4826000" cy="1320800"/>
          </a:xfrm>
          <a:custGeom>
            <a:avLst/>
            <a:gdLst/>
            <a:ahLst/>
            <a:cxnLst/>
            <a:rect l="l" t="t" r="r" b="b"/>
            <a:pathLst>
              <a:path w="4826000" h="1320800">
                <a:moveTo>
                  <a:pt x="101596" y="0"/>
                </a:moveTo>
                <a:lnTo>
                  <a:pt x="4724404" y="0"/>
                </a:lnTo>
                <a:cubicBezTo>
                  <a:pt x="4780514" y="0"/>
                  <a:pt x="4826000" y="45486"/>
                  <a:pt x="4826000" y="101596"/>
                </a:cubicBezTo>
                <a:lnTo>
                  <a:pt x="4826000" y="1219204"/>
                </a:lnTo>
                <a:cubicBezTo>
                  <a:pt x="4826000" y="1275314"/>
                  <a:pt x="4780514" y="1320800"/>
                  <a:pt x="4724404" y="1320800"/>
                </a:cubicBezTo>
                <a:lnTo>
                  <a:pt x="101596" y="1320800"/>
                </a:lnTo>
                <a:cubicBezTo>
                  <a:pt x="45486" y="1320800"/>
                  <a:pt x="0" y="1275314"/>
                  <a:pt x="0" y="12192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12928600" y="7391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90500" y="19050"/>
                </a:moveTo>
                <a:cubicBezTo>
                  <a:pt x="190500" y="8513"/>
                  <a:pt x="199013" y="0"/>
                  <a:pt x="209550" y="0"/>
                </a:cubicBezTo>
                <a:lnTo>
                  <a:pt x="285750" y="0"/>
                </a:lnTo>
                <a:cubicBezTo>
                  <a:pt x="296287" y="0"/>
                  <a:pt x="304800" y="8513"/>
                  <a:pt x="304800" y="19050"/>
                </a:cubicBezTo>
                <a:lnTo>
                  <a:pt x="304800" y="95250"/>
                </a:lnTo>
                <a:cubicBezTo>
                  <a:pt x="304800" y="105787"/>
                  <a:pt x="296287" y="114300"/>
                  <a:pt x="285750" y="114300"/>
                </a:cubicBezTo>
                <a:cubicBezTo>
                  <a:pt x="275213" y="114300"/>
                  <a:pt x="266700" y="105787"/>
                  <a:pt x="266700" y="95250"/>
                </a:cubicBezTo>
                <a:lnTo>
                  <a:pt x="266700" y="65068"/>
                </a:lnTo>
                <a:lnTo>
                  <a:pt x="210145" y="121622"/>
                </a:lnTo>
                <a:cubicBezTo>
                  <a:pt x="221754" y="138529"/>
                  <a:pt x="228600" y="158948"/>
                  <a:pt x="228600" y="181035"/>
                </a:cubicBezTo>
                <a:cubicBezTo>
                  <a:pt x="228600" y="238899"/>
                  <a:pt x="181689" y="285810"/>
                  <a:pt x="123825" y="285810"/>
                </a:cubicBezTo>
                <a:cubicBezTo>
                  <a:pt x="65961" y="285810"/>
                  <a:pt x="19050" y="238839"/>
                  <a:pt x="19050" y="180975"/>
                </a:cubicBezTo>
                <a:cubicBezTo>
                  <a:pt x="19050" y="123111"/>
                  <a:pt x="65961" y="76200"/>
                  <a:pt x="123825" y="76200"/>
                </a:cubicBezTo>
                <a:cubicBezTo>
                  <a:pt x="145852" y="76200"/>
                  <a:pt x="166330" y="82987"/>
                  <a:pt x="183237" y="94655"/>
                </a:cubicBezTo>
                <a:lnTo>
                  <a:pt x="239792" y="38100"/>
                </a:lnTo>
                <a:lnTo>
                  <a:pt x="209610" y="38100"/>
                </a:lnTo>
                <a:cubicBezTo>
                  <a:pt x="199073" y="38100"/>
                  <a:pt x="190560" y="29587"/>
                  <a:pt x="190560" y="19050"/>
                </a:cubicBezTo>
                <a:close/>
                <a:moveTo>
                  <a:pt x="123825" y="247650"/>
                </a:moveTo>
                <a:cubicBezTo>
                  <a:pt x="160624" y="247650"/>
                  <a:pt x="190500" y="217774"/>
                  <a:pt x="190500" y="180975"/>
                </a:cubicBezTo>
                <a:cubicBezTo>
                  <a:pt x="190500" y="144176"/>
                  <a:pt x="160624" y="114300"/>
                  <a:pt x="123825" y="114300"/>
                </a:cubicBezTo>
                <a:cubicBezTo>
                  <a:pt x="87026" y="114300"/>
                  <a:pt x="57150" y="144176"/>
                  <a:pt x="57150" y="180975"/>
                </a:cubicBezTo>
                <a:cubicBezTo>
                  <a:pt x="57150" y="217774"/>
                  <a:pt x="87026" y="247650"/>
                  <a:pt x="123825" y="24765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41" name="Text 39"/>
          <p:cNvSpPr/>
          <p:nvPr/>
        </p:nvSpPr>
        <p:spPr>
          <a:xfrm>
            <a:off x="10769600" y="7797800"/>
            <a:ext cx="4622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Чаще у мальчиков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— гормональное влияние тестостерона</a:t>
            </a:r>
            <a:endParaRPr lang="en-US" sz="1600" dirty="0"/>
          </a:p>
        </p:txBody>
      </p:sp>
      <p:pic>
        <p:nvPicPr>
          <p:cNvPr id="42" name="Объект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6" y="2550846"/>
            <a:ext cx="6799699" cy="60792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 / АНАТОМИЯ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Черепные швы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/>
        </p:spPr>
      </p:sp>
      <p:pic>
        <p:nvPicPr>
          <p:cNvPr id="6" name="Image 0" descr="https://kimi-web-img.moonshot.cn/img/www.theplasticsfella.com/7ada8c68d92c3373673ef00911bb99ae52614896.png"/>
          <p:cNvPicPr>
            <a:picLocks noChangeAspect="1"/>
          </p:cNvPicPr>
          <p:nvPr/>
        </p:nvPicPr>
        <p:blipFill>
          <a:blip r:embed="rId3"/>
          <a:srcRect l="21875" r="21875"/>
          <a:stretch/>
        </p:blipFill>
        <p:spPr>
          <a:xfrm>
            <a:off x="439341" y="1566247"/>
            <a:ext cx="6870700" cy="6870700"/>
          </a:xfrm>
          <a:prstGeom prst="roundRect">
            <a:avLst>
              <a:gd name="adj" fmla="val 1700"/>
            </a:avLst>
          </a:prstGeom>
        </p:spPr>
      </p:pic>
      <p:sp>
        <p:nvSpPr>
          <p:cNvPr id="7" name="Shape 4"/>
          <p:cNvSpPr/>
          <p:nvPr/>
        </p:nvSpPr>
        <p:spPr>
          <a:xfrm>
            <a:off x="9799241" y="1930400"/>
            <a:ext cx="5943600" cy="1473200"/>
          </a:xfrm>
          <a:custGeom>
            <a:avLst/>
            <a:gdLst/>
            <a:ahLst/>
            <a:cxnLst/>
            <a:rect l="l" t="t" r="r" b="b"/>
            <a:pathLst>
              <a:path w="5943600" h="1473200">
                <a:moveTo>
                  <a:pt x="50800" y="0"/>
                </a:moveTo>
                <a:lnTo>
                  <a:pt x="5791197" y="0"/>
                </a:lnTo>
                <a:cubicBezTo>
                  <a:pt x="5875367" y="0"/>
                  <a:pt x="5943600" y="68233"/>
                  <a:pt x="5943600" y="152403"/>
                </a:cubicBezTo>
                <a:lnTo>
                  <a:pt x="5943600" y="1320797"/>
                </a:lnTo>
                <a:cubicBezTo>
                  <a:pt x="5943600" y="1404967"/>
                  <a:pt x="5875367" y="1473200"/>
                  <a:pt x="5791197" y="1473200"/>
                </a:cubicBezTo>
                <a:lnTo>
                  <a:pt x="50800" y="1473200"/>
                </a:lnTo>
                <a:cubicBezTo>
                  <a:pt x="22763" y="1473200"/>
                  <a:pt x="0" y="1450437"/>
                  <a:pt x="0" y="1422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9799241" y="1930400"/>
            <a:ext cx="50800" cy="1473200"/>
          </a:xfrm>
          <a:custGeom>
            <a:avLst/>
            <a:gdLst/>
            <a:ahLst/>
            <a:cxnLst/>
            <a:rect l="l" t="t" r="r" b="b"/>
            <a:pathLst>
              <a:path w="50800" h="1473200">
                <a:moveTo>
                  <a:pt x="50800" y="0"/>
                </a:moveTo>
                <a:lnTo>
                  <a:pt x="50800" y="0"/>
                </a:lnTo>
                <a:lnTo>
                  <a:pt x="50800" y="1473200"/>
                </a:lnTo>
                <a:lnTo>
                  <a:pt x="50800" y="1473200"/>
                </a:lnTo>
                <a:cubicBezTo>
                  <a:pt x="22763" y="1473200"/>
                  <a:pt x="0" y="1450437"/>
                  <a:pt x="0" y="1422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9" name="Shape 6"/>
          <p:cNvSpPr/>
          <p:nvPr/>
        </p:nvSpPr>
        <p:spPr>
          <a:xfrm>
            <a:off x="10078641" y="2184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0" name="Text 7"/>
          <p:cNvSpPr/>
          <p:nvPr/>
        </p:nvSpPr>
        <p:spPr>
          <a:xfrm>
            <a:off x="10027841" y="21844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0739041" y="2260600"/>
            <a:ext cx="2514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Сагиттальный шов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0078641" y="2844800"/>
            <a:ext cx="5511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Между теменными костями, в срединной линии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9799241" y="3606800"/>
            <a:ext cx="5943600" cy="1778000"/>
          </a:xfrm>
          <a:custGeom>
            <a:avLst/>
            <a:gdLst/>
            <a:ahLst/>
            <a:cxnLst/>
            <a:rect l="l" t="t" r="r" b="b"/>
            <a:pathLst>
              <a:path w="5943600" h="1778000">
                <a:moveTo>
                  <a:pt x="50800" y="0"/>
                </a:moveTo>
                <a:lnTo>
                  <a:pt x="5791208" y="0"/>
                </a:lnTo>
                <a:cubicBezTo>
                  <a:pt x="5875372" y="0"/>
                  <a:pt x="5943600" y="68228"/>
                  <a:pt x="5943600" y="152392"/>
                </a:cubicBezTo>
                <a:lnTo>
                  <a:pt x="5943600" y="1625608"/>
                </a:lnTo>
                <a:cubicBezTo>
                  <a:pt x="5943600" y="1709772"/>
                  <a:pt x="5875372" y="1778000"/>
                  <a:pt x="5791208" y="1778000"/>
                </a:cubicBezTo>
                <a:lnTo>
                  <a:pt x="50800" y="1778000"/>
                </a:lnTo>
                <a:cubicBezTo>
                  <a:pt x="22744" y="1778000"/>
                  <a:pt x="0" y="1755256"/>
                  <a:pt x="0" y="172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Shape 11"/>
          <p:cNvSpPr/>
          <p:nvPr/>
        </p:nvSpPr>
        <p:spPr>
          <a:xfrm>
            <a:off x="9799241" y="3606800"/>
            <a:ext cx="50800" cy="1778000"/>
          </a:xfrm>
          <a:custGeom>
            <a:avLst/>
            <a:gdLst/>
            <a:ahLst/>
            <a:cxnLst/>
            <a:rect l="l" t="t" r="r" b="b"/>
            <a:pathLst>
              <a:path w="50800" h="1778000">
                <a:moveTo>
                  <a:pt x="50800" y="0"/>
                </a:moveTo>
                <a:lnTo>
                  <a:pt x="50800" y="0"/>
                </a:lnTo>
                <a:lnTo>
                  <a:pt x="50800" y="1778000"/>
                </a:lnTo>
                <a:lnTo>
                  <a:pt x="50800" y="1778000"/>
                </a:lnTo>
                <a:cubicBezTo>
                  <a:pt x="22763" y="1778000"/>
                  <a:pt x="0" y="1755237"/>
                  <a:pt x="0" y="172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5" name="Shape 12"/>
          <p:cNvSpPr/>
          <p:nvPr/>
        </p:nvSpPr>
        <p:spPr>
          <a:xfrm>
            <a:off x="10078641" y="3860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6" name="Text 13"/>
          <p:cNvSpPr/>
          <p:nvPr/>
        </p:nvSpPr>
        <p:spPr>
          <a:xfrm>
            <a:off x="10027841" y="38608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10739041" y="3937000"/>
            <a:ext cx="2336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Коронарные швы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10078641" y="4521200"/>
            <a:ext cx="5511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Правый и левый — между лобной и теменными костями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9799241" y="5588000"/>
            <a:ext cx="5943600" cy="1778000"/>
          </a:xfrm>
          <a:custGeom>
            <a:avLst/>
            <a:gdLst/>
            <a:ahLst/>
            <a:cxnLst/>
            <a:rect l="l" t="t" r="r" b="b"/>
            <a:pathLst>
              <a:path w="5943600" h="1778000">
                <a:moveTo>
                  <a:pt x="50800" y="0"/>
                </a:moveTo>
                <a:lnTo>
                  <a:pt x="5791208" y="0"/>
                </a:lnTo>
                <a:cubicBezTo>
                  <a:pt x="5875372" y="0"/>
                  <a:pt x="5943600" y="68228"/>
                  <a:pt x="5943600" y="152392"/>
                </a:cubicBezTo>
                <a:lnTo>
                  <a:pt x="5943600" y="1625608"/>
                </a:lnTo>
                <a:cubicBezTo>
                  <a:pt x="5943600" y="1709772"/>
                  <a:pt x="5875372" y="1778000"/>
                  <a:pt x="5791208" y="1778000"/>
                </a:cubicBezTo>
                <a:lnTo>
                  <a:pt x="50800" y="1778000"/>
                </a:lnTo>
                <a:cubicBezTo>
                  <a:pt x="22744" y="1778000"/>
                  <a:pt x="0" y="1755256"/>
                  <a:pt x="0" y="172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7"/>
          <p:cNvSpPr/>
          <p:nvPr/>
        </p:nvSpPr>
        <p:spPr>
          <a:xfrm>
            <a:off x="9799241" y="5588000"/>
            <a:ext cx="50800" cy="1778000"/>
          </a:xfrm>
          <a:custGeom>
            <a:avLst/>
            <a:gdLst/>
            <a:ahLst/>
            <a:cxnLst/>
            <a:rect l="l" t="t" r="r" b="b"/>
            <a:pathLst>
              <a:path w="50800" h="1778000">
                <a:moveTo>
                  <a:pt x="50800" y="0"/>
                </a:moveTo>
                <a:lnTo>
                  <a:pt x="50800" y="0"/>
                </a:lnTo>
                <a:lnTo>
                  <a:pt x="50800" y="1778000"/>
                </a:lnTo>
                <a:lnTo>
                  <a:pt x="50800" y="1778000"/>
                </a:lnTo>
                <a:cubicBezTo>
                  <a:pt x="22763" y="1778000"/>
                  <a:pt x="0" y="1755237"/>
                  <a:pt x="0" y="172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1" name="Shape 18"/>
          <p:cNvSpPr/>
          <p:nvPr/>
        </p:nvSpPr>
        <p:spPr>
          <a:xfrm>
            <a:off x="10078641" y="5842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2" name="Text 19"/>
          <p:cNvSpPr/>
          <p:nvPr/>
        </p:nvSpPr>
        <p:spPr>
          <a:xfrm>
            <a:off x="10027841" y="58420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10739041" y="5918200"/>
            <a:ext cx="2692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Лямбдовидные швы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10078641" y="6502400"/>
            <a:ext cx="5511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Правый и левый — между теменными и затылочной костью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9799241" y="7569200"/>
            <a:ext cx="5943600" cy="1778000"/>
          </a:xfrm>
          <a:custGeom>
            <a:avLst/>
            <a:gdLst/>
            <a:ahLst/>
            <a:cxnLst/>
            <a:rect l="l" t="t" r="r" b="b"/>
            <a:pathLst>
              <a:path w="5943600" h="1778000">
                <a:moveTo>
                  <a:pt x="50800" y="0"/>
                </a:moveTo>
                <a:lnTo>
                  <a:pt x="5791208" y="0"/>
                </a:lnTo>
                <a:cubicBezTo>
                  <a:pt x="5875372" y="0"/>
                  <a:pt x="5943600" y="68228"/>
                  <a:pt x="5943600" y="152392"/>
                </a:cubicBezTo>
                <a:lnTo>
                  <a:pt x="5943600" y="1625608"/>
                </a:lnTo>
                <a:cubicBezTo>
                  <a:pt x="5943600" y="1709772"/>
                  <a:pt x="5875372" y="1778000"/>
                  <a:pt x="5791208" y="1778000"/>
                </a:cubicBezTo>
                <a:lnTo>
                  <a:pt x="50800" y="1778000"/>
                </a:lnTo>
                <a:cubicBezTo>
                  <a:pt x="22744" y="1778000"/>
                  <a:pt x="0" y="1755256"/>
                  <a:pt x="0" y="172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6" name="Shape 23"/>
          <p:cNvSpPr/>
          <p:nvPr/>
        </p:nvSpPr>
        <p:spPr>
          <a:xfrm>
            <a:off x="9799241" y="7569200"/>
            <a:ext cx="50800" cy="1778000"/>
          </a:xfrm>
          <a:custGeom>
            <a:avLst/>
            <a:gdLst/>
            <a:ahLst/>
            <a:cxnLst/>
            <a:rect l="l" t="t" r="r" b="b"/>
            <a:pathLst>
              <a:path w="50800" h="1778000">
                <a:moveTo>
                  <a:pt x="50800" y="0"/>
                </a:moveTo>
                <a:lnTo>
                  <a:pt x="50800" y="0"/>
                </a:lnTo>
                <a:lnTo>
                  <a:pt x="50800" y="1778000"/>
                </a:lnTo>
                <a:lnTo>
                  <a:pt x="50800" y="1778000"/>
                </a:lnTo>
                <a:cubicBezTo>
                  <a:pt x="22763" y="1778000"/>
                  <a:pt x="0" y="1755237"/>
                  <a:pt x="0" y="17272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7" name="Shape 24"/>
          <p:cNvSpPr/>
          <p:nvPr/>
        </p:nvSpPr>
        <p:spPr>
          <a:xfrm>
            <a:off x="10078641" y="78232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8" name="Text 25"/>
          <p:cNvSpPr/>
          <p:nvPr/>
        </p:nvSpPr>
        <p:spPr>
          <a:xfrm>
            <a:off x="10027841" y="7823200"/>
            <a:ext cx="60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10739041" y="7899400"/>
            <a:ext cx="2565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Метопический шов</a:t>
            </a:r>
            <a:endParaRPr lang="en-US" sz="1600" dirty="0"/>
          </a:p>
        </p:txBody>
      </p:sp>
      <p:sp>
        <p:nvSpPr>
          <p:cNvPr id="30" name="Text 27"/>
          <p:cNvSpPr/>
          <p:nvPr/>
        </p:nvSpPr>
        <p:spPr>
          <a:xfrm>
            <a:off x="10078641" y="8483600"/>
            <a:ext cx="5511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Между половинами лобной кости (закрывается к 2 годам)</a:t>
            </a:r>
            <a:endParaRPr lang="en-US" sz="1600" dirty="0"/>
          </a:p>
        </p:txBody>
      </p:sp>
      <p:sp>
        <p:nvSpPr>
          <p:cNvPr id="31" name="Shape 28"/>
          <p:cNvSpPr/>
          <p:nvPr/>
        </p:nvSpPr>
        <p:spPr>
          <a:xfrm>
            <a:off x="9773841" y="9550400"/>
            <a:ext cx="5969000" cy="1016000"/>
          </a:xfrm>
          <a:custGeom>
            <a:avLst/>
            <a:gdLst/>
            <a:ahLst/>
            <a:cxnLst/>
            <a:rect l="l" t="t" r="r" b="b"/>
            <a:pathLst>
              <a:path w="5969000" h="1016000">
                <a:moveTo>
                  <a:pt x="152400" y="0"/>
                </a:moveTo>
                <a:lnTo>
                  <a:pt x="5816600" y="0"/>
                </a:lnTo>
                <a:cubicBezTo>
                  <a:pt x="5900712" y="0"/>
                  <a:pt x="5969000" y="68288"/>
                  <a:pt x="5969000" y="152400"/>
                </a:cubicBezTo>
                <a:lnTo>
                  <a:pt x="5969000" y="863600"/>
                </a:lnTo>
                <a:cubicBezTo>
                  <a:pt x="5969000" y="947712"/>
                  <a:pt x="5900712" y="1016000"/>
                  <a:pt x="5816600" y="1016000"/>
                </a:cubicBezTo>
                <a:lnTo>
                  <a:pt x="152400" y="1016000"/>
                </a:lnTo>
                <a:cubicBezTo>
                  <a:pt x="68288" y="1016000"/>
                  <a:pt x="0" y="947712"/>
                  <a:pt x="0" y="86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32" name="Shape 29"/>
          <p:cNvSpPr/>
          <p:nvPr/>
        </p:nvSpPr>
        <p:spPr>
          <a:xfrm>
            <a:off x="10107613" y="98171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116245" y="152400"/>
                </a:moveTo>
                <a:cubicBezTo>
                  <a:pt x="119142" y="143550"/>
                  <a:pt x="124936" y="135533"/>
                  <a:pt x="131485" y="128627"/>
                </a:cubicBezTo>
                <a:cubicBezTo>
                  <a:pt x="144462" y="114975"/>
                  <a:pt x="152400" y="96520"/>
                  <a:pt x="152400" y="76200"/>
                </a:cubicBezTo>
                <a:cubicBezTo>
                  <a:pt x="152400" y="34131"/>
                  <a:pt x="118269" y="0"/>
                  <a:pt x="76200" y="0"/>
                </a:cubicBezTo>
                <a:cubicBezTo>
                  <a:pt x="34131" y="0"/>
                  <a:pt x="0" y="34131"/>
                  <a:pt x="0" y="76200"/>
                </a:cubicBezTo>
                <a:cubicBezTo>
                  <a:pt x="0" y="96520"/>
                  <a:pt x="7938" y="114975"/>
                  <a:pt x="20915" y="128627"/>
                </a:cubicBezTo>
                <a:cubicBezTo>
                  <a:pt x="27464" y="135533"/>
                  <a:pt x="33298" y="143550"/>
                  <a:pt x="36155" y="152400"/>
                </a:cubicBezTo>
                <a:lnTo>
                  <a:pt x="116205" y="152400"/>
                </a:lnTo>
                <a:close/>
                <a:moveTo>
                  <a:pt x="114300" y="171450"/>
                </a:moveTo>
                <a:lnTo>
                  <a:pt x="38100" y="171450"/>
                </a:lnTo>
                <a:lnTo>
                  <a:pt x="38100" y="177800"/>
                </a:lnTo>
                <a:cubicBezTo>
                  <a:pt x="38100" y="195342"/>
                  <a:pt x="52308" y="209550"/>
                  <a:pt x="69850" y="209550"/>
                </a:cubicBezTo>
                <a:lnTo>
                  <a:pt x="82550" y="209550"/>
                </a:lnTo>
                <a:cubicBezTo>
                  <a:pt x="100092" y="209550"/>
                  <a:pt x="114300" y="195342"/>
                  <a:pt x="114300" y="177800"/>
                </a:cubicBezTo>
                <a:lnTo>
                  <a:pt x="114300" y="171450"/>
                </a:lnTo>
                <a:close/>
                <a:moveTo>
                  <a:pt x="73025" y="44450"/>
                </a:moveTo>
                <a:cubicBezTo>
                  <a:pt x="57229" y="44450"/>
                  <a:pt x="44450" y="57229"/>
                  <a:pt x="44450" y="73025"/>
                </a:cubicBezTo>
                <a:cubicBezTo>
                  <a:pt x="44450" y="78303"/>
                  <a:pt x="40203" y="82550"/>
                  <a:pt x="34925" y="82550"/>
                </a:cubicBezTo>
                <a:cubicBezTo>
                  <a:pt x="29647" y="82550"/>
                  <a:pt x="25400" y="78303"/>
                  <a:pt x="25400" y="73025"/>
                </a:cubicBezTo>
                <a:cubicBezTo>
                  <a:pt x="25400" y="46712"/>
                  <a:pt x="46712" y="25400"/>
                  <a:pt x="73025" y="25400"/>
                </a:cubicBezTo>
                <a:cubicBezTo>
                  <a:pt x="78303" y="25400"/>
                  <a:pt x="82550" y="29647"/>
                  <a:pt x="82550" y="34925"/>
                </a:cubicBezTo>
                <a:cubicBezTo>
                  <a:pt x="82550" y="40203"/>
                  <a:pt x="78303" y="44450"/>
                  <a:pt x="73025" y="4445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3" name="Text 30"/>
          <p:cNvSpPr/>
          <p:nvPr/>
        </p:nvSpPr>
        <p:spPr>
          <a:xfrm>
            <a:off x="10281841" y="9753600"/>
            <a:ext cx="5308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Ключ к пониманию: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каждый шв контролирует рост в перпендикулярном направлении</a:t>
            </a:r>
            <a:endParaRPr lang="en-US" sz="1600" dirty="0"/>
          </a:p>
        </p:txBody>
      </p:sp>
      <p:pic>
        <p:nvPicPr>
          <p:cNvPr id="34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/>
          <a:stretch/>
        </p:blipFill>
        <p:spPr>
          <a:xfrm>
            <a:off x="584147" y="1543698"/>
            <a:ext cx="7183094" cy="67319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8000" y="508000"/>
            <a:ext cx="6718300" cy="5892800"/>
          </a:xfrm>
          <a:custGeom>
            <a:avLst/>
            <a:gdLst/>
            <a:ahLst/>
            <a:cxnLst/>
            <a:rect l="l" t="t" r="r" b="b"/>
            <a:pathLst>
              <a:path w="6718300" h="5892800">
                <a:moveTo>
                  <a:pt x="152388" y="0"/>
                </a:moveTo>
                <a:lnTo>
                  <a:pt x="6565912" y="0"/>
                </a:lnTo>
                <a:cubicBezTo>
                  <a:pt x="6650074" y="0"/>
                  <a:pt x="6718300" y="68226"/>
                  <a:pt x="6718300" y="152388"/>
                </a:cubicBezTo>
                <a:lnTo>
                  <a:pt x="6718300" y="5740412"/>
                </a:lnTo>
                <a:cubicBezTo>
                  <a:pt x="6718300" y="5824574"/>
                  <a:pt x="6650074" y="5892800"/>
                  <a:pt x="6565912" y="5892800"/>
                </a:cubicBezTo>
                <a:lnTo>
                  <a:pt x="152388" y="5892800"/>
                </a:lnTo>
                <a:cubicBezTo>
                  <a:pt x="68226" y="5892800"/>
                  <a:pt x="0" y="5824574"/>
                  <a:pt x="0" y="5740412"/>
                </a:cubicBezTo>
                <a:lnTo>
                  <a:pt x="0" y="152388"/>
                </a:lnTo>
                <a:cubicBezTo>
                  <a:pt x="0" y="68283"/>
                  <a:pt x="68283" y="0"/>
                  <a:pt x="15238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pic>
        <p:nvPicPr>
          <p:cNvPr id="3" name="Image 0" descr="https://kimi-web-img.moonshot.cn/img/staging.radiologyassistant.nl/7c0210935a56ac23c76e30a16e2941d8ded52a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508000"/>
            <a:ext cx="6718300" cy="5892800"/>
          </a:xfrm>
          <a:prstGeom prst="roundRect">
            <a:avLst>
              <a:gd name="adj" fmla="val 2586"/>
            </a:avLst>
          </a:prstGeom>
        </p:spPr>
      </p:pic>
      <p:sp>
        <p:nvSpPr>
          <p:cNvPr id="4" name="Shape 1"/>
          <p:cNvSpPr/>
          <p:nvPr/>
        </p:nvSpPr>
        <p:spPr>
          <a:xfrm>
            <a:off x="508000" y="6604000"/>
            <a:ext cx="6718300" cy="2032000"/>
          </a:xfrm>
          <a:custGeom>
            <a:avLst/>
            <a:gdLst/>
            <a:ahLst/>
            <a:cxnLst/>
            <a:rect l="l" t="t" r="r" b="b"/>
            <a:pathLst>
              <a:path w="6718300" h="2032000">
                <a:moveTo>
                  <a:pt x="152400" y="0"/>
                </a:moveTo>
                <a:lnTo>
                  <a:pt x="6565900" y="0"/>
                </a:lnTo>
                <a:cubicBezTo>
                  <a:pt x="6650012" y="0"/>
                  <a:pt x="6718300" y="68288"/>
                  <a:pt x="6718300" y="152400"/>
                </a:cubicBezTo>
                <a:lnTo>
                  <a:pt x="6718300" y="1879600"/>
                </a:lnTo>
                <a:cubicBezTo>
                  <a:pt x="6718300" y="1963712"/>
                  <a:pt x="6650012" y="2032000"/>
                  <a:pt x="6565900" y="2032000"/>
                </a:cubicBezTo>
                <a:lnTo>
                  <a:pt x="152400" y="2032000"/>
                </a:lnTo>
                <a:cubicBezTo>
                  <a:pt x="68288" y="2032000"/>
                  <a:pt x="0" y="1963712"/>
                  <a:pt x="0" y="1879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781050" y="68834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305038" y="142875"/>
                </a:moveTo>
                <a:lnTo>
                  <a:pt x="200263" y="142875"/>
                </a:lnTo>
                <a:cubicBezTo>
                  <a:pt x="189726" y="142875"/>
                  <a:pt x="181213" y="134362"/>
                  <a:pt x="181213" y="123825"/>
                </a:cubicBezTo>
                <a:lnTo>
                  <a:pt x="181213" y="19050"/>
                </a:lnTo>
                <a:cubicBezTo>
                  <a:pt x="181213" y="8513"/>
                  <a:pt x="189786" y="-119"/>
                  <a:pt x="200204" y="1250"/>
                </a:cubicBezTo>
                <a:cubicBezTo>
                  <a:pt x="263902" y="9704"/>
                  <a:pt x="314385" y="60186"/>
                  <a:pt x="322838" y="123885"/>
                </a:cubicBezTo>
                <a:cubicBezTo>
                  <a:pt x="324207" y="134303"/>
                  <a:pt x="315575" y="142875"/>
                  <a:pt x="305038" y="142875"/>
                </a:cubicBezTo>
                <a:close/>
                <a:moveTo>
                  <a:pt x="132517" y="22146"/>
                </a:moveTo>
                <a:cubicBezTo>
                  <a:pt x="143292" y="19883"/>
                  <a:pt x="152638" y="28694"/>
                  <a:pt x="152638" y="39707"/>
                </a:cubicBezTo>
                <a:lnTo>
                  <a:pt x="152638" y="157163"/>
                </a:lnTo>
                <a:cubicBezTo>
                  <a:pt x="152638" y="160496"/>
                  <a:pt x="153829" y="163711"/>
                  <a:pt x="155912" y="166271"/>
                </a:cubicBezTo>
                <a:lnTo>
                  <a:pt x="234553" y="261164"/>
                </a:lnTo>
                <a:cubicBezTo>
                  <a:pt x="241518" y="269558"/>
                  <a:pt x="240030" y="282238"/>
                  <a:pt x="230445" y="287417"/>
                </a:cubicBezTo>
                <a:cubicBezTo>
                  <a:pt x="210145" y="298490"/>
                  <a:pt x="186869" y="304800"/>
                  <a:pt x="162163" y="304800"/>
                </a:cubicBezTo>
                <a:cubicBezTo>
                  <a:pt x="83284" y="304800"/>
                  <a:pt x="19288" y="240804"/>
                  <a:pt x="19288" y="161925"/>
                </a:cubicBezTo>
                <a:cubicBezTo>
                  <a:pt x="19288" y="93166"/>
                  <a:pt x="67806" y="35778"/>
                  <a:pt x="132517" y="22146"/>
                </a:cubicBezTo>
                <a:close/>
                <a:moveTo>
                  <a:pt x="284440" y="171450"/>
                </a:moveTo>
                <a:lnTo>
                  <a:pt x="322540" y="171450"/>
                </a:lnTo>
                <a:cubicBezTo>
                  <a:pt x="333554" y="171450"/>
                  <a:pt x="342364" y="180796"/>
                  <a:pt x="340102" y="191572"/>
                </a:cubicBezTo>
                <a:cubicBezTo>
                  <a:pt x="334030" y="220385"/>
                  <a:pt x="319266" y="245983"/>
                  <a:pt x="298668" y="265509"/>
                </a:cubicBezTo>
                <a:cubicBezTo>
                  <a:pt x="291346" y="272475"/>
                  <a:pt x="279856" y="270986"/>
                  <a:pt x="273427" y="263188"/>
                </a:cubicBezTo>
                <a:lnTo>
                  <a:pt x="223183" y="202644"/>
                </a:lnTo>
                <a:cubicBezTo>
                  <a:pt x="212884" y="190202"/>
                  <a:pt x="221754" y="171450"/>
                  <a:pt x="237827" y="171450"/>
                </a:cubicBezTo>
                <a:lnTo>
                  <a:pt x="284381" y="17145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6" name="Text 3"/>
          <p:cNvSpPr/>
          <p:nvPr/>
        </p:nvSpPr>
        <p:spPr>
          <a:xfrm>
            <a:off x="1295400" y="68580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Частота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62000" y="7366000"/>
            <a:ext cx="65151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3498D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15%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62000" y="8077200"/>
            <a:ext cx="6311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от всех краниосиностозов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33680" y="508000"/>
            <a:ext cx="8318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 / ФОРМЫ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33680" y="914400"/>
            <a:ext cx="85217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Тригоноцефалия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533680" y="1778000"/>
            <a:ext cx="836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Метопический синостоз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533680" y="23368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3" name="Shape 10"/>
          <p:cNvSpPr/>
          <p:nvPr/>
        </p:nvSpPr>
        <p:spPr>
          <a:xfrm>
            <a:off x="7559080" y="2590800"/>
            <a:ext cx="8191500" cy="1625600"/>
          </a:xfrm>
          <a:custGeom>
            <a:avLst/>
            <a:gdLst/>
            <a:ahLst/>
            <a:cxnLst/>
            <a:rect l="l" t="t" r="r" b="b"/>
            <a:pathLst>
              <a:path w="8191500" h="1625600">
                <a:moveTo>
                  <a:pt x="50800" y="0"/>
                </a:moveTo>
                <a:lnTo>
                  <a:pt x="8039100" y="0"/>
                </a:lnTo>
                <a:cubicBezTo>
                  <a:pt x="8123212" y="0"/>
                  <a:pt x="8191500" y="68288"/>
                  <a:pt x="8191500" y="152400"/>
                </a:cubicBezTo>
                <a:lnTo>
                  <a:pt x="8191500" y="1473200"/>
                </a:lnTo>
                <a:cubicBezTo>
                  <a:pt x="8191500" y="1557312"/>
                  <a:pt x="8123212" y="1625600"/>
                  <a:pt x="8039100" y="1625600"/>
                </a:cubicBez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Shape 11"/>
          <p:cNvSpPr/>
          <p:nvPr/>
        </p:nvSpPr>
        <p:spPr>
          <a:xfrm>
            <a:off x="7559080" y="2590800"/>
            <a:ext cx="50800" cy="1625600"/>
          </a:xfrm>
          <a:custGeom>
            <a:avLst/>
            <a:gdLst/>
            <a:ahLst/>
            <a:cxnLst/>
            <a:rect l="l" t="t" r="r" b="b"/>
            <a:pathLst>
              <a:path w="50800" h="1625600">
                <a:moveTo>
                  <a:pt x="50800" y="0"/>
                </a:moveTo>
                <a:lnTo>
                  <a:pt x="50800" y="0"/>
                </a:lnTo>
                <a:lnTo>
                  <a:pt x="50800" y="1625600"/>
                </a:ln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5" name="Shape 12"/>
          <p:cNvSpPr/>
          <p:nvPr/>
        </p:nvSpPr>
        <p:spPr>
          <a:xfrm>
            <a:off x="7746405" y="28956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146893" y="119063"/>
                </a:moveTo>
                <a:cubicBezTo>
                  <a:pt x="143991" y="119063"/>
                  <a:pt x="141536" y="116979"/>
                  <a:pt x="140866" y="114151"/>
                </a:cubicBezTo>
                <a:cubicBezTo>
                  <a:pt x="133276" y="82823"/>
                  <a:pt x="105073" y="59531"/>
                  <a:pt x="71438" y="59531"/>
                </a:cubicBezTo>
                <a:cubicBezTo>
                  <a:pt x="31998" y="59531"/>
                  <a:pt x="0" y="91529"/>
                  <a:pt x="0" y="130969"/>
                </a:cubicBezTo>
                <a:cubicBezTo>
                  <a:pt x="0" y="152623"/>
                  <a:pt x="9599" y="171971"/>
                  <a:pt x="24780" y="185068"/>
                </a:cubicBezTo>
                <a:cubicBezTo>
                  <a:pt x="27980" y="187821"/>
                  <a:pt x="27980" y="193104"/>
                  <a:pt x="24780" y="195858"/>
                </a:cubicBezTo>
                <a:cubicBezTo>
                  <a:pt x="9599" y="208955"/>
                  <a:pt x="0" y="228377"/>
                  <a:pt x="0" y="249957"/>
                </a:cubicBezTo>
                <a:cubicBezTo>
                  <a:pt x="0" y="289396"/>
                  <a:pt x="31998" y="321394"/>
                  <a:pt x="71438" y="321394"/>
                </a:cubicBezTo>
                <a:cubicBezTo>
                  <a:pt x="105073" y="321394"/>
                  <a:pt x="133276" y="298103"/>
                  <a:pt x="140866" y="266774"/>
                </a:cubicBezTo>
                <a:cubicBezTo>
                  <a:pt x="141536" y="263947"/>
                  <a:pt x="143991" y="261863"/>
                  <a:pt x="146893" y="261863"/>
                </a:cubicBezTo>
                <a:lnTo>
                  <a:pt x="329282" y="261863"/>
                </a:lnTo>
                <a:cubicBezTo>
                  <a:pt x="332184" y="261863"/>
                  <a:pt x="334640" y="263947"/>
                  <a:pt x="335310" y="266774"/>
                </a:cubicBezTo>
                <a:cubicBezTo>
                  <a:pt x="342900" y="298103"/>
                  <a:pt x="371103" y="321394"/>
                  <a:pt x="404738" y="321394"/>
                </a:cubicBezTo>
                <a:cubicBezTo>
                  <a:pt x="444178" y="321394"/>
                  <a:pt x="476176" y="289396"/>
                  <a:pt x="476176" y="249957"/>
                </a:cubicBezTo>
                <a:cubicBezTo>
                  <a:pt x="476176" y="228302"/>
                  <a:pt x="466576" y="208955"/>
                  <a:pt x="451396" y="195858"/>
                </a:cubicBezTo>
                <a:cubicBezTo>
                  <a:pt x="448196" y="193104"/>
                  <a:pt x="448196" y="187821"/>
                  <a:pt x="451396" y="185068"/>
                </a:cubicBezTo>
                <a:cubicBezTo>
                  <a:pt x="466576" y="171971"/>
                  <a:pt x="476176" y="152549"/>
                  <a:pt x="476176" y="130969"/>
                </a:cubicBezTo>
                <a:cubicBezTo>
                  <a:pt x="476176" y="91529"/>
                  <a:pt x="444178" y="59531"/>
                  <a:pt x="404738" y="59531"/>
                </a:cubicBezTo>
                <a:cubicBezTo>
                  <a:pt x="371103" y="59531"/>
                  <a:pt x="342900" y="82823"/>
                  <a:pt x="335310" y="114151"/>
                </a:cubicBezTo>
                <a:cubicBezTo>
                  <a:pt x="334640" y="116979"/>
                  <a:pt x="332184" y="119063"/>
                  <a:pt x="329282" y="119063"/>
                </a:cubicBezTo>
                <a:lnTo>
                  <a:pt x="146893" y="119063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6" name="Text 13"/>
          <p:cNvSpPr/>
          <p:nvPr/>
        </p:nvSpPr>
        <p:spPr>
          <a:xfrm>
            <a:off x="8338145" y="2844800"/>
            <a:ext cx="727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Патофизиология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8338145" y="3302000"/>
            <a:ext cx="72517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Преждевременное закрытие </a:t>
            </a: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метопического шва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Активное симметричное формирование кости в области сагиттального шва.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7559080" y="4419600"/>
            <a:ext cx="8191500" cy="1625600"/>
          </a:xfrm>
          <a:custGeom>
            <a:avLst/>
            <a:gdLst/>
            <a:ahLst/>
            <a:cxnLst/>
            <a:rect l="l" t="t" r="r" b="b"/>
            <a:pathLst>
              <a:path w="8191500" h="1625600">
                <a:moveTo>
                  <a:pt x="50800" y="0"/>
                </a:moveTo>
                <a:lnTo>
                  <a:pt x="8039100" y="0"/>
                </a:lnTo>
                <a:cubicBezTo>
                  <a:pt x="8123212" y="0"/>
                  <a:pt x="8191500" y="68288"/>
                  <a:pt x="8191500" y="152400"/>
                </a:cubicBezTo>
                <a:lnTo>
                  <a:pt x="8191500" y="1473200"/>
                </a:lnTo>
                <a:cubicBezTo>
                  <a:pt x="8191500" y="1557312"/>
                  <a:pt x="8123212" y="1625600"/>
                  <a:pt x="8039100" y="1625600"/>
                </a:cubicBez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9" name="Shape 16"/>
          <p:cNvSpPr/>
          <p:nvPr/>
        </p:nvSpPr>
        <p:spPr>
          <a:xfrm>
            <a:off x="7559080" y="4419600"/>
            <a:ext cx="50800" cy="1625600"/>
          </a:xfrm>
          <a:custGeom>
            <a:avLst/>
            <a:gdLst/>
            <a:ahLst/>
            <a:cxnLst/>
            <a:rect l="l" t="t" r="r" b="b"/>
            <a:pathLst>
              <a:path w="50800" h="1625600">
                <a:moveTo>
                  <a:pt x="50800" y="0"/>
                </a:moveTo>
                <a:lnTo>
                  <a:pt x="50800" y="0"/>
                </a:lnTo>
                <a:lnTo>
                  <a:pt x="50800" y="1625600"/>
                </a:ln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0" name="Shape 17"/>
          <p:cNvSpPr/>
          <p:nvPr/>
        </p:nvSpPr>
        <p:spPr>
          <a:xfrm>
            <a:off x="7808317" y="47244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14313" y="23812"/>
                </a:moveTo>
                <a:cubicBezTo>
                  <a:pt x="154186" y="23812"/>
                  <a:pt x="106040" y="51197"/>
                  <a:pt x="70991" y="83790"/>
                </a:cubicBezTo>
                <a:cubicBezTo>
                  <a:pt x="36165" y="116160"/>
                  <a:pt x="12874" y="154781"/>
                  <a:pt x="1786" y="181347"/>
                </a:cubicBezTo>
                <a:cubicBezTo>
                  <a:pt x="-670" y="187226"/>
                  <a:pt x="-670" y="193774"/>
                  <a:pt x="1786" y="199653"/>
                </a:cubicBezTo>
                <a:cubicBezTo>
                  <a:pt x="12874" y="226219"/>
                  <a:pt x="36165" y="264914"/>
                  <a:pt x="70991" y="297210"/>
                </a:cubicBezTo>
                <a:cubicBezTo>
                  <a:pt x="106040" y="329729"/>
                  <a:pt x="154186" y="357188"/>
                  <a:pt x="214313" y="357188"/>
                </a:cubicBezTo>
                <a:cubicBezTo>
                  <a:pt x="274439" y="357188"/>
                  <a:pt x="322585" y="329803"/>
                  <a:pt x="357634" y="297210"/>
                </a:cubicBezTo>
                <a:cubicBezTo>
                  <a:pt x="392460" y="264840"/>
                  <a:pt x="415751" y="226219"/>
                  <a:pt x="426839" y="199653"/>
                </a:cubicBezTo>
                <a:cubicBezTo>
                  <a:pt x="429295" y="193774"/>
                  <a:pt x="429295" y="187226"/>
                  <a:pt x="426839" y="181347"/>
                </a:cubicBezTo>
                <a:cubicBezTo>
                  <a:pt x="415751" y="154781"/>
                  <a:pt x="392460" y="116086"/>
                  <a:pt x="357634" y="83790"/>
                </a:cubicBezTo>
                <a:cubicBezTo>
                  <a:pt x="322585" y="51271"/>
                  <a:pt x="274439" y="23812"/>
                  <a:pt x="214313" y="23812"/>
                </a:cubicBezTo>
                <a:close/>
                <a:moveTo>
                  <a:pt x="107156" y="190500"/>
                </a:moveTo>
                <a:cubicBezTo>
                  <a:pt x="107156" y="131359"/>
                  <a:pt x="155171" y="83344"/>
                  <a:pt x="214313" y="83344"/>
                </a:cubicBezTo>
                <a:cubicBezTo>
                  <a:pt x="273454" y="83344"/>
                  <a:pt x="321469" y="131359"/>
                  <a:pt x="321469" y="190500"/>
                </a:cubicBezTo>
                <a:cubicBezTo>
                  <a:pt x="321469" y="249641"/>
                  <a:pt x="273454" y="297656"/>
                  <a:pt x="214313" y="297656"/>
                </a:cubicBezTo>
                <a:cubicBezTo>
                  <a:pt x="155171" y="297656"/>
                  <a:pt x="107156" y="249641"/>
                  <a:pt x="107156" y="190500"/>
                </a:cubicBezTo>
                <a:close/>
                <a:moveTo>
                  <a:pt x="214313" y="142875"/>
                </a:moveTo>
                <a:cubicBezTo>
                  <a:pt x="214313" y="169143"/>
                  <a:pt x="192956" y="190500"/>
                  <a:pt x="166688" y="190500"/>
                </a:cubicBezTo>
                <a:cubicBezTo>
                  <a:pt x="158130" y="190500"/>
                  <a:pt x="150093" y="188268"/>
                  <a:pt x="143098" y="184249"/>
                </a:cubicBezTo>
                <a:cubicBezTo>
                  <a:pt x="142354" y="192360"/>
                  <a:pt x="143024" y="200695"/>
                  <a:pt x="145256" y="208955"/>
                </a:cubicBezTo>
                <a:cubicBezTo>
                  <a:pt x="155451" y="247055"/>
                  <a:pt x="194667" y="269677"/>
                  <a:pt x="232767" y="259482"/>
                </a:cubicBezTo>
                <a:cubicBezTo>
                  <a:pt x="270867" y="249287"/>
                  <a:pt x="293489" y="210071"/>
                  <a:pt x="283294" y="171971"/>
                </a:cubicBezTo>
                <a:cubicBezTo>
                  <a:pt x="274216" y="137964"/>
                  <a:pt x="241995" y="116309"/>
                  <a:pt x="208062" y="119286"/>
                </a:cubicBezTo>
                <a:cubicBezTo>
                  <a:pt x="212006" y="126206"/>
                  <a:pt x="214313" y="134243"/>
                  <a:pt x="214313" y="14287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1" name="Text 18"/>
          <p:cNvSpPr/>
          <p:nvPr/>
        </p:nvSpPr>
        <p:spPr>
          <a:xfrm>
            <a:off x="8410377" y="4673600"/>
            <a:ext cx="721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Клиническая картина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8410377" y="5130800"/>
            <a:ext cx="71882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Характерная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«грушевидная» форма черепа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Узкий лоб, гипертелоризм, клиновидный лоб.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7533680" y="6248400"/>
            <a:ext cx="4000500" cy="1498600"/>
          </a:xfrm>
          <a:custGeom>
            <a:avLst/>
            <a:gdLst/>
            <a:ahLst/>
            <a:cxnLst/>
            <a:rect l="l" t="t" r="r" b="b"/>
            <a:pathLst>
              <a:path w="4000500" h="1498600">
                <a:moveTo>
                  <a:pt x="152393" y="0"/>
                </a:moveTo>
                <a:lnTo>
                  <a:pt x="3848107" y="0"/>
                </a:lnTo>
                <a:cubicBezTo>
                  <a:pt x="3932271" y="0"/>
                  <a:pt x="4000500" y="68229"/>
                  <a:pt x="4000500" y="152393"/>
                </a:cubicBezTo>
                <a:lnTo>
                  <a:pt x="4000500" y="1346207"/>
                </a:lnTo>
                <a:cubicBezTo>
                  <a:pt x="4000500" y="1430371"/>
                  <a:pt x="3932271" y="1498600"/>
                  <a:pt x="3848107" y="1498600"/>
                </a:cubicBezTo>
                <a:lnTo>
                  <a:pt x="152393" y="1498600"/>
                </a:lnTo>
                <a:cubicBezTo>
                  <a:pt x="68285" y="1498600"/>
                  <a:pt x="0" y="1430315"/>
                  <a:pt x="0" y="1346207"/>
                </a:cubicBezTo>
                <a:lnTo>
                  <a:pt x="0" y="152393"/>
                </a:lnTo>
                <a:cubicBezTo>
                  <a:pt x="0" y="68285"/>
                  <a:pt x="68285" y="0"/>
                  <a:pt x="152393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24" name="Shape 21"/>
          <p:cNvSpPr/>
          <p:nvPr/>
        </p:nvSpPr>
        <p:spPr>
          <a:xfrm>
            <a:off x="9348986" y="64516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302568"/>
                </a:moveTo>
                <a:lnTo>
                  <a:pt x="302568" y="374005"/>
                </a:lnTo>
                <a:cubicBezTo>
                  <a:pt x="295721" y="380851"/>
                  <a:pt x="285527" y="382860"/>
                  <a:pt x="276597" y="379140"/>
                </a:cubicBezTo>
                <a:cubicBezTo>
                  <a:pt x="267667" y="375419"/>
                  <a:pt x="261938" y="366787"/>
                  <a:pt x="261938" y="357188"/>
                </a:cubicBezTo>
                <a:lnTo>
                  <a:pt x="261938" y="309563"/>
                </a:lnTo>
                <a:lnTo>
                  <a:pt x="23812" y="309563"/>
                </a:lnTo>
                <a:cubicBezTo>
                  <a:pt x="10641" y="309563"/>
                  <a:pt x="0" y="298921"/>
                  <a:pt x="0" y="285750"/>
                </a:cubicBezTo>
                <a:cubicBezTo>
                  <a:pt x="0" y="272579"/>
                  <a:pt x="10641" y="261938"/>
                  <a:pt x="23812" y="261938"/>
                </a:cubicBezTo>
                <a:lnTo>
                  <a:pt x="261938" y="261938"/>
                </a:lnTo>
                <a:lnTo>
                  <a:pt x="261938" y="214313"/>
                </a:lnTo>
                <a:cubicBezTo>
                  <a:pt x="261938" y="204713"/>
                  <a:pt x="267742" y="196007"/>
                  <a:pt x="276671" y="192286"/>
                </a:cubicBezTo>
                <a:cubicBezTo>
                  <a:pt x="285601" y="188565"/>
                  <a:pt x="295796" y="190649"/>
                  <a:pt x="302642" y="197421"/>
                </a:cubicBezTo>
                <a:lnTo>
                  <a:pt x="374079" y="268858"/>
                </a:lnTo>
                <a:cubicBezTo>
                  <a:pt x="383381" y="278160"/>
                  <a:pt x="383381" y="293266"/>
                  <a:pt x="374079" y="302568"/>
                </a:cubicBezTo>
                <a:close/>
                <a:moveTo>
                  <a:pt x="6995" y="112068"/>
                </a:moveTo>
                <a:cubicBezTo>
                  <a:pt x="-2307" y="102766"/>
                  <a:pt x="-2307" y="87660"/>
                  <a:pt x="6995" y="78358"/>
                </a:cubicBezTo>
                <a:lnTo>
                  <a:pt x="78432" y="6921"/>
                </a:lnTo>
                <a:cubicBezTo>
                  <a:pt x="85279" y="74"/>
                  <a:pt x="95473" y="-1935"/>
                  <a:pt x="104403" y="1786"/>
                </a:cubicBezTo>
                <a:cubicBezTo>
                  <a:pt x="113333" y="5507"/>
                  <a:pt x="119063" y="14213"/>
                  <a:pt x="119063" y="23812"/>
                </a:cubicBezTo>
                <a:lnTo>
                  <a:pt x="119063" y="71438"/>
                </a:lnTo>
                <a:lnTo>
                  <a:pt x="357188" y="71438"/>
                </a:lnTo>
                <a:cubicBezTo>
                  <a:pt x="370359" y="71438"/>
                  <a:pt x="381000" y="82079"/>
                  <a:pt x="381000" y="95250"/>
                </a:cubicBezTo>
                <a:cubicBezTo>
                  <a:pt x="381000" y="108421"/>
                  <a:pt x="370359" y="119063"/>
                  <a:pt x="357188" y="119063"/>
                </a:cubicBezTo>
                <a:lnTo>
                  <a:pt x="119063" y="119063"/>
                </a:lnTo>
                <a:lnTo>
                  <a:pt x="119063" y="166688"/>
                </a:lnTo>
                <a:cubicBezTo>
                  <a:pt x="119063" y="176287"/>
                  <a:pt x="113258" y="184993"/>
                  <a:pt x="104329" y="188714"/>
                </a:cubicBezTo>
                <a:cubicBezTo>
                  <a:pt x="95399" y="192435"/>
                  <a:pt x="85204" y="190351"/>
                  <a:pt x="78358" y="183579"/>
                </a:cubicBezTo>
                <a:lnTo>
                  <a:pt x="6921" y="112142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5" name="Text 22"/>
          <p:cNvSpPr/>
          <p:nvPr/>
        </p:nvSpPr>
        <p:spPr>
          <a:xfrm>
            <a:off x="7686080" y="6934200"/>
            <a:ext cx="36957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Асимметричный рост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в области венечного шва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11742341" y="6248400"/>
            <a:ext cx="4000500" cy="1498600"/>
          </a:xfrm>
          <a:custGeom>
            <a:avLst/>
            <a:gdLst/>
            <a:ahLst/>
            <a:cxnLst/>
            <a:rect l="l" t="t" r="r" b="b"/>
            <a:pathLst>
              <a:path w="4000500" h="1498600">
                <a:moveTo>
                  <a:pt x="152393" y="0"/>
                </a:moveTo>
                <a:lnTo>
                  <a:pt x="3848107" y="0"/>
                </a:lnTo>
                <a:cubicBezTo>
                  <a:pt x="3932271" y="0"/>
                  <a:pt x="4000500" y="68229"/>
                  <a:pt x="4000500" y="152393"/>
                </a:cubicBezTo>
                <a:lnTo>
                  <a:pt x="4000500" y="1346207"/>
                </a:lnTo>
                <a:cubicBezTo>
                  <a:pt x="4000500" y="1430371"/>
                  <a:pt x="3932271" y="1498600"/>
                  <a:pt x="3848107" y="1498600"/>
                </a:cubicBezTo>
                <a:lnTo>
                  <a:pt x="152393" y="1498600"/>
                </a:lnTo>
                <a:cubicBezTo>
                  <a:pt x="68285" y="1498600"/>
                  <a:pt x="0" y="1430315"/>
                  <a:pt x="0" y="1346207"/>
                </a:cubicBezTo>
                <a:lnTo>
                  <a:pt x="0" y="152393"/>
                </a:lnTo>
                <a:cubicBezTo>
                  <a:pt x="0" y="68285"/>
                  <a:pt x="68285" y="0"/>
                  <a:pt x="152393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27" name="Shape 24"/>
          <p:cNvSpPr/>
          <p:nvPr/>
        </p:nvSpPr>
        <p:spPr>
          <a:xfrm>
            <a:off x="13581658" y="64516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125016" y="23812"/>
                </a:moveTo>
                <a:lnTo>
                  <a:pt x="17859" y="23812"/>
                </a:lnTo>
                <a:cubicBezTo>
                  <a:pt x="7962" y="23812"/>
                  <a:pt x="0" y="31775"/>
                  <a:pt x="0" y="41672"/>
                </a:cubicBezTo>
                <a:lnTo>
                  <a:pt x="0" y="148828"/>
                </a:lnTo>
                <a:cubicBezTo>
                  <a:pt x="0" y="156046"/>
                  <a:pt x="4316" y="162595"/>
                  <a:pt x="11013" y="165348"/>
                </a:cubicBezTo>
                <a:cubicBezTo>
                  <a:pt x="17711" y="168101"/>
                  <a:pt x="25375" y="166539"/>
                  <a:pt x="30510" y="161479"/>
                </a:cubicBezTo>
                <a:lnTo>
                  <a:pt x="60275" y="131713"/>
                </a:lnTo>
                <a:lnTo>
                  <a:pt x="119063" y="190500"/>
                </a:lnTo>
                <a:lnTo>
                  <a:pt x="60275" y="249287"/>
                </a:lnTo>
                <a:lnTo>
                  <a:pt x="30510" y="219521"/>
                </a:lnTo>
                <a:cubicBezTo>
                  <a:pt x="25375" y="214387"/>
                  <a:pt x="17711" y="212899"/>
                  <a:pt x="11013" y="215652"/>
                </a:cubicBezTo>
                <a:cubicBezTo>
                  <a:pt x="4316" y="218405"/>
                  <a:pt x="0" y="224954"/>
                  <a:pt x="0" y="232172"/>
                </a:cubicBezTo>
                <a:lnTo>
                  <a:pt x="0" y="339328"/>
                </a:lnTo>
                <a:cubicBezTo>
                  <a:pt x="0" y="349225"/>
                  <a:pt x="7962" y="357188"/>
                  <a:pt x="17859" y="357188"/>
                </a:cubicBezTo>
                <a:lnTo>
                  <a:pt x="125016" y="357188"/>
                </a:lnTo>
                <a:cubicBezTo>
                  <a:pt x="132234" y="357188"/>
                  <a:pt x="138782" y="352871"/>
                  <a:pt x="141536" y="346174"/>
                </a:cubicBezTo>
                <a:cubicBezTo>
                  <a:pt x="144289" y="339477"/>
                  <a:pt x="142801" y="331812"/>
                  <a:pt x="137666" y="326678"/>
                </a:cubicBezTo>
                <a:lnTo>
                  <a:pt x="107900" y="296912"/>
                </a:lnTo>
                <a:lnTo>
                  <a:pt x="166688" y="238125"/>
                </a:lnTo>
                <a:lnTo>
                  <a:pt x="225475" y="296912"/>
                </a:lnTo>
                <a:lnTo>
                  <a:pt x="195709" y="326678"/>
                </a:lnTo>
                <a:cubicBezTo>
                  <a:pt x="190574" y="331812"/>
                  <a:pt x="189086" y="339477"/>
                  <a:pt x="191839" y="346174"/>
                </a:cubicBezTo>
                <a:cubicBezTo>
                  <a:pt x="194593" y="352871"/>
                  <a:pt x="201141" y="357188"/>
                  <a:pt x="208359" y="357188"/>
                </a:cubicBezTo>
                <a:lnTo>
                  <a:pt x="315516" y="357188"/>
                </a:lnTo>
                <a:cubicBezTo>
                  <a:pt x="325413" y="357188"/>
                  <a:pt x="333375" y="349225"/>
                  <a:pt x="333375" y="339328"/>
                </a:cubicBezTo>
                <a:lnTo>
                  <a:pt x="333375" y="232172"/>
                </a:lnTo>
                <a:cubicBezTo>
                  <a:pt x="333375" y="224954"/>
                  <a:pt x="329059" y="218405"/>
                  <a:pt x="322362" y="215652"/>
                </a:cubicBezTo>
                <a:cubicBezTo>
                  <a:pt x="315664" y="212899"/>
                  <a:pt x="308000" y="214387"/>
                  <a:pt x="302865" y="219521"/>
                </a:cubicBezTo>
                <a:lnTo>
                  <a:pt x="273100" y="249287"/>
                </a:lnTo>
                <a:lnTo>
                  <a:pt x="214313" y="190500"/>
                </a:lnTo>
                <a:lnTo>
                  <a:pt x="273100" y="131713"/>
                </a:lnTo>
                <a:lnTo>
                  <a:pt x="302865" y="161479"/>
                </a:lnTo>
                <a:cubicBezTo>
                  <a:pt x="308000" y="166613"/>
                  <a:pt x="315664" y="168101"/>
                  <a:pt x="322362" y="165348"/>
                </a:cubicBezTo>
                <a:cubicBezTo>
                  <a:pt x="329059" y="162595"/>
                  <a:pt x="333375" y="156046"/>
                  <a:pt x="333375" y="148828"/>
                </a:cubicBezTo>
                <a:lnTo>
                  <a:pt x="333375" y="41672"/>
                </a:lnTo>
                <a:cubicBezTo>
                  <a:pt x="333375" y="31775"/>
                  <a:pt x="325413" y="23812"/>
                  <a:pt x="315516" y="23812"/>
                </a:cubicBezTo>
                <a:lnTo>
                  <a:pt x="208359" y="23812"/>
                </a:lnTo>
                <a:cubicBezTo>
                  <a:pt x="201141" y="23812"/>
                  <a:pt x="194593" y="28129"/>
                  <a:pt x="191839" y="34826"/>
                </a:cubicBezTo>
                <a:cubicBezTo>
                  <a:pt x="189086" y="41523"/>
                  <a:pt x="190649" y="49188"/>
                  <a:pt x="195709" y="54322"/>
                </a:cubicBezTo>
                <a:lnTo>
                  <a:pt x="225475" y="84088"/>
                </a:lnTo>
                <a:lnTo>
                  <a:pt x="166688" y="142875"/>
                </a:lnTo>
                <a:lnTo>
                  <a:pt x="107900" y="84088"/>
                </a:lnTo>
                <a:lnTo>
                  <a:pt x="137666" y="54322"/>
                </a:lnTo>
                <a:cubicBezTo>
                  <a:pt x="142801" y="49188"/>
                  <a:pt x="144289" y="41523"/>
                  <a:pt x="141536" y="34826"/>
                </a:cubicBezTo>
                <a:cubicBezTo>
                  <a:pt x="138782" y="28129"/>
                  <a:pt x="132234" y="23812"/>
                  <a:pt x="125016" y="23812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8" name="Text 25"/>
          <p:cNvSpPr/>
          <p:nvPr/>
        </p:nvSpPr>
        <p:spPr>
          <a:xfrm>
            <a:off x="11894741" y="6934200"/>
            <a:ext cx="3695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Чрезмерный рост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теменных костей</a:t>
            </a:r>
            <a:endParaRPr lang="en-US" sz="1600" dirty="0"/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3" r="4609" b="9500"/>
          <a:stretch/>
        </p:blipFill>
        <p:spPr bwMode="auto">
          <a:xfrm rot="10800000">
            <a:off x="200620" y="5229000"/>
            <a:ext cx="2852057" cy="32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34550" r="20218" b="9206"/>
          <a:stretch/>
        </p:blipFill>
        <p:spPr bwMode="auto">
          <a:xfrm rot="5400000">
            <a:off x="3106246" y="5819507"/>
            <a:ext cx="3122236" cy="230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Минус 28"/>
          <p:cNvSpPr/>
          <p:nvPr/>
        </p:nvSpPr>
        <p:spPr>
          <a:xfrm>
            <a:off x="3575640" y="6451600"/>
            <a:ext cx="2190761" cy="914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 / ФОРМЫ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Брахицефалия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08000" y="1625600"/>
            <a:ext cx="15392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Бикоронарный синостоз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08000" y="2184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6" name="Shape 4"/>
          <p:cNvSpPr/>
          <p:nvPr/>
        </p:nvSpPr>
        <p:spPr>
          <a:xfrm>
            <a:off x="533400" y="2438400"/>
            <a:ext cx="7442200" cy="6654800"/>
          </a:xfrm>
          <a:custGeom>
            <a:avLst/>
            <a:gdLst/>
            <a:ahLst/>
            <a:cxnLst/>
            <a:rect l="l" t="t" r="r" b="b"/>
            <a:pathLst>
              <a:path w="7442200" h="6654800">
                <a:moveTo>
                  <a:pt x="50800" y="0"/>
                </a:moveTo>
                <a:lnTo>
                  <a:pt x="7289805" y="0"/>
                </a:lnTo>
                <a:cubicBezTo>
                  <a:pt x="7373970" y="0"/>
                  <a:pt x="7442200" y="68230"/>
                  <a:pt x="7442200" y="152395"/>
                </a:cubicBezTo>
                <a:lnTo>
                  <a:pt x="7442200" y="6502405"/>
                </a:lnTo>
                <a:cubicBezTo>
                  <a:pt x="7442200" y="6586570"/>
                  <a:pt x="7373970" y="6654800"/>
                  <a:pt x="7289805" y="6654800"/>
                </a:cubicBezTo>
                <a:lnTo>
                  <a:pt x="50800" y="6654800"/>
                </a:lnTo>
                <a:cubicBezTo>
                  <a:pt x="22763" y="6654800"/>
                  <a:pt x="0" y="6632037"/>
                  <a:pt x="0" y="6604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533400" y="2438400"/>
            <a:ext cx="50800" cy="6654800"/>
          </a:xfrm>
          <a:custGeom>
            <a:avLst/>
            <a:gdLst/>
            <a:ahLst/>
            <a:cxnLst/>
            <a:rect l="l" t="t" r="r" b="b"/>
            <a:pathLst>
              <a:path w="50800" h="6654800">
                <a:moveTo>
                  <a:pt x="50800" y="0"/>
                </a:moveTo>
                <a:lnTo>
                  <a:pt x="50800" y="0"/>
                </a:lnTo>
                <a:lnTo>
                  <a:pt x="50800" y="6654800"/>
                </a:lnTo>
                <a:lnTo>
                  <a:pt x="50800" y="6654800"/>
                </a:lnTo>
                <a:cubicBezTo>
                  <a:pt x="22763" y="6654800"/>
                  <a:pt x="0" y="6632037"/>
                  <a:pt x="0" y="6604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8" name="Shape 6"/>
          <p:cNvSpPr/>
          <p:nvPr/>
        </p:nvSpPr>
        <p:spPr>
          <a:xfrm>
            <a:off x="720725" y="27432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146893" y="119063"/>
                </a:moveTo>
                <a:cubicBezTo>
                  <a:pt x="143991" y="119063"/>
                  <a:pt x="141536" y="116979"/>
                  <a:pt x="140866" y="114151"/>
                </a:cubicBezTo>
                <a:cubicBezTo>
                  <a:pt x="133276" y="82823"/>
                  <a:pt x="105073" y="59531"/>
                  <a:pt x="71438" y="59531"/>
                </a:cubicBezTo>
                <a:cubicBezTo>
                  <a:pt x="31998" y="59531"/>
                  <a:pt x="0" y="91529"/>
                  <a:pt x="0" y="130969"/>
                </a:cubicBezTo>
                <a:cubicBezTo>
                  <a:pt x="0" y="152623"/>
                  <a:pt x="9599" y="171971"/>
                  <a:pt x="24780" y="185068"/>
                </a:cubicBezTo>
                <a:cubicBezTo>
                  <a:pt x="27980" y="187821"/>
                  <a:pt x="27980" y="193104"/>
                  <a:pt x="24780" y="195858"/>
                </a:cubicBezTo>
                <a:cubicBezTo>
                  <a:pt x="9599" y="208955"/>
                  <a:pt x="0" y="228377"/>
                  <a:pt x="0" y="249957"/>
                </a:cubicBezTo>
                <a:cubicBezTo>
                  <a:pt x="0" y="289396"/>
                  <a:pt x="31998" y="321394"/>
                  <a:pt x="71438" y="321394"/>
                </a:cubicBezTo>
                <a:cubicBezTo>
                  <a:pt x="105073" y="321394"/>
                  <a:pt x="133276" y="298103"/>
                  <a:pt x="140866" y="266774"/>
                </a:cubicBezTo>
                <a:cubicBezTo>
                  <a:pt x="141536" y="263947"/>
                  <a:pt x="143991" y="261863"/>
                  <a:pt x="146893" y="261863"/>
                </a:cubicBezTo>
                <a:lnTo>
                  <a:pt x="329282" y="261863"/>
                </a:lnTo>
                <a:cubicBezTo>
                  <a:pt x="332184" y="261863"/>
                  <a:pt x="334640" y="263947"/>
                  <a:pt x="335310" y="266774"/>
                </a:cubicBezTo>
                <a:cubicBezTo>
                  <a:pt x="342900" y="298103"/>
                  <a:pt x="371103" y="321394"/>
                  <a:pt x="404738" y="321394"/>
                </a:cubicBezTo>
                <a:cubicBezTo>
                  <a:pt x="444178" y="321394"/>
                  <a:pt x="476176" y="289396"/>
                  <a:pt x="476176" y="249957"/>
                </a:cubicBezTo>
                <a:cubicBezTo>
                  <a:pt x="476176" y="228302"/>
                  <a:pt x="466576" y="208955"/>
                  <a:pt x="451396" y="195858"/>
                </a:cubicBezTo>
                <a:cubicBezTo>
                  <a:pt x="448196" y="193104"/>
                  <a:pt x="448196" y="187821"/>
                  <a:pt x="451396" y="185068"/>
                </a:cubicBezTo>
                <a:cubicBezTo>
                  <a:pt x="466576" y="171971"/>
                  <a:pt x="476176" y="152549"/>
                  <a:pt x="476176" y="130969"/>
                </a:cubicBezTo>
                <a:cubicBezTo>
                  <a:pt x="476176" y="91529"/>
                  <a:pt x="444178" y="59531"/>
                  <a:pt x="404738" y="59531"/>
                </a:cubicBezTo>
                <a:cubicBezTo>
                  <a:pt x="371103" y="59531"/>
                  <a:pt x="342900" y="82823"/>
                  <a:pt x="335310" y="114151"/>
                </a:cubicBezTo>
                <a:cubicBezTo>
                  <a:pt x="334640" y="116979"/>
                  <a:pt x="332184" y="119063"/>
                  <a:pt x="329282" y="119063"/>
                </a:cubicBezTo>
                <a:lnTo>
                  <a:pt x="146893" y="119063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9" name="Text 7"/>
          <p:cNvSpPr/>
          <p:nvPr/>
        </p:nvSpPr>
        <p:spPr>
          <a:xfrm>
            <a:off x="1312466" y="2692400"/>
            <a:ext cx="6540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Патофизиология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312466" y="3149600"/>
            <a:ext cx="65151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Синостоз </a:t>
            </a: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обоих коронарных швов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Две симметричные фронтопариетальные пластины ограничены в росте.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1312466" y="3962400"/>
            <a:ext cx="6413500" cy="914400"/>
          </a:xfrm>
          <a:custGeom>
            <a:avLst/>
            <a:gdLst/>
            <a:ahLst/>
            <a:cxnLst/>
            <a:rect l="l" t="t" r="r" b="b"/>
            <a:pathLst>
              <a:path w="6413500" h="914400">
                <a:moveTo>
                  <a:pt x="101599" y="0"/>
                </a:moveTo>
                <a:lnTo>
                  <a:pt x="6311901" y="0"/>
                </a:lnTo>
                <a:cubicBezTo>
                  <a:pt x="6368013" y="0"/>
                  <a:pt x="6413500" y="45487"/>
                  <a:pt x="6413500" y="101599"/>
                </a:cubicBezTo>
                <a:lnTo>
                  <a:pt x="6413500" y="812801"/>
                </a:lnTo>
                <a:cubicBezTo>
                  <a:pt x="6413500" y="868913"/>
                  <a:pt x="6368013" y="914400"/>
                  <a:pt x="63119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2" name="Shape 10"/>
          <p:cNvSpPr/>
          <p:nvPr/>
        </p:nvSpPr>
        <p:spPr>
          <a:xfrm>
            <a:off x="1490266" y="41783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99469" y="110569"/>
                </a:moveTo>
                <a:cubicBezTo>
                  <a:pt x="204430" y="105608"/>
                  <a:pt x="204430" y="97552"/>
                  <a:pt x="199469" y="92591"/>
                </a:cubicBezTo>
                <a:lnTo>
                  <a:pt x="135969" y="29091"/>
                </a:lnTo>
                <a:cubicBezTo>
                  <a:pt x="131008" y="24130"/>
                  <a:pt x="122952" y="24130"/>
                  <a:pt x="117991" y="29091"/>
                </a:cubicBezTo>
                <a:cubicBezTo>
                  <a:pt x="113030" y="34052"/>
                  <a:pt x="113030" y="42108"/>
                  <a:pt x="117991" y="47069"/>
                </a:cubicBezTo>
                <a:lnTo>
                  <a:pt x="159822" y="88900"/>
                </a:lnTo>
                <a:lnTo>
                  <a:pt x="12700" y="88900"/>
                </a:lnTo>
                <a:cubicBezTo>
                  <a:pt x="5675" y="88900"/>
                  <a:pt x="0" y="94575"/>
                  <a:pt x="0" y="101600"/>
                </a:cubicBezTo>
                <a:cubicBezTo>
                  <a:pt x="0" y="108625"/>
                  <a:pt x="5675" y="114300"/>
                  <a:pt x="12700" y="114300"/>
                </a:cubicBezTo>
                <a:lnTo>
                  <a:pt x="159822" y="114300"/>
                </a:lnTo>
                <a:lnTo>
                  <a:pt x="117991" y="156131"/>
                </a:lnTo>
                <a:cubicBezTo>
                  <a:pt x="113030" y="161092"/>
                  <a:pt x="113030" y="169148"/>
                  <a:pt x="117991" y="174109"/>
                </a:cubicBezTo>
                <a:cubicBezTo>
                  <a:pt x="122952" y="179070"/>
                  <a:pt x="131008" y="179070"/>
                  <a:pt x="135969" y="174109"/>
                </a:cubicBezTo>
                <a:lnTo>
                  <a:pt x="199469" y="110609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3" name="Text 11"/>
          <p:cNvSpPr/>
          <p:nvPr/>
        </p:nvSpPr>
        <p:spPr>
          <a:xfrm>
            <a:off x="1820466" y="4114800"/>
            <a:ext cx="58547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Асимметричное формирование в области метопического и сагиттального швов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009650" y="508000"/>
            <a:ext cx="6845300" cy="939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Клиническая картина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838200" y="812800"/>
            <a:ext cx="6991350" cy="985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Характерная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«башенная» форма черепа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Широкий, короткий череп с уплощенным лбом.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889000" y="6146800"/>
            <a:ext cx="2057400" cy="965200"/>
          </a:xfrm>
          <a:custGeom>
            <a:avLst/>
            <a:gdLst/>
            <a:ahLst/>
            <a:cxnLst/>
            <a:rect l="l" t="t" r="r" b="b"/>
            <a:pathLst>
              <a:path w="2387600" h="1016000">
                <a:moveTo>
                  <a:pt x="152400" y="0"/>
                </a:moveTo>
                <a:lnTo>
                  <a:pt x="2235200" y="0"/>
                </a:lnTo>
                <a:cubicBezTo>
                  <a:pt x="2319312" y="0"/>
                  <a:pt x="2387600" y="68288"/>
                  <a:pt x="2387600" y="152400"/>
                </a:cubicBezTo>
                <a:lnTo>
                  <a:pt x="2387600" y="863600"/>
                </a:lnTo>
                <a:cubicBezTo>
                  <a:pt x="2387600" y="947712"/>
                  <a:pt x="2319312" y="1016000"/>
                  <a:pt x="2235200" y="1016000"/>
                </a:cubicBezTo>
                <a:lnTo>
                  <a:pt x="152400" y="1016000"/>
                </a:lnTo>
                <a:cubicBezTo>
                  <a:pt x="68288" y="1016000"/>
                  <a:pt x="0" y="947712"/>
                  <a:pt x="0" y="86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1526033" y="62103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42054" y="299204"/>
                </a:moveTo>
                <a:lnTo>
                  <a:pt x="299204" y="242054"/>
                </a:lnTo>
                <a:cubicBezTo>
                  <a:pt x="304681" y="236577"/>
                  <a:pt x="306288" y="228421"/>
                  <a:pt x="303312" y="221278"/>
                </a:cubicBezTo>
                <a:cubicBezTo>
                  <a:pt x="300335" y="214134"/>
                  <a:pt x="293430" y="209550"/>
                  <a:pt x="285750" y="209550"/>
                </a:cubicBezTo>
                <a:lnTo>
                  <a:pt x="247650" y="209550"/>
                </a:lnTo>
                <a:lnTo>
                  <a:pt x="247650" y="19050"/>
                </a:lnTo>
                <a:cubicBezTo>
                  <a:pt x="247650" y="8513"/>
                  <a:pt x="239137" y="0"/>
                  <a:pt x="228600" y="0"/>
                </a:cubicBezTo>
                <a:cubicBezTo>
                  <a:pt x="218063" y="0"/>
                  <a:pt x="209550" y="8513"/>
                  <a:pt x="209550" y="19050"/>
                </a:cubicBezTo>
                <a:lnTo>
                  <a:pt x="209550" y="209550"/>
                </a:lnTo>
                <a:lnTo>
                  <a:pt x="171450" y="209550"/>
                </a:lnTo>
                <a:cubicBezTo>
                  <a:pt x="163770" y="209550"/>
                  <a:pt x="156805" y="214193"/>
                  <a:pt x="153829" y="221337"/>
                </a:cubicBezTo>
                <a:cubicBezTo>
                  <a:pt x="150852" y="228481"/>
                  <a:pt x="152519" y="236637"/>
                  <a:pt x="157936" y="242114"/>
                </a:cubicBezTo>
                <a:lnTo>
                  <a:pt x="215086" y="299264"/>
                </a:lnTo>
                <a:cubicBezTo>
                  <a:pt x="222528" y="306705"/>
                  <a:pt x="234613" y="306705"/>
                  <a:pt x="242054" y="299264"/>
                </a:cubicBezTo>
                <a:close/>
                <a:moveTo>
                  <a:pt x="89654" y="5596"/>
                </a:moveTo>
                <a:cubicBezTo>
                  <a:pt x="82213" y="-1845"/>
                  <a:pt x="70128" y="-1845"/>
                  <a:pt x="62686" y="5596"/>
                </a:cubicBezTo>
                <a:lnTo>
                  <a:pt x="5536" y="62746"/>
                </a:lnTo>
                <a:cubicBezTo>
                  <a:pt x="60" y="68223"/>
                  <a:pt x="-1548" y="76379"/>
                  <a:pt x="1429" y="83522"/>
                </a:cubicBezTo>
                <a:cubicBezTo>
                  <a:pt x="4405" y="90666"/>
                  <a:pt x="11370" y="95250"/>
                  <a:pt x="19050" y="95250"/>
                </a:cubicBezTo>
                <a:lnTo>
                  <a:pt x="57150" y="95250"/>
                </a:lnTo>
                <a:lnTo>
                  <a:pt x="57150" y="285750"/>
                </a:lnTo>
                <a:cubicBezTo>
                  <a:pt x="57150" y="296287"/>
                  <a:pt x="65663" y="304800"/>
                  <a:pt x="76200" y="304800"/>
                </a:cubicBezTo>
                <a:cubicBezTo>
                  <a:pt x="86737" y="304800"/>
                  <a:pt x="95250" y="296287"/>
                  <a:pt x="95250" y="285750"/>
                </a:cubicBezTo>
                <a:lnTo>
                  <a:pt x="95250" y="95250"/>
                </a:lnTo>
                <a:lnTo>
                  <a:pt x="133350" y="95250"/>
                </a:lnTo>
                <a:cubicBezTo>
                  <a:pt x="141030" y="95250"/>
                  <a:pt x="147995" y="90607"/>
                  <a:pt x="150971" y="83463"/>
                </a:cubicBezTo>
                <a:cubicBezTo>
                  <a:pt x="153948" y="76319"/>
                  <a:pt x="152281" y="68163"/>
                  <a:pt x="146864" y="62686"/>
                </a:cubicBezTo>
                <a:lnTo>
                  <a:pt x="89714" y="5536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1" name="Text 19"/>
          <p:cNvSpPr/>
          <p:nvPr/>
        </p:nvSpPr>
        <p:spPr>
          <a:xfrm>
            <a:off x="1007666" y="1625600"/>
            <a:ext cx="1786334" cy="1036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Высокий свод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3217466" y="6019800"/>
            <a:ext cx="2218134" cy="1092200"/>
          </a:xfrm>
          <a:custGeom>
            <a:avLst/>
            <a:gdLst/>
            <a:ahLst/>
            <a:cxnLst/>
            <a:rect l="l" t="t" r="r" b="b"/>
            <a:pathLst>
              <a:path w="2387600" h="1016000">
                <a:moveTo>
                  <a:pt x="152400" y="0"/>
                </a:moveTo>
                <a:lnTo>
                  <a:pt x="2235200" y="0"/>
                </a:lnTo>
                <a:cubicBezTo>
                  <a:pt x="2319312" y="0"/>
                  <a:pt x="2387600" y="68288"/>
                  <a:pt x="2387600" y="152400"/>
                </a:cubicBezTo>
                <a:lnTo>
                  <a:pt x="2387600" y="863600"/>
                </a:lnTo>
                <a:cubicBezTo>
                  <a:pt x="2387600" y="947712"/>
                  <a:pt x="2319312" y="1016000"/>
                  <a:pt x="2235200" y="1016000"/>
                </a:cubicBezTo>
                <a:lnTo>
                  <a:pt x="152400" y="1016000"/>
                </a:lnTo>
                <a:cubicBezTo>
                  <a:pt x="68288" y="1016000"/>
                  <a:pt x="0" y="947712"/>
                  <a:pt x="0" y="86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24" name="Text 22"/>
          <p:cNvSpPr/>
          <p:nvPr/>
        </p:nvSpPr>
        <p:spPr>
          <a:xfrm>
            <a:off x="3208734" y="1625600"/>
            <a:ext cx="2334816" cy="101413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Короткий череп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708650" y="6019800"/>
            <a:ext cx="2118916" cy="1219200"/>
          </a:xfrm>
          <a:custGeom>
            <a:avLst/>
            <a:gdLst/>
            <a:ahLst/>
            <a:cxnLst/>
            <a:rect l="l" t="t" r="r" b="b"/>
            <a:pathLst>
              <a:path w="2387600" h="1016000">
                <a:moveTo>
                  <a:pt x="152400" y="0"/>
                </a:moveTo>
                <a:lnTo>
                  <a:pt x="2235200" y="0"/>
                </a:lnTo>
                <a:cubicBezTo>
                  <a:pt x="2319312" y="0"/>
                  <a:pt x="2387600" y="68288"/>
                  <a:pt x="2387600" y="152400"/>
                </a:cubicBezTo>
                <a:lnTo>
                  <a:pt x="2387600" y="863600"/>
                </a:lnTo>
                <a:cubicBezTo>
                  <a:pt x="2387600" y="947712"/>
                  <a:pt x="2319312" y="1016000"/>
                  <a:pt x="2235200" y="1016000"/>
                </a:cubicBezTo>
                <a:lnTo>
                  <a:pt x="152400" y="1016000"/>
                </a:lnTo>
                <a:cubicBezTo>
                  <a:pt x="68288" y="1016000"/>
                  <a:pt x="0" y="947712"/>
                  <a:pt x="0" y="86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26" name="Shape 24"/>
          <p:cNvSpPr/>
          <p:nvPr/>
        </p:nvSpPr>
        <p:spPr>
          <a:xfrm>
            <a:off x="6648449" y="6146800"/>
            <a:ext cx="498799" cy="6350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19050" y="19050"/>
                </a:moveTo>
                <a:cubicBezTo>
                  <a:pt x="8513" y="19050"/>
                  <a:pt x="0" y="27563"/>
                  <a:pt x="0" y="38100"/>
                </a:cubicBezTo>
                <a:lnTo>
                  <a:pt x="0" y="95250"/>
                </a:lnTo>
                <a:cubicBezTo>
                  <a:pt x="0" y="105787"/>
                  <a:pt x="8513" y="114300"/>
                  <a:pt x="19050" y="114300"/>
                </a:cubicBezTo>
                <a:cubicBezTo>
                  <a:pt x="29587" y="114300"/>
                  <a:pt x="38100" y="105787"/>
                  <a:pt x="38100" y="95250"/>
                </a:cubicBezTo>
                <a:lnTo>
                  <a:pt x="38100" y="57150"/>
                </a:lnTo>
                <a:lnTo>
                  <a:pt x="76200" y="57150"/>
                </a:lnTo>
                <a:cubicBezTo>
                  <a:pt x="86737" y="57150"/>
                  <a:pt x="95250" y="48637"/>
                  <a:pt x="95250" y="38100"/>
                </a:cubicBezTo>
                <a:cubicBezTo>
                  <a:pt x="95250" y="27563"/>
                  <a:pt x="86737" y="19050"/>
                  <a:pt x="76200" y="19050"/>
                </a:cubicBezTo>
                <a:lnTo>
                  <a:pt x="19050" y="19050"/>
                </a:lnTo>
                <a:close/>
                <a:moveTo>
                  <a:pt x="38100" y="209550"/>
                </a:moveTo>
                <a:cubicBezTo>
                  <a:pt x="38100" y="199013"/>
                  <a:pt x="29587" y="190500"/>
                  <a:pt x="19050" y="190500"/>
                </a:cubicBezTo>
                <a:cubicBezTo>
                  <a:pt x="8513" y="190500"/>
                  <a:pt x="0" y="199013"/>
                  <a:pt x="0" y="209550"/>
                </a:cubicBezTo>
                <a:lnTo>
                  <a:pt x="0" y="266700"/>
                </a:lnTo>
                <a:cubicBezTo>
                  <a:pt x="0" y="277237"/>
                  <a:pt x="8513" y="285750"/>
                  <a:pt x="19050" y="285750"/>
                </a:cubicBezTo>
                <a:lnTo>
                  <a:pt x="76200" y="285750"/>
                </a:lnTo>
                <a:cubicBezTo>
                  <a:pt x="86737" y="285750"/>
                  <a:pt x="95250" y="277237"/>
                  <a:pt x="95250" y="266700"/>
                </a:cubicBezTo>
                <a:cubicBezTo>
                  <a:pt x="95250" y="256163"/>
                  <a:pt x="86737" y="247650"/>
                  <a:pt x="76200" y="247650"/>
                </a:cubicBezTo>
                <a:lnTo>
                  <a:pt x="38100" y="247650"/>
                </a:lnTo>
                <a:lnTo>
                  <a:pt x="38100" y="209550"/>
                </a:lnTo>
                <a:close/>
                <a:moveTo>
                  <a:pt x="190500" y="19050"/>
                </a:moveTo>
                <a:cubicBezTo>
                  <a:pt x="179963" y="19050"/>
                  <a:pt x="171450" y="27563"/>
                  <a:pt x="171450" y="38100"/>
                </a:cubicBezTo>
                <a:cubicBezTo>
                  <a:pt x="171450" y="48637"/>
                  <a:pt x="179963" y="57150"/>
                  <a:pt x="190500" y="57150"/>
                </a:cubicBezTo>
                <a:lnTo>
                  <a:pt x="228600" y="57150"/>
                </a:lnTo>
                <a:lnTo>
                  <a:pt x="228600" y="95250"/>
                </a:lnTo>
                <a:cubicBezTo>
                  <a:pt x="228600" y="105787"/>
                  <a:pt x="237113" y="114300"/>
                  <a:pt x="247650" y="114300"/>
                </a:cubicBezTo>
                <a:cubicBezTo>
                  <a:pt x="258187" y="114300"/>
                  <a:pt x="266700" y="105787"/>
                  <a:pt x="266700" y="95250"/>
                </a:cubicBezTo>
                <a:lnTo>
                  <a:pt x="266700" y="38100"/>
                </a:lnTo>
                <a:cubicBezTo>
                  <a:pt x="266700" y="27563"/>
                  <a:pt x="258187" y="19050"/>
                  <a:pt x="247650" y="19050"/>
                </a:cubicBezTo>
                <a:lnTo>
                  <a:pt x="190500" y="19050"/>
                </a:lnTo>
                <a:close/>
                <a:moveTo>
                  <a:pt x="266700" y="209550"/>
                </a:moveTo>
                <a:cubicBezTo>
                  <a:pt x="266700" y="199013"/>
                  <a:pt x="258187" y="190500"/>
                  <a:pt x="247650" y="190500"/>
                </a:cubicBezTo>
                <a:cubicBezTo>
                  <a:pt x="237113" y="190500"/>
                  <a:pt x="228600" y="199013"/>
                  <a:pt x="228600" y="209550"/>
                </a:cubicBezTo>
                <a:lnTo>
                  <a:pt x="228600" y="247650"/>
                </a:lnTo>
                <a:lnTo>
                  <a:pt x="190500" y="247650"/>
                </a:lnTo>
                <a:cubicBezTo>
                  <a:pt x="179963" y="247650"/>
                  <a:pt x="171450" y="256163"/>
                  <a:pt x="171450" y="266700"/>
                </a:cubicBezTo>
                <a:cubicBezTo>
                  <a:pt x="171450" y="277237"/>
                  <a:pt x="179963" y="285750"/>
                  <a:pt x="190500" y="285750"/>
                </a:cubicBezTo>
                <a:lnTo>
                  <a:pt x="247650" y="285750"/>
                </a:lnTo>
                <a:cubicBezTo>
                  <a:pt x="258187" y="285750"/>
                  <a:pt x="266700" y="277237"/>
                  <a:pt x="266700" y="266700"/>
                </a:cubicBezTo>
                <a:lnTo>
                  <a:pt x="266700" y="20955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7" name="Text 25"/>
          <p:cNvSpPr/>
          <p:nvPr/>
        </p:nvSpPr>
        <p:spPr>
          <a:xfrm>
            <a:off x="5683250" y="2032000"/>
            <a:ext cx="2190750" cy="995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Широкий лоб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8464550" y="2438400"/>
            <a:ext cx="7283450" cy="6239069"/>
          </a:xfrm>
          <a:custGeom>
            <a:avLst/>
            <a:gdLst/>
            <a:ahLst/>
            <a:cxnLst/>
            <a:rect l="l" t="t" r="r" b="b"/>
            <a:pathLst>
              <a:path w="7467600" h="7467600">
                <a:moveTo>
                  <a:pt x="152414" y="0"/>
                </a:moveTo>
                <a:lnTo>
                  <a:pt x="7315186" y="0"/>
                </a:lnTo>
                <a:cubicBezTo>
                  <a:pt x="7399362" y="0"/>
                  <a:pt x="7467600" y="68238"/>
                  <a:pt x="7467600" y="152414"/>
                </a:cubicBezTo>
                <a:lnTo>
                  <a:pt x="7467600" y="7315186"/>
                </a:lnTo>
                <a:cubicBezTo>
                  <a:pt x="7467600" y="7399362"/>
                  <a:pt x="7399362" y="7467600"/>
                  <a:pt x="7315186" y="7467600"/>
                </a:cubicBezTo>
                <a:lnTo>
                  <a:pt x="152414" y="7467600"/>
                </a:lnTo>
                <a:cubicBezTo>
                  <a:pt x="68238" y="7467600"/>
                  <a:pt x="0" y="7399362"/>
                  <a:pt x="0" y="7315186"/>
                </a:cubicBezTo>
                <a:lnTo>
                  <a:pt x="0" y="152414"/>
                </a:lnTo>
                <a:cubicBezTo>
                  <a:pt x="0" y="68294"/>
                  <a:pt x="68294" y="0"/>
                  <a:pt x="15241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pic>
        <p:nvPicPr>
          <p:cNvPr id="29" name="Image 0" descr="https://kimi-web-img.moonshot.cn/img/ars.els-cdn.com/627b6846e6a6668d6b768d60ad3dbe540e86392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266" y="852196"/>
            <a:ext cx="8159361" cy="7526694"/>
          </a:xfrm>
          <a:prstGeom prst="roundRect">
            <a:avLst>
              <a:gd name="adj" fmla="val 2041"/>
            </a:avLst>
          </a:prstGeom>
        </p:spPr>
      </p:pic>
      <p:sp>
        <p:nvSpPr>
          <p:cNvPr id="32" name="Text 29"/>
          <p:cNvSpPr/>
          <p:nvPr/>
        </p:nvSpPr>
        <p:spPr>
          <a:xfrm>
            <a:off x="9067800" y="103632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33" name="Text 30"/>
          <p:cNvSpPr/>
          <p:nvPr/>
        </p:nvSpPr>
        <p:spPr>
          <a:xfrm>
            <a:off x="889000" y="4597400"/>
            <a:ext cx="14909800" cy="688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3498D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10%</a:t>
            </a:r>
            <a:endParaRPr lang="en-US" sz="1600" dirty="0"/>
          </a:p>
        </p:txBody>
      </p:sp>
      <p:sp>
        <p:nvSpPr>
          <p:cNvPr id="34" name="Text 31"/>
          <p:cNvSpPr/>
          <p:nvPr/>
        </p:nvSpPr>
        <p:spPr>
          <a:xfrm>
            <a:off x="914400" y="5511800"/>
            <a:ext cx="14681200" cy="637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от всех краниосиностозов</a:t>
            </a:r>
            <a:endParaRPr lang="en-US" sz="1600" dirty="0"/>
          </a:p>
        </p:txBody>
      </p:sp>
      <p:sp>
        <p:nvSpPr>
          <p:cNvPr id="36" name="Shape 21"/>
          <p:cNvSpPr/>
          <p:nvPr/>
        </p:nvSpPr>
        <p:spPr>
          <a:xfrm>
            <a:off x="3854450" y="6019800"/>
            <a:ext cx="773534" cy="6096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61640" y="4167"/>
                </a:moveTo>
                <a:cubicBezTo>
                  <a:pt x="267236" y="-1429"/>
                  <a:pt x="276285" y="-1429"/>
                  <a:pt x="281821" y="4167"/>
                </a:cubicBezTo>
                <a:lnTo>
                  <a:pt x="300871" y="23217"/>
                </a:lnTo>
                <a:cubicBezTo>
                  <a:pt x="306467" y="28813"/>
                  <a:pt x="306467" y="37862"/>
                  <a:pt x="300871" y="43398"/>
                </a:cubicBezTo>
                <a:lnTo>
                  <a:pt x="249079" y="95190"/>
                </a:lnTo>
                <a:lnTo>
                  <a:pt x="272296" y="118408"/>
                </a:lnTo>
                <a:cubicBezTo>
                  <a:pt x="276404" y="122515"/>
                  <a:pt x="277594" y="128647"/>
                  <a:pt x="275392" y="134005"/>
                </a:cubicBezTo>
                <a:cubicBezTo>
                  <a:pt x="273189" y="139363"/>
                  <a:pt x="268010" y="142875"/>
                  <a:pt x="262235" y="142875"/>
                </a:cubicBezTo>
                <a:lnTo>
                  <a:pt x="176510" y="142875"/>
                </a:lnTo>
                <a:cubicBezTo>
                  <a:pt x="168592" y="142875"/>
                  <a:pt x="162223" y="136505"/>
                  <a:pt x="162223" y="128588"/>
                </a:cubicBezTo>
                <a:lnTo>
                  <a:pt x="162223" y="42863"/>
                </a:lnTo>
                <a:cubicBezTo>
                  <a:pt x="162223" y="37088"/>
                  <a:pt x="165675" y="31849"/>
                  <a:pt x="171033" y="29647"/>
                </a:cubicBezTo>
                <a:cubicBezTo>
                  <a:pt x="176391" y="27444"/>
                  <a:pt x="182523" y="28635"/>
                  <a:pt x="186630" y="32742"/>
                </a:cubicBezTo>
                <a:lnTo>
                  <a:pt x="209848" y="55959"/>
                </a:lnTo>
                <a:lnTo>
                  <a:pt x="261640" y="4167"/>
                </a:lnTo>
                <a:close/>
                <a:moveTo>
                  <a:pt x="43160" y="161925"/>
                </a:moveTo>
                <a:lnTo>
                  <a:pt x="128885" y="161925"/>
                </a:lnTo>
                <a:cubicBezTo>
                  <a:pt x="136803" y="161925"/>
                  <a:pt x="143173" y="168295"/>
                  <a:pt x="143173" y="176212"/>
                </a:cubicBezTo>
                <a:lnTo>
                  <a:pt x="143173" y="261937"/>
                </a:lnTo>
                <a:cubicBezTo>
                  <a:pt x="143173" y="267712"/>
                  <a:pt x="139720" y="272951"/>
                  <a:pt x="134362" y="275153"/>
                </a:cubicBezTo>
                <a:cubicBezTo>
                  <a:pt x="129004" y="277356"/>
                  <a:pt x="122872" y="276165"/>
                  <a:pt x="118765" y="272058"/>
                </a:cubicBezTo>
                <a:lnTo>
                  <a:pt x="95548" y="248841"/>
                </a:lnTo>
                <a:lnTo>
                  <a:pt x="43755" y="300633"/>
                </a:lnTo>
                <a:cubicBezTo>
                  <a:pt x="38160" y="306229"/>
                  <a:pt x="29111" y="306229"/>
                  <a:pt x="23574" y="300633"/>
                </a:cubicBezTo>
                <a:lnTo>
                  <a:pt x="4524" y="281583"/>
                </a:lnTo>
                <a:cubicBezTo>
                  <a:pt x="-1072" y="275987"/>
                  <a:pt x="-1072" y="266938"/>
                  <a:pt x="4524" y="261402"/>
                </a:cubicBezTo>
                <a:lnTo>
                  <a:pt x="56317" y="209610"/>
                </a:lnTo>
                <a:lnTo>
                  <a:pt x="33099" y="186392"/>
                </a:lnTo>
                <a:cubicBezTo>
                  <a:pt x="28992" y="182285"/>
                  <a:pt x="27801" y="176153"/>
                  <a:pt x="30004" y="170795"/>
                </a:cubicBezTo>
                <a:cubicBezTo>
                  <a:pt x="32206" y="165437"/>
                  <a:pt x="37386" y="161925"/>
                  <a:pt x="43160" y="161925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39" name="TextBox 38"/>
          <p:cNvSpPr txBox="1"/>
          <p:nvPr/>
        </p:nvSpPr>
        <p:spPr>
          <a:xfrm>
            <a:off x="914400" y="7289800"/>
            <a:ext cx="294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частота</a:t>
            </a:r>
            <a:endParaRPr lang="ru-RU" dirty="0"/>
          </a:p>
        </p:txBody>
      </p:sp>
      <p:pic>
        <p:nvPicPr>
          <p:cNvPr id="40" name="Picture 5" descr="C:\Users\сотрудник\Desktop\фото для презентаций краниостеноз\Снимок экрана (15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3" t="23690" r="33613" b="15230"/>
          <a:stretch/>
        </p:blipFill>
        <p:spPr bwMode="auto">
          <a:xfrm>
            <a:off x="4432300" y="68288"/>
            <a:ext cx="3108299" cy="321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сотрудник\Desktop\фото для презентаций краниостеноз\Снимок экрана (14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6" t="21417" r="33708" b="14101"/>
          <a:stretch/>
        </p:blipFill>
        <p:spPr bwMode="auto">
          <a:xfrm>
            <a:off x="7785938" y="68288"/>
            <a:ext cx="2976474" cy="325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:\Users\сотрудник\Desktop\фото для презентаций краниостеноз\Снимок экрана (16)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9" t="17812" r="26168" b="15995"/>
          <a:stretch/>
        </p:blipFill>
        <p:spPr bwMode="auto">
          <a:xfrm>
            <a:off x="4556584" y="3263900"/>
            <a:ext cx="2870033" cy="27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C:\Users\сотрудник\Desktop\фото для презентаций краниостеноз\Снимок экрана (17)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0" t="14946" r="26714" b="11190"/>
          <a:stretch/>
        </p:blipFill>
        <p:spPr bwMode="auto">
          <a:xfrm>
            <a:off x="7866967" y="3349218"/>
            <a:ext cx="2589522" cy="27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сотрудник\Desktop\фото для презентаций краниостеноз\Camera Uploads\2017-03-23 11.05.5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t="17891" r="13751" b="16299"/>
          <a:stretch/>
        </p:blipFill>
        <p:spPr bwMode="auto">
          <a:xfrm>
            <a:off x="11444526" y="314993"/>
            <a:ext cx="2885916" cy="304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1738610" y="1371600"/>
            <a:ext cx="800100" cy="5715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8318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 / ФОРМЫ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85217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Туррибрахицефалия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8288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2082800"/>
            <a:ext cx="8191500" cy="1625600"/>
          </a:xfrm>
          <a:custGeom>
            <a:avLst/>
            <a:gdLst/>
            <a:ahLst/>
            <a:cxnLst/>
            <a:rect l="l" t="t" r="r" b="b"/>
            <a:pathLst>
              <a:path w="8191500" h="1625600">
                <a:moveTo>
                  <a:pt x="50800" y="0"/>
                </a:moveTo>
                <a:lnTo>
                  <a:pt x="8039100" y="0"/>
                </a:lnTo>
                <a:cubicBezTo>
                  <a:pt x="8123212" y="0"/>
                  <a:pt x="8191500" y="68288"/>
                  <a:pt x="8191500" y="152400"/>
                </a:cubicBezTo>
                <a:lnTo>
                  <a:pt x="8191500" y="1473200"/>
                </a:lnTo>
                <a:cubicBezTo>
                  <a:pt x="8191500" y="1557312"/>
                  <a:pt x="8123212" y="1625600"/>
                  <a:pt x="8039100" y="1625600"/>
                </a:cubicBez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533400" y="2082800"/>
            <a:ext cx="50800" cy="1625600"/>
          </a:xfrm>
          <a:custGeom>
            <a:avLst/>
            <a:gdLst/>
            <a:ahLst/>
            <a:cxnLst/>
            <a:rect l="l" t="t" r="r" b="b"/>
            <a:pathLst>
              <a:path w="50800" h="1625600">
                <a:moveTo>
                  <a:pt x="50800" y="0"/>
                </a:moveTo>
                <a:lnTo>
                  <a:pt x="50800" y="0"/>
                </a:lnTo>
                <a:lnTo>
                  <a:pt x="50800" y="1625600"/>
                </a:ln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7" name="Shape 5"/>
          <p:cNvSpPr/>
          <p:nvPr/>
        </p:nvSpPr>
        <p:spPr>
          <a:xfrm>
            <a:off x="787400" y="23876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381000"/>
                </a:moveTo>
                <a:cubicBezTo>
                  <a:pt x="295640" y="381000"/>
                  <a:pt x="381000" y="295640"/>
                  <a:pt x="381000" y="190500"/>
                </a:cubicBezTo>
                <a:cubicBezTo>
                  <a:pt x="381000" y="85360"/>
                  <a:pt x="295640" y="0"/>
                  <a:pt x="190500" y="0"/>
                </a:cubicBezTo>
                <a:cubicBezTo>
                  <a:pt x="85360" y="0"/>
                  <a:pt x="0" y="85360"/>
                  <a:pt x="0" y="190500"/>
                </a:cubicBezTo>
                <a:cubicBezTo>
                  <a:pt x="0" y="295640"/>
                  <a:pt x="85360" y="381000"/>
                  <a:pt x="190500" y="381000"/>
                </a:cubicBezTo>
                <a:close/>
                <a:moveTo>
                  <a:pt x="190500" y="101203"/>
                </a:moveTo>
                <a:cubicBezTo>
                  <a:pt x="200397" y="101203"/>
                  <a:pt x="208359" y="109165"/>
                  <a:pt x="208359" y="119063"/>
                </a:cubicBezTo>
                <a:lnTo>
                  <a:pt x="208359" y="202406"/>
                </a:lnTo>
                <a:cubicBezTo>
                  <a:pt x="208359" y="212303"/>
                  <a:pt x="200397" y="220266"/>
                  <a:pt x="190500" y="220266"/>
                </a:cubicBezTo>
                <a:cubicBezTo>
                  <a:pt x="180603" y="220266"/>
                  <a:pt x="172641" y="212303"/>
                  <a:pt x="172641" y="202406"/>
                </a:cubicBezTo>
                <a:lnTo>
                  <a:pt x="172641" y="119063"/>
                </a:lnTo>
                <a:cubicBezTo>
                  <a:pt x="172641" y="109165"/>
                  <a:pt x="180603" y="101203"/>
                  <a:pt x="190500" y="101203"/>
                </a:cubicBezTo>
                <a:close/>
                <a:moveTo>
                  <a:pt x="170631" y="261938"/>
                </a:moveTo>
                <a:cubicBezTo>
                  <a:pt x="170179" y="254563"/>
                  <a:pt x="173857" y="247546"/>
                  <a:pt x="180180" y="243722"/>
                </a:cubicBezTo>
                <a:cubicBezTo>
                  <a:pt x="186502" y="239898"/>
                  <a:pt x="194424" y="239898"/>
                  <a:pt x="200746" y="243722"/>
                </a:cubicBezTo>
                <a:cubicBezTo>
                  <a:pt x="207068" y="247546"/>
                  <a:pt x="210746" y="254563"/>
                  <a:pt x="210294" y="261937"/>
                </a:cubicBezTo>
                <a:cubicBezTo>
                  <a:pt x="210746" y="269312"/>
                  <a:pt x="207068" y="276329"/>
                  <a:pt x="200746" y="280153"/>
                </a:cubicBezTo>
                <a:cubicBezTo>
                  <a:pt x="194424" y="283977"/>
                  <a:pt x="186502" y="283977"/>
                  <a:pt x="180180" y="280153"/>
                </a:cubicBezTo>
                <a:cubicBezTo>
                  <a:pt x="173857" y="276329"/>
                  <a:pt x="170179" y="269312"/>
                  <a:pt x="170631" y="261938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8" name="Text 6"/>
          <p:cNvSpPr/>
          <p:nvPr/>
        </p:nvSpPr>
        <p:spPr>
          <a:xfrm>
            <a:off x="1347391" y="2336800"/>
            <a:ext cx="7251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Комбинированная форма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347391" y="2794000"/>
            <a:ext cx="72263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Бикоронарный + сагиттальный синостоз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Туррицефалия не возникает без бикоронарного синостоза.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33400" y="3911600"/>
            <a:ext cx="8191500" cy="2489200"/>
          </a:xfrm>
          <a:custGeom>
            <a:avLst/>
            <a:gdLst/>
            <a:ahLst/>
            <a:cxnLst/>
            <a:rect l="l" t="t" r="r" b="b"/>
            <a:pathLst>
              <a:path w="8191500" h="2489200">
                <a:moveTo>
                  <a:pt x="50800" y="0"/>
                </a:moveTo>
                <a:lnTo>
                  <a:pt x="8039111" y="0"/>
                </a:lnTo>
                <a:cubicBezTo>
                  <a:pt x="8123273" y="0"/>
                  <a:pt x="8191500" y="68227"/>
                  <a:pt x="8191500" y="152389"/>
                </a:cubicBezTo>
                <a:lnTo>
                  <a:pt x="8191500" y="2336811"/>
                </a:lnTo>
                <a:cubicBezTo>
                  <a:pt x="8191500" y="2420973"/>
                  <a:pt x="8123273" y="2489200"/>
                  <a:pt x="8039111" y="2489200"/>
                </a:cubicBezTo>
                <a:lnTo>
                  <a:pt x="50800" y="2489200"/>
                </a:lnTo>
                <a:cubicBezTo>
                  <a:pt x="22744" y="2489200"/>
                  <a:pt x="0" y="2466456"/>
                  <a:pt x="0" y="2438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533400" y="3911600"/>
            <a:ext cx="50800" cy="2489200"/>
          </a:xfrm>
          <a:custGeom>
            <a:avLst/>
            <a:gdLst/>
            <a:ahLst/>
            <a:cxnLst/>
            <a:rect l="l" t="t" r="r" b="b"/>
            <a:pathLst>
              <a:path w="50800" h="2489200">
                <a:moveTo>
                  <a:pt x="50800" y="0"/>
                </a:moveTo>
                <a:lnTo>
                  <a:pt x="50800" y="0"/>
                </a:lnTo>
                <a:lnTo>
                  <a:pt x="50800" y="2489200"/>
                </a:lnTo>
                <a:lnTo>
                  <a:pt x="50800" y="2489200"/>
                </a:lnTo>
                <a:cubicBezTo>
                  <a:pt x="22763" y="2489200"/>
                  <a:pt x="0" y="2466437"/>
                  <a:pt x="0" y="24384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2" name="Shape 10"/>
          <p:cNvSpPr/>
          <p:nvPr/>
        </p:nvSpPr>
        <p:spPr>
          <a:xfrm>
            <a:off x="911225" y="42164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47625" y="0"/>
                </a:moveTo>
                <a:cubicBezTo>
                  <a:pt x="21357" y="0"/>
                  <a:pt x="0" y="21357"/>
                  <a:pt x="0" y="47625"/>
                </a:cubicBezTo>
                <a:lnTo>
                  <a:pt x="0" y="333375"/>
                </a:lnTo>
                <a:cubicBezTo>
                  <a:pt x="0" y="359643"/>
                  <a:pt x="21357" y="381000"/>
                  <a:pt x="47625" y="381000"/>
                </a:cubicBezTo>
                <a:lnTo>
                  <a:pt x="238125" y="381000"/>
                </a:lnTo>
                <a:cubicBezTo>
                  <a:pt x="264393" y="381000"/>
                  <a:pt x="285750" y="359643"/>
                  <a:pt x="285750" y="333375"/>
                </a:cubicBezTo>
                <a:lnTo>
                  <a:pt x="285750" y="47625"/>
                </a:lnTo>
                <a:cubicBezTo>
                  <a:pt x="285750" y="21357"/>
                  <a:pt x="264393" y="0"/>
                  <a:pt x="238125" y="0"/>
                </a:cubicBezTo>
                <a:lnTo>
                  <a:pt x="47625" y="0"/>
                </a:lnTo>
                <a:close/>
                <a:moveTo>
                  <a:pt x="130969" y="261938"/>
                </a:moveTo>
                <a:lnTo>
                  <a:pt x="154781" y="261938"/>
                </a:lnTo>
                <a:cubicBezTo>
                  <a:pt x="167953" y="261938"/>
                  <a:pt x="178594" y="272579"/>
                  <a:pt x="178594" y="285750"/>
                </a:cubicBezTo>
                <a:lnTo>
                  <a:pt x="178594" y="345281"/>
                </a:lnTo>
                <a:lnTo>
                  <a:pt x="107156" y="345281"/>
                </a:lnTo>
                <a:lnTo>
                  <a:pt x="107156" y="285750"/>
                </a:lnTo>
                <a:cubicBezTo>
                  <a:pt x="107156" y="272579"/>
                  <a:pt x="117797" y="261938"/>
                  <a:pt x="130969" y="261938"/>
                </a:cubicBezTo>
                <a:close/>
                <a:moveTo>
                  <a:pt x="71438" y="83344"/>
                </a:moveTo>
                <a:cubicBezTo>
                  <a:pt x="71438" y="76795"/>
                  <a:pt x="76795" y="71438"/>
                  <a:pt x="83344" y="71438"/>
                </a:cubicBezTo>
                <a:lnTo>
                  <a:pt x="107156" y="71438"/>
                </a:lnTo>
                <a:cubicBezTo>
                  <a:pt x="113705" y="71438"/>
                  <a:pt x="119063" y="76795"/>
                  <a:pt x="119063" y="83344"/>
                </a:cubicBezTo>
                <a:lnTo>
                  <a:pt x="119063" y="107156"/>
                </a:lnTo>
                <a:cubicBezTo>
                  <a:pt x="119063" y="113705"/>
                  <a:pt x="113705" y="119063"/>
                  <a:pt x="107156" y="119063"/>
                </a:cubicBezTo>
                <a:lnTo>
                  <a:pt x="83344" y="119063"/>
                </a:lnTo>
                <a:cubicBezTo>
                  <a:pt x="76795" y="119063"/>
                  <a:pt x="71438" y="113705"/>
                  <a:pt x="71438" y="107156"/>
                </a:cubicBezTo>
                <a:lnTo>
                  <a:pt x="71438" y="83344"/>
                </a:lnTo>
                <a:close/>
                <a:moveTo>
                  <a:pt x="178594" y="71438"/>
                </a:moveTo>
                <a:lnTo>
                  <a:pt x="202406" y="71438"/>
                </a:lnTo>
                <a:cubicBezTo>
                  <a:pt x="208955" y="71438"/>
                  <a:pt x="214313" y="76795"/>
                  <a:pt x="214313" y="83344"/>
                </a:cubicBezTo>
                <a:lnTo>
                  <a:pt x="214313" y="107156"/>
                </a:lnTo>
                <a:cubicBezTo>
                  <a:pt x="214313" y="113705"/>
                  <a:pt x="208955" y="119063"/>
                  <a:pt x="202406" y="119063"/>
                </a:cubicBezTo>
                <a:lnTo>
                  <a:pt x="178594" y="119063"/>
                </a:lnTo>
                <a:cubicBezTo>
                  <a:pt x="172045" y="119063"/>
                  <a:pt x="166688" y="113705"/>
                  <a:pt x="166688" y="107156"/>
                </a:cubicBezTo>
                <a:lnTo>
                  <a:pt x="166688" y="83344"/>
                </a:lnTo>
                <a:cubicBezTo>
                  <a:pt x="166688" y="76795"/>
                  <a:pt x="172045" y="71438"/>
                  <a:pt x="178594" y="71438"/>
                </a:cubicBezTo>
                <a:close/>
                <a:moveTo>
                  <a:pt x="71438" y="178594"/>
                </a:moveTo>
                <a:cubicBezTo>
                  <a:pt x="71438" y="172045"/>
                  <a:pt x="76795" y="166688"/>
                  <a:pt x="83344" y="166688"/>
                </a:cubicBezTo>
                <a:lnTo>
                  <a:pt x="107156" y="166688"/>
                </a:lnTo>
                <a:cubicBezTo>
                  <a:pt x="113705" y="166688"/>
                  <a:pt x="119063" y="172045"/>
                  <a:pt x="119063" y="178594"/>
                </a:cubicBezTo>
                <a:lnTo>
                  <a:pt x="119063" y="202406"/>
                </a:lnTo>
                <a:cubicBezTo>
                  <a:pt x="119063" y="208955"/>
                  <a:pt x="113705" y="214313"/>
                  <a:pt x="107156" y="214313"/>
                </a:cubicBezTo>
                <a:lnTo>
                  <a:pt x="83344" y="214313"/>
                </a:lnTo>
                <a:cubicBezTo>
                  <a:pt x="76795" y="214313"/>
                  <a:pt x="71438" y="208955"/>
                  <a:pt x="71438" y="202406"/>
                </a:cubicBezTo>
                <a:lnTo>
                  <a:pt x="71438" y="178594"/>
                </a:lnTo>
                <a:close/>
                <a:moveTo>
                  <a:pt x="178594" y="166688"/>
                </a:moveTo>
                <a:lnTo>
                  <a:pt x="202406" y="166688"/>
                </a:lnTo>
                <a:cubicBezTo>
                  <a:pt x="208955" y="166688"/>
                  <a:pt x="214313" y="172045"/>
                  <a:pt x="214313" y="178594"/>
                </a:cubicBezTo>
                <a:lnTo>
                  <a:pt x="214313" y="202406"/>
                </a:lnTo>
                <a:cubicBezTo>
                  <a:pt x="214313" y="208955"/>
                  <a:pt x="208955" y="214313"/>
                  <a:pt x="202406" y="214313"/>
                </a:cubicBezTo>
                <a:lnTo>
                  <a:pt x="178594" y="214313"/>
                </a:lnTo>
                <a:cubicBezTo>
                  <a:pt x="172045" y="214313"/>
                  <a:pt x="166688" y="208955"/>
                  <a:pt x="166688" y="202406"/>
                </a:cubicBezTo>
                <a:lnTo>
                  <a:pt x="166688" y="178594"/>
                </a:lnTo>
                <a:cubicBezTo>
                  <a:pt x="166688" y="172045"/>
                  <a:pt x="172045" y="166688"/>
                  <a:pt x="178594" y="166688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3" name="Text 11"/>
          <p:cNvSpPr/>
          <p:nvPr/>
        </p:nvSpPr>
        <p:spPr>
          <a:xfrm>
            <a:off x="1492250" y="4165600"/>
            <a:ext cx="5041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Характерные признаки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530350" y="46863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5" name="Text 13"/>
          <p:cNvSpPr/>
          <p:nvPr/>
        </p:nvSpPr>
        <p:spPr>
          <a:xfrm>
            <a:off x="1847850" y="4622800"/>
            <a:ext cx="466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«Наплыв» лобной области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 теменные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1530350" y="50927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7" name="Text 15"/>
          <p:cNvSpPr/>
          <p:nvPr/>
        </p:nvSpPr>
        <p:spPr>
          <a:xfrm>
            <a:off x="1847850" y="5029200"/>
            <a:ext cx="466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Возвышение лба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в виде башни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530350" y="54991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9" name="Text 17"/>
          <p:cNvSpPr/>
          <p:nvPr/>
        </p:nvSpPr>
        <p:spPr>
          <a:xfrm>
            <a:off x="1847850" y="5435600"/>
            <a:ext cx="466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Нависание лба над лицевым скелетом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1530350" y="5905500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172561" y="27821"/>
                </a:moveTo>
                <a:cubicBezTo>
                  <a:pt x="178237" y="31948"/>
                  <a:pt x="179507" y="39886"/>
                  <a:pt x="175379" y="45561"/>
                </a:cubicBezTo>
                <a:lnTo>
                  <a:pt x="73779" y="185261"/>
                </a:lnTo>
                <a:cubicBezTo>
                  <a:pt x="71596" y="188278"/>
                  <a:pt x="68223" y="190143"/>
                  <a:pt x="64492" y="190460"/>
                </a:cubicBezTo>
                <a:cubicBezTo>
                  <a:pt x="60762" y="190778"/>
                  <a:pt x="57150" y="189389"/>
                  <a:pt x="54531" y="186769"/>
                </a:cubicBezTo>
                <a:lnTo>
                  <a:pt x="3731" y="135969"/>
                </a:lnTo>
                <a:cubicBezTo>
                  <a:pt x="-1230" y="131008"/>
                  <a:pt x="-1230" y="122952"/>
                  <a:pt x="3731" y="117991"/>
                </a:cubicBezTo>
                <a:cubicBezTo>
                  <a:pt x="8692" y="113030"/>
                  <a:pt x="16748" y="113030"/>
                  <a:pt x="21709" y="117991"/>
                </a:cubicBezTo>
                <a:lnTo>
                  <a:pt x="61992" y="158274"/>
                </a:lnTo>
                <a:lnTo>
                  <a:pt x="154861" y="30599"/>
                </a:lnTo>
                <a:cubicBezTo>
                  <a:pt x="158988" y="24924"/>
                  <a:pt x="166926" y="23654"/>
                  <a:pt x="172601" y="27781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1" name="Text 19"/>
          <p:cNvSpPr/>
          <p:nvPr/>
        </p:nvSpPr>
        <p:spPr>
          <a:xfrm>
            <a:off x="1847850" y="5842000"/>
            <a:ext cx="466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Вертикальное расположение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лобной кости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508000" y="6604000"/>
            <a:ext cx="8216900" cy="1016000"/>
          </a:xfrm>
          <a:custGeom>
            <a:avLst/>
            <a:gdLst/>
            <a:ahLst/>
            <a:cxnLst/>
            <a:rect l="l" t="t" r="r" b="b"/>
            <a:pathLst>
              <a:path w="8216900" h="1016000">
                <a:moveTo>
                  <a:pt x="152400" y="0"/>
                </a:moveTo>
                <a:lnTo>
                  <a:pt x="8064500" y="0"/>
                </a:lnTo>
                <a:cubicBezTo>
                  <a:pt x="8148612" y="0"/>
                  <a:pt x="8216900" y="68288"/>
                  <a:pt x="8216900" y="152400"/>
                </a:cubicBezTo>
                <a:lnTo>
                  <a:pt x="8216900" y="863600"/>
                </a:lnTo>
                <a:cubicBezTo>
                  <a:pt x="8216900" y="947712"/>
                  <a:pt x="8148612" y="1016000"/>
                  <a:pt x="8064500" y="1016000"/>
                </a:cubicBezTo>
                <a:lnTo>
                  <a:pt x="152400" y="1016000"/>
                </a:lnTo>
                <a:cubicBezTo>
                  <a:pt x="68288" y="1016000"/>
                  <a:pt x="0" y="947712"/>
                  <a:pt x="0" y="86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742950" y="6959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133350" y="95250"/>
                </a:moveTo>
                <a:cubicBezTo>
                  <a:pt x="133350" y="84736"/>
                  <a:pt x="141886" y="76200"/>
                  <a:pt x="152400" y="76200"/>
                </a:cubicBezTo>
                <a:cubicBezTo>
                  <a:pt x="162914" y="76200"/>
                  <a:pt x="171450" y="84736"/>
                  <a:pt x="171450" y="95250"/>
                </a:cubicBezTo>
                <a:cubicBezTo>
                  <a:pt x="171450" y="105764"/>
                  <a:pt x="162914" y="114300"/>
                  <a:pt x="152400" y="114300"/>
                </a:cubicBezTo>
                <a:cubicBezTo>
                  <a:pt x="141886" y="114300"/>
                  <a:pt x="133350" y="105764"/>
                  <a:pt x="133350" y="95250"/>
                </a:cubicBezTo>
                <a:close/>
                <a:moveTo>
                  <a:pt x="128588" y="133350"/>
                </a:moveTo>
                <a:lnTo>
                  <a:pt x="157163" y="133350"/>
                </a:lnTo>
                <a:cubicBezTo>
                  <a:pt x="165080" y="133350"/>
                  <a:pt x="171450" y="139720"/>
                  <a:pt x="171450" y="147638"/>
                </a:cubicBezTo>
                <a:lnTo>
                  <a:pt x="171450" y="200025"/>
                </a:lnTo>
                <a:lnTo>
                  <a:pt x="176212" y="200025"/>
                </a:lnTo>
                <a:cubicBezTo>
                  <a:pt x="184130" y="200025"/>
                  <a:pt x="190500" y="206395"/>
                  <a:pt x="190500" y="214313"/>
                </a:cubicBezTo>
                <a:cubicBezTo>
                  <a:pt x="190500" y="222230"/>
                  <a:pt x="184130" y="228600"/>
                  <a:pt x="176212" y="228600"/>
                </a:cubicBezTo>
                <a:lnTo>
                  <a:pt x="128588" y="228600"/>
                </a:lnTo>
                <a:cubicBezTo>
                  <a:pt x="120670" y="228600"/>
                  <a:pt x="114300" y="222230"/>
                  <a:pt x="114300" y="214313"/>
                </a:cubicBezTo>
                <a:cubicBezTo>
                  <a:pt x="114300" y="206395"/>
                  <a:pt x="120670" y="200025"/>
                  <a:pt x="128588" y="200025"/>
                </a:cubicBezTo>
                <a:lnTo>
                  <a:pt x="142875" y="200025"/>
                </a:lnTo>
                <a:lnTo>
                  <a:pt x="142875" y="161925"/>
                </a:lnTo>
                <a:lnTo>
                  <a:pt x="128588" y="161925"/>
                </a:lnTo>
                <a:cubicBezTo>
                  <a:pt x="120670" y="161925"/>
                  <a:pt x="114300" y="155555"/>
                  <a:pt x="114300" y="147638"/>
                </a:cubicBezTo>
                <a:cubicBezTo>
                  <a:pt x="114300" y="139720"/>
                  <a:pt x="120670" y="133350"/>
                  <a:pt x="128588" y="13335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4" name="Text 22"/>
          <p:cNvSpPr/>
          <p:nvPr/>
        </p:nvSpPr>
        <p:spPr>
          <a:xfrm>
            <a:off x="1230511" y="6807200"/>
            <a:ext cx="7391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Важно: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правильный термин — </a:t>
            </a: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«туррибрахицефалия»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а не «туррицефалия»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9027120" y="508000"/>
            <a:ext cx="6718300" cy="6248400"/>
          </a:xfrm>
          <a:custGeom>
            <a:avLst/>
            <a:gdLst/>
            <a:ahLst/>
            <a:cxnLst/>
            <a:rect l="l" t="t" r="r" b="b"/>
            <a:pathLst>
              <a:path w="6718300" h="6248400">
                <a:moveTo>
                  <a:pt x="152398" y="0"/>
                </a:moveTo>
                <a:lnTo>
                  <a:pt x="6565902" y="0"/>
                </a:lnTo>
                <a:cubicBezTo>
                  <a:pt x="6650069" y="0"/>
                  <a:pt x="6718300" y="68231"/>
                  <a:pt x="6718300" y="152398"/>
                </a:cubicBezTo>
                <a:lnTo>
                  <a:pt x="6718300" y="6096002"/>
                </a:lnTo>
                <a:cubicBezTo>
                  <a:pt x="6718300" y="6180169"/>
                  <a:pt x="6650069" y="6248400"/>
                  <a:pt x="6565902" y="6248400"/>
                </a:cubicBezTo>
                <a:lnTo>
                  <a:pt x="152398" y="6248400"/>
                </a:lnTo>
                <a:cubicBezTo>
                  <a:pt x="68231" y="6248400"/>
                  <a:pt x="0" y="6180169"/>
                  <a:pt x="0" y="6096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pic>
        <p:nvPicPr>
          <p:cNvPr id="26" name="Image 0" descr="https://kimi-web-img.moonshot.cn/img/clinicalgate.com/a00cf39f4bdde457755416e9312964f4d5f726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120" y="508000"/>
            <a:ext cx="6718300" cy="6248400"/>
          </a:xfrm>
          <a:prstGeom prst="roundRect">
            <a:avLst>
              <a:gd name="adj" fmla="val 2439"/>
            </a:avLst>
          </a:prstGeom>
        </p:spPr>
      </p:pic>
      <p:sp>
        <p:nvSpPr>
          <p:cNvPr id="27" name="Shape 24"/>
          <p:cNvSpPr/>
          <p:nvPr/>
        </p:nvSpPr>
        <p:spPr>
          <a:xfrm>
            <a:off x="9027120" y="6959600"/>
            <a:ext cx="6718300" cy="1676400"/>
          </a:xfrm>
          <a:custGeom>
            <a:avLst/>
            <a:gdLst/>
            <a:ahLst/>
            <a:cxnLst/>
            <a:rect l="l" t="t" r="r" b="b"/>
            <a:pathLst>
              <a:path w="6718300" h="1676400">
                <a:moveTo>
                  <a:pt x="152402" y="0"/>
                </a:moveTo>
                <a:lnTo>
                  <a:pt x="6565898" y="0"/>
                </a:lnTo>
                <a:cubicBezTo>
                  <a:pt x="6650068" y="0"/>
                  <a:pt x="6718300" y="68232"/>
                  <a:pt x="6718300" y="152402"/>
                </a:cubicBezTo>
                <a:lnTo>
                  <a:pt x="6718300" y="1523998"/>
                </a:lnTo>
                <a:cubicBezTo>
                  <a:pt x="6718300" y="1608168"/>
                  <a:pt x="6650068" y="1676400"/>
                  <a:pt x="6565898" y="1676400"/>
                </a:cubicBezTo>
                <a:lnTo>
                  <a:pt x="152402" y="1676400"/>
                </a:lnTo>
                <a:cubicBezTo>
                  <a:pt x="68232" y="1676400"/>
                  <a:pt x="0" y="1608168"/>
                  <a:pt x="0" y="1523998"/>
                </a:cubicBezTo>
                <a:lnTo>
                  <a:pt x="0" y="152402"/>
                </a:lnTo>
                <a:cubicBezTo>
                  <a:pt x="0" y="68289"/>
                  <a:pt x="68289" y="0"/>
                  <a:pt x="15240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8" name="Shape 25"/>
          <p:cNvSpPr/>
          <p:nvPr/>
        </p:nvSpPr>
        <p:spPr>
          <a:xfrm>
            <a:off x="9300170" y="72390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76200" y="38100"/>
                </a:moveTo>
                <a:cubicBezTo>
                  <a:pt x="76200" y="17085"/>
                  <a:pt x="93285" y="0"/>
                  <a:pt x="114300" y="0"/>
                </a:cubicBezTo>
                <a:lnTo>
                  <a:pt x="228600" y="0"/>
                </a:lnTo>
                <a:cubicBezTo>
                  <a:pt x="249615" y="0"/>
                  <a:pt x="266700" y="17085"/>
                  <a:pt x="266700" y="38100"/>
                </a:cubicBezTo>
                <a:lnTo>
                  <a:pt x="266700" y="76200"/>
                </a:lnTo>
                <a:lnTo>
                  <a:pt x="304800" y="76200"/>
                </a:lnTo>
                <a:cubicBezTo>
                  <a:pt x="325815" y="76200"/>
                  <a:pt x="342900" y="93285"/>
                  <a:pt x="342900" y="114300"/>
                </a:cubicBezTo>
                <a:lnTo>
                  <a:pt x="342900" y="266700"/>
                </a:lnTo>
                <a:cubicBezTo>
                  <a:pt x="342900" y="287715"/>
                  <a:pt x="325815" y="304800"/>
                  <a:pt x="304800" y="304800"/>
                </a:cubicBezTo>
                <a:lnTo>
                  <a:pt x="38100" y="304800"/>
                </a:lnTo>
                <a:cubicBezTo>
                  <a:pt x="17085" y="304800"/>
                  <a:pt x="0" y="287715"/>
                  <a:pt x="0" y="266700"/>
                </a:cubicBezTo>
                <a:lnTo>
                  <a:pt x="0" y="114300"/>
                </a:lnTo>
                <a:cubicBezTo>
                  <a:pt x="0" y="93285"/>
                  <a:pt x="17085" y="76200"/>
                  <a:pt x="38100" y="76200"/>
                </a:cubicBezTo>
                <a:lnTo>
                  <a:pt x="76200" y="76200"/>
                </a:lnTo>
                <a:lnTo>
                  <a:pt x="76200" y="38100"/>
                </a:lnTo>
                <a:close/>
                <a:moveTo>
                  <a:pt x="161925" y="209550"/>
                </a:moveTo>
                <a:cubicBezTo>
                  <a:pt x="151388" y="209550"/>
                  <a:pt x="142875" y="218063"/>
                  <a:pt x="142875" y="228600"/>
                </a:cubicBezTo>
                <a:lnTo>
                  <a:pt x="142875" y="276225"/>
                </a:lnTo>
                <a:lnTo>
                  <a:pt x="200025" y="276225"/>
                </a:lnTo>
                <a:lnTo>
                  <a:pt x="200025" y="228600"/>
                </a:lnTo>
                <a:cubicBezTo>
                  <a:pt x="200025" y="218063"/>
                  <a:pt x="191512" y="209550"/>
                  <a:pt x="180975" y="209550"/>
                </a:cubicBezTo>
                <a:lnTo>
                  <a:pt x="161925" y="209550"/>
                </a:lnTo>
                <a:close/>
                <a:moveTo>
                  <a:pt x="76200" y="219075"/>
                </a:moveTo>
                <a:lnTo>
                  <a:pt x="76200" y="200025"/>
                </a:lnTo>
                <a:cubicBezTo>
                  <a:pt x="76200" y="194786"/>
                  <a:pt x="71914" y="190500"/>
                  <a:pt x="66675" y="190500"/>
                </a:cubicBezTo>
                <a:lnTo>
                  <a:pt x="47625" y="190500"/>
                </a:lnTo>
                <a:cubicBezTo>
                  <a:pt x="42386" y="190500"/>
                  <a:pt x="38100" y="194786"/>
                  <a:pt x="38100" y="200025"/>
                </a:cubicBezTo>
                <a:lnTo>
                  <a:pt x="38100" y="219075"/>
                </a:lnTo>
                <a:cubicBezTo>
                  <a:pt x="38100" y="224314"/>
                  <a:pt x="42386" y="228600"/>
                  <a:pt x="47625" y="228600"/>
                </a:cubicBezTo>
                <a:lnTo>
                  <a:pt x="66675" y="228600"/>
                </a:lnTo>
                <a:cubicBezTo>
                  <a:pt x="71914" y="228600"/>
                  <a:pt x="76200" y="224314"/>
                  <a:pt x="76200" y="219075"/>
                </a:cubicBezTo>
                <a:close/>
                <a:moveTo>
                  <a:pt x="66675" y="152400"/>
                </a:moveTo>
                <a:cubicBezTo>
                  <a:pt x="71914" y="152400"/>
                  <a:pt x="76200" y="148114"/>
                  <a:pt x="76200" y="142875"/>
                </a:cubicBezTo>
                <a:lnTo>
                  <a:pt x="76200" y="123825"/>
                </a:lnTo>
                <a:cubicBezTo>
                  <a:pt x="76200" y="118586"/>
                  <a:pt x="71914" y="114300"/>
                  <a:pt x="66675" y="114300"/>
                </a:cubicBezTo>
                <a:lnTo>
                  <a:pt x="47625" y="114300"/>
                </a:lnTo>
                <a:cubicBezTo>
                  <a:pt x="42386" y="114300"/>
                  <a:pt x="38100" y="118586"/>
                  <a:pt x="38100" y="123825"/>
                </a:cubicBezTo>
                <a:lnTo>
                  <a:pt x="38100" y="142875"/>
                </a:lnTo>
                <a:cubicBezTo>
                  <a:pt x="38100" y="148114"/>
                  <a:pt x="42386" y="152400"/>
                  <a:pt x="47625" y="152400"/>
                </a:cubicBezTo>
                <a:lnTo>
                  <a:pt x="66675" y="152400"/>
                </a:lnTo>
                <a:close/>
                <a:moveTo>
                  <a:pt x="304800" y="219075"/>
                </a:moveTo>
                <a:lnTo>
                  <a:pt x="304800" y="200025"/>
                </a:lnTo>
                <a:cubicBezTo>
                  <a:pt x="304800" y="194786"/>
                  <a:pt x="300514" y="190500"/>
                  <a:pt x="295275" y="190500"/>
                </a:cubicBezTo>
                <a:lnTo>
                  <a:pt x="276225" y="190500"/>
                </a:lnTo>
                <a:cubicBezTo>
                  <a:pt x="270986" y="190500"/>
                  <a:pt x="266700" y="194786"/>
                  <a:pt x="266700" y="200025"/>
                </a:cubicBezTo>
                <a:lnTo>
                  <a:pt x="266700" y="219075"/>
                </a:lnTo>
                <a:cubicBezTo>
                  <a:pt x="266700" y="224314"/>
                  <a:pt x="270986" y="228600"/>
                  <a:pt x="276225" y="228600"/>
                </a:cubicBezTo>
                <a:lnTo>
                  <a:pt x="295275" y="228600"/>
                </a:lnTo>
                <a:cubicBezTo>
                  <a:pt x="300514" y="228600"/>
                  <a:pt x="304800" y="224314"/>
                  <a:pt x="304800" y="219075"/>
                </a:cubicBezTo>
                <a:close/>
                <a:moveTo>
                  <a:pt x="295275" y="152400"/>
                </a:moveTo>
                <a:cubicBezTo>
                  <a:pt x="300514" y="152400"/>
                  <a:pt x="304800" y="148114"/>
                  <a:pt x="304800" y="142875"/>
                </a:cubicBezTo>
                <a:lnTo>
                  <a:pt x="304800" y="123825"/>
                </a:lnTo>
                <a:cubicBezTo>
                  <a:pt x="304800" y="118586"/>
                  <a:pt x="300514" y="114300"/>
                  <a:pt x="295275" y="114300"/>
                </a:cubicBezTo>
                <a:lnTo>
                  <a:pt x="276225" y="114300"/>
                </a:lnTo>
                <a:cubicBezTo>
                  <a:pt x="270986" y="114300"/>
                  <a:pt x="266700" y="118586"/>
                  <a:pt x="266700" y="123825"/>
                </a:cubicBezTo>
                <a:lnTo>
                  <a:pt x="266700" y="142875"/>
                </a:lnTo>
                <a:cubicBezTo>
                  <a:pt x="266700" y="148114"/>
                  <a:pt x="270986" y="152400"/>
                  <a:pt x="276225" y="152400"/>
                </a:cubicBezTo>
                <a:lnTo>
                  <a:pt x="295275" y="152400"/>
                </a:lnTo>
                <a:close/>
                <a:moveTo>
                  <a:pt x="157163" y="61912"/>
                </a:moveTo>
                <a:lnTo>
                  <a:pt x="157163" y="80962"/>
                </a:lnTo>
                <a:lnTo>
                  <a:pt x="138113" y="80962"/>
                </a:lnTo>
                <a:cubicBezTo>
                  <a:pt x="132874" y="80962"/>
                  <a:pt x="128588" y="85249"/>
                  <a:pt x="128588" y="90488"/>
                </a:cubicBezTo>
                <a:lnTo>
                  <a:pt x="128588" y="100013"/>
                </a:lnTo>
                <a:cubicBezTo>
                  <a:pt x="128588" y="105251"/>
                  <a:pt x="132874" y="109537"/>
                  <a:pt x="138113" y="109537"/>
                </a:cubicBezTo>
                <a:lnTo>
                  <a:pt x="157163" y="109537"/>
                </a:lnTo>
                <a:lnTo>
                  <a:pt x="157163" y="128588"/>
                </a:lnTo>
                <a:cubicBezTo>
                  <a:pt x="157163" y="133826"/>
                  <a:pt x="161449" y="138113"/>
                  <a:pt x="166688" y="138113"/>
                </a:cubicBezTo>
                <a:lnTo>
                  <a:pt x="176212" y="138113"/>
                </a:lnTo>
                <a:cubicBezTo>
                  <a:pt x="181451" y="138113"/>
                  <a:pt x="185738" y="133826"/>
                  <a:pt x="185738" y="128588"/>
                </a:cubicBezTo>
                <a:lnTo>
                  <a:pt x="185738" y="109537"/>
                </a:lnTo>
                <a:lnTo>
                  <a:pt x="204787" y="109537"/>
                </a:lnTo>
                <a:cubicBezTo>
                  <a:pt x="210026" y="109537"/>
                  <a:pt x="214313" y="105251"/>
                  <a:pt x="214313" y="100013"/>
                </a:cubicBezTo>
                <a:lnTo>
                  <a:pt x="214313" y="90488"/>
                </a:lnTo>
                <a:cubicBezTo>
                  <a:pt x="214313" y="85249"/>
                  <a:pt x="210026" y="80962"/>
                  <a:pt x="204787" y="80962"/>
                </a:cubicBezTo>
                <a:lnTo>
                  <a:pt x="185738" y="80962"/>
                </a:lnTo>
                <a:lnTo>
                  <a:pt x="185738" y="61912"/>
                </a:lnTo>
                <a:cubicBezTo>
                  <a:pt x="185738" y="56674"/>
                  <a:pt x="181451" y="52388"/>
                  <a:pt x="176212" y="52388"/>
                </a:cubicBezTo>
                <a:lnTo>
                  <a:pt x="166688" y="52388"/>
                </a:lnTo>
                <a:cubicBezTo>
                  <a:pt x="161449" y="52388"/>
                  <a:pt x="157163" y="56674"/>
                  <a:pt x="157163" y="61912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9" name="Text 26"/>
          <p:cNvSpPr/>
          <p:nvPr/>
        </p:nvSpPr>
        <p:spPr>
          <a:xfrm>
            <a:off x="9814520" y="7213600"/>
            <a:ext cx="2997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Клинический контекст</a:t>
            </a:r>
            <a:endParaRPr lang="en-US" sz="1600" dirty="0"/>
          </a:p>
        </p:txBody>
      </p:sp>
      <p:sp>
        <p:nvSpPr>
          <p:cNvPr id="30" name="Text 27"/>
          <p:cNvSpPr/>
          <p:nvPr/>
        </p:nvSpPr>
        <p:spPr>
          <a:xfrm>
            <a:off x="9281120" y="7721600"/>
            <a:ext cx="6311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Может наблюдаться при </a:t>
            </a: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синдромальных краниосиностозах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(Apert, Crouzon)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 / ФОРМЫ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Скафоцефалия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08000" y="1625600"/>
            <a:ext cx="15392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Сагиттальный синостоз • Самая частая форма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08000" y="2184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6" name="Shape 4"/>
          <p:cNvSpPr/>
          <p:nvPr/>
        </p:nvSpPr>
        <p:spPr>
          <a:xfrm>
            <a:off x="508000" y="2438400"/>
            <a:ext cx="7467600" cy="4318000"/>
          </a:xfrm>
          <a:custGeom>
            <a:avLst/>
            <a:gdLst/>
            <a:ahLst/>
            <a:cxnLst/>
            <a:rect l="l" t="t" r="r" b="b"/>
            <a:pathLst>
              <a:path w="7467600" h="4318000">
                <a:moveTo>
                  <a:pt x="152382" y="0"/>
                </a:moveTo>
                <a:lnTo>
                  <a:pt x="7315218" y="0"/>
                </a:lnTo>
                <a:cubicBezTo>
                  <a:pt x="7399376" y="0"/>
                  <a:pt x="7467600" y="68224"/>
                  <a:pt x="7467600" y="152382"/>
                </a:cubicBezTo>
                <a:lnTo>
                  <a:pt x="7467600" y="4165618"/>
                </a:lnTo>
                <a:cubicBezTo>
                  <a:pt x="7467600" y="4249776"/>
                  <a:pt x="7399376" y="4318000"/>
                  <a:pt x="7315218" y="4318000"/>
                </a:cubicBezTo>
                <a:lnTo>
                  <a:pt x="152382" y="4318000"/>
                </a:lnTo>
                <a:cubicBezTo>
                  <a:pt x="68224" y="4318000"/>
                  <a:pt x="0" y="4249776"/>
                  <a:pt x="0" y="4165618"/>
                </a:cubicBezTo>
                <a:lnTo>
                  <a:pt x="0" y="152382"/>
                </a:lnTo>
                <a:cubicBezTo>
                  <a:pt x="0" y="68280"/>
                  <a:pt x="68280" y="0"/>
                  <a:pt x="15238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pic>
        <p:nvPicPr>
          <p:cNvPr id="7" name="Image 0" descr="https://kimi-web-img.moonshot.cn/img/assets.childrens.com/d2dbc7672d0b73721d2c0b82cdc8aa477f782a9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438400"/>
            <a:ext cx="7467600" cy="4318000"/>
          </a:xfrm>
          <a:prstGeom prst="roundRect">
            <a:avLst>
              <a:gd name="adj" fmla="val 3529"/>
            </a:avLst>
          </a:prstGeom>
        </p:spPr>
      </p:pic>
      <p:sp>
        <p:nvSpPr>
          <p:cNvPr id="8" name="Shape 5"/>
          <p:cNvSpPr/>
          <p:nvPr/>
        </p:nvSpPr>
        <p:spPr>
          <a:xfrm>
            <a:off x="508000" y="6959600"/>
            <a:ext cx="7467600" cy="2184400"/>
          </a:xfrm>
          <a:custGeom>
            <a:avLst/>
            <a:gdLst/>
            <a:ahLst/>
            <a:cxnLst/>
            <a:rect l="l" t="t" r="r" b="b"/>
            <a:pathLst>
              <a:path w="7467600" h="2184400">
                <a:moveTo>
                  <a:pt x="152406" y="0"/>
                </a:moveTo>
                <a:lnTo>
                  <a:pt x="7315194" y="0"/>
                </a:lnTo>
                <a:cubicBezTo>
                  <a:pt x="7399366" y="0"/>
                  <a:pt x="7467600" y="68234"/>
                  <a:pt x="7467600" y="152406"/>
                </a:cubicBezTo>
                <a:lnTo>
                  <a:pt x="7467600" y="2031994"/>
                </a:lnTo>
                <a:cubicBezTo>
                  <a:pt x="7467600" y="2116166"/>
                  <a:pt x="7399366" y="2184400"/>
                  <a:pt x="7315194" y="2184400"/>
                </a:cubicBezTo>
                <a:lnTo>
                  <a:pt x="152406" y="2184400"/>
                </a:lnTo>
                <a:cubicBezTo>
                  <a:pt x="68234" y="2184400"/>
                  <a:pt x="0" y="2116166"/>
                  <a:pt x="0" y="203199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800100" y="7239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8100" y="38100"/>
                </a:moveTo>
                <a:cubicBezTo>
                  <a:pt x="38100" y="27563"/>
                  <a:pt x="29587" y="19050"/>
                  <a:pt x="19050" y="19050"/>
                </a:cubicBezTo>
                <a:cubicBezTo>
                  <a:pt x="8513" y="19050"/>
                  <a:pt x="0" y="27563"/>
                  <a:pt x="0" y="38100"/>
                </a:cubicBezTo>
                <a:lnTo>
                  <a:pt x="0" y="238125"/>
                </a:lnTo>
                <a:cubicBezTo>
                  <a:pt x="0" y="264438"/>
                  <a:pt x="21312" y="285750"/>
                  <a:pt x="47625" y="285750"/>
                </a:cubicBezTo>
                <a:lnTo>
                  <a:pt x="285750" y="285750"/>
                </a:lnTo>
                <a:cubicBezTo>
                  <a:pt x="296287" y="285750"/>
                  <a:pt x="304800" y="277237"/>
                  <a:pt x="304800" y="266700"/>
                </a:cubicBezTo>
                <a:cubicBezTo>
                  <a:pt x="304800" y="256163"/>
                  <a:pt x="296287" y="247650"/>
                  <a:pt x="285750" y="247650"/>
                </a:cubicBezTo>
                <a:lnTo>
                  <a:pt x="47625" y="247650"/>
                </a:lnTo>
                <a:cubicBezTo>
                  <a:pt x="42386" y="247650"/>
                  <a:pt x="38100" y="243364"/>
                  <a:pt x="38100" y="238125"/>
                </a:cubicBezTo>
                <a:lnTo>
                  <a:pt x="38100" y="38100"/>
                </a:lnTo>
                <a:close/>
                <a:moveTo>
                  <a:pt x="280154" y="89654"/>
                </a:moveTo>
                <a:cubicBezTo>
                  <a:pt x="287595" y="82213"/>
                  <a:pt x="287595" y="70128"/>
                  <a:pt x="280154" y="62686"/>
                </a:cubicBezTo>
                <a:cubicBezTo>
                  <a:pt x="272713" y="55245"/>
                  <a:pt x="260628" y="55245"/>
                  <a:pt x="253186" y="62686"/>
                </a:cubicBezTo>
                <a:lnTo>
                  <a:pt x="190500" y="125432"/>
                </a:lnTo>
                <a:lnTo>
                  <a:pt x="156329" y="91321"/>
                </a:lnTo>
                <a:cubicBezTo>
                  <a:pt x="148888" y="83880"/>
                  <a:pt x="136803" y="83880"/>
                  <a:pt x="129361" y="91321"/>
                </a:cubicBezTo>
                <a:lnTo>
                  <a:pt x="72211" y="148471"/>
                </a:lnTo>
                <a:cubicBezTo>
                  <a:pt x="64770" y="155912"/>
                  <a:pt x="64770" y="167997"/>
                  <a:pt x="72211" y="175439"/>
                </a:cubicBezTo>
                <a:cubicBezTo>
                  <a:pt x="79653" y="182880"/>
                  <a:pt x="91738" y="182880"/>
                  <a:pt x="99179" y="175439"/>
                </a:cubicBezTo>
                <a:lnTo>
                  <a:pt x="142875" y="131743"/>
                </a:lnTo>
                <a:lnTo>
                  <a:pt x="177046" y="165914"/>
                </a:lnTo>
                <a:cubicBezTo>
                  <a:pt x="184487" y="173355"/>
                  <a:pt x="196572" y="173355"/>
                  <a:pt x="204014" y="165914"/>
                </a:cubicBezTo>
                <a:lnTo>
                  <a:pt x="280214" y="89714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0" name="Text 7"/>
          <p:cNvSpPr/>
          <p:nvPr/>
        </p:nvSpPr>
        <p:spPr>
          <a:xfrm>
            <a:off x="1295400" y="72136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Частота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62000" y="7721600"/>
            <a:ext cx="73406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E74C3C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40%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762000" y="8585200"/>
            <a:ext cx="706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самая частая форма краниосиностоза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8305800" y="2438400"/>
            <a:ext cx="7442200" cy="1955800"/>
          </a:xfrm>
          <a:custGeom>
            <a:avLst/>
            <a:gdLst/>
            <a:ahLst/>
            <a:cxnLst/>
            <a:rect l="l" t="t" r="r" b="b"/>
            <a:pathLst>
              <a:path w="7442200" h="1955800">
                <a:moveTo>
                  <a:pt x="50800" y="0"/>
                </a:moveTo>
                <a:lnTo>
                  <a:pt x="7289804" y="0"/>
                </a:lnTo>
                <a:cubicBezTo>
                  <a:pt x="7373970" y="0"/>
                  <a:pt x="7442200" y="68230"/>
                  <a:pt x="7442200" y="152396"/>
                </a:cubicBezTo>
                <a:lnTo>
                  <a:pt x="7442200" y="1803404"/>
                </a:lnTo>
                <a:cubicBezTo>
                  <a:pt x="7442200" y="1887570"/>
                  <a:pt x="7373970" y="1955800"/>
                  <a:pt x="7289804" y="1955800"/>
                </a:cubicBezTo>
                <a:lnTo>
                  <a:pt x="50800" y="1955800"/>
                </a:lnTo>
                <a:cubicBezTo>
                  <a:pt x="22744" y="1955800"/>
                  <a:pt x="0" y="1933056"/>
                  <a:pt x="0" y="1905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Shape 11"/>
          <p:cNvSpPr/>
          <p:nvPr/>
        </p:nvSpPr>
        <p:spPr>
          <a:xfrm>
            <a:off x="8305800" y="2438400"/>
            <a:ext cx="50800" cy="1955800"/>
          </a:xfrm>
          <a:custGeom>
            <a:avLst/>
            <a:gdLst/>
            <a:ahLst/>
            <a:cxnLst/>
            <a:rect l="l" t="t" r="r" b="b"/>
            <a:pathLst>
              <a:path w="50800" h="1955800">
                <a:moveTo>
                  <a:pt x="50800" y="0"/>
                </a:moveTo>
                <a:lnTo>
                  <a:pt x="50800" y="0"/>
                </a:lnTo>
                <a:lnTo>
                  <a:pt x="50800" y="1955800"/>
                </a:lnTo>
                <a:lnTo>
                  <a:pt x="50800" y="1955800"/>
                </a:lnTo>
                <a:cubicBezTo>
                  <a:pt x="22763" y="1955800"/>
                  <a:pt x="0" y="1933037"/>
                  <a:pt x="0" y="1905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5" name="Shape 12"/>
          <p:cNvSpPr/>
          <p:nvPr/>
        </p:nvSpPr>
        <p:spPr>
          <a:xfrm>
            <a:off x="8493125" y="27432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146893" y="119063"/>
                </a:moveTo>
                <a:cubicBezTo>
                  <a:pt x="143991" y="119063"/>
                  <a:pt x="141536" y="116979"/>
                  <a:pt x="140866" y="114151"/>
                </a:cubicBezTo>
                <a:cubicBezTo>
                  <a:pt x="133276" y="82823"/>
                  <a:pt x="105073" y="59531"/>
                  <a:pt x="71438" y="59531"/>
                </a:cubicBezTo>
                <a:cubicBezTo>
                  <a:pt x="31998" y="59531"/>
                  <a:pt x="0" y="91529"/>
                  <a:pt x="0" y="130969"/>
                </a:cubicBezTo>
                <a:cubicBezTo>
                  <a:pt x="0" y="152623"/>
                  <a:pt x="9599" y="171971"/>
                  <a:pt x="24780" y="185068"/>
                </a:cubicBezTo>
                <a:cubicBezTo>
                  <a:pt x="27980" y="187821"/>
                  <a:pt x="27980" y="193104"/>
                  <a:pt x="24780" y="195858"/>
                </a:cubicBezTo>
                <a:cubicBezTo>
                  <a:pt x="9599" y="208955"/>
                  <a:pt x="0" y="228377"/>
                  <a:pt x="0" y="249957"/>
                </a:cubicBezTo>
                <a:cubicBezTo>
                  <a:pt x="0" y="289396"/>
                  <a:pt x="31998" y="321394"/>
                  <a:pt x="71438" y="321394"/>
                </a:cubicBezTo>
                <a:cubicBezTo>
                  <a:pt x="105073" y="321394"/>
                  <a:pt x="133276" y="298103"/>
                  <a:pt x="140866" y="266774"/>
                </a:cubicBezTo>
                <a:cubicBezTo>
                  <a:pt x="141536" y="263947"/>
                  <a:pt x="143991" y="261863"/>
                  <a:pt x="146893" y="261863"/>
                </a:cubicBezTo>
                <a:lnTo>
                  <a:pt x="329282" y="261863"/>
                </a:lnTo>
                <a:cubicBezTo>
                  <a:pt x="332184" y="261863"/>
                  <a:pt x="334640" y="263947"/>
                  <a:pt x="335310" y="266774"/>
                </a:cubicBezTo>
                <a:cubicBezTo>
                  <a:pt x="342900" y="298103"/>
                  <a:pt x="371103" y="321394"/>
                  <a:pt x="404738" y="321394"/>
                </a:cubicBezTo>
                <a:cubicBezTo>
                  <a:pt x="444178" y="321394"/>
                  <a:pt x="476176" y="289396"/>
                  <a:pt x="476176" y="249957"/>
                </a:cubicBezTo>
                <a:cubicBezTo>
                  <a:pt x="476176" y="228302"/>
                  <a:pt x="466576" y="208955"/>
                  <a:pt x="451396" y="195858"/>
                </a:cubicBezTo>
                <a:cubicBezTo>
                  <a:pt x="448196" y="193104"/>
                  <a:pt x="448196" y="187821"/>
                  <a:pt x="451396" y="185068"/>
                </a:cubicBezTo>
                <a:cubicBezTo>
                  <a:pt x="466576" y="171971"/>
                  <a:pt x="476176" y="152549"/>
                  <a:pt x="476176" y="130969"/>
                </a:cubicBezTo>
                <a:cubicBezTo>
                  <a:pt x="476176" y="91529"/>
                  <a:pt x="444178" y="59531"/>
                  <a:pt x="404738" y="59531"/>
                </a:cubicBezTo>
                <a:cubicBezTo>
                  <a:pt x="371103" y="59531"/>
                  <a:pt x="342900" y="82823"/>
                  <a:pt x="335310" y="114151"/>
                </a:cubicBezTo>
                <a:cubicBezTo>
                  <a:pt x="334640" y="116979"/>
                  <a:pt x="332184" y="119063"/>
                  <a:pt x="329282" y="119063"/>
                </a:cubicBezTo>
                <a:lnTo>
                  <a:pt x="146893" y="119063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16" name="Text 13"/>
          <p:cNvSpPr/>
          <p:nvPr/>
        </p:nvSpPr>
        <p:spPr>
          <a:xfrm>
            <a:off x="9084866" y="2692400"/>
            <a:ext cx="6540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Патофизиология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9084866" y="3149600"/>
            <a:ext cx="65151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Синостоз </a:t>
            </a: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сагиттального шва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Ограничение роста бипариетальной пластины. Депозиция затылочной и лобной костей.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8305800" y="4597400"/>
            <a:ext cx="7442200" cy="1625600"/>
          </a:xfrm>
          <a:custGeom>
            <a:avLst/>
            <a:gdLst/>
            <a:ahLst/>
            <a:cxnLst/>
            <a:rect l="l" t="t" r="r" b="b"/>
            <a:pathLst>
              <a:path w="7442200" h="1625600">
                <a:moveTo>
                  <a:pt x="50800" y="0"/>
                </a:moveTo>
                <a:lnTo>
                  <a:pt x="7289800" y="0"/>
                </a:lnTo>
                <a:cubicBezTo>
                  <a:pt x="7373912" y="0"/>
                  <a:pt x="7442200" y="68288"/>
                  <a:pt x="7442200" y="152400"/>
                </a:cubicBezTo>
                <a:lnTo>
                  <a:pt x="7442200" y="1473200"/>
                </a:lnTo>
                <a:cubicBezTo>
                  <a:pt x="7442200" y="1557312"/>
                  <a:pt x="7373912" y="1625600"/>
                  <a:pt x="7289800" y="1625600"/>
                </a:cubicBez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9" name="Shape 16"/>
          <p:cNvSpPr/>
          <p:nvPr/>
        </p:nvSpPr>
        <p:spPr>
          <a:xfrm>
            <a:off x="8305800" y="4597400"/>
            <a:ext cx="50800" cy="1625600"/>
          </a:xfrm>
          <a:custGeom>
            <a:avLst/>
            <a:gdLst/>
            <a:ahLst/>
            <a:cxnLst/>
            <a:rect l="l" t="t" r="r" b="b"/>
            <a:pathLst>
              <a:path w="50800" h="1625600">
                <a:moveTo>
                  <a:pt x="50800" y="0"/>
                </a:moveTo>
                <a:lnTo>
                  <a:pt x="50800" y="0"/>
                </a:lnTo>
                <a:lnTo>
                  <a:pt x="50800" y="1625600"/>
                </a:ln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0" name="Shape 17"/>
          <p:cNvSpPr/>
          <p:nvPr/>
        </p:nvSpPr>
        <p:spPr>
          <a:xfrm>
            <a:off x="8516938" y="49022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14313" y="23812"/>
                </a:moveTo>
                <a:cubicBezTo>
                  <a:pt x="154186" y="23812"/>
                  <a:pt x="106040" y="51197"/>
                  <a:pt x="70991" y="83790"/>
                </a:cubicBezTo>
                <a:cubicBezTo>
                  <a:pt x="36165" y="116160"/>
                  <a:pt x="12874" y="154781"/>
                  <a:pt x="1786" y="181347"/>
                </a:cubicBezTo>
                <a:cubicBezTo>
                  <a:pt x="-670" y="187226"/>
                  <a:pt x="-670" y="193774"/>
                  <a:pt x="1786" y="199653"/>
                </a:cubicBezTo>
                <a:cubicBezTo>
                  <a:pt x="12874" y="226219"/>
                  <a:pt x="36165" y="264914"/>
                  <a:pt x="70991" y="297210"/>
                </a:cubicBezTo>
                <a:cubicBezTo>
                  <a:pt x="106040" y="329729"/>
                  <a:pt x="154186" y="357188"/>
                  <a:pt x="214313" y="357188"/>
                </a:cubicBezTo>
                <a:cubicBezTo>
                  <a:pt x="274439" y="357188"/>
                  <a:pt x="322585" y="329803"/>
                  <a:pt x="357634" y="297210"/>
                </a:cubicBezTo>
                <a:cubicBezTo>
                  <a:pt x="392460" y="264840"/>
                  <a:pt x="415751" y="226219"/>
                  <a:pt x="426839" y="199653"/>
                </a:cubicBezTo>
                <a:cubicBezTo>
                  <a:pt x="429295" y="193774"/>
                  <a:pt x="429295" y="187226"/>
                  <a:pt x="426839" y="181347"/>
                </a:cubicBezTo>
                <a:cubicBezTo>
                  <a:pt x="415751" y="154781"/>
                  <a:pt x="392460" y="116086"/>
                  <a:pt x="357634" y="83790"/>
                </a:cubicBezTo>
                <a:cubicBezTo>
                  <a:pt x="322585" y="51271"/>
                  <a:pt x="274439" y="23812"/>
                  <a:pt x="214313" y="23812"/>
                </a:cubicBezTo>
                <a:close/>
                <a:moveTo>
                  <a:pt x="107156" y="190500"/>
                </a:moveTo>
                <a:cubicBezTo>
                  <a:pt x="107156" y="131359"/>
                  <a:pt x="155171" y="83344"/>
                  <a:pt x="214313" y="83344"/>
                </a:cubicBezTo>
                <a:cubicBezTo>
                  <a:pt x="273454" y="83344"/>
                  <a:pt x="321469" y="131359"/>
                  <a:pt x="321469" y="190500"/>
                </a:cubicBezTo>
                <a:cubicBezTo>
                  <a:pt x="321469" y="249641"/>
                  <a:pt x="273454" y="297656"/>
                  <a:pt x="214313" y="297656"/>
                </a:cubicBezTo>
                <a:cubicBezTo>
                  <a:pt x="155171" y="297656"/>
                  <a:pt x="107156" y="249641"/>
                  <a:pt x="107156" y="190500"/>
                </a:cubicBezTo>
                <a:close/>
                <a:moveTo>
                  <a:pt x="214313" y="142875"/>
                </a:moveTo>
                <a:cubicBezTo>
                  <a:pt x="214313" y="169143"/>
                  <a:pt x="192956" y="190500"/>
                  <a:pt x="166688" y="190500"/>
                </a:cubicBezTo>
                <a:cubicBezTo>
                  <a:pt x="158130" y="190500"/>
                  <a:pt x="150093" y="188268"/>
                  <a:pt x="143098" y="184249"/>
                </a:cubicBezTo>
                <a:cubicBezTo>
                  <a:pt x="142354" y="192360"/>
                  <a:pt x="143024" y="200695"/>
                  <a:pt x="145256" y="208955"/>
                </a:cubicBezTo>
                <a:cubicBezTo>
                  <a:pt x="155451" y="247055"/>
                  <a:pt x="194667" y="269677"/>
                  <a:pt x="232767" y="259482"/>
                </a:cubicBezTo>
                <a:cubicBezTo>
                  <a:pt x="270867" y="249287"/>
                  <a:pt x="293489" y="210071"/>
                  <a:pt x="283294" y="171971"/>
                </a:cubicBezTo>
                <a:cubicBezTo>
                  <a:pt x="274216" y="137964"/>
                  <a:pt x="241995" y="116309"/>
                  <a:pt x="208062" y="119286"/>
                </a:cubicBezTo>
                <a:cubicBezTo>
                  <a:pt x="212006" y="126206"/>
                  <a:pt x="214313" y="134243"/>
                  <a:pt x="214313" y="14287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1" name="Text 18"/>
          <p:cNvSpPr/>
          <p:nvPr/>
        </p:nvSpPr>
        <p:spPr>
          <a:xfrm>
            <a:off x="9084866" y="4851400"/>
            <a:ext cx="6540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Клиническая картина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9084866" y="5308600"/>
            <a:ext cx="65151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Характерная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«седловидная» форма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(деформация Вирхова). Череп вытянут в лобно-затылочном направлении.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8280400" y="6426200"/>
            <a:ext cx="3632200" cy="1498600"/>
          </a:xfrm>
          <a:custGeom>
            <a:avLst/>
            <a:gdLst/>
            <a:ahLst/>
            <a:cxnLst/>
            <a:rect l="l" t="t" r="r" b="b"/>
            <a:pathLst>
              <a:path w="3632200" h="1498600">
                <a:moveTo>
                  <a:pt x="152393" y="0"/>
                </a:moveTo>
                <a:lnTo>
                  <a:pt x="3479807" y="0"/>
                </a:lnTo>
                <a:cubicBezTo>
                  <a:pt x="3563971" y="0"/>
                  <a:pt x="3632200" y="68229"/>
                  <a:pt x="3632200" y="152393"/>
                </a:cubicBezTo>
                <a:lnTo>
                  <a:pt x="3632200" y="1346207"/>
                </a:lnTo>
                <a:cubicBezTo>
                  <a:pt x="3632200" y="1430371"/>
                  <a:pt x="3563971" y="1498600"/>
                  <a:pt x="3479807" y="1498600"/>
                </a:cubicBezTo>
                <a:lnTo>
                  <a:pt x="152393" y="1498600"/>
                </a:lnTo>
                <a:cubicBezTo>
                  <a:pt x="68285" y="1498600"/>
                  <a:pt x="0" y="1430315"/>
                  <a:pt x="0" y="1346207"/>
                </a:cubicBezTo>
                <a:lnTo>
                  <a:pt x="0" y="152393"/>
                </a:lnTo>
                <a:cubicBezTo>
                  <a:pt x="0" y="68285"/>
                  <a:pt x="68285" y="0"/>
                  <a:pt x="152393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24" name="Shape 21"/>
          <p:cNvSpPr/>
          <p:nvPr/>
        </p:nvSpPr>
        <p:spPr>
          <a:xfrm>
            <a:off x="9909175" y="66294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302568"/>
                </a:moveTo>
                <a:lnTo>
                  <a:pt x="302568" y="374005"/>
                </a:lnTo>
                <a:cubicBezTo>
                  <a:pt x="295721" y="380851"/>
                  <a:pt x="285527" y="382860"/>
                  <a:pt x="276597" y="379140"/>
                </a:cubicBezTo>
                <a:cubicBezTo>
                  <a:pt x="267667" y="375419"/>
                  <a:pt x="261938" y="366787"/>
                  <a:pt x="261938" y="357188"/>
                </a:cubicBezTo>
                <a:lnTo>
                  <a:pt x="261938" y="309563"/>
                </a:lnTo>
                <a:lnTo>
                  <a:pt x="23812" y="309563"/>
                </a:lnTo>
                <a:cubicBezTo>
                  <a:pt x="10641" y="309563"/>
                  <a:pt x="0" y="298921"/>
                  <a:pt x="0" y="285750"/>
                </a:cubicBezTo>
                <a:cubicBezTo>
                  <a:pt x="0" y="272579"/>
                  <a:pt x="10641" y="261938"/>
                  <a:pt x="23812" y="261938"/>
                </a:cubicBezTo>
                <a:lnTo>
                  <a:pt x="261938" y="261938"/>
                </a:lnTo>
                <a:lnTo>
                  <a:pt x="261938" y="214313"/>
                </a:lnTo>
                <a:cubicBezTo>
                  <a:pt x="261938" y="204713"/>
                  <a:pt x="267742" y="196007"/>
                  <a:pt x="276671" y="192286"/>
                </a:cubicBezTo>
                <a:cubicBezTo>
                  <a:pt x="285601" y="188565"/>
                  <a:pt x="295796" y="190649"/>
                  <a:pt x="302642" y="197421"/>
                </a:cubicBezTo>
                <a:lnTo>
                  <a:pt x="374079" y="268858"/>
                </a:lnTo>
                <a:cubicBezTo>
                  <a:pt x="383381" y="278160"/>
                  <a:pt x="383381" y="293266"/>
                  <a:pt x="374079" y="302568"/>
                </a:cubicBezTo>
                <a:close/>
                <a:moveTo>
                  <a:pt x="6995" y="112068"/>
                </a:moveTo>
                <a:cubicBezTo>
                  <a:pt x="-2307" y="102766"/>
                  <a:pt x="-2307" y="87660"/>
                  <a:pt x="6995" y="78358"/>
                </a:cubicBezTo>
                <a:lnTo>
                  <a:pt x="78432" y="6921"/>
                </a:lnTo>
                <a:cubicBezTo>
                  <a:pt x="85279" y="74"/>
                  <a:pt x="95473" y="-1935"/>
                  <a:pt x="104403" y="1786"/>
                </a:cubicBezTo>
                <a:cubicBezTo>
                  <a:pt x="113333" y="5507"/>
                  <a:pt x="119063" y="14213"/>
                  <a:pt x="119063" y="23812"/>
                </a:cubicBezTo>
                <a:lnTo>
                  <a:pt x="119063" y="71438"/>
                </a:lnTo>
                <a:lnTo>
                  <a:pt x="357188" y="71438"/>
                </a:lnTo>
                <a:cubicBezTo>
                  <a:pt x="370359" y="71438"/>
                  <a:pt x="381000" y="82079"/>
                  <a:pt x="381000" y="95250"/>
                </a:cubicBezTo>
                <a:cubicBezTo>
                  <a:pt x="381000" y="108421"/>
                  <a:pt x="370359" y="119063"/>
                  <a:pt x="357188" y="119063"/>
                </a:cubicBezTo>
                <a:lnTo>
                  <a:pt x="119063" y="119063"/>
                </a:lnTo>
                <a:lnTo>
                  <a:pt x="119063" y="166688"/>
                </a:lnTo>
                <a:cubicBezTo>
                  <a:pt x="119063" y="176287"/>
                  <a:pt x="113258" y="184993"/>
                  <a:pt x="104329" y="188714"/>
                </a:cubicBezTo>
                <a:cubicBezTo>
                  <a:pt x="95399" y="192435"/>
                  <a:pt x="85204" y="190351"/>
                  <a:pt x="78358" y="183579"/>
                </a:cubicBezTo>
                <a:lnTo>
                  <a:pt x="6921" y="112142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5" name="Text 22"/>
          <p:cNvSpPr/>
          <p:nvPr/>
        </p:nvSpPr>
        <p:spPr>
          <a:xfrm>
            <a:off x="8432800" y="7112000"/>
            <a:ext cx="3327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Узкий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поперечный диаметр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12115800" y="6426200"/>
            <a:ext cx="3632200" cy="1498600"/>
          </a:xfrm>
          <a:custGeom>
            <a:avLst/>
            <a:gdLst/>
            <a:ahLst/>
            <a:cxnLst/>
            <a:rect l="l" t="t" r="r" b="b"/>
            <a:pathLst>
              <a:path w="3632200" h="1498600">
                <a:moveTo>
                  <a:pt x="152393" y="0"/>
                </a:moveTo>
                <a:lnTo>
                  <a:pt x="3479807" y="0"/>
                </a:lnTo>
                <a:cubicBezTo>
                  <a:pt x="3563971" y="0"/>
                  <a:pt x="3632200" y="68229"/>
                  <a:pt x="3632200" y="152393"/>
                </a:cubicBezTo>
                <a:lnTo>
                  <a:pt x="3632200" y="1346207"/>
                </a:lnTo>
                <a:cubicBezTo>
                  <a:pt x="3632200" y="1430371"/>
                  <a:pt x="3563971" y="1498600"/>
                  <a:pt x="3479807" y="1498600"/>
                </a:cubicBezTo>
                <a:lnTo>
                  <a:pt x="152393" y="1498600"/>
                </a:lnTo>
                <a:cubicBezTo>
                  <a:pt x="68285" y="1498600"/>
                  <a:pt x="0" y="1430315"/>
                  <a:pt x="0" y="1346207"/>
                </a:cubicBezTo>
                <a:lnTo>
                  <a:pt x="0" y="152393"/>
                </a:lnTo>
                <a:cubicBezTo>
                  <a:pt x="0" y="68285"/>
                  <a:pt x="68285" y="0"/>
                  <a:pt x="152393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27" name="Shape 24"/>
          <p:cNvSpPr/>
          <p:nvPr/>
        </p:nvSpPr>
        <p:spPr>
          <a:xfrm>
            <a:off x="13744575" y="66294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02568" y="374005"/>
                </a:moveTo>
                <a:lnTo>
                  <a:pt x="374005" y="302568"/>
                </a:lnTo>
                <a:cubicBezTo>
                  <a:pt x="380851" y="295721"/>
                  <a:pt x="382860" y="285527"/>
                  <a:pt x="379140" y="276597"/>
                </a:cubicBezTo>
                <a:cubicBezTo>
                  <a:pt x="375419" y="267667"/>
                  <a:pt x="366787" y="261938"/>
                  <a:pt x="357188" y="261938"/>
                </a:cubicBezTo>
                <a:lnTo>
                  <a:pt x="309563" y="261938"/>
                </a:lnTo>
                <a:lnTo>
                  <a:pt x="309563" y="23812"/>
                </a:lnTo>
                <a:cubicBezTo>
                  <a:pt x="309563" y="10641"/>
                  <a:pt x="298921" y="0"/>
                  <a:pt x="285750" y="0"/>
                </a:cubicBezTo>
                <a:cubicBezTo>
                  <a:pt x="272579" y="0"/>
                  <a:pt x="261938" y="10641"/>
                  <a:pt x="261938" y="23812"/>
                </a:cubicBezTo>
                <a:lnTo>
                  <a:pt x="261938" y="261938"/>
                </a:lnTo>
                <a:lnTo>
                  <a:pt x="214313" y="261938"/>
                </a:lnTo>
                <a:cubicBezTo>
                  <a:pt x="204713" y="261938"/>
                  <a:pt x="196007" y="267742"/>
                  <a:pt x="192286" y="276671"/>
                </a:cubicBezTo>
                <a:cubicBezTo>
                  <a:pt x="188565" y="285601"/>
                  <a:pt x="190649" y="295796"/>
                  <a:pt x="197421" y="302642"/>
                </a:cubicBezTo>
                <a:lnTo>
                  <a:pt x="268858" y="374079"/>
                </a:lnTo>
                <a:cubicBezTo>
                  <a:pt x="278160" y="383381"/>
                  <a:pt x="293266" y="383381"/>
                  <a:pt x="302568" y="374079"/>
                </a:cubicBezTo>
                <a:close/>
                <a:moveTo>
                  <a:pt x="112068" y="6995"/>
                </a:moveTo>
                <a:cubicBezTo>
                  <a:pt x="102766" y="-2307"/>
                  <a:pt x="87660" y="-2307"/>
                  <a:pt x="78358" y="6995"/>
                </a:cubicBezTo>
                <a:lnTo>
                  <a:pt x="6921" y="78432"/>
                </a:lnTo>
                <a:cubicBezTo>
                  <a:pt x="74" y="85279"/>
                  <a:pt x="-1935" y="95473"/>
                  <a:pt x="1786" y="104403"/>
                </a:cubicBezTo>
                <a:cubicBezTo>
                  <a:pt x="5507" y="113333"/>
                  <a:pt x="14213" y="119063"/>
                  <a:pt x="23812" y="119063"/>
                </a:cubicBezTo>
                <a:lnTo>
                  <a:pt x="71438" y="119063"/>
                </a:lnTo>
                <a:lnTo>
                  <a:pt x="71438" y="357188"/>
                </a:lnTo>
                <a:cubicBezTo>
                  <a:pt x="71438" y="370359"/>
                  <a:pt x="82079" y="381000"/>
                  <a:pt x="95250" y="381000"/>
                </a:cubicBezTo>
                <a:cubicBezTo>
                  <a:pt x="108421" y="381000"/>
                  <a:pt x="119063" y="370359"/>
                  <a:pt x="119063" y="357188"/>
                </a:cubicBezTo>
                <a:lnTo>
                  <a:pt x="119063" y="119063"/>
                </a:lnTo>
                <a:lnTo>
                  <a:pt x="166688" y="119063"/>
                </a:lnTo>
                <a:cubicBezTo>
                  <a:pt x="176287" y="119063"/>
                  <a:pt x="184993" y="113258"/>
                  <a:pt x="188714" y="104329"/>
                </a:cubicBezTo>
                <a:cubicBezTo>
                  <a:pt x="192435" y="95399"/>
                  <a:pt x="190351" y="85204"/>
                  <a:pt x="183579" y="78358"/>
                </a:cubicBezTo>
                <a:lnTo>
                  <a:pt x="112142" y="6921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8" name="Text 25"/>
          <p:cNvSpPr/>
          <p:nvPr/>
        </p:nvSpPr>
        <p:spPr>
          <a:xfrm>
            <a:off x="12268200" y="7112000"/>
            <a:ext cx="3327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Увеличенный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продольный диаметр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8280400" y="8128000"/>
            <a:ext cx="7467600" cy="1016000"/>
          </a:xfrm>
          <a:custGeom>
            <a:avLst/>
            <a:gdLst/>
            <a:ahLst/>
            <a:cxnLst/>
            <a:rect l="l" t="t" r="r" b="b"/>
            <a:pathLst>
              <a:path w="7467600" h="1016000">
                <a:moveTo>
                  <a:pt x="152400" y="0"/>
                </a:moveTo>
                <a:lnTo>
                  <a:pt x="7315200" y="0"/>
                </a:lnTo>
                <a:cubicBezTo>
                  <a:pt x="7399312" y="0"/>
                  <a:pt x="7467600" y="68288"/>
                  <a:pt x="7467600" y="152400"/>
                </a:cubicBezTo>
                <a:lnTo>
                  <a:pt x="7467600" y="863600"/>
                </a:lnTo>
                <a:cubicBezTo>
                  <a:pt x="7467600" y="947712"/>
                  <a:pt x="7399312" y="1016000"/>
                  <a:pt x="7315200" y="1016000"/>
                </a:cubicBezTo>
                <a:lnTo>
                  <a:pt x="152400" y="1016000"/>
                </a:lnTo>
                <a:cubicBezTo>
                  <a:pt x="68288" y="1016000"/>
                  <a:pt x="0" y="947712"/>
                  <a:pt x="0" y="86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3498DB">
              <a:alpha val="10196"/>
            </a:srgbClr>
          </a:solidFill>
          <a:ln/>
        </p:spPr>
      </p:sp>
      <p:sp>
        <p:nvSpPr>
          <p:cNvPr id="30" name="Shape 27"/>
          <p:cNvSpPr/>
          <p:nvPr/>
        </p:nvSpPr>
        <p:spPr>
          <a:xfrm>
            <a:off x="8547100" y="84836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174367" y="228600"/>
                </a:moveTo>
                <a:cubicBezTo>
                  <a:pt x="178713" y="215325"/>
                  <a:pt x="187404" y="203299"/>
                  <a:pt x="197227" y="192941"/>
                </a:cubicBezTo>
                <a:cubicBezTo>
                  <a:pt x="216694" y="172462"/>
                  <a:pt x="228600" y="144780"/>
                  <a:pt x="228600" y="114300"/>
                </a:cubicBezTo>
                <a:cubicBezTo>
                  <a:pt x="228600" y="51197"/>
                  <a:pt x="177403" y="0"/>
                  <a:pt x="114300" y="0"/>
                </a:cubicBezTo>
                <a:cubicBezTo>
                  <a:pt x="51197" y="0"/>
                  <a:pt x="0" y="51197"/>
                  <a:pt x="0" y="114300"/>
                </a:cubicBezTo>
                <a:cubicBezTo>
                  <a:pt x="0" y="144780"/>
                  <a:pt x="11906" y="172462"/>
                  <a:pt x="31373" y="192941"/>
                </a:cubicBezTo>
                <a:cubicBezTo>
                  <a:pt x="41196" y="203299"/>
                  <a:pt x="49947" y="215325"/>
                  <a:pt x="54233" y="228600"/>
                </a:cubicBezTo>
                <a:lnTo>
                  <a:pt x="174308" y="228600"/>
                </a:lnTo>
                <a:close/>
                <a:moveTo>
                  <a:pt x="171450" y="257175"/>
                </a:moveTo>
                <a:lnTo>
                  <a:pt x="57150" y="257175"/>
                </a:lnTo>
                <a:lnTo>
                  <a:pt x="57150" y="266700"/>
                </a:lnTo>
                <a:cubicBezTo>
                  <a:pt x="57150" y="293013"/>
                  <a:pt x="78462" y="314325"/>
                  <a:pt x="104775" y="314325"/>
                </a:cubicBezTo>
                <a:lnTo>
                  <a:pt x="123825" y="314325"/>
                </a:lnTo>
                <a:cubicBezTo>
                  <a:pt x="150138" y="314325"/>
                  <a:pt x="171450" y="293013"/>
                  <a:pt x="171450" y="266700"/>
                </a:cubicBezTo>
                <a:lnTo>
                  <a:pt x="171450" y="257175"/>
                </a:lnTo>
                <a:close/>
                <a:moveTo>
                  <a:pt x="109537" y="66675"/>
                </a:moveTo>
                <a:cubicBezTo>
                  <a:pt x="85844" y="66675"/>
                  <a:pt x="66675" y="85844"/>
                  <a:pt x="66675" y="109537"/>
                </a:cubicBezTo>
                <a:cubicBezTo>
                  <a:pt x="66675" y="117455"/>
                  <a:pt x="60305" y="123825"/>
                  <a:pt x="52388" y="123825"/>
                </a:cubicBezTo>
                <a:cubicBezTo>
                  <a:pt x="44470" y="123825"/>
                  <a:pt x="38100" y="117455"/>
                  <a:pt x="38100" y="109537"/>
                </a:cubicBezTo>
                <a:cubicBezTo>
                  <a:pt x="38100" y="70068"/>
                  <a:pt x="70068" y="38100"/>
                  <a:pt x="109537" y="38100"/>
                </a:cubicBezTo>
                <a:cubicBezTo>
                  <a:pt x="117455" y="38100"/>
                  <a:pt x="123825" y="44470"/>
                  <a:pt x="123825" y="52388"/>
                </a:cubicBezTo>
                <a:cubicBezTo>
                  <a:pt x="123825" y="60305"/>
                  <a:pt x="117455" y="66675"/>
                  <a:pt x="109537" y="6667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1" name="Text 28"/>
          <p:cNvSpPr/>
          <p:nvPr/>
        </p:nvSpPr>
        <p:spPr>
          <a:xfrm>
            <a:off x="8995966" y="8331200"/>
            <a:ext cx="665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Особенность: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обычно </a:t>
            </a: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 сопровождается лицевыми деформациями</a:t>
            </a:r>
            <a:endParaRPr lang="en-US" sz="1600" dirty="0"/>
          </a:p>
        </p:txBody>
      </p:sp>
      <p:pic>
        <p:nvPicPr>
          <p:cNvPr id="32" name="Picture 3" descr="C:\Users\сотрудник\Desktop\фото для презентаций краниостеноз\Camera Uploads\2016-12-26 09.34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9" t="14388" r="9303" b="10906"/>
          <a:stretch/>
        </p:blipFill>
        <p:spPr bwMode="auto">
          <a:xfrm rot="5400000">
            <a:off x="12800" y="4523893"/>
            <a:ext cx="3401204" cy="26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сотрудник\Desktop\фото для презентаций краниостеноз\Camera Uploads\2016-12-26 09.34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7" t="5655" r="14453" b="6938"/>
          <a:stretch/>
        </p:blipFill>
        <p:spPr bwMode="auto">
          <a:xfrm rot="5400000">
            <a:off x="3917623" y="4545504"/>
            <a:ext cx="3002381" cy="314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сотрудник\Desktop\фото для презентаций краниостеноз\Camera Uploads\IMG_87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-4037" r="24121" b="28133"/>
          <a:stretch/>
        </p:blipFill>
        <p:spPr bwMode="auto">
          <a:xfrm>
            <a:off x="478235" y="2387599"/>
            <a:ext cx="678096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сотрудник\Desktop\фото для презентаций краниостеноз\Camera Uploads\2017-01-17 10.27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t="16711" b="16325"/>
          <a:stretch/>
        </p:blipFill>
        <p:spPr bwMode="auto">
          <a:xfrm>
            <a:off x="8569637" y="66964"/>
            <a:ext cx="3324185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сотрудник\Desktop\фото для презентаций краниостеноз\Camera Uploads\IMG_672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t="21616" r="25711" b="17192"/>
          <a:stretch/>
        </p:blipFill>
        <p:spPr bwMode="auto">
          <a:xfrm rot="5400000">
            <a:off x="13039436" y="353291"/>
            <a:ext cx="2909455" cy="22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Минус 36"/>
          <p:cNvSpPr/>
          <p:nvPr/>
        </p:nvSpPr>
        <p:spPr>
          <a:xfrm>
            <a:off x="13533120" y="914400"/>
            <a:ext cx="1668779" cy="86359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8318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160" dirty="0">
                <a:solidFill>
                  <a:srgbClr val="E74C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 / ФОРМЫ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85217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Лобная плагиоцефалия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08000" y="1778000"/>
            <a:ext cx="836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498D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Односторонний коронарный синостоз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08000" y="23368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6" name="Shape 4"/>
          <p:cNvSpPr/>
          <p:nvPr/>
        </p:nvSpPr>
        <p:spPr>
          <a:xfrm>
            <a:off x="533400" y="2590800"/>
            <a:ext cx="8191500" cy="1625600"/>
          </a:xfrm>
          <a:custGeom>
            <a:avLst/>
            <a:gdLst/>
            <a:ahLst/>
            <a:cxnLst/>
            <a:rect l="l" t="t" r="r" b="b"/>
            <a:pathLst>
              <a:path w="8191500" h="1625600">
                <a:moveTo>
                  <a:pt x="50800" y="0"/>
                </a:moveTo>
                <a:lnTo>
                  <a:pt x="8039100" y="0"/>
                </a:lnTo>
                <a:cubicBezTo>
                  <a:pt x="8123212" y="0"/>
                  <a:pt x="8191500" y="68288"/>
                  <a:pt x="8191500" y="152400"/>
                </a:cubicBezTo>
                <a:lnTo>
                  <a:pt x="8191500" y="1473200"/>
                </a:lnTo>
                <a:cubicBezTo>
                  <a:pt x="8191500" y="1557312"/>
                  <a:pt x="8123212" y="1625600"/>
                  <a:pt x="8039100" y="1625600"/>
                </a:cubicBez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533400" y="2590800"/>
            <a:ext cx="50800" cy="1625600"/>
          </a:xfrm>
          <a:custGeom>
            <a:avLst/>
            <a:gdLst/>
            <a:ahLst/>
            <a:cxnLst/>
            <a:rect l="l" t="t" r="r" b="b"/>
            <a:pathLst>
              <a:path w="50800" h="1625600">
                <a:moveTo>
                  <a:pt x="50800" y="0"/>
                </a:moveTo>
                <a:lnTo>
                  <a:pt x="50800" y="0"/>
                </a:lnTo>
                <a:lnTo>
                  <a:pt x="50800" y="1625600"/>
                </a:lnTo>
                <a:lnTo>
                  <a:pt x="50800" y="1625600"/>
                </a:lnTo>
                <a:cubicBezTo>
                  <a:pt x="22763" y="1625600"/>
                  <a:pt x="0" y="1602837"/>
                  <a:pt x="0" y="157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8" name="Shape 6"/>
          <p:cNvSpPr/>
          <p:nvPr/>
        </p:nvSpPr>
        <p:spPr>
          <a:xfrm>
            <a:off x="758825" y="28956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146893" y="119063"/>
                </a:moveTo>
                <a:cubicBezTo>
                  <a:pt x="143991" y="119063"/>
                  <a:pt x="141536" y="116979"/>
                  <a:pt x="140866" y="114151"/>
                </a:cubicBezTo>
                <a:cubicBezTo>
                  <a:pt x="133276" y="82823"/>
                  <a:pt x="105073" y="59531"/>
                  <a:pt x="71438" y="59531"/>
                </a:cubicBezTo>
                <a:cubicBezTo>
                  <a:pt x="31998" y="59531"/>
                  <a:pt x="0" y="91529"/>
                  <a:pt x="0" y="130969"/>
                </a:cubicBezTo>
                <a:cubicBezTo>
                  <a:pt x="0" y="152623"/>
                  <a:pt x="9599" y="171971"/>
                  <a:pt x="24780" y="185068"/>
                </a:cubicBezTo>
                <a:cubicBezTo>
                  <a:pt x="27980" y="187821"/>
                  <a:pt x="27980" y="193104"/>
                  <a:pt x="24780" y="195858"/>
                </a:cubicBezTo>
                <a:cubicBezTo>
                  <a:pt x="9599" y="208955"/>
                  <a:pt x="0" y="228377"/>
                  <a:pt x="0" y="249957"/>
                </a:cubicBezTo>
                <a:cubicBezTo>
                  <a:pt x="0" y="289396"/>
                  <a:pt x="31998" y="321394"/>
                  <a:pt x="71438" y="321394"/>
                </a:cubicBezTo>
                <a:cubicBezTo>
                  <a:pt x="105073" y="321394"/>
                  <a:pt x="133276" y="298103"/>
                  <a:pt x="140866" y="266774"/>
                </a:cubicBezTo>
                <a:cubicBezTo>
                  <a:pt x="141536" y="263947"/>
                  <a:pt x="143991" y="261863"/>
                  <a:pt x="146893" y="261863"/>
                </a:cubicBezTo>
                <a:lnTo>
                  <a:pt x="329282" y="261863"/>
                </a:lnTo>
                <a:cubicBezTo>
                  <a:pt x="332184" y="261863"/>
                  <a:pt x="334640" y="263947"/>
                  <a:pt x="335310" y="266774"/>
                </a:cubicBezTo>
                <a:cubicBezTo>
                  <a:pt x="342900" y="298103"/>
                  <a:pt x="371103" y="321394"/>
                  <a:pt x="404738" y="321394"/>
                </a:cubicBezTo>
                <a:cubicBezTo>
                  <a:pt x="444178" y="321394"/>
                  <a:pt x="476176" y="289396"/>
                  <a:pt x="476176" y="249957"/>
                </a:cubicBezTo>
                <a:cubicBezTo>
                  <a:pt x="476176" y="228302"/>
                  <a:pt x="466576" y="208955"/>
                  <a:pt x="451396" y="195858"/>
                </a:cubicBezTo>
                <a:cubicBezTo>
                  <a:pt x="448196" y="193104"/>
                  <a:pt x="448196" y="187821"/>
                  <a:pt x="451396" y="185068"/>
                </a:cubicBezTo>
                <a:cubicBezTo>
                  <a:pt x="466576" y="171971"/>
                  <a:pt x="476176" y="152549"/>
                  <a:pt x="476176" y="130969"/>
                </a:cubicBezTo>
                <a:cubicBezTo>
                  <a:pt x="476176" y="91529"/>
                  <a:pt x="444178" y="59531"/>
                  <a:pt x="404738" y="59531"/>
                </a:cubicBezTo>
                <a:cubicBezTo>
                  <a:pt x="371103" y="59531"/>
                  <a:pt x="342900" y="82823"/>
                  <a:pt x="335310" y="114151"/>
                </a:cubicBezTo>
                <a:cubicBezTo>
                  <a:pt x="334640" y="116979"/>
                  <a:pt x="332184" y="119063"/>
                  <a:pt x="329282" y="119063"/>
                </a:cubicBezTo>
                <a:lnTo>
                  <a:pt x="146893" y="119063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9" name="Text 7"/>
          <p:cNvSpPr/>
          <p:nvPr/>
        </p:nvSpPr>
        <p:spPr>
          <a:xfrm>
            <a:off x="1388666" y="2844800"/>
            <a:ext cx="720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Патофизиология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388666" y="3302000"/>
            <a:ext cx="7175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Синостоз </a:t>
            </a: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одного коронарного шва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Закрытие швов основания черепа на той же стороне.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33400" y="4419600"/>
            <a:ext cx="8191500" cy="2895600"/>
          </a:xfrm>
          <a:custGeom>
            <a:avLst/>
            <a:gdLst/>
            <a:ahLst/>
            <a:cxnLst/>
            <a:rect l="l" t="t" r="r" b="b"/>
            <a:pathLst>
              <a:path w="8191500" h="2895600">
                <a:moveTo>
                  <a:pt x="50800" y="0"/>
                </a:moveTo>
                <a:lnTo>
                  <a:pt x="8039105" y="0"/>
                </a:lnTo>
                <a:cubicBezTo>
                  <a:pt x="8123214" y="0"/>
                  <a:pt x="8191500" y="68286"/>
                  <a:pt x="8191500" y="152395"/>
                </a:cubicBezTo>
                <a:lnTo>
                  <a:pt x="8191500" y="2743205"/>
                </a:lnTo>
                <a:cubicBezTo>
                  <a:pt x="8191500" y="2827314"/>
                  <a:pt x="8123214" y="2895600"/>
                  <a:pt x="8039105" y="2895600"/>
                </a:cubicBezTo>
                <a:lnTo>
                  <a:pt x="50800" y="2895600"/>
                </a:lnTo>
                <a:cubicBezTo>
                  <a:pt x="22744" y="2895600"/>
                  <a:pt x="0" y="2872856"/>
                  <a:pt x="0" y="284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533400" y="4419600"/>
            <a:ext cx="50800" cy="2895600"/>
          </a:xfrm>
          <a:custGeom>
            <a:avLst/>
            <a:gdLst/>
            <a:ahLst/>
            <a:cxnLst/>
            <a:rect l="l" t="t" r="r" b="b"/>
            <a:pathLst>
              <a:path w="50800" h="2895600">
                <a:moveTo>
                  <a:pt x="50800" y="0"/>
                </a:moveTo>
                <a:lnTo>
                  <a:pt x="50800" y="0"/>
                </a:lnTo>
                <a:lnTo>
                  <a:pt x="50800" y="2895600"/>
                </a:lnTo>
                <a:lnTo>
                  <a:pt x="50800" y="2895600"/>
                </a:lnTo>
                <a:cubicBezTo>
                  <a:pt x="22763" y="2895600"/>
                  <a:pt x="0" y="2872837"/>
                  <a:pt x="0" y="2844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3" name="Shape 11"/>
          <p:cNvSpPr/>
          <p:nvPr/>
        </p:nvSpPr>
        <p:spPr>
          <a:xfrm>
            <a:off x="839788" y="47244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14313" y="23812"/>
                </a:moveTo>
                <a:cubicBezTo>
                  <a:pt x="154186" y="23812"/>
                  <a:pt x="106040" y="51197"/>
                  <a:pt x="70991" y="83790"/>
                </a:cubicBezTo>
                <a:cubicBezTo>
                  <a:pt x="36165" y="116160"/>
                  <a:pt x="12874" y="154781"/>
                  <a:pt x="1786" y="181347"/>
                </a:cubicBezTo>
                <a:cubicBezTo>
                  <a:pt x="-670" y="187226"/>
                  <a:pt x="-670" y="193774"/>
                  <a:pt x="1786" y="199653"/>
                </a:cubicBezTo>
                <a:cubicBezTo>
                  <a:pt x="12874" y="226219"/>
                  <a:pt x="36165" y="264914"/>
                  <a:pt x="70991" y="297210"/>
                </a:cubicBezTo>
                <a:cubicBezTo>
                  <a:pt x="106040" y="329729"/>
                  <a:pt x="154186" y="357188"/>
                  <a:pt x="214313" y="357188"/>
                </a:cubicBezTo>
                <a:cubicBezTo>
                  <a:pt x="274439" y="357188"/>
                  <a:pt x="322585" y="329803"/>
                  <a:pt x="357634" y="297210"/>
                </a:cubicBezTo>
                <a:cubicBezTo>
                  <a:pt x="392460" y="264840"/>
                  <a:pt x="415751" y="226219"/>
                  <a:pt x="426839" y="199653"/>
                </a:cubicBezTo>
                <a:cubicBezTo>
                  <a:pt x="429295" y="193774"/>
                  <a:pt x="429295" y="187226"/>
                  <a:pt x="426839" y="181347"/>
                </a:cubicBezTo>
                <a:cubicBezTo>
                  <a:pt x="415751" y="154781"/>
                  <a:pt x="392460" y="116086"/>
                  <a:pt x="357634" y="83790"/>
                </a:cubicBezTo>
                <a:cubicBezTo>
                  <a:pt x="322585" y="51271"/>
                  <a:pt x="274439" y="23812"/>
                  <a:pt x="214313" y="23812"/>
                </a:cubicBezTo>
                <a:close/>
                <a:moveTo>
                  <a:pt x="107156" y="190500"/>
                </a:moveTo>
                <a:cubicBezTo>
                  <a:pt x="107156" y="131359"/>
                  <a:pt x="155171" y="83344"/>
                  <a:pt x="214313" y="83344"/>
                </a:cubicBezTo>
                <a:cubicBezTo>
                  <a:pt x="273454" y="83344"/>
                  <a:pt x="321469" y="131359"/>
                  <a:pt x="321469" y="190500"/>
                </a:cubicBezTo>
                <a:cubicBezTo>
                  <a:pt x="321469" y="249641"/>
                  <a:pt x="273454" y="297656"/>
                  <a:pt x="214313" y="297656"/>
                </a:cubicBezTo>
                <a:cubicBezTo>
                  <a:pt x="155171" y="297656"/>
                  <a:pt x="107156" y="249641"/>
                  <a:pt x="107156" y="190500"/>
                </a:cubicBezTo>
                <a:close/>
                <a:moveTo>
                  <a:pt x="214313" y="142875"/>
                </a:moveTo>
                <a:cubicBezTo>
                  <a:pt x="214313" y="169143"/>
                  <a:pt x="192956" y="190500"/>
                  <a:pt x="166688" y="190500"/>
                </a:cubicBezTo>
                <a:cubicBezTo>
                  <a:pt x="158130" y="190500"/>
                  <a:pt x="150093" y="188268"/>
                  <a:pt x="143098" y="184249"/>
                </a:cubicBezTo>
                <a:cubicBezTo>
                  <a:pt x="142354" y="192360"/>
                  <a:pt x="143024" y="200695"/>
                  <a:pt x="145256" y="208955"/>
                </a:cubicBezTo>
                <a:cubicBezTo>
                  <a:pt x="155451" y="247055"/>
                  <a:pt x="194667" y="269677"/>
                  <a:pt x="232767" y="259482"/>
                </a:cubicBezTo>
                <a:cubicBezTo>
                  <a:pt x="270867" y="249287"/>
                  <a:pt x="293489" y="210071"/>
                  <a:pt x="283294" y="171971"/>
                </a:cubicBezTo>
                <a:cubicBezTo>
                  <a:pt x="274216" y="137964"/>
                  <a:pt x="241995" y="116309"/>
                  <a:pt x="208062" y="119286"/>
                </a:cubicBezTo>
                <a:cubicBezTo>
                  <a:pt x="212006" y="126206"/>
                  <a:pt x="214313" y="134243"/>
                  <a:pt x="214313" y="142875"/>
                </a:cubicBez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4" name="Text 12"/>
          <p:cNvSpPr/>
          <p:nvPr/>
        </p:nvSpPr>
        <p:spPr>
          <a:xfrm>
            <a:off x="1492250" y="4673600"/>
            <a:ext cx="6426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Клиническая картина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555750" y="51943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6" name="Text 14"/>
          <p:cNvSpPr/>
          <p:nvPr/>
        </p:nvSpPr>
        <p:spPr>
          <a:xfrm>
            <a:off x="1847850" y="5130800"/>
            <a:ext cx="6045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Уплощенность в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лобной области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на стороне поражения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1555750" y="56007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18" name="Text 16"/>
          <p:cNvSpPr/>
          <p:nvPr/>
        </p:nvSpPr>
        <p:spPr>
          <a:xfrm>
            <a:off x="1847850" y="5537200"/>
            <a:ext cx="6045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Недоразвитие наружного края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орбиты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555750" y="60071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0" name="Text 18"/>
          <p:cNvSpPr/>
          <p:nvPr/>
        </p:nvSpPr>
        <p:spPr>
          <a:xfrm>
            <a:off x="1847850" y="5943600"/>
            <a:ext cx="6045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Смещение верхненаружного края орбиты </a:t>
            </a:r>
            <a:r>
              <a:rPr lang="en-US" sz="1600" b="1" dirty="0">
                <a:solidFill>
                  <a:srgbClr val="34495E"/>
                </a:solidFill>
                <a:highlight>
                  <a:srgbClr val="3498DB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вверх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1555750" y="64135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22" name="Text 20"/>
          <p:cNvSpPr/>
          <p:nvPr/>
        </p:nvSpPr>
        <p:spPr>
          <a:xfrm>
            <a:off x="1847850" y="6350000"/>
            <a:ext cx="6045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Увеличение глазничной щели с пораженной стороны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1555750" y="6819900"/>
            <a:ext cx="127000" cy="203200"/>
          </a:xfrm>
          <a:custGeom>
            <a:avLst/>
            <a:gdLst/>
            <a:ahLst/>
            <a:cxnLst/>
            <a:rect l="l" t="t" r="r" b="b"/>
            <a:pathLst>
              <a:path w="127000" h="203200">
                <a:moveTo>
                  <a:pt x="123468" y="92631"/>
                </a:moveTo>
                <a:cubicBezTo>
                  <a:pt x="128429" y="97592"/>
                  <a:pt x="128429" y="105648"/>
                  <a:pt x="123468" y="110609"/>
                </a:cubicBezTo>
                <a:lnTo>
                  <a:pt x="47268" y="186809"/>
                </a:lnTo>
                <a:cubicBezTo>
                  <a:pt x="42307" y="191770"/>
                  <a:pt x="34250" y="191770"/>
                  <a:pt x="29289" y="186809"/>
                </a:cubicBezTo>
                <a:cubicBezTo>
                  <a:pt x="24328" y="181848"/>
                  <a:pt x="24328" y="173792"/>
                  <a:pt x="29289" y="168831"/>
                </a:cubicBezTo>
                <a:lnTo>
                  <a:pt x="96520" y="101600"/>
                </a:lnTo>
                <a:lnTo>
                  <a:pt x="29329" y="34369"/>
                </a:lnTo>
                <a:cubicBezTo>
                  <a:pt x="24368" y="29408"/>
                  <a:pt x="24368" y="21352"/>
                  <a:pt x="29329" y="16391"/>
                </a:cubicBezTo>
                <a:cubicBezTo>
                  <a:pt x="34290" y="11430"/>
                  <a:pt x="42347" y="11430"/>
                  <a:pt x="47308" y="16391"/>
                </a:cubicBezTo>
                <a:lnTo>
                  <a:pt x="123507" y="92591"/>
                </a:ln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4" name="Text 22"/>
          <p:cNvSpPr/>
          <p:nvPr/>
        </p:nvSpPr>
        <p:spPr>
          <a:xfrm>
            <a:off x="1847850" y="6756400"/>
            <a:ext cx="6045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highlight>
                  <a:srgbClr val="E74C3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Компенсаторное выбухание 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 противоположной стороны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08000" y="7518400"/>
            <a:ext cx="8216900" cy="711200"/>
          </a:xfrm>
          <a:custGeom>
            <a:avLst/>
            <a:gdLst/>
            <a:ahLst/>
            <a:cxnLst/>
            <a:rect l="l" t="t" r="r" b="b"/>
            <a:pathLst>
              <a:path w="8216900" h="711200">
                <a:moveTo>
                  <a:pt x="152403" y="0"/>
                </a:moveTo>
                <a:lnTo>
                  <a:pt x="8064497" y="0"/>
                </a:lnTo>
                <a:cubicBezTo>
                  <a:pt x="8148667" y="0"/>
                  <a:pt x="8216900" y="68233"/>
                  <a:pt x="8216900" y="152403"/>
                </a:cubicBezTo>
                <a:lnTo>
                  <a:pt x="8216900" y="558797"/>
                </a:lnTo>
                <a:cubicBezTo>
                  <a:pt x="8216900" y="642967"/>
                  <a:pt x="8148667" y="711200"/>
                  <a:pt x="8064497" y="711200"/>
                </a:cubicBezTo>
                <a:lnTo>
                  <a:pt x="152403" y="711200"/>
                </a:lnTo>
                <a:cubicBezTo>
                  <a:pt x="68290" y="711200"/>
                  <a:pt x="0" y="642910"/>
                  <a:pt x="0" y="558797"/>
                </a:cubicBezTo>
                <a:lnTo>
                  <a:pt x="0" y="152403"/>
                </a:lnTo>
                <a:cubicBezTo>
                  <a:pt x="0" y="68290"/>
                  <a:pt x="68290" y="0"/>
                  <a:pt x="152403" y="0"/>
                </a:cubicBezTo>
                <a:close/>
              </a:path>
            </a:pathLst>
          </a:custGeom>
          <a:solidFill>
            <a:srgbClr val="E74C3C">
              <a:alpha val="10196"/>
            </a:srgbClr>
          </a:solidFill>
          <a:ln/>
        </p:spPr>
      </p:sp>
      <p:sp>
        <p:nvSpPr>
          <p:cNvPr id="26" name="Shape 24"/>
          <p:cNvSpPr/>
          <p:nvPr/>
        </p:nvSpPr>
        <p:spPr>
          <a:xfrm>
            <a:off x="749300" y="7721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161151" y="0"/>
                  <a:pt x="169188" y="4822"/>
                  <a:pt x="173355" y="12502"/>
                </a:cubicBezTo>
                <a:lnTo>
                  <a:pt x="301943" y="250627"/>
                </a:lnTo>
                <a:cubicBezTo>
                  <a:pt x="305931" y="258008"/>
                  <a:pt x="305753" y="266938"/>
                  <a:pt x="301466" y="274141"/>
                </a:cubicBezTo>
                <a:cubicBezTo>
                  <a:pt x="297180" y="281345"/>
                  <a:pt x="289381" y="285750"/>
                  <a:pt x="280987" y="285750"/>
                </a:cubicBezTo>
                <a:lnTo>
                  <a:pt x="23813" y="285750"/>
                </a:lnTo>
                <a:cubicBezTo>
                  <a:pt x="15419" y="285750"/>
                  <a:pt x="7680" y="281345"/>
                  <a:pt x="3334" y="274141"/>
                </a:cubicBezTo>
                <a:cubicBezTo>
                  <a:pt x="-1012" y="266938"/>
                  <a:pt x="-1131" y="258008"/>
                  <a:pt x="2858" y="250627"/>
                </a:cubicBezTo>
                <a:lnTo>
                  <a:pt x="131445" y="12502"/>
                </a:lnTo>
                <a:cubicBezTo>
                  <a:pt x="135612" y="4822"/>
                  <a:pt x="143649" y="0"/>
                  <a:pt x="152400" y="0"/>
                </a:cubicBezTo>
                <a:close/>
                <a:moveTo>
                  <a:pt x="152400" y="100013"/>
                </a:moveTo>
                <a:cubicBezTo>
                  <a:pt x="144482" y="100013"/>
                  <a:pt x="138113" y="106382"/>
                  <a:pt x="138113" y="114300"/>
                </a:cubicBezTo>
                <a:lnTo>
                  <a:pt x="138113" y="180975"/>
                </a:lnTo>
                <a:cubicBezTo>
                  <a:pt x="138113" y="188893"/>
                  <a:pt x="144482" y="195263"/>
                  <a:pt x="152400" y="195263"/>
                </a:cubicBezTo>
                <a:cubicBezTo>
                  <a:pt x="160318" y="195263"/>
                  <a:pt x="166688" y="188893"/>
                  <a:pt x="166688" y="180975"/>
                </a:cubicBezTo>
                <a:lnTo>
                  <a:pt x="166688" y="114300"/>
                </a:lnTo>
                <a:cubicBezTo>
                  <a:pt x="166688" y="106382"/>
                  <a:pt x="160318" y="100013"/>
                  <a:pt x="152400" y="100013"/>
                </a:cubicBezTo>
                <a:close/>
                <a:moveTo>
                  <a:pt x="168295" y="228600"/>
                </a:moveTo>
                <a:cubicBezTo>
                  <a:pt x="168656" y="222700"/>
                  <a:pt x="165714" y="217087"/>
                  <a:pt x="160656" y="214027"/>
                </a:cubicBezTo>
                <a:cubicBezTo>
                  <a:pt x="155599" y="210968"/>
                  <a:pt x="149261" y="210968"/>
                  <a:pt x="144203" y="214027"/>
                </a:cubicBezTo>
                <a:cubicBezTo>
                  <a:pt x="139145" y="217087"/>
                  <a:pt x="136203" y="222700"/>
                  <a:pt x="136565" y="228600"/>
                </a:cubicBezTo>
                <a:cubicBezTo>
                  <a:pt x="136203" y="234500"/>
                  <a:pt x="139145" y="240113"/>
                  <a:pt x="144203" y="243173"/>
                </a:cubicBezTo>
                <a:cubicBezTo>
                  <a:pt x="149261" y="246232"/>
                  <a:pt x="155599" y="246232"/>
                  <a:pt x="160656" y="243173"/>
                </a:cubicBezTo>
                <a:cubicBezTo>
                  <a:pt x="165714" y="240113"/>
                  <a:pt x="168656" y="234500"/>
                  <a:pt x="168295" y="228600"/>
                </a:cubicBezTo>
                <a:close/>
              </a:path>
            </a:pathLst>
          </a:custGeom>
          <a:solidFill>
            <a:srgbClr val="E74C3C"/>
          </a:solidFill>
          <a:ln/>
        </p:spPr>
      </p:sp>
      <p:sp>
        <p:nvSpPr>
          <p:cNvPr id="27" name="Text 25"/>
          <p:cNvSpPr/>
          <p:nvPr/>
        </p:nvSpPr>
        <p:spPr>
          <a:xfrm>
            <a:off x="1244600" y="7721600"/>
            <a:ext cx="5956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Дополнительно:</a:t>
            </a: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смещение корня носа → асимметрия лица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9027120" y="508000"/>
            <a:ext cx="6718300" cy="5892800"/>
          </a:xfrm>
          <a:custGeom>
            <a:avLst/>
            <a:gdLst/>
            <a:ahLst/>
            <a:cxnLst/>
            <a:rect l="l" t="t" r="r" b="b"/>
            <a:pathLst>
              <a:path w="6718300" h="5892800">
                <a:moveTo>
                  <a:pt x="152388" y="0"/>
                </a:moveTo>
                <a:lnTo>
                  <a:pt x="6565912" y="0"/>
                </a:lnTo>
                <a:cubicBezTo>
                  <a:pt x="6650074" y="0"/>
                  <a:pt x="6718300" y="68226"/>
                  <a:pt x="6718300" y="152388"/>
                </a:cubicBezTo>
                <a:lnTo>
                  <a:pt x="6718300" y="5740412"/>
                </a:lnTo>
                <a:cubicBezTo>
                  <a:pt x="6718300" y="5824574"/>
                  <a:pt x="6650074" y="5892800"/>
                  <a:pt x="6565912" y="5892800"/>
                </a:cubicBezTo>
                <a:lnTo>
                  <a:pt x="152388" y="5892800"/>
                </a:lnTo>
                <a:cubicBezTo>
                  <a:pt x="68226" y="5892800"/>
                  <a:pt x="0" y="5824574"/>
                  <a:pt x="0" y="5740412"/>
                </a:cubicBezTo>
                <a:lnTo>
                  <a:pt x="0" y="152388"/>
                </a:lnTo>
                <a:cubicBezTo>
                  <a:pt x="0" y="68283"/>
                  <a:pt x="68283" y="0"/>
                  <a:pt x="15238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pic>
        <p:nvPicPr>
          <p:cNvPr id="29" name="Image 0" descr="https://kimi-web-img.moonshot.cn/img/ars.els-cdn.com/dcd27937591bee204a2d30e2b9108e92e0fcc616.jpg"/>
          <p:cNvPicPr>
            <a:picLocks noChangeAspect="1"/>
          </p:cNvPicPr>
          <p:nvPr/>
        </p:nvPicPr>
        <p:blipFill>
          <a:blip r:embed="rId3"/>
          <a:srcRect t="19778" b="19778"/>
          <a:stretch/>
        </p:blipFill>
        <p:spPr>
          <a:xfrm>
            <a:off x="9027120" y="508000"/>
            <a:ext cx="6718300" cy="5892800"/>
          </a:xfrm>
          <a:prstGeom prst="roundRect">
            <a:avLst>
              <a:gd name="adj" fmla="val 2586"/>
            </a:avLst>
          </a:prstGeom>
        </p:spPr>
      </p:pic>
      <p:sp>
        <p:nvSpPr>
          <p:cNvPr id="30" name="Shape 27"/>
          <p:cNvSpPr/>
          <p:nvPr/>
        </p:nvSpPr>
        <p:spPr>
          <a:xfrm>
            <a:off x="9027120" y="6604000"/>
            <a:ext cx="6718300" cy="2032000"/>
          </a:xfrm>
          <a:custGeom>
            <a:avLst/>
            <a:gdLst/>
            <a:ahLst/>
            <a:cxnLst/>
            <a:rect l="l" t="t" r="r" b="b"/>
            <a:pathLst>
              <a:path w="6718300" h="2032000">
                <a:moveTo>
                  <a:pt x="152400" y="0"/>
                </a:moveTo>
                <a:lnTo>
                  <a:pt x="6565900" y="0"/>
                </a:lnTo>
                <a:cubicBezTo>
                  <a:pt x="6650012" y="0"/>
                  <a:pt x="6718300" y="68288"/>
                  <a:pt x="6718300" y="152400"/>
                </a:cubicBezTo>
                <a:lnTo>
                  <a:pt x="6718300" y="1879600"/>
                </a:lnTo>
                <a:cubicBezTo>
                  <a:pt x="6718300" y="1963712"/>
                  <a:pt x="6650012" y="2032000"/>
                  <a:pt x="6565900" y="2032000"/>
                </a:cubicBezTo>
                <a:lnTo>
                  <a:pt x="152400" y="2032000"/>
                </a:lnTo>
                <a:cubicBezTo>
                  <a:pt x="68288" y="2032000"/>
                  <a:pt x="0" y="1963712"/>
                  <a:pt x="0" y="1879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1" name="Shape 28"/>
          <p:cNvSpPr/>
          <p:nvPr/>
        </p:nvSpPr>
        <p:spPr>
          <a:xfrm>
            <a:off x="9300170" y="68834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305038" y="142875"/>
                </a:moveTo>
                <a:lnTo>
                  <a:pt x="200263" y="142875"/>
                </a:lnTo>
                <a:cubicBezTo>
                  <a:pt x="189726" y="142875"/>
                  <a:pt x="181213" y="134362"/>
                  <a:pt x="181213" y="123825"/>
                </a:cubicBezTo>
                <a:lnTo>
                  <a:pt x="181213" y="19050"/>
                </a:lnTo>
                <a:cubicBezTo>
                  <a:pt x="181213" y="8513"/>
                  <a:pt x="189786" y="-119"/>
                  <a:pt x="200204" y="1250"/>
                </a:cubicBezTo>
                <a:cubicBezTo>
                  <a:pt x="263902" y="9704"/>
                  <a:pt x="314385" y="60186"/>
                  <a:pt x="322838" y="123885"/>
                </a:cubicBezTo>
                <a:cubicBezTo>
                  <a:pt x="324207" y="134303"/>
                  <a:pt x="315575" y="142875"/>
                  <a:pt x="305038" y="142875"/>
                </a:cubicBezTo>
                <a:close/>
                <a:moveTo>
                  <a:pt x="132517" y="22146"/>
                </a:moveTo>
                <a:cubicBezTo>
                  <a:pt x="143292" y="19883"/>
                  <a:pt x="152638" y="28694"/>
                  <a:pt x="152638" y="39707"/>
                </a:cubicBezTo>
                <a:lnTo>
                  <a:pt x="152638" y="157163"/>
                </a:lnTo>
                <a:cubicBezTo>
                  <a:pt x="152638" y="160496"/>
                  <a:pt x="153829" y="163711"/>
                  <a:pt x="155912" y="166271"/>
                </a:cubicBezTo>
                <a:lnTo>
                  <a:pt x="234553" y="261164"/>
                </a:lnTo>
                <a:cubicBezTo>
                  <a:pt x="241518" y="269558"/>
                  <a:pt x="240030" y="282238"/>
                  <a:pt x="230445" y="287417"/>
                </a:cubicBezTo>
                <a:cubicBezTo>
                  <a:pt x="210145" y="298490"/>
                  <a:pt x="186869" y="304800"/>
                  <a:pt x="162163" y="304800"/>
                </a:cubicBezTo>
                <a:cubicBezTo>
                  <a:pt x="83284" y="304800"/>
                  <a:pt x="19288" y="240804"/>
                  <a:pt x="19288" y="161925"/>
                </a:cubicBezTo>
                <a:cubicBezTo>
                  <a:pt x="19288" y="93166"/>
                  <a:pt x="67806" y="35778"/>
                  <a:pt x="132517" y="22146"/>
                </a:cubicBezTo>
                <a:close/>
                <a:moveTo>
                  <a:pt x="284440" y="171450"/>
                </a:moveTo>
                <a:lnTo>
                  <a:pt x="322540" y="171450"/>
                </a:lnTo>
                <a:cubicBezTo>
                  <a:pt x="333554" y="171450"/>
                  <a:pt x="342364" y="180796"/>
                  <a:pt x="340102" y="191572"/>
                </a:cubicBezTo>
                <a:cubicBezTo>
                  <a:pt x="334030" y="220385"/>
                  <a:pt x="319266" y="245983"/>
                  <a:pt x="298668" y="265509"/>
                </a:cubicBezTo>
                <a:cubicBezTo>
                  <a:pt x="291346" y="272475"/>
                  <a:pt x="279856" y="270986"/>
                  <a:pt x="273427" y="263188"/>
                </a:cubicBezTo>
                <a:lnTo>
                  <a:pt x="223183" y="202644"/>
                </a:lnTo>
                <a:cubicBezTo>
                  <a:pt x="212884" y="190202"/>
                  <a:pt x="221754" y="171450"/>
                  <a:pt x="237827" y="171450"/>
                </a:cubicBezTo>
                <a:lnTo>
                  <a:pt x="284381" y="171450"/>
                </a:lnTo>
                <a:close/>
              </a:path>
            </a:pathLst>
          </a:custGeom>
          <a:solidFill>
            <a:srgbClr val="3498DB"/>
          </a:solidFill>
          <a:ln/>
        </p:spPr>
      </p:sp>
      <p:sp>
        <p:nvSpPr>
          <p:cNvPr id="32" name="Text 29"/>
          <p:cNvSpPr/>
          <p:nvPr/>
        </p:nvSpPr>
        <p:spPr>
          <a:xfrm>
            <a:off x="9814520" y="68580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3E50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Частота</a:t>
            </a:r>
            <a:endParaRPr lang="en-US" sz="1600" dirty="0"/>
          </a:p>
        </p:txBody>
      </p:sp>
      <p:sp>
        <p:nvSpPr>
          <p:cNvPr id="33" name="Text 30"/>
          <p:cNvSpPr/>
          <p:nvPr/>
        </p:nvSpPr>
        <p:spPr>
          <a:xfrm>
            <a:off x="9281120" y="7366000"/>
            <a:ext cx="65151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3498DB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20%</a:t>
            </a:r>
            <a:endParaRPr lang="en-US" sz="1600" dirty="0"/>
          </a:p>
        </p:txBody>
      </p:sp>
      <p:sp>
        <p:nvSpPr>
          <p:cNvPr id="34" name="Text 31"/>
          <p:cNvSpPr/>
          <p:nvPr/>
        </p:nvSpPr>
        <p:spPr>
          <a:xfrm>
            <a:off x="9281120" y="8077200"/>
            <a:ext cx="6311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4495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от всех краниосиностозов</a:t>
            </a:r>
            <a:endParaRPr lang="en-US" sz="1600" dirty="0"/>
          </a:p>
        </p:txBody>
      </p:sp>
      <p:pic>
        <p:nvPicPr>
          <p:cNvPr id="35" name="Picture 3" descr="C:\Users\сотрудник\Desktop\фото для презентаций краниостеноз\Снимок экрана (11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8" t="19247" r="33361" b="16640"/>
          <a:stretch/>
        </p:blipFill>
        <p:spPr bwMode="auto">
          <a:xfrm>
            <a:off x="899592" y="1171451"/>
            <a:ext cx="2555895" cy="27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сотрудник\Desktop\фото для презентаций краниостеноз\Снимок экрана (10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5" t="20438" r="33511" b="14678"/>
          <a:stretch/>
        </p:blipFill>
        <p:spPr bwMode="auto">
          <a:xfrm>
            <a:off x="899591" y="4053376"/>
            <a:ext cx="2555896" cy="28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сотрудник\Desktop\фото для презентаций краниостеноз\Снимок экрана (10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5" t="20438" r="33511" b="14678"/>
          <a:stretch/>
        </p:blipFill>
        <p:spPr bwMode="auto">
          <a:xfrm>
            <a:off x="4719137" y="4114800"/>
            <a:ext cx="2555896" cy="28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сотрудник\Desktop\фото для презентаций краниостеноз\Снимок экрана (12)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0" t="21712" r="34090" b="13400"/>
          <a:stretch/>
        </p:blipFill>
        <p:spPr bwMode="auto">
          <a:xfrm>
            <a:off x="4929030" y="1118505"/>
            <a:ext cx="2580520" cy="27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сотрудник\Desktop\фото для презентаций краниостеноз\Camera Uploads\2017-02-28 15.20.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18570" r="22279" b="5807"/>
          <a:stretch/>
        </p:blipFill>
        <p:spPr bwMode="auto">
          <a:xfrm rot="16200000">
            <a:off x="13223386" y="6004788"/>
            <a:ext cx="2867743" cy="272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Минус 39"/>
          <p:cNvSpPr/>
          <p:nvPr/>
        </p:nvSpPr>
        <p:spPr>
          <a:xfrm>
            <a:off x="13296045" y="6440128"/>
            <a:ext cx="2500175" cy="1078272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1394</Words>
  <Application>Microsoft Office PowerPoint</Application>
  <PresentationFormat>Произвольный</PresentationFormat>
  <Paragraphs>416</Paragraphs>
  <Slides>25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MiSans</vt:lpstr>
      <vt:lpstr>Arial</vt:lpstr>
      <vt:lpstr>Alimama ShuHeiTi</vt:lpstr>
      <vt:lpstr>Calibri</vt:lpstr>
      <vt:lpstr>Custom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Несиндромальные краниосиностозы</dc:title>
  <dc:subject>Несиндромальные краниосиностозы</dc:subject>
  <dc:creator>Kimi</dc:creator>
  <cp:lastModifiedBy>Сотрудник</cp:lastModifiedBy>
  <cp:revision>8</cp:revision>
  <dcterms:created xsi:type="dcterms:W3CDTF">2026-02-04T06:52:12Z</dcterms:created>
  <dcterms:modified xsi:type="dcterms:W3CDTF">2026-02-05T07:53:53Z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{"Label":"Несиндромальные краниосиностозы","ContentProducer":"001191110108MACG2KBH8F10000","ProduceID":"","ReservedCode1":"","ContentPropagator":"001191110108MACG2KBH8F20000","PropagateID":"","ReservedCode2":""}</vt:lpwstr>
  </property>
</Properties>
</file>