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6" r:id="rId8"/>
    <p:sldId id="265" r:id="rId9"/>
    <p:sldId id="267" r:id="rId10"/>
    <p:sldId id="268" r:id="rId11"/>
    <p:sldId id="283" r:id="rId12"/>
    <p:sldId id="269" r:id="rId13"/>
    <p:sldId id="284" r:id="rId14"/>
    <p:sldId id="270" r:id="rId15"/>
    <p:sldId id="285" r:id="rId16"/>
    <p:sldId id="271" r:id="rId17"/>
    <p:sldId id="286" r:id="rId18"/>
    <p:sldId id="272" r:id="rId19"/>
    <p:sldId id="287" r:id="rId20"/>
    <p:sldId id="273" r:id="rId21"/>
    <p:sldId id="282" r:id="rId22"/>
    <p:sldId id="274" r:id="rId23"/>
    <p:sldId id="281" r:id="rId24"/>
    <p:sldId id="275" r:id="rId25"/>
    <p:sldId id="280" r:id="rId26"/>
    <p:sldId id="276" r:id="rId27"/>
    <p:sldId id="279" r:id="rId28"/>
    <p:sldId id="27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1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2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6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1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0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3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C934-F072-4A66-B651-56A07DBBF40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2B04-56EA-4633-BA9B-F52D4BC9D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6" y="1266898"/>
            <a:ext cx="11104510" cy="39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Рисунок 4. Кавернозная мальформация. Девочка, 13 лет, эпилептические приступы. Аксиальные Т2-ВИ (А) и изображения, полученные с использованием последовательности градиентного эха (В), демонстрируют однородное периферическое кольцо Т2-гипоинтенсивности и артефакты магнитной восприимчивости вокруг объемного образования. Пре- (С) и постконтрастные (D) аксиальные Т1-ВИ демонстрируют свойственную образованию Т1-гиперинтенсивность без накопления КВ. Т2-гипоинтенсивное кольцо указывает на кавернозную мальформаци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" y="365125"/>
            <a:ext cx="10287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4486" y="3438804"/>
            <a:ext cx="8874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4. Кавернозная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мальформация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Девочка, 13 лет, эпилептические приступы. Аксиальные Т2-ВИ (А) и изображения, полученные с использованием последовательности градиентного эха (В), демонстрируют однородное периферическое кольцо Т2-гипоинтенсивности и артефакты магнитной восприимчивости вокруг объемного образования. Пре- (С) и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постконтрастные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(D) аксиальные Т1-ВИ демонстрируют свойственную образованию Т1-гиперинтенсивность без накопления КВ. Т2-гипоинтенсивное кольцо указывает на кавернозную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мальформацию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3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Рисунок 5. Реакция на инородное тело. Мужчина, 52 года, с рекуррентной мультиформной глиобластомой спустя 3 месяца после хирургической резекции. (А) Преконтрастное аксиальное Т1-ВИ демонстрирует небольшую Т1-гиперинтенсивность в области резекции. (В) Постконтрастное Т1-ВИ демонстрирует умеренное линейное накопление КВ по периферии. (С) Т2-ВИ демонстрирует однородное кольцо Т2-гипоинтенсивности. После повторной операции был выделен фрагмент гемостатического материала из целлюлозы (Surgicel; Ethicon, Somerville, New Jersey) в области предыдущей резекци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5" y="614506"/>
            <a:ext cx="8832273" cy="33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1971" y="42487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5 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52 года, с рекуррентной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спустя 3 месяца после хирургической резекции.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4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Рисунок 5. Реакция на инородное тело. Мужчина, 52 года, с рекуррентной мультиформной глиобластомой спустя 3 месяца после хирургической резекции. (А) Преконтрастное аксиальное Т1-ВИ демонстрирует небольшую Т1-гиперинтенсивность в области резекции. (В) Постконтрастное Т1-ВИ демонстрирует умеренное линейное накопление КВ по периферии. (С) Т2-ВИ демонстрирует однородное кольцо Т2-гипоинтенсивности. После повторной операции был выделен фрагмент гемостатического материала из целлюлозы (Surgicel; Ethicon, Somerville, New Jersey) в области предыдущей резекци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5" y="614506"/>
            <a:ext cx="8832273" cy="33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5954" y="395313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5. Реакция на инородное тело. Мужчина, 52 года, с рекуррентной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спустя 3 месяца после хирургической резекции. (А)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Преконтрастное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небольшую Т1-гиперинтенсивность в области резекции. (В)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Т1-ВИ демонстрирует умеренное линейное накопление КВ по периферии. (С) Т2-ВИ демонстрирует однородное кольцо Т2-гипоинтенсивности. После повторной операции был выделен фрагмент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гемостатического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материала из целлюлозы (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Surgicel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Ethicon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Somerville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New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Jersey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) в области предыдущей резекции.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7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8291" y="49069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6 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52 года, с рекуррентной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спустя 3 месяца после хирургической резекции. </a:t>
            </a:r>
            <a:endParaRPr lang="ru-RU" dirty="0"/>
          </a:p>
        </p:txBody>
      </p:sp>
      <p:pic>
        <p:nvPicPr>
          <p:cNvPr id="4" name="Picture 2" descr="Рисунок 6. Мультиформная глиобластома с геморрагическим компонентом у мужчины 45 лет. (А) Аксиальное Т2-ВИ демонстрирует диффузно гипоинтенсивное внутрипаренхимальное образование слева. Пре- (В) и постконтрастное аксиальные Т1-ВИ демонстрируют минимальное накопление КВ. В данном случае, геморрагический компонент опухоли демонстрирует более неоднородный и центрально расположенный участок Т2-гипоинтенсив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0761"/>
            <a:ext cx="101631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0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Рисунок 6. Мультиформная глиобластома с геморрагическим компонентом у мужчины 45 лет. (А) Аксиальное Т2-ВИ демонстрирует диффузно гипоинтенсивное внутрипаренхимальное образование слева. Пре- (В) и постконтрастное аксиальные Т1-ВИ демонстрируют минимальное накопление КВ. В данном случае, геморрагический компонент опухоли демонстрирует более неоднородный и центрально расположенный участок Т2-гипоинтенсив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1631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0805" y="4260850"/>
            <a:ext cx="9337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6.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Мультиформная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 геморрагическим компонентом у мужчины 45 лет. (А) Аксиальное Т2-ВИ демонстрирует диффузно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гипоинтенсивное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внутрипаренхимальное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образование слева. Пре- (В) и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аксиальные Т1-ВИ демонстрируют минимальное накопление КВ. В данном случае, геморрагический компонент опухоли демонстрирует более неоднородный и центрально расположенный участок Т2-гипоинтенсивности.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4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Рисунок 7. Бактериальный абсцесс. Мужчина, 56 лет, с острым нарушение психического состояния. (А) Аксиальное Т2-FLAIR изображение демонстрирует гетерогенное образование с небольшим отеком в правой лобной доле спереди. (В) Постконтрастное аксиальное Т1-ВИ демонстрирует кольцевидное накопление парамагнетика вокруг дольчатого образования. ДВИ (С) и карта по ИКД (D) демонстрируют ограничение диффузии. Данные находки указывают на абсцес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6" y="365125"/>
            <a:ext cx="98488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3891" y="38539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7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56 лет, с острым нарушение психического состояния.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1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Рисунок 7. Бактериальный абсцесс. Мужчина, 56 лет, с острым нарушение психического состояния. (А) Аксиальное Т2-FLAIR изображение демонстрирует гетерогенное образование с небольшим отеком в правой лобной доле спереди. (В) Постконтрастное аксиальное Т1-ВИ демонстрирует кольцевидное накопление парамагнетика вокруг дольчатого образования. ДВИ (С) и карта по ИКД (D) демонстрируют ограничение диффузии. Данные находки указывают на абсцес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6" y="365125"/>
            <a:ext cx="98488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2946" y="3341730"/>
            <a:ext cx="8950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7. Бактериальный абсцесс. Мужчина, 56 лет, с острым нарушение психического состояния. (А) Аксиальное Т2-FLAIR изображение демонстрирует гетерогенное образование с небольшим отеком в правой лобной доле спереди. (В)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кольцевидное накопление парамагнетика вокруг дольчатого образования. ДВИ (С) и карта по ИКД (D) демонстрируют ограничение диффузии. Данные находки указывают на абсцесс.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7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Рисунок 8. Герпетический энцефалит. Женщина, 63 года, с диагнозом «глиома височной доли» и стремительным неврологическим ухудшением. (А) Корональное Т2-FLAIR изображение демонстрирует аномально гиперинтенсивный участок в области правой височной доле, который затрагивает и белое, и серое вещество без значительного распространения. (В) Корональное ДВИ демонстрирует гомогенное ограничение диффузии. (С) Постконтрастное аксиально Т1-ВИ не демонстрирует значительного накопления парамагнетика. (D) SWI-изображение демонстрирует несколько областей blooming-артефакта, что соответствует представлению о микрокровоизлияниях. Данные гистологии выявили фульминантный геморрагический некротизирующий менингоэнцефалит, а образцы ЦСЖ были положительны на наличие вируса простого герпеса 1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" y="365125"/>
            <a:ext cx="10624668" cy="30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5818" y="41449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8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Женщина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63 года, с диагнозом «глиома височной доли» и стремительным неврологическим ухудшением.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8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Рисунок 8. Герпетический энцефалит. Женщина, 63 года, с диагнозом «глиома височной доли» и стремительным неврологическим ухудшением. (А) Корональное Т2-FLAIR изображение демонстрирует аномально гиперинтенсивный участок в области правой височной доле, который затрагивает и белое, и серое вещество без значительного распространения. (В) Корональное ДВИ демонстрирует гомогенное ограничение диффузии. (С) Постконтрастное аксиально Т1-ВИ не демонстрирует значительного накопления парамагнетика. (D) SWI-изображение демонстрирует несколько областей blooming-артефакта, что соответствует представлению о микрокровоизлияниях. Данные гистологии выявили фульминантный геморрагический некротизирующий менингоэнцефалит, а образцы ЦСЖ были положительны на наличие вируса простого герпеса 1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" y="365125"/>
            <a:ext cx="10624668" cy="30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629" y="3656447"/>
            <a:ext cx="11149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8. Герпетический энцефалит. Женщина, 63 года, с диагнозом «глиома височной доли» и стремительным неврологическим ухудшением. (А) Корональное Т2-FLAIR изображение демонстрирует аномально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гиперинтенсивный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участок в области правой височной доле, который затрагивает и белое, и серое вещество без значительного распространения. (В) Корональное ДВИ демонстрирует гомогенное ограничение диффузии. (С)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 Т1-ВИ не демонстрирует значительного накопления парамагнетика. (D) SWI-изображение демонстрирует несколько областей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blooming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-артефакта, что соответствует представлению о микрокровоизлияниях. Данные гистологии выявили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фульминантный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геморрагический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некротизирующий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менингоэнцефалит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а образцы ЦСЖ были положительны на наличие вируса простого герпеса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76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Рисунок 9. Мультиформная глиобластома на фоне неэффективного лечения. Мужчина, 77 лет, с историей тотальной резекции опухоли и текущей терапией Авастином. (А) Постконтрастное аксиальное Т1-ВИ демонстрирует незначительное периферическое накопление контрастного вещества в области левой височной доли. Аксиальные ДВИ (В) и карта по ИКД (С) демонстрируют гомогенное ограничение диффузии. В клиническом контексте мультиформной глиобластомы и лечения Авастином данные радиологические признаки указывают на гипоксическую прогрессию опухол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4" y="595312"/>
            <a:ext cx="83629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4044950"/>
            <a:ext cx="9947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9</a:t>
            </a:r>
          </a:p>
          <a:p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77 лет, с историей тотальной резекции опухоли и текущей терапией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Авастином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исунок 1. Половина из представленных патологий – опухоли, другая половина – нет. Постконтрастные аксиальные Т1-ВИ объемных образований с кольцевидным накоплением контрастного вещества, которые демонстрируют, что на основании данных только о контрастном усилении трудно или невозможно отличить опухоль от неопухолевой патологии. Первый ряд: глиобластома, пиогенный абсцесс, метастаз почечноклеточной карциномы, радиационный некроз, пиогенный абсцесс. Нижний ряд – туберкулема, глиобластома, пиогенный абсцесс, анапластическая астроцитома, опухолеподобная демиелинизаци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2" y="614507"/>
            <a:ext cx="10785635" cy="49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Рисунок 9. Мультиформная глиобластома на фоне неэффективного лечения. Мужчина, 77 лет, с историей тотальной резекции опухоли и текущей терапией Авастином. (А) Постконтрастное аксиальное Т1-ВИ демонстрирует незначительное периферическое накопление контрастного вещества в области левой височной доли. Аксиальные ДВИ (В) и карта по ИКД (С) демонстрируют гомогенное ограничение диффузии. В клиническом контексте мультиформной глиобластомы и лечения Авастином данные радиологические признаки указывают на гипоксическую прогрессию опухол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4" y="595312"/>
            <a:ext cx="83629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4044950"/>
            <a:ext cx="9947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9.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Мультиформная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на фоне неэффективного лечения. Мужчина, 77 лет, с историей тотальной резекции опухоли и текущей терапией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Авастином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(А)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незначительное периферическое накопление контрастного вещества в области левой височной доли. Аксиальные ДВИ (В) и карта по ИКД (С) демонстрируют гомогенное ограничение диффузии. В клиническом контексте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мультиформной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глиобластомы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и лечения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Авастином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данные радиологические признаки указывают на гипоксическую прогрессию опухоли.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58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3486" y="5225534"/>
            <a:ext cx="732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10. 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67 лет, изменение психического состояния. </a:t>
            </a:r>
            <a:endParaRPr lang="ru-RU" dirty="0"/>
          </a:p>
        </p:txBody>
      </p:sp>
      <p:pic>
        <p:nvPicPr>
          <p:cNvPr id="4" name="Picture 2" descr="Рисунок 10. Метастаз. Мужчина, 67 лет, изменение психического состояния. (А) Аксиальное Т2-ВИ демонстрирует небольшое объемное образование в правой лобной доле, расположенное париетально, с отеком вокруг. (В) Постконтрастное аксиальное Т1-ВИ демонстрирует периферическое накопление контрастного вещества (преконтрастное Т1-ВИ не показано; гиперинтенсивности не было). Аксиальные ДВИ (С) и карта по ИКД (D) демонстрируют гетерогенное ограничение диффузии. При некоторых видах рака метастазы могут демонстрировать ограничение диффузии, как здесь при аденокарциноме легкого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26347"/>
            <a:ext cx="10287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0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исунок 10. Метастаз. Мужчина, 67 лет, изменение психического состояния. (А) Аксиальное Т2-ВИ демонстрирует небольшое объемное образование в правой лобной доле, расположенное париетально, с отеком вокруг. (В) Постконтрастное аксиальное Т1-ВИ демонстрирует периферическое накопление контрастного вещества (преконтрастное Т1-ВИ не показано; гиперинтенсивности не было). Аксиальные ДВИ (С) и карта по ИКД (D) демонстрируют гетерогенное ограничение диффузии. При некоторых видах рака метастазы могут демонстрировать ограничение диффузии, как здесь при аденокарциноме легкого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17983"/>
            <a:ext cx="10287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382" y="3882195"/>
            <a:ext cx="12108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10. Метастаз. Мужчина, 67 лет, изменение психического состояния. (А) Аксиальное Т2-ВИ демонстрирует небольшое объемное образование в правой лобной доле, расположенное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париетально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с отеком вокруг. (В)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периферическое накопление контрастного вещества (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преконтрастное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Т1-ВИ не показано;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гиперинтенсивности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не было). Аксиальные ДВИ (С) и карта по ИКД (D) демонстрируют гетерогенное ограничение диффузии. При некоторых видах рака метастазы могут демонстрировать ограничение диффузии, как здесь при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аденокарциноме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легкого.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85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7891" y="4948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11. Девочка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11 лет, с иммунодефицитом, лихорадкой и изменением психического состояния.</a:t>
            </a:r>
            <a:endParaRPr lang="ru-RU" dirty="0"/>
          </a:p>
        </p:txBody>
      </p:sp>
      <p:pic>
        <p:nvPicPr>
          <p:cNvPr id="4" name="Picture 2" descr="Рисунок 11. Ангиоинвазивный аспергилез. Девочка, 11 лет, с иммунодефицитом, лихорадкой и изменением психического состояния. (А) Постконтрастное аксиальное Т1-ВИ демонстрирует образование правой лобной доли с периферическим усилением по типу «тонкого кольца». Аксиальные ДВИ (С) и карта по ИКД (D) демонстрируют краевое кольцеобразное ограничение диффузии. (D) Гистология образца демонстрирует наличие грибковых элементов в сосудах, с минимальным содержанием реактивных лимфоцитов, что соответствует представлению о реактивном аспергилезу (гематоксилин-эозин, увеличение х400). Радиологические признаки вместе с данными об иммунодефицитном состоянии указывают на грибковую инфекци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6693"/>
            <a:ext cx="10287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1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Рисунок 11. Ангиоинвазивный аспергилез. Девочка, 11 лет, с иммунодефицитом, лихорадкой и изменением психического состояния. (А) Постконтрастное аксиальное Т1-ВИ демонстрирует образование правой лобной доли с периферическим усилением по типу «тонкого кольца». Аксиальные ДВИ (С) и карта по ИКД (D) демонстрируют краевое кольцеобразное ограничение диффузии. (D) Гистология образца демонстрирует наличие грибковых элементов в сосудах, с минимальным содержанием реактивных лимфоцитов, что соответствует представлению о реактивном аспергилезу (гематоксилин-эозин, увеличение х400). Радиологические признаки вместе с данными об иммунодефицитном состоянии указывают на грибковую инфекци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66148"/>
            <a:ext cx="10287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700" y="3868433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11.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Ангиоинвазивный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аспергилез. Девочка, 11 лет, с иммунодефицитом, лихорадкой и изменением психического состояния. (А)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образование правой лобной доли с периферическим усилением по типу «тонкого кольца». Аксиальные ДВИ (С) и карта по ИКД (D) демонстрируют краевое кольцеобразное ограничение диффузии. (D) Гистология образца демонстрирует наличие грибковых элементов в сосудах, с минимальным содержанием реактивных лимфоцитов, что соответствует представлению о реактивном аспергилезу (гематоксилин-эозин, увеличение х400). Радиологические признаки вместе с данными об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иммунодефицитном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состоянии указывают на грибковую инфекцию.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35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66109" y="5267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12. Девочка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16 лет, с симптомами поражения зрения и ослабленным иммунитетом. </a:t>
            </a:r>
            <a:endParaRPr lang="ru-RU" dirty="0"/>
          </a:p>
        </p:txBody>
      </p:sp>
      <p:pic>
        <p:nvPicPr>
          <p:cNvPr id="4" name="Picture 2" descr="Рисунок 12. Опухолеподобная демиелинизация. Девочка, 16 лет, с симптомами поражения зрения и ослабленным иммунитетом. (А) Постконтрастное аксиальное Т1-ВИ изображение демонстрирует накопление парамагнетика по типу «незамкнутого кольца» и небольшой окружающий отек. Область, накапливающая КВ, расположена с противоположной стороны от коры. Аксиальные ДВИ (В) и карта по ИКД (С) демонстрируют краевое ограничение диффузии. Несмотря на свою обширность, совокупность «незамкнутости» кольца усиления и краевого ограничения диффузии скорее указывает на демиелинизацию, нежели на опухол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27906"/>
            <a:ext cx="10096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Рисунок 12. Опухолеподобная демиелинизация. Девочка, 16 лет, с симптомами поражения зрения и ослабленным иммунитетом. (А) Постконтрастное аксиальное Т1-ВИ изображение демонстрирует накопление парамагнетика по типу «незамкнутого кольца» и небольшой окружающий отек. Область, накапливающая КВ, расположена с противоположной стороны от коры. Аксиальные ДВИ (В) и карта по ИКД (С) демонстрируют краевое ограничение диффузии. Несмотря на свою обширность, совокупность «незамкнутости» кольца усиления и краевого ограничения диффузии скорее указывает на демиелинизацию, нежели на опухол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65125"/>
            <a:ext cx="10096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200" y="4175125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12. Опухолеподобная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демиелинизация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Девочка, 16 лет, с симптомами поражения зрения и ослабленным иммунитетом. (А)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изображение демонстрирует накопление парамагнетика по типу «незамкнутого кольца» и небольшой окружающий отек. Область, накапливающая КВ, расположена с противоположной стороны от коры. Аксиальные ДВИ (В) и карта по ИКД (С) демонстрируют краевое ограничение диффузии. Несмотря на свою обширность, совокупность «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незамкнутости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» кольца усиления и краевого ограничения диффузии скорее указывает на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демиелинизацию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нежели на опухоль.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91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6082" y="5405781"/>
            <a:ext cx="11159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13. </a:t>
            </a:r>
            <a:endParaRPr lang="en-US" dirty="0" smtClean="0">
              <a:solidFill>
                <a:srgbClr val="626D7A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24-летний </a:t>
            </a:r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мужчина с 2-месячной историей прогрессирующей левосторонней слабости конечностей, головными болями, тошнотой, нарушением походки. </a:t>
            </a:r>
            <a:endParaRPr lang="ru-RU" dirty="0"/>
          </a:p>
        </p:txBody>
      </p:sp>
      <p:pic>
        <p:nvPicPr>
          <p:cNvPr id="4" name="Picture 2" descr="Рисунок 13. Опухолеподобная демиелинизация. 24-летний мужчина с 2-месячной историей прогрессирующей левосторонней слабости конечностей, головными болями, тошнотой, нарушением походки. (А) Аксиальное КТ-изображение демонстрирует кистозное образование с вовлечением белого вещества без ассоциированных кровоизлияний или гидроцефалии. (В) Аксиальное Т2-ВИ демонстрирует кистозное образование с окружающим отеком в белом веществе. (С) Постконтрастное аксиальное Т1-ВИ демонстрирует накопление по типу «незамкнутого кольца». Область, накапливающая КВ, расположена с противоположной стороны от коры. Перфузионное изображение (D) и график rCBV (E) не демонстрирует увеличения rCBV. (F) Гистологическое иследование демонстрирует реактивные лимфоциты без опухолевых клеток (гематоксилин-эозин, увеличение х400). (G) После стероидной терапии, на постконтрастном аксиальном Т1-ВИ нет увеличения размеров, а контрастное накопление разрешилос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18" y="365125"/>
            <a:ext cx="82962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2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Рисунок 13. Опухолеподобная демиелинизация. 24-летний мужчина с 2-месячной историей прогрессирующей левосторонней слабости конечностей, головными болями, тошнотой, нарушением походки. (А) Аксиальное КТ-изображение демонстрирует кистозное образование с вовлечением белого вещества без ассоциированных кровоизлияний или гидроцефалии. (В) Аксиальное Т2-ВИ демонстрирует кистозное образование с окружающим отеком в белом веществе. (С) Постконтрастное аксиальное Т1-ВИ демонстрирует накопление по типу «незамкнутого кольца». Область, накапливающая КВ, расположена с противоположной стороны от коры. Перфузионное изображение (D) и график rCBV (E) не демонстрирует увеличения rCBV. (F) Гистологическое иследование демонстрирует реактивные лимфоциты без опухолевых клеток (гематоксилин-эозин, увеличение х400). (G) После стероидной терапии, на постконтрастном аксиальном Т1-ВИ нет увеличения размеров, а контрастное накопление разрешилос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18" y="365125"/>
            <a:ext cx="82962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002" y="5392663"/>
            <a:ext cx="117625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13. Опухолеподобная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демиелинизация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24-летний мужчина с 2-месячной историей прогрессирующей левосторонней слабости конечностей, головными болями, тошнотой, нарушением походки. (А) Аксиальное КТ-изображение демонстрирует кистозное образование с вовлечением белого вещества без ассоциированных кровоизлияний или гидроцефалии. (В) Аксиальное Т2-ВИ демонстрирует кистозное образование с окружающим отеком в белом веществе. (С)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накопление по типу «незамкнутого кольца». Область, накапливающая КВ, расположена с противоположной стороны от коры.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Перфузионное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изображение (D) и график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rCBV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(E) не демонстрирует увеличения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rCBV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 (F) Гистологическое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иследование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демонстрирует реактивные лимфоциты без опухолевых клеток (гематоксилин-эозин, увеличение х400). (G) После стероидной терапии, на </a:t>
            </a:r>
            <a:r>
              <a:rPr lang="ru-RU" sz="11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постконтрастном</a:t>
            </a:r>
            <a:r>
              <a:rPr lang="ru-RU" sz="11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аксиальном Т1-ВИ нет увеличения размеров, а контрастное накопление разрешилось.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298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исунок 1. Половина из представленных патологий – опухоли, другая половина – нет. Постконтрастные аксиальные Т1-ВИ объемных образований с кольцевидным накоплением контрастного вещества, которые демонстрируют, что на основании данных только о контрастном усилении трудно или невозможно отличить опухоль от неопухолевой патологии. Первый ряд: глиобластома, пиогенный абсцесс, метастаз почечноклеточной карциномы, радиационный некроз, пиогенный абсцесс. Нижний ряд – туберкулема, глиобластома, пиогенный абсцесс, анапластическая астроцитома, опухолеподобная демиелинизаци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0"/>
            <a:ext cx="10287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902" y="4686300"/>
            <a:ext cx="1118061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1. Половина из представленных патологий – опухоли, другая половина – нет. </a:t>
            </a:r>
            <a:r>
              <a:rPr lang="ru-RU" sz="1400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Постконтрастные</a:t>
            </a:r>
            <a:r>
              <a:rPr lang="ru-RU" sz="1400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аксиальные Т1-ВИ объемных образований с кольцевидным накоплением контрастного вещества, которые демонстрируют, что на основании данных только о контрастном усилении трудно или невозможно отличить опухоль от неопухолевой патологии.</a:t>
            </a:r>
          </a:p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Первый ряд: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пиогенный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абсцесс, метастаз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почечноклеточной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карциномы, радиационный некроз,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пиогенный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абсцесс. </a:t>
            </a:r>
          </a:p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Нижний ряд –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туберкулема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глиобластома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пиогенный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абсцесс, анапластическая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астроцитома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опухолеподобная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демиелинизация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6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10" y="197225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5 признаков «симуляции» опухоли.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48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Рисунок 2. Подострый инфаркт. Женщина, 47 лет, которой была назначена резекция «злокачественного» образования. (А) Постконтрастное аксиальное Т1-ВИ демонстрирует контрастное накопление, которое локализуется в кортикальном сером и субкортикальном белом веществе. (В) Преконтрастное сагиттальное Т1-ВИ показывает, что большая часть Т1-гиперинтенсивности после контраста была и до введения контрастного вещества. (С) Корональное Т2-FLAIR изображение демонстрирует выраженную гиперинтенсивность белого вещества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00546"/>
            <a:ext cx="10548023" cy="30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3090" y="41832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2 </a:t>
            </a:r>
            <a:endParaRPr lang="en-US" dirty="0" smtClean="0">
              <a:solidFill>
                <a:srgbClr val="626D7A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Женщина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47 лет, которой была назначена резекция «злокачественного»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исунок 2. Подострый инфаркт. Женщина, 47 лет, которой была назначена резекция «злокачественного» образования. (А) Постконтрастное аксиальное Т1-ВИ демонстрирует контрастное накопление, которое локализуется в кортикальном сером и субкортикальном белом веществе. (В) Преконтрастное сагиттальное Т1-ВИ показывает, что большая часть Т1-гиперинтенсивности после контраста была и до введения контрастного вещества. (С) Корональное Т2-FLAIR изображение демонстрирует выраженную гиперинтенсивность белого вещества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8" y="902905"/>
            <a:ext cx="10524299" cy="30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6646" y="3966440"/>
            <a:ext cx="92686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2. Подострый инфаркт. Женщина, 47 лет, которой была назначена резекция «злокачественного» образования. (А)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аксиальное Т1-ВИ демонстрирует контрастное накопление, которое локализуется в кортикальном сером и субкортикальном белом веществе. (В)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Преконтрастное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сагиттальное Т1-ВИ показывает, что большая часть Т1-гиперинтенсивности после контраста была и до введения контрастного вещества. (С) Корональное Т2-FLAIR изображение демонстрирует выраженную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гиперинтенсивность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белого вещества.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3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Рисунок 3. Подострая гематома. Мужчина, 53 года, был найден без сознания. (А) Аксиальное постконтрастное КТ-изображение демонстрирует изоденсное образование в правой лобной доле с кольцевидным накоплением контрастного вещества и небольшим отеком. (В) Преконтрастное Т1-ВИ демонстрирует относительно гомогенную гиперинтенсивную область. (С) Постконтрастное Т1-ВИ не демонстрирует значительного накопления КВ. Нативная Т1-гиперинтенсивность и незначительное накопление КВ наиболее вероятно указывают на гематому, нежели на опухоль; в любом случае необходимо назначение диагностических мероприятий, которые позволят исключить опухолевый процесс, который потенциально мог быть причиной гематом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50" y="682037"/>
            <a:ext cx="8911270" cy="34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3230" y="4643643"/>
            <a:ext cx="607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3 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Мужчина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53 года, был найден без сознания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7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исунок 3. Подострая гематома. Мужчина, 53 года, был найден без сознания. (А) Аксиальное постконтрастное КТ-изображение демонстрирует изоденсное образование в правой лобной доле с кольцевидным накоплением контрастного вещества и небольшим отеком. (В) Преконтрастное Т1-ВИ демонстрирует относительно гомогенную гиперинтенсивную область. (С) Постконтрастное Т1-ВИ не демонстрирует значительного накопления КВ. Нативная Т1-гиперинтенсивность и незначительное накопление КВ наиболее вероятно указывают на гематому, нежели на опухоль; в любом случае необходимо назначение диагностических мероприятий, которые позволят исключить опухолевый процесс, который потенциально мог быть причиной гематом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91" y="365125"/>
            <a:ext cx="76104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3882334"/>
            <a:ext cx="104047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Рисунок 3. Подострая гематома. Мужчина, 53 года, был найден без сознания. (А) Аксиальное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КТ-изображение демонстрирует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изоденсное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образование в правой лобной доле с кольцевидным накоплением контрастного вещества и небольшим отеком. (В)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Преконтрастное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Т1-ВИ демонстрирует относительно гомогенную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гиперинтенсивную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область. (С)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Постконтрастное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Т1-ВИ не демонстрирует значительного накопления КВ. </a:t>
            </a:r>
            <a:r>
              <a:rPr lang="ru-RU" b="0" i="0" dirty="0" err="1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Нативная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 Т1-гиперинтенсивность и незначительное накопление КВ наиболее вероятно указывают на гематому, нежели на опухоль; в любом случае необходимо назначение диагностических мероприятий, которые позволят исключить опухолевый процесс, который потенциально мог быть причиной гематомы.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0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исунок 4. Кавернозная мальформация. Девочка, 13 лет, эпилептические приступы. Аксиальные Т2-ВИ (А) и изображения, полученные с использованием последовательности градиентного эха (В), демонстрируют однородное периферическое кольцо Т2-гипоинтенсивности и артефакты магнитной восприимчивости вокруг объемного образования. Пре- (С) и постконтрастные (D) аксиальные Т1-ВИ демонстрируют свойственную образованию Т1-гиперинтенсивность без накопления КВ. Т2-гипоинтенсивное кольцо указывает на кавернозную мальформацию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3780"/>
            <a:ext cx="10287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4018" y="4131025"/>
            <a:ext cx="596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26D7A"/>
                </a:solidFill>
                <a:latin typeface="Arial" panose="020B0604020202020204" pitchFamily="34" charset="0"/>
              </a:rPr>
              <a:t>Рисунок </a:t>
            </a:r>
            <a:r>
              <a:rPr lang="en-US" dirty="0" smtClean="0">
                <a:solidFill>
                  <a:srgbClr val="626D7A"/>
                </a:solidFill>
                <a:latin typeface="Arial" panose="020B0604020202020204" pitchFamily="34" charset="0"/>
              </a:rPr>
              <a:t>4 </a:t>
            </a:r>
            <a:r>
              <a:rPr lang="ru-RU" dirty="0" smtClean="0">
                <a:solidFill>
                  <a:srgbClr val="626D7A"/>
                </a:solidFill>
                <a:latin typeface="Arial" panose="020B0604020202020204" pitchFamily="34" charset="0"/>
              </a:rPr>
              <a:t>Девочка</a:t>
            </a:r>
            <a:r>
              <a:rPr lang="ru-RU" b="0" i="0" dirty="0" smtClean="0">
                <a:solidFill>
                  <a:srgbClr val="626D7A"/>
                </a:solidFill>
                <a:effectLst/>
                <a:latin typeface="Arial" panose="020B0604020202020204" pitchFamily="34" charset="0"/>
              </a:rPr>
              <a:t>, 13 лет, эпилептические приступы.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36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1328</Words>
  <Application>Microsoft Office PowerPoint</Application>
  <PresentationFormat>Широкоэкранный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5 признаков «симуляции» опухоли.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icdc</dc:creator>
  <cp:lastModifiedBy>icdc</cp:lastModifiedBy>
  <cp:revision>14</cp:revision>
  <dcterms:created xsi:type="dcterms:W3CDTF">2025-11-12T04:43:47Z</dcterms:created>
  <dcterms:modified xsi:type="dcterms:W3CDTF">2025-11-12T09:38:53Z</dcterms:modified>
</cp:coreProperties>
</file>