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4" r:id="rId8"/>
    <p:sldId id="271" r:id="rId9"/>
    <p:sldId id="272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D36-04A6-4535-A936-D1144F1C2539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C1D3-8C68-46A8-96B9-84B0866AC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8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D36-04A6-4535-A936-D1144F1C2539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C1D3-8C68-46A8-96B9-84B0866AC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8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D36-04A6-4535-A936-D1144F1C2539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C1D3-8C68-46A8-96B9-84B0866AC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4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D36-04A6-4535-A936-D1144F1C2539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C1D3-8C68-46A8-96B9-84B0866AC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8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D36-04A6-4535-A936-D1144F1C2539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C1D3-8C68-46A8-96B9-84B0866AC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D36-04A6-4535-A936-D1144F1C2539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C1D3-8C68-46A8-96B9-84B0866AC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3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D36-04A6-4535-A936-D1144F1C2539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C1D3-8C68-46A8-96B9-84B0866AC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1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D36-04A6-4535-A936-D1144F1C2539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C1D3-8C68-46A8-96B9-84B0866AC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D36-04A6-4535-A936-D1144F1C2539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C1D3-8C68-46A8-96B9-84B0866AC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6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D36-04A6-4535-A936-D1144F1C2539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C1D3-8C68-46A8-96B9-84B0866AC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8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D36-04A6-4535-A936-D1144F1C2539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C1D3-8C68-46A8-96B9-84B0866AC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3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64D36-04A6-4535-A936-D1144F1C2539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C1D3-8C68-46A8-96B9-84B0866AC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5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Зайцева 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84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4338" y="6040723"/>
            <a:ext cx="7400192" cy="3868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После </a:t>
            </a:r>
            <a:r>
              <a:rPr lang="ru-RU" dirty="0"/>
              <a:t>операции отмечен регресс </a:t>
            </a:r>
            <a:r>
              <a:rPr lang="ru-RU" dirty="0" smtClean="0"/>
              <a:t>правостороннего </a:t>
            </a:r>
            <a:r>
              <a:rPr lang="ru-RU" dirty="0"/>
              <a:t>гемипареза </a:t>
            </a:r>
            <a:r>
              <a:rPr lang="ru-RU" dirty="0" smtClean="0"/>
              <a:t>Общая </a:t>
            </a:r>
            <a:r>
              <a:rPr lang="ru-RU" dirty="0"/>
              <a:t>длительность госпитализации составила 7 </a:t>
            </a:r>
            <a:r>
              <a:rPr lang="ru-RU" dirty="0" err="1"/>
              <a:t>сут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" r="2369" b="-63"/>
          <a:stretch/>
        </p:blipFill>
        <p:spPr>
          <a:xfrm>
            <a:off x="2744388" y="0"/>
            <a:ext cx="4852166" cy="58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3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Больная И., 55 лет, поступила в нейрохирургическое отделение №3 ФГБУ ФЦН г. Новосибирска 08.10.2013 с жалобами на выраженную головную боль, слабость в правых конечностях с сентября 2013 г. </a:t>
            </a:r>
          </a:p>
          <a:p>
            <a:r>
              <a:rPr lang="ru-RU" dirty="0" smtClean="0"/>
              <a:t>В неврологическом статусе правосторонний гемипарез до 4 баллов.</a:t>
            </a:r>
          </a:p>
          <a:p>
            <a:r>
              <a:rPr lang="ru-RU" dirty="0" smtClean="0"/>
              <a:t>Соматически без изменений.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47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81" t="15834" r="43673" b="47997"/>
          <a:stretch/>
        </p:blipFill>
        <p:spPr>
          <a:xfrm>
            <a:off x="1204588" y="167514"/>
            <a:ext cx="8335066" cy="66904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85138" y="167514"/>
            <a:ext cx="5257800" cy="3284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8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Дополнительные исследования</a:t>
            </a:r>
          </a:p>
          <a:p>
            <a:r>
              <a:rPr lang="ru-RU" dirty="0" smtClean="0"/>
              <a:t>Диагноз</a:t>
            </a:r>
          </a:p>
          <a:p>
            <a:r>
              <a:rPr lang="ru-RU" dirty="0" smtClean="0"/>
              <a:t>Операция </a:t>
            </a:r>
          </a:p>
          <a:p>
            <a:r>
              <a:rPr lang="ru-RU" dirty="0" smtClean="0"/>
              <a:t>Доступ</a:t>
            </a:r>
          </a:p>
        </p:txBody>
      </p:sp>
    </p:spTree>
    <p:extLst>
      <p:ext uri="{BB962C8B-B14F-4D97-AF65-F5344CB8AC3E}">
        <p14:creationId xmlns:p14="http://schemas.microsoft.com/office/powerpoint/2010/main" val="174793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985" t="15834" r="43673" b="65323"/>
          <a:stretch/>
        </p:blipFill>
        <p:spPr>
          <a:xfrm>
            <a:off x="2658206" y="940777"/>
            <a:ext cx="6330737" cy="41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8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 результатам МСКТ-исследования головного мозга и МСКТ ангиографии церебральных артерий : </a:t>
            </a:r>
            <a:r>
              <a:rPr lang="ru-RU" b="1" dirty="0" smtClean="0"/>
              <a:t>гигантская, субтотально </a:t>
            </a:r>
            <a:r>
              <a:rPr lang="ru-RU" b="1" dirty="0" err="1" smtClean="0"/>
              <a:t>тромбированная</a:t>
            </a:r>
            <a:r>
              <a:rPr lang="ru-RU" b="1" dirty="0" smtClean="0"/>
              <a:t> аневризма левой ВСА (на границе офтальмического и </a:t>
            </a:r>
            <a:r>
              <a:rPr lang="ru-RU" b="1" dirty="0" err="1" smtClean="0"/>
              <a:t>коммуникантного</a:t>
            </a:r>
            <a:r>
              <a:rPr lang="ru-RU" b="1" dirty="0" smtClean="0"/>
              <a:t> сегментов) размерами 53х52х53 мм, толщина пристеночных тромботических масс до 40 мм, дислокация срединных структур головного мозга вправо на 16 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681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9 октября 2013 г. проведено оперативное лечение под общей анестезией: выполнена </a:t>
            </a:r>
            <a:r>
              <a:rPr lang="ru-RU" dirty="0" err="1" smtClean="0"/>
              <a:t>птериональная</a:t>
            </a:r>
            <a:r>
              <a:rPr lang="ru-RU" dirty="0" smtClean="0"/>
              <a:t> левосторонняя краниотомия, наложение ЭИКМА между лобной ветвью левой поверхностной височной артерии и корковым сегментом левой СМА; </a:t>
            </a:r>
            <a:r>
              <a:rPr lang="ru-RU" dirty="0" err="1" smtClean="0"/>
              <a:t>клипирование</a:t>
            </a:r>
            <a:r>
              <a:rPr lang="ru-RU" dirty="0" smtClean="0"/>
              <a:t> шейки и удаление мешка субтотально </a:t>
            </a:r>
            <a:r>
              <a:rPr lang="ru-RU" dirty="0" err="1" smtClean="0"/>
              <a:t>тромбированной</a:t>
            </a:r>
            <a:r>
              <a:rPr lang="ru-RU" dirty="0" smtClean="0"/>
              <a:t> аневризмы офтальмического сегмента левой ВСА. </a:t>
            </a:r>
          </a:p>
        </p:txBody>
      </p:sp>
    </p:spTree>
    <p:extLst>
      <p:ext uri="{BB962C8B-B14F-4D97-AF65-F5344CB8AC3E}">
        <p14:creationId xmlns:p14="http://schemas.microsoft.com/office/powerpoint/2010/main" val="143790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8" y="365125"/>
            <a:ext cx="3405724" cy="616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575" y="981321"/>
            <a:ext cx="7535587" cy="38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851" y="236598"/>
            <a:ext cx="6070198" cy="6159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4610" t="29300" r="27584" b="7462"/>
          <a:stretch/>
        </p:blipFill>
        <p:spPr>
          <a:xfrm>
            <a:off x="433754" y="236598"/>
            <a:ext cx="4162651" cy="4124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11" y="4550501"/>
            <a:ext cx="2935242" cy="15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89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161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Задача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icdc</dc:creator>
  <cp:lastModifiedBy>icdc</cp:lastModifiedBy>
  <cp:revision>6</cp:revision>
  <dcterms:created xsi:type="dcterms:W3CDTF">2025-12-17T07:35:39Z</dcterms:created>
  <dcterms:modified xsi:type="dcterms:W3CDTF">2026-02-06T09:29:48Z</dcterms:modified>
</cp:coreProperties>
</file>