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8" r:id="rId6"/>
    <p:sldId id="260" r:id="rId7"/>
    <p:sldId id="261" r:id="rId8"/>
    <p:sldId id="270" r:id="rId9"/>
    <p:sldId id="266" r:id="rId10"/>
    <p:sldId id="262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25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46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9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75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0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13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70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8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1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3A634-41C8-49A8-8BD5-70863ACFF91F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F8590-B7FA-4EB3-BBE6-A5D314F2C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Клинический случай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0" y="6206490"/>
            <a:ext cx="6096000" cy="651510"/>
          </a:xfrm>
        </p:spPr>
        <p:txBody>
          <a:bodyPr/>
          <a:lstStyle/>
          <a:p>
            <a:r>
              <a:rPr lang="ru-RU" dirty="0"/>
              <a:t>Зайцева Анжелика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953095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Во время операции было обнаружено красновато-фиолетовое четко очерченное поражение на задней височной доле вместе с </a:t>
            </a:r>
            <a:r>
              <a:rPr lang="ru-RU" dirty="0" err="1"/>
              <a:t>Интраоперационная</a:t>
            </a:r>
            <a:r>
              <a:rPr lang="ru-RU" dirty="0"/>
              <a:t> допплерография также показала полный дефект наполнения левой вены </a:t>
            </a:r>
            <a:r>
              <a:rPr lang="ru-RU" dirty="0" err="1"/>
              <a:t>Лаббе</a:t>
            </a:r>
            <a:r>
              <a:rPr lang="ru-RU" dirty="0"/>
              <a:t>. Патологическое исследование выявило внутривенный тромб с механизацией и </a:t>
            </a:r>
            <a:r>
              <a:rPr lang="ru-RU" dirty="0" err="1"/>
              <a:t>реканализацией</a:t>
            </a:r>
            <a:r>
              <a:rPr lang="ru-RU" dirty="0"/>
              <a:t>, в то время как неопластических клеток или </a:t>
            </a:r>
            <a:r>
              <a:rPr lang="ru-RU" dirty="0" err="1"/>
              <a:t>васкулита</a:t>
            </a:r>
            <a:r>
              <a:rPr lang="ru-RU" dirty="0"/>
              <a:t> обнаружено не было. Послеоперационная контрольная магнитно-резонансная </a:t>
            </a:r>
            <a:r>
              <a:rPr lang="ru-RU" dirty="0" err="1"/>
              <a:t>венография</a:t>
            </a:r>
            <a:r>
              <a:rPr lang="ru-RU" dirty="0"/>
              <a:t> (МРВ) впоследствии подтвердила тромбоз в левой вене </a:t>
            </a:r>
            <a:r>
              <a:rPr lang="ru-RU" dirty="0" err="1"/>
              <a:t>Лаббе</a:t>
            </a:r>
            <a:r>
              <a:rPr lang="ru-RU" dirty="0"/>
              <a:t>, распространяющийся на </a:t>
            </a:r>
            <a:r>
              <a:rPr lang="ru-RU" dirty="0" err="1"/>
              <a:t>ипсилатеральные</a:t>
            </a:r>
            <a:r>
              <a:rPr lang="ru-RU" dirty="0"/>
              <a:t> поперечный и сигмовидный синусы и внутреннюю яремную вену.</a:t>
            </a:r>
          </a:p>
          <a:p>
            <a:r>
              <a:rPr lang="ru-RU" dirty="0"/>
              <a:t>После операции ему назначили </a:t>
            </a:r>
            <a:r>
              <a:rPr lang="ru-RU" dirty="0" err="1"/>
              <a:t>эноксапарин</a:t>
            </a:r>
            <a:r>
              <a:rPr lang="ru-RU" dirty="0"/>
              <a:t>, и головная боль постепенно утихла.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890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ис.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980" y="540327"/>
            <a:ext cx="8188037" cy="48767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07818" y="5417126"/>
            <a:ext cx="11776363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Постгадолиний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-индуцированная МРТ также выявила небольшой размер левого поперечного и сигмовидного синуса, что первоначально было расценено как гипоплазия 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 Послеоперационная контрольная магнитно-резонансная томография (МРВ) подтвердила тромбоз левой вены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Лаббе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распространяющийся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ипсилатеральный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поперечный и сигмовидный синусы и внутреннюю яремную вену 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23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332509"/>
            <a:ext cx="11132127" cy="584445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17-летний юноша был госпитализирован с двухнедельной историей односторонней пульсирующей головной боли, сопровождающейся пульсирующим шумом в ушах и </a:t>
            </a:r>
            <a:r>
              <a:rPr lang="ru-RU" dirty="0" err="1"/>
              <a:t>дисфазией</a:t>
            </a:r>
            <a:r>
              <a:rPr lang="ru-RU" dirty="0"/>
              <a:t>, которая ухудшилась через 1 неделю. Боль не купировалась обезболивающими и возникала повторно. За две недели до госпитализации он обратился в другую больницу, где ему был поставлен диагноз </a:t>
            </a:r>
            <a:r>
              <a:rPr lang="ru-RU" dirty="0" err="1"/>
              <a:t>параназального</a:t>
            </a:r>
            <a:r>
              <a:rPr lang="ru-RU" dirty="0"/>
              <a:t> синусита и назначен амоксициллин-</a:t>
            </a:r>
            <a:r>
              <a:rPr lang="ru-RU" dirty="0" err="1"/>
              <a:t>сульбактам</a:t>
            </a:r>
            <a:r>
              <a:rPr lang="ru-RU" dirty="0"/>
              <a:t>. Семейный анамнез был без особенностей. Травм в анамнезе не выявлено. Он курил по одной пачке сигарет каждые 2 дня в течение последних 2 лет. </a:t>
            </a:r>
          </a:p>
          <a:p>
            <a:r>
              <a:rPr lang="ru-RU" dirty="0"/>
              <a:t>При </a:t>
            </a:r>
            <a:r>
              <a:rPr lang="ru-RU" dirty="0" err="1"/>
              <a:t>физикальном</a:t>
            </a:r>
            <a:r>
              <a:rPr lang="ru-RU" dirty="0"/>
              <a:t> осмотре была выявлена ​​температура тела 36,7 °C, частота сердечных сокращений 67 ударов в минуту, частота дыхания 19 вдохов в минуту и ​​артериальное давление 125/85 мм рт. ст. Пациент был в сознании и сотрудничал. Неврологическое обследование выявило легкую </a:t>
            </a:r>
            <a:r>
              <a:rPr lang="ru-RU" dirty="0" err="1"/>
              <a:t>дисфазию</a:t>
            </a:r>
            <a:r>
              <a:rPr lang="ru-RU" dirty="0"/>
              <a:t> с небольшими трудностями в назывании. Симптомы раздражения мозговых оболочек были отрицательными.</a:t>
            </a:r>
          </a:p>
        </p:txBody>
      </p:sp>
    </p:spTree>
    <p:extLst>
      <p:ext uri="{BB962C8B-B14F-4D97-AF65-F5344CB8AC3E}">
        <p14:creationId xmlns:p14="http://schemas.microsoft.com/office/powerpoint/2010/main" val="284098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Лабораторные тесты были выполнены после поступления и выявили </a:t>
            </a:r>
            <a:r>
              <a:rPr lang="ru-RU" dirty="0" err="1"/>
              <a:t>нейтрофильный</a:t>
            </a:r>
            <a:r>
              <a:rPr lang="ru-RU" dirty="0"/>
              <a:t> лейкоцитоз (13500/мм </a:t>
            </a:r>
            <a:r>
              <a:rPr lang="ru-RU" baseline="30000" dirty="0"/>
              <a:t>3</a:t>
            </a:r>
            <a:r>
              <a:rPr lang="ru-RU" dirty="0"/>
              <a:t> , 75% нейтрофилов) и повышенный уровень С-реактивного белка (11 мг/л). </a:t>
            </a:r>
          </a:p>
        </p:txBody>
      </p:sp>
    </p:spTree>
    <p:extLst>
      <p:ext uri="{BB962C8B-B14F-4D97-AF65-F5344CB8AC3E}">
        <p14:creationId xmlns:p14="http://schemas.microsoft.com/office/powerpoint/2010/main" val="142642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ис.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65018"/>
            <a:ext cx="10855036" cy="47362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838200" y="5401257"/>
            <a:ext cx="9601200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Аксиальная 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демонстрирует большую область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гиперинтенсивности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FLAIR,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гипоинтенсивности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DWI 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гиперинтенсивности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ADC (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), охватывающую левую заднюю височную область, что представляет собой отек с масс-эффектом.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953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ис. 2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5" y="845126"/>
            <a:ext cx="8956964" cy="46966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638300" y="5776270"/>
            <a:ext cx="789362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Аксиальная и сагиттальная МРТ T1WI с гадолинием, показывающая гетерогенное усиление поражения.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8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Был задуман дифференциальный диагноз глиомы, разрешающейся гематомы или очагового инфаркта. </a:t>
            </a:r>
          </a:p>
        </p:txBody>
      </p:sp>
    </p:spTree>
    <p:extLst>
      <p:ext uri="{BB962C8B-B14F-4D97-AF65-F5344CB8AC3E}">
        <p14:creationId xmlns:p14="http://schemas.microsoft.com/office/powerpoint/2010/main" val="324016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подтвердили диагноз злокачественной глиомы из-за значительного эффекта массы поражения и провели операцию под общей анестезией, чтобы удалить занимающее пространство в левой задней височной области через левый </a:t>
            </a:r>
            <a:r>
              <a:rPr lang="ru-RU" dirty="0" err="1"/>
              <a:t>транспетрозальный</a:t>
            </a:r>
            <a:r>
              <a:rPr lang="ru-RU" dirty="0"/>
              <a:t> доступ.</a:t>
            </a:r>
          </a:p>
        </p:txBody>
      </p:sp>
    </p:spTree>
    <p:extLst>
      <p:ext uri="{BB962C8B-B14F-4D97-AF65-F5344CB8AC3E}">
        <p14:creationId xmlns:p14="http://schemas.microsoft.com/office/powerpoint/2010/main" val="2284718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ис.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55" y="831273"/>
            <a:ext cx="9809018" cy="5070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687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ис.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436" y="692727"/>
            <a:ext cx="8631382" cy="41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369127" y="5135129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Интраоперационный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вид красновато-фиолетового четко очерченного поражения вместе с тромбозом вены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Лаббе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стрелка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в левой височной доле, непосредственно над мозжечковым наметом (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наконечник стрелки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2860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437</Words>
  <Application>Microsoft Office PowerPoint</Application>
  <PresentationFormat>Широкоэкранный</PresentationFormat>
  <Paragraphs>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Клинический случай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icdc</dc:creator>
  <cp:lastModifiedBy>Айрат Мухиддинов</cp:lastModifiedBy>
  <cp:revision>5</cp:revision>
  <dcterms:created xsi:type="dcterms:W3CDTF">2025-10-21T15:42:20Z</dcterms:created>
  <dcterms:modified xsi:type="dcterms:W3CDTF">2026-02-13T10:31:21Z</dcterms:modified>
</cp:coreProperties>
</file>