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77" r:id="rId5"/>
    <p:sldId id="258" r:id="rId6"/>
    <p:sldId id="269" r:id="rId7"/>
    <p:sldId id="271" r:id="rId8"/>
    <p:sldId id="272" r:id="rId9"/>
    <p:sldId id="279" r:id="rId10"/>
    <p:sldId id="263" r:id="rId11"/>
    <p:sldId id="280" r:id="rId12"/>
    <p:sldId id="273" r:id="rId13"/>
    <p:sldId id="264" r:id="rId14"/>
    <p:sldId id="276" r:id="rId15"/>
    <p:sldId id="275" r:id="rId16"/>
    <p:sldId id="265" r:id="rId17"/>
    <p:sldId id="278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40C-0B88-415B-829C-E4E11F5AF97F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56B65-C105-43F3-8864-71B035991B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079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40C-0B88-415B-829C-E4E11F5AF97F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56B65-C105-43F3-8864-71B035991B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208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40C-0B88-415B-829C-E4E11F5AF97F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56B65-C105-43F3-8864-71B035991B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181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40C-0B88-415B-829C-E4E11F5AF97F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56B65-C105-43F3-8864-71B035991B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203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40C-0B88-415B-829C-E4E11F5AF97F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56B65-C105-43F3-8864-71B035991B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598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40C-0B88-415B-829C-E4E11F5AF97F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56B65-C105-43F3-8864-71B035991B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239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40C-0B88-415B-829C-E4E11F5AF97F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56B65-C105-43F3-8864-71B035991B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515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40C-0B88-415B-829C-E4E11F5AF97F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56B65-C105-43F3-8864-71B035991B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606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40C-0B88-415B-829C-E4E11F5AF97F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56B65-C105-43F3-8864-71B035991B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47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40C-0B88-415B-829C-E4E11F5AF97F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56B65-C105-43F3-8864-71B035991B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2406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40C-0B88-415B-829C-E4E11F5AF97F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56B65-C105-43F3-8864-71B035991B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972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F840C-0B88-415B-829C-E4E11F5AF97F}" type="datetimeFigureOut">
              <a:rPr lang="ru-RU" smtClean="0"/>
              <a:t>24.11.2016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56B65-C105-43F3-8864-71B035991B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989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1%D1%82%D0%B5%D1%80%D0%B5%D0%BE%D1%82%D0%B0%D0%BA%D1%81%D0%B8%D1%81" TargetMode="External"/><Relationship Id="rId2" Type="http://schemas.openxmlformats.org/officeDocument/2006/relationships/hyperlink" Target="https://ru.wikipedia.org/wiki/%D0%A0%D0%B5%D0%B7%D0%B5%D0%BA%D1%86%D0%B8%D1%8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/index.php?title=%D0%A1%D0%B8%D0%BC%D0%BF%D0%B0%D1%82%D1%8D%D0%BA%D1%82%D0%BE%D0%BC%D0%B8%D1%8F&amp;action=edit&amp;redlink=1" TargetMode="External"/><Relationship Id="rId2" Type="http://schemas.openxmlformats.org/officeDocument/2006/relationships/hyperlink" Target="https://ru.wikipedia.org/w/index.php?title=%D0%90%D0%BC%D0%B8%D0%B3%D0%B4%D0%B0%D0%BB%D0%BE%D1%82%D0%BE%D0%BC%D0%B8%D1%8F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jpeg"/><Relationship Id="rId5" Type="http://schemas.openxmlformats.org/officeDocument/2006/relationships/hyperlink" Target="https://ru.wikipedia.org/wiki/%D0%A8%D0%B8%D0%B7%D0%BE%D1%84%D1%80%D0%B5%D0%BD%D0%B8%D1%8F" TargetMode="External"/><Relationship Id="rId4" Type="http://schemas.openxmlformats.org/officeDocument/2006/relationships/hyperlink" Target="https://ru.wikipedia.org/wiki/%D0%A2%D1%80%D0%B5%D0%B2%D0%BE%D0%B6%D0%BD%D0%BE%D0%B5_%D1%80%D0%B0%D1%81%D1%81%D1%82%D1%80%D0%BE%D0%B9%D1%81%D1%82%D0%B2%D0%BE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A%D0%B0%D0%BF%D1%81%D1%83%D0%BB%D0%BE%D1%82%D0%BE%D0%BC%D0%B8%D1%8F" TargetMode="External"/><Relationship Id="rId2" Type="http://schemas.openxmlformats.org/officeDocument/2006/relationships/hyperlink" Target="https://ru.wikipedia.org/wiki/%D0%A6%D0%B8%D0%BD%D0%B3%D1%83%D0%BB%D0%BE%D1%82%D0%BE%D0%BC%D0%B8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5" Type="http://schemas.openxmlformats.org/officeDocument/2006/relationships/hyperlink" Target="https://ru.wikipedia.org/wiki/%D0%9B%D0%B8%D0%BC%D0%B1%D0%B8%D1%87%D0%B5%D1%81%D0%BA%D0%B0%D1%8F_%D0%BB%D0%B5%D0%B9%D0%BA%D0%BE%D1%82%D0%BE%D0%BC%D0%B8%D1%8F" TargetMode="External"/><Relationship Id="rId4" Type="http://schemas.openxmlformats.org/officeDocument/2006/relationships/hyperlink" Target="https://ru.wikipedia.org/wiki/%D0%A2%D1%80%D0%B0%D0%BA%D1%82%D0%BE%D1%82%D0%BE%D0%BC%D0%B8%D1%8F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D%D0%BE%D0%B1%D0%B5%D0%BB%D0%B5%D0%B2%D1%81%D0%BA%D0%B0%D1%8F_%D0%BF%D1%80%D0%B5%D0%BC%D0%B8%D1%8F_%D0%BF%D0%BE_%D1%84%D0%B8%D0%B7%D0%B8%D0%BE%D0%BB%D0%BE%D0%B3%D0%B8%D0%B8_%D0%B8_%D0%BC%D0%B5%D0%B4%D0%B8%D1%86%D0%B8%D0%BD%D0%B5" TargetMode="External"/><Relationship Id="rId3" Type="http://schemas.openxmlformats.org/officeDocument/2006/relationships/hyperlink" Target="https://ru.wikipedia.org/wiki/%D0%9F%D1%81%D0%B8%D1%85%D0%B8%D1%87%D0%B5%D1%81%D0%BA%D0%BE%D0%B5_%D1%80%D0%B0%D1%81%D1%81%D1%82%D1%80%D0%BE%D0%B9%D1%81%D1%82%D0%B2%D0%BE" TargetMode="External"/><Relationship Id="rId7" Type="http://schemas.openxmlformats.org/officeDocument/2006/relationships/hyperlink" Target="https://ru.wikipedia.org/wiki/1949_%D0%B3%D0%BE%D0%B4" TargetMode="External"/><Relationship Id="rId2" Type="http://schemas.openxmlformats.org/officeDocument/2006/relationships/hyperlink" Target="https://ru.wikipedia.org/wiki/%D0%9D%D0%B5%D0%B9%D1%80%D0%BE%D1%85%D0%B8%D1%80%D1%83%D1%80%D0%B3%D0%B8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D%D0%B3%D0%B0%D1%88_%D0%9C%D0%BE%D0%BD%D0%B8%D1%88,_%D0%90%D0%BD%D1%82%D0%BE%D0%BD%D0%B8%D1%83" TargetMode="External"/><Relationship Id="rId5" Type="http://schemas.openxmlformats.org/officeDocument/2006/relationships/hyperlink" Target="https://ru.wikipedia.org/wiki/%D0%9B%D0%BE%D0%B1%D0%BE%D1%82%D0%BE%D0%BC%D0%B8%D1%8F" TargetMode="External"/><Relationship Id="rId4" Type="http://schemas.openxmlformats.org/officeDocument/2006/relationships/hyperlink" Target="https://ru.wikipedia.org/wiki/%D0%93%D0%BE%D0%BB%D0%BE%D0%B2%D0%BD%D0%BE%D0%B9_%D0%BC%D0%BE%D0%B7%D0%B3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3%D0%B8%D0%BF%D0%BF%D0%BE%D0%BA%D0%B0%D0%BC%D0%BF" TargetMode="External"/><Relationship Id="rId7" Type="http://schemas.openxmlformats.org/officeDocument/2006/relationships/hyperlink" Target="https://ru.wikipedia.org/wiki/%D0%9A%D0%BE%D1%80%D0%B0_%D0%B3%D0%BE%D0%BB%D0%BE%D0%B2%D0%BD%D0%BE%D0%B3%D0%BE_%D0%BC%D0%BE%D0%B7%D0%B3%D0%B0" TargetMode="External"/><Relationship Id="rId2" Type="http://schemas.openxmlformats.org/officeDocument/2006/relationships/hyperlink" Target="https://ru.wikipedia.org/wiki/%D0%9C%D0%B8%D0%BD%D0%B4%D0%B0%D0%BB%D0%B5%D0%B2%D0%B8%D0%B4%D0%BD%D0%BE%D0%B5_%D1%82%D0%B5%D0%BB%D0%B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F%D1%80%D0%B5%D1%84%D1%80%D0%BE%D0%BD%D1%82%D0%B0%D0%BB%D1%8C%D0%BD%D0%B0%D1%8F_%D0%BA%D0%BE%D1%80%D0%B0_%D0%B3%D0%BE%D0%BB%D0%BE%D0%B2%D0%BD%D0%BE%D0%B3%D0%BE_%D0%BC%D0%BE%D0%B7%D0%B3%D0%B0" TargetMode="External"/><Relationship Id="rId5" Type="http://schemas.openxmlformats.org/officeDocument/2006/relationships/hyperlink" Target="https://ru.wikipedia.org/wiki/%D0%93%D0%B8%D0%BF%D0%BE%D1%82%D0%B0%D0%BB%D0%B0%D0%BC%D1%83%D1%81" TargetMode="External"/><Relationship Id="rId4" Type="http://schemas.openxmlformats.org/officeDocument/2006/relationships/hyperlink" Target="https://ru.wikipedia.org/wiki/%D0%A2%D0%B0%D0%BB%D0%B0%D0%BC%D1%83%D1%81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3%D0%B5%D0%BD%D0%B5%D1%82%D0%B8%D0%BA%D0%B0" TargetMode="External"/><Relationship Id="rId2" Type="http://schemas.openxmlformats.org/officeDocument/2006/relationships/hyperlink" Target="https://ru.wikipedia.org/wiki/%D0%A1%D0%A1%D0%A1%D0%A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u.wikipedia.org/wiki/%D0%9B%D0%B6%D0%B5%D0%BD%D0%B0%D1%83%D0%BA%D0%B0" TargetMode="External"/><Relationship Id="rId4" Type="http://schemas.openxmlformats.org/officeDocument/2006/relationships/hyperlink" Target="https://ru.wikipedia.org/wiki/%D0%9A%D0%B8%D0%B1%D0%B5%D1%80%D0%BD%D0%B5%D1%82%D0%B8%D0%BA%D0%B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2%D0%B8%D1%81%D0%BE%D1%87%D0%BD%D0%B0%D1%8F_%D1%8D%D0%BF%D0%B8%D0%BB%D0%B5%D0%BF%D1%81%D0%B8%D1%8F" TargetMode="External"/><Relationship Id="rId2" Type="http://schemas.openxmlformats.org/officeDocument/2006/relationships/hyperlink" Target="https://ru.wikipedia.org/wiki/%D0%AD%D0%BF%D0%B8%D0%BB%D0%B5%D0%BF%D1%81%D0%B8%D1%8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1470025"/>
          </a:xfrm>
        </p:spPr>
        <p:txBody>
          <a:bodyPr>
            <a:normAutofit/>
          </a:bodyPr>
          <a:lstStyle/>
          <a:p>
            <a:r>
              <a:rPr lang="ru-RU" sz="7200" dirty="0" err="1" smtClean="0"/>
              <a:t>Психохирургия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>
              <a:lnSpc>
                <a:spcPct val="90000"/>
              </a:lnSpc>
              <a:spcBef>
                <a:spcPct val="50000"/>
              </a:spcBef>
              <a:defRPr/>
            </a:pPr>
            <a:r>
              <a:rPr lang="ru-RU" sz="4000" dirty="0" err="1">
                <a:solidFill>
                  <a:srgbClr val="0070C0"/>
                </a:solidFill>
              </a:rPr>
              <a:t>Немировский</a:t>
            </a:r>
            <a:r>
              <a:rPr lang="ru-RU" sz="4000" dirty="0">
                <a:solidFill>
                  <a:srgbClr val="0070C0"/>
                </a:solidFill>
              </a:rPr>
              <a:t> А.М., к.м.н.</a:t>
            </a: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r">
              <a:lnSpc>
                <a:spcPct val="90000"/>
              </a:lnSpc>
              <a:spcBef>
                <a:spcPct val="50000"/>
              </a:spcBef>
              <a:defRPr/>
            </a:pP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Каф. неврологии и нейрохирургии ФПК и ППС КГМУ</a:t>
            </a:r>
            <a:endParaRPr lang="ru-RU" sz="3600" dirty="0">
              <a:solidFill>
                <a:srgbClr val="0070C0"/>
              </a:solidFill>
            </a:endParaRPr>
          </a:p>
          <a:p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33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Хирургия. Стереотаксис</a:t>
            </a:r>
            <a:endParaRPr lang="ru-RU" dirty="0"/>
          </a:p>
        </p:txBody>
      </p:sp>
      <p:pic>
        <p:nvPicPr>
          <p:cNvPr id="6146" name="Picture 2" descr="H:\психохирургия\опер 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204864"/>
            <a:ext cx="3295650" cy="13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H:\психохирургия\опер 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348880"/>
            <a:ext cx="284797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:\психохирургия\опер 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221088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H:\психохирургия\опер 5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551" y="4221088"/>
            <a:ext cx="1524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1571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Хирургия. Открытая</a:t>
            </a:r>
          </a:p>
        </p:txBody>
      </p:sp>
      <p:pic>
        <p:nvPicPr>
          <p:cNvPr id="3074" name="Picture 2" descr="H:\психохирургия\lobectomy_schem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564904"/>
            <a:ext cx="4032448" cy="3020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H:\психохирургия\lobectomy_ski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792" y="3861049"/>
            <a:ext cx="3628879" cy="2601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499992" y="2175247"/>
            <a:ext cx="39528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err="1" smtClean="0"/>
              <a:t>Амигдалогиппокампэктомия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302069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Отечественный вклад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При эпилепсии выполняют переднюю </a:t>
            </a:r>
            <a:r>
              <a:rPr lang="ru-RU" dirty="0" err="1" smtClean="0"/>
              <a:t>лобэктомию</a:t>
            </a:r>
            <a:r>
              <a:rPr lang="ru-RU" dirty="0" smtClean="0"/>
              <a:t>, </a:t>
            </a:r>
            <a:r>
              <a:rPr lang="ru-RU" dirty="0" err="1" smtClean="0"/>
              <a:t>трансвентрикулярную</a:t>
            </a:r>
            <a:r>
              <a:rPr lang="ru-RU" dirty="0" smtClean="0"/>
              <a:t> </a:t>
            </a:r>
            <a:r>
              <a:rPr lang="ru-RU" dirty="0" err="1" smtClean="0"/>
              <a:t>амигдало-гиппокамп-эктомию</a:t>
            </a:r>
            <a:endParaRPr lang="ru-RU" dirty="0" smtClean="0"/>
          </a:p>
          <a:p>
            <a:pPr lvl="1"/>
            <a:r>
              <a:rPr lang="ru-RU" sz="2600" dirty="0" smtClean="0"/>
              <a:t>В. М. Угрюмов предложил модификацию последнего метода: щадящую поэтапную </a:t>
            </a:r>
            <a:r>
              <a:rPr lang="ru-RU" sz="2600" dirty="0" err="1" smtClean="0"/>
              <a:t>субпиальную</a:t>
            </a:r>
            <a:r>
              <a:rPr lang="ru-RU" sz="2600" dirty="0" smtClean="0"/>
              <a:t> </a:t>
            </a:r>
            <a:r>
              <a:rPr lang="ru-RU" sz="2600" u="sng" dirty="0" smtClean="0">
                <a:hlinkClick r:id="rId2" tooltip="Резекция"/>
              </a:rPr>
              <a:t>резекцию</a:t>
            </a:r>
            <a:r>
              <a:rPr lang="ru-RU" sz="2600" dirty="0" smtClean="0"/>
              <a:t> височной доли под контролем </a:t>
            </a:r>
            <a:r>
              <a:rPr lang="ru-RU" sz="2600" dirty="0" err="1" smtClean="0"/>
              <a:t>электрокортикограммы</a:t>
            </a:r>
            <a:r>
              <a:rPr lang="ru-RU" sz="2600" dirty="0" smtClean="0"/>
              <a:t> (</a:t>
            </a:r>
            <a:r>
              <a:rPr lang="ru-RU" sz="2600" dirty="0" err="1" smtClean="0"/>
              <a:t>ЭКоГ</a:t>
            </a:r>
            <a:r>
              <a:rPr lang="ru-RU" sz="2600" dirty="0" smtClean="0"/>
              <a:t>)</a:t>
            </a:r>
          </a:p>
          <a:p>
            <a:pPr lvl="1"/>
            <a:r>
              <a:rPr lang="ru-RU" sz="2600" dirty="0" smtClean="0"/>
              <a:t>Он также разработал </a:t>
            </a:r>
            <a:r>
              <a:rPr lang="ru-RU" sz="2600" u="sng" dirty="0" smtClean="0">
                <a:hlinkClick r:id="rId3" tooltip="Стереотаксис"/>
              </a:rPr>
              <a:t>стереотаксический метод</a:t>
            </a:r>
            <a:r>
              <a:rPr lang="ru-RU" sz="2600" dirty="0" smtClean="0"/>
              <a:t>, допускающий широкое вмешательство на глубоких структурах и показанный при так называемой </a:t>
            </a:r>
            <a:r>
              <a:rPr lang="ru-RU" sz="2600" dirty="0" err="1" smtClean="0"/>
              <a:t>одноочаговой</a:t>
            </a:r>
            <a:r>
              <a:rPr lang="ru-RU" sz="2600" dirty="0" smtClean="0"/>
              <a:t> и многоочаговой эпилепсии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0795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369" y="188640"/>
            <a:ext cx="8229600" cy="1143000"/>
          </a:xfrm>
        </p:spPr>
        <p:txBody>
          <a:bodyPr/>
          <a:lstStyle/>
          <a:p>
            <a:pPr algn="l"/>
            <a:r>
              <a:rPr lang="ru-RU" dirty="0"/>
              <a:t>Хирургия. </a:t>
            </a:r>
            <a:r>
              <a:rPr lang="ru-RU" dirty="0" smtClean="0"/>
              <a:t>Стереотаксис</a:t>
            </a:r>
            <a:endParaRPr lang="ru-RU" dirty="0"/>
          </a:p>
        </p:txBody>
      </p:sp>
      <p:pic>
        <p:nvPicPr>
          <p:cNvPr id="7170" name="Picture 2" descr="H:\психохирургия\опер 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635" y="1628800"/>
            <a:ext cx="3216534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H:\психохирургия\опер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008439"/>
            <a:ext cx="2275737" cy="2682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:\психохирургия\рама 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334721"/>
            <a:ext cx="2562225" cy="178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3" name="Picture 5" descr="H:\психохирургия\рама 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234707"/>
            <a:ext cx="2593082" cy="2228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73118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Виды операций </a:t>
            </a:r>
            <a:r>
              <a:rPr lang="ru-RU" sz="3600" dirty="0" smtClean="0"/>
              <a:t>(открытые)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36135"/>
            <a:ext cx="6120680" cy="5445193"/>
          </a:xfrm>
        </p:spPr>
        <p:txBody>
          <a:bodyPr>
            <a:normAutofit fontScale="62500" lnSpcReduction="20000"/>
          </a:bodyPr>
          <a:lstStyle/>
          <a:p>
            <a:r>
              <a:rPr lang="ru-RU" b="1" u="sng" dirty="0" err="1">
                <a:hlinkClick r:id="rId2" tooltip="Амигдалотомия (страница отсутствует)"/>
              </a:rPr>
              <a:t>Амигдалотомия</a:t>
            </a:r>
            <a:r>
              <a:rPr lang="ru-RU" dirty="0"/>
              <a:t>, целью которой является миндалевидное тело, была разработана для лечения агрессивности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Ведутся </a:t>
            </a:r>
            <a:r>
              <a:rPr lang="ru-RU" dirty="0"/>
              <a:t>дебаты, является ли </a:t>
            </a:r>
            <a:r>
              <a:rPr lang="ru-RU" sz="3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глубокая стимуляция мозга</a:t>
            </a:r>
            <a:r>
              <a:rPr lang="ru-RU" dirty="0"/>
              <a:t> (DBS) формой </a:t>
            </a:r>
            <a:r>
              <a:rPr lang="ru-RU" dirty="0" err="1" smtClean="0"/>
              <a:t>психохирургии</a:t>
            </a:r>
            <a:endParaRPr lang="ru-RU" dirty="0" smtClean="0"/>
          </a:p>
          <a:p>
            <a:endParaRPr lang="ru-RU" dirty="0"/>
          </a:p>
          <a:p>
            <a:r>
              <a:rPr lang="ru-RU" dirty="0"/>
              <a:t>Эндоскопическая симпатическая блокада (форма эндоскопической торакальной </a:t>
            </a:r>
            <a:r>
              <a:rPr lang="ru-RU" u="sng" dirty="0" err="1">
                <a:hlinkClick r:id="rId3" tooltip="Симпатэктомия (страница отсутствует)"/>
              </a:rPr>
              <a:t>симпатэктомии</a:t>
            </a:r>
            <a:r>
              <a:rPr lang="ru-RU" dirty="0"/>
              <a:t>) у пациентов с </a:t>
            </a:r>
            <a:r>
              <a:rPr lang="ru-RU" u="sng" dirty="0">
                <a:hlinkClick r:id="rId4" tooltip="Тревожное расстройство"/>
              </a:rPr>
              <a:t>тревожным расстройством</a:t>
            </a:r>
            <a:r>
              <a:rPr lang="ru-RU" dirty="0"/>
              <a:t> иногда считают </a:t>
            </a:r>
            <a:r>
              <a:rPr lang="ru-RU" dirty="0" err="1"/>
              <a:t>психохирургическим</a:t>
            </a:r>
            <a:r>
              <a:rPr lang="ru-RU" dirty="0"/>
              <a:t> лечением, хотя она и не относится к хирургии </a:t>
            </a:r>
            <a:r>
              <a:rPr lang="ru-RU" dirty="0" smtClean="0"/>
              <a:t>мозга. Используется и в лечении</a:t>
            </a:r>
            <a:r>
              <a:rPr lang="ru-RU" dirty="0"/>
              <a:t> </a:t>
            </a:r>
            <a:r>
              <a:rPr lang="ru-RU" u="sng" dirty="0" smtClean="0">
                <a:hlinkClick r:id="rId5" tooltip="Шизофрения"/>
              </a:rPr>
              <a:t>шизофрении</a:t>
            </a:r>
            <a:endParaRPr lang="ru-RU" u="sng" baseline="30000" dirty="0"/>
          </a:p>
          <a:p>
            <a:pPr lvl="1"/>
            <a:r>
              <a:rPr lang="ru-RU" dirty="0" smtClean="0"/>
              <a:t>ESB </a:t>
            </a:r>
            <a:r>
              <a:rPr lang="ru-RU" dirty="0"/>
              <a:t>нарушает мозговую регуляцию многих органов, обычно страдающих от эмоций, например сердца и кровеносных сосудов. Многие исследования показывают значительное снижение тревожности и страха у пациентов с социальными фобиями, а также улучшение качества их жизни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  <p:pic>
        <p:nvPicPr>
          <p:cNvPr id="4" name="Picture 4" descr="H:\психохирургия\схема 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149080"/>
            <a:ext cx="2044110" cy="2294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82386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Виды операций </a:t>
            </a:r>
            <a:r>
              <a:rPr lang="ru-RU" sz="3600" dirty="0" smtClean="0"/>
              <a:t>(</a:t>
            </a:r>
            <a:r>
              <a:rPr lang="ru-RU" sz="3600" dirty="0" smtClean="0"/>
              <a:t>стереотаксис, деструкция)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01619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Передняя </a:t>
            </a:r>
            <a:r>
              <a:rPr lang="ru-RU" b="1" u="sng" dirty="0" err="1" smtClean="0">
                <a:hlinkClick r:id="rId2" tooltip="Цингулотомия"/>
              </a:rPr>
              <a:t>цингулотомия</a:t>
            </a:r>
            <a:r>
              <a:rPr lang="ru-RU" dirty="0" smtClean="0"/>
              <a:t>. В последние десятилетия она была наиболее частой </a:t>
            </a:r>
            <a:r>
              <a:rPr lang="ru-RU" dirty="0" err="1" smtClean="0"/>
              <a:t>психохирургической</a:t>
            </a:r>
            <a:r>
              <a:rPr lang="ru-RU" dirty="0" smtClean="0"/>
              <a:t> процедурой в США</a:t>
            </a:r>
          </a:p>
          <a:p>
            <a:pPr lvl="1"/>
            <a:r>
              <a:rPr lang="ru-RU" dirty="0" smtClean="0"/>
              <a:t>Операция производится на передней поясной коре, разрывает связь таламической и задней лобной областей, а также разрушает переднюю поясную область</a:t>
            </a:r>
          </a:p>
          <a:p>
            <a:r>
              <a:rPr lang="ru-RU" b="1" dirty="0" smtClean="0"/>
              <a:t>Передняя </a:t>
            </a:r>
            <a:r>
              <a:rPr lang="ru-RU" b="1" u="sng" dirty="0" err="1" smtClean="0">
                <a:hlinkClick r:id="rId3" tooltip="Капсулотомия"/>
              </a:rPr>
              <a:t>капсулотомия</a:t>
            </a:r>
            <a:r>
              <a:rPr lang="ru-RU" dirty="0" smtClean="0"/>
              <a:t> </a:t>
            </a:r>
          </a:p>
          <a:p>
            <a:pPr lvl="1"/>
            <a:r>
              <a:rPr lang="ru-RU" dirty="0" smtClean="0"/>
              <a:t>Целью операции является разъединение </a:t>
            </a:r>
            <a:r>
              <a:rPr lang="ru-RU" dirty="0" err="1" smtClean="0"/>
              <a:t>орбитофронтальной</a:t>
            </a:r>
            <a:r>
              <a:rPr lang="ru-RU" dirty="0" smtClean="0"/>
              <a:t> коры и таламических ядер</a:t>
            </a:r>
          </a:p>
          <a:p>
            <a:r>
              <a:rPr lang="ru-RU" b="1" dirty="0" err="1" smtClean="0"/>
              <a:t>Субкаудальная</a:t>
            </a:r>
            <a:r>
              <a:rPr lang="ru-RU" b="1" dirty="0" smtClean="0"/>
              <a:t> </a:t>
            </a:r>
            <a:r>
              <a:rPr lang="ru-RU" b="1" u="sng" dirty="0" err="1" smtClean="0">
                <a:hlinkClick r:id="rId4" tooltip="Трактотомия"/>
              </a:rPr>
              <a:t>трактотомия</a:t>
            </a:r>
            <a:r>
              <a:rPr lang="ru-RU" dirty="0" smtClean="0"/>
              <a:t> </a:t>
            </a:r>
          </a:p>
          <a:p>
            <a:pPr lvl="1"/>
            <a:r>
              <a:rPr lang="ru-RU" dirty="0" smtClean="0"/>
              <a:t>Нацелена на нижний медиальный квадрант лобной доли, совершая разрыв связи </a:t>
            </a:r>
            <a:r>
              <a:rPr lang="ru-RU" dirty="0" err="1" smtClean="0"/>
              <a:t>лимбической</a:t>
            </a:r>
            <a:r>
              <a:rPr lang="ru-RU" dirty="0" smtClean="0"/>
              <a:t> системы и </a:t>
            </a:r>
            <a:r>
              <a:rPr lang="ru-RU" dirty="0" err="1" smtClean="0"/>
              <a:t>супраорбитальной</a:t>
            </a:r>
            <a:r>
              <a:rPr lang="ru-RU" dirty="0" smtClean="0"/>
              <a:t> части лобной доли</a:t>
            </a:r>
          </a:p>
          <a:p>
            <a:r>
              <a:rPr lang="ru-RU" b="1" dirty="0" err="1" smtClean="0"/>
              <a:t>Лимбическая</a:t>
            </a:r>
            <a:r>
              <a:rPr lang="ru-RU" b="1" dirty="0" smtClean="0"/>
              <a:t> </a:t>
            </a:r>
            <a:r>
              <a:rPr lang="ru-RU" b="1" u="sng" dirty="0" err="1" smtClean="0">
                <a:hlinkClick r:id="rId5" tooltip="Лимбическая лейкотомия"/>
              </a:rPr>
              <a:t>лейкотомия</a:t>
            </a:r>
            <a:r>
              <a:rPr lang="ru-RU" dirty="0" smtClean="0"/>
              <a:t> является сочетанием </a:t>
            </a:r>
            <a:r>
              <a:rPr lang="ru-RU" dirty="0" err="1" smtClean="0"/>
              <a:t>субкаудальной</a:t>
            </a:r>
            <a:r>
              <a:rPr lang="ru-RU" dirty="0" smtClean="0"/>
              <a:t> </a:t>
            </a:r>
            <a:r>
              <a:rPr lang="ru-RU" dirty="0" err="1" smtClean="0"/>
              <a:t>трактотомии</a:t>
            </a:r>
            <a:r>
              <a:rPr lang="ru-RU" dirty="0" smtClean="0"/>
              <a:t> и передней </a:t>
            </a:r>
            <a:r>
              <a:rPr lang="ru-RU" dirty="0" err="1" smtClean="0"/>
              <a:t>цингулотомии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Picture 2" descr="H:\психохирургия\рама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4732" y="5019675"/>
            <a:ext cx="2495550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00914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Глубокая </a:t>
            </a:r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стимуляция мозга</a:t>
            </a:r>
            <a:r>
              <a:rPr lang="ru-RU" dirty="0"/>
              <a:t> (DBS)</a:t>
            </a:r>
            <a:endParaRPr lang="ru-RU" dirty="0"/>
          </a:p>
        </p:txBody>
      </p:sp>
      <p:pic>
        <p:nvPicPr>
          <p:cNvPr id="8195" name="Picture 3" descr="H:\психохирургия\рентге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060848"/>
            <a:ext cx="2466975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 descr="H:\психохирургия\схема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907312"/>
            <a:ext cx="4690938" cy="2593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:\психохирургия\схема 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16831"/>
            <a:ext cx="2791414" cy="2001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0475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/ противоречия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Где производить?</a:t>
            </a:r>
          </a:p>
          <a:p>
            <a:pPr lvl="1"/>
            <a:r>
              <a:rPr lang="ru-RU" dirty="0" smtClean="0"/>
              <a:t>Организационно, на какой базе</a:t>
            </a:r>
          </a:p>
          <a:p>
            <a:r>
              <a:rPr lang="ru-RU" dirty="0" smtClean="0"/>
              <a:t>Этические </a:t>
            </a:r>
            <a:r>
              <a:rPr lang="ru-RU" dirty="0" smtClean="0"/>
              <a:t>сложности</a:t>
            </a:r>
          </a:p>
          <a:p>
            <a:r>
              <a:rPr lang="ru-RU" dirty="0" smtClean="0"/>
              <a:t>Разные страны</a:t>
            </a:r>
            <a:endParaRPr lang="ru-RU" dirty="0" smtClean="0"/>
          </a:p>
          <a:p>
            <a:r>
              <a:rPr lang="ru-RU" dirty="0" smtClean="0"/>
              <a:t>Новые </a:t>
            </a:r>
            <a:r>
              <a:rPr lang="ru-RU" dirty="0" smtClean="0"/>
              <a:t>области применения</a:t>
            </a:r>
            <a:endParaRPr lang="ru-RU" dirty="0" smtClean="0"/>
          </a:p>
          <a:p>
            <a:pPr lvl="1"/>
            <a:r>
              <a:rPr lang="ru-RU" sz="2400" dirty="0" smtClean="0"/>
              <a:t>Депрессия</a:t>
            </a:r>
          </a:p>
          <a:p>
            <a:pPr lvl="1"/>
            <a:r>
              <a:rPr lang="ru-RU" sz="2400" dirty="0" smtClean="0"/>
              <a:t>Синдром Жиль-де-ла-</a:t>
            </a:r>
            <a:r>
              <a:rPr lang="ru-RU" sz="2400" dirty="0" err="1" smtClean="0"/>
              <a:t>Туретта</a:t>
            </a:r>
            <a:endParaRPr lang="ru-RU" sz="2400" dirty="0" smtClean="0"/>
          </a:p>
          <a:p>
            <a:pPr lvl="1"/>
            <a:r>
              <a:rPr lang="ru-RU" sz="2400" dirty="0" smtClean="0"/>
              <a:t>Наркомания</a:t>
            </a:r>
          </a:p>
          <a:p>
            <a:pPr lvl="1"/>
            <a:r>
              <a:rPr lang="ru-RU" sz="2400" dirty="0" smtClean="0"/>
              <a:t>Болезнь Альцгеймера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88209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Психохирургия</a:t>
            </a:r>
            <a:r>
              <a:rPr lang="ru-RU" dirty="0"/>
              <a:t> 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раздел</a:t>
            </a:r>
            <a:r>
              <a:rPr lang="ru-RU" dirty="0"/>
              <a:t> </a:t>
            </a:r>
            <a:r>
              <a:rPr lang="ru-RU" u="sng" dirty="0">
                <a:hlinkClick r:id="rId2" tooltip="Нейрохирургия"/>
              </a:rPr>
              <a:t>нейрохирургии</a:t>
            </a:r>
            <a:r>
              <a:rPr lang="ru-RU" dirty="0"/>
              <a:t> по лечению </a:t>
            </a:r>
            <a:r>
              <a:rPr lang="ru-RU" u="sng" dirty="0">
                <a:hlinkClick r:id="rId3" tooltip="Психическое расстройство"/>
              </a:rPr>
              <a:t>психических расстройств</a:t>
            </a:r>
            <a:r>
              <a:rPr lang="ru-RU" dirty="0"/>
              <a:t> с помощью операций на </a:t>
            </a:r>
            <a:r>
              <a:rPr lang="ru-RU" u="sng" dirty="0">
                <a:hlinkClick r:id="rId4" tooltip="Головной мозг"/>
              </a:rPr>
              <a:t>головном </a:t>
            </a:r>
            <a:r>
              <a:rPr lang="ru-RU" u="sng" dirty="0" smtClean="0">
                <a:hlinkClick r:id="rId4" tooltip="Головной мозг"/>
              </a:rPr>
              <a:t>мозге</a:t>
            </a:r>
            <a:endParaRPr lang="ru-RU" dirty="0" smtClean="0"/>
          </a:p>
          <a:p>
            <a:pPr lvl="1"/>
            <a:r>
              <a:rPr lang="ru-RU" dirty="0" smtClean="0"/>
              <a:t>Возникающее </a:t>
            </a:r>
            <a:r>
              <a:rPr lang="ru-RU" dirty="0"/>
              <a:t>после этих операций состояние у больного является </a:t>
            </a:r>
            <a:r>
              <a:rPr lang="ru-RU" dirty="0" smtClean="0"/>
              <a:t>необратимым</a:t>
            </a:r>
          </a:p>
          <a:p>
            <a:pPr lvl="1"/>
            <a:r>
              <a:rPr lang="ru-RU" dirty="0" smtClean="0"/>
              <a:t>поэтому </a:t>
            </a:r>
            <a:r>
              <a:rPr lang="ru-RU" dirty="0"/>
              <a:t>такие операции выполняются лишь в случае очень сильных и не поддающихся никакому другому лечению симптомов (особенно при сильном хроническом беспокойстве, депрессии и не поддающейся лекарственному снятию боли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dirty="0"/>
              <a:t>Крайне противоречивый метод </a:t>
            </a:r>
            <a:r>
              <a:rPr lang="ru-RU" dirty="0" smtClean="0"/>
              <a:t>лечения</a:t>
            </a:r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За </a:t>
            </a:r>
            <a:r>
              <a:rPr lang="ru-RU" dirty="0"/>
              <a:t>внедрение </a:t>
            </a:r>
            <a:r>
              <a:rPr lang="ru-RU" u="sng" dirty="0">
                <a:hlinkClick r:id="rId5" tooltip="Лоботомия"/>
              </a:rPr>
              <a:t>префронтальной </a:t>
            </a:r>
            <a:r>
              <a:rPr lang="ru-RU" u="sng" dirty="0" err="1">
                <a:hlinkClick r:id="rId5" tooltip="Лоботомия"/>
              </a:rPr>
              <a:t>лейкотомии</a:t>
            </a:r>
            <a:r>
              <a:rPr lang="ru-RU" dirty="0"/>
              <a:t> </a:t>
            </a:r>
            <a:r>
              <a:rPr lang="ru-RU" u="sng" dirty="0">
                <a:hlinkClick r:id="rId6" tooltip="Эгаш Мониш, Антониу"/>
              </a:rPr>
              <a:t>Э. </a:t>
            </a:r>
            <a:r>
              <a:rPr lang="ru-RU" u="sng" dirty="0" err="1">
                <a:hlinkClick r:id="rId6" tooltip="Эгаш Мониш, Антониу"/>
              </a:rPr>
              <a:t>Монишу</a:t>
            </a:r>
            <a:r>
              <a:rPr lang="ru-RU" dirty="0"/>
              <a:t> в </a:t>
            </a:r>
            <a:r>
              <a:rPr lang="ru-RU" u="sng" dirty="0">
                <a:hlinkClick r:id="rId7" tooltip="1949 год"/>
              </a:rPr>
              <a:t>1949 году</a:t>
            </a:r>
            <a:r>
              <a:rPr lang="ru-RU" dirty="0"/>
              <a:t> была присуждена </a:t>
            </a:r>
            <a:r>
              <a:rPr lang="ru-RU" u="sng" dirty="0">
                <a:hlinkClick r:id="rId8" tooltip="Нобелевская премия по физиологии и медицине"/>
              </a:rPr>
              <a:t>Нобелевская премия по физиологии и медицине</a:t>
            </a:r>
            <a:r>
              <a:rPr lang="ru-RU" dirty="0"/>
              <a:t>. </a:t>
            </a:r>
            <a:endParaRPr lang="ru-RU" dirty="0" smtClean="0"/>
          </a:p>
          <a:p>
            <a:pPr lvl="1"/>
            <a:r>
              <a:rPr lang="ru-RU" sz="2600" dirty="0" smtClean="0"/>
              <a:t>Большое </a:t>
            </a:r>
            <a:r>
              <a:rPr lang="ru-RU" sz="2600" dirty="0"/>
              <a:t>количество осложнений, неудовлетворительных результатов и появление новых методов лечения психических заболеваний заставило отказаться от использования данной операции в клинической </a:t>
            </a:r>
            <a:r>
              <a:rPr lang="ru-RU" sz="2600" dirty="0" smtClean="0"/>
              <a:t>практике</a:t>
            </a:r>
            <a:endParaRPr lang="ru-RU" sz="2600" dirty="0" smtClean="0"/>
          </a:p>
        </p:txBody>
      </p:sp>
    </p:spTree>
    <p:extLst>
      <p:ext uri="{BB962C8B-B14F-4D97-AF65-F5344CB8AC3E}">
        <p14:creationId xmlns:p14="http://schemas.microsoft.com/office/powerpoint/2010/main" val="206998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620688"/>
            <a:ext cx="750952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err="1" smtClean="0"/>
              <a:t>Лимбическая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система</a:t>
            </a:r>
            <a:endParaRPr lang="ru-RU" dirty="0"/>
          </a:p>
        </p:txBody>
      </p:sp>
      <p:pic>
        <p:nvPicPr>
          <p:cNvPr id="4100" name="Picture 4" descr="H:\психохирургия\limb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608" y="3068960"/>
            <a:ext cx="3867538" cy="3165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H:\психохирургия\amygdala 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7" y="3717032"/>
            <a:ext cx="3837901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H:\психохирургия\limbic 2.jpg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837" y="691077"/>
            <a:ext cx="2880320" cy="2867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Мишени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/>
          </a:bodyPr>
          <a:lstStyle/>
          <a:p>
            <a:r>
              <a:rPr lang="ru-RU" dirty="0"/>
              <a:t>Все формы </a:t>
            </a:r>
            <a:r>
              <a:rPr lang="ru-RU" dirty="0" err="1"/>
              <a:t>психохирургии</a:t>
            </a:r>
            <a:r>
              <a:rPr lang="ru-RU" dirty="0"/>
              <a:t>, использующиеся сегодня </a:t>
            </a:r>
            <a:r>
              <a:rPr lang="ru-RU" dirty="0" smtClean="0"/>
              <a:t> проводятся </a:t>
            </a:r>
            <a:r>
              <a:rPr lang="ru-RU" dirty="0"/>
              <a:t>на </a:t>
            </a:r>
            <a:r>
              <a:rPr lang="ru-RU" dirty="0" err="1"/>
              <a:t>лимбической</a:t>
            </a:r>
            <a:r>
              <a:rPr lang="ru-RU" dirty="0"/>
              <a:t> системе, включающей в себя такие структуры, </a:t>
            </a:r>
            <a:r>
              <a:rPr lang="ru-RU" sz="3000" dirty="0"/>
              <a:t>как </a:t>
            </a:r>
            <a:r>
              <a:rPr lang="ru-RU" sz="3000" u="sng" dirty="0">
                <a:hlinkClick r:id="rId2" tooltip="Миндалевидное тело"/>
              </a:rPr>
              <a:t>миндалевидное тело</a:t>
            </a:r>
            <a:r>
              <a:rPr lang="ru-RU" sz="3000" dirty="0"/>
              <a:t>, </a:t>
            </a:r>
            <a:r>
              <a:rPr lang="ru-RU" sz="3000" u="sng" dirty="0" err="1">
                <a:hlinkClick r:id="rId3" tooltip="Гиппокамп"/>
              </a:rPr>
              <a:t>гиппокамп</a:t>
            </a:r>
            <a:r>
              <a:rPr lang="ru-RU" sz="3000" dirty="0"/>
              <a:t>, </a:t>
            </a:r>
            <a:r>
              <a:rPr lang="ru-RU" sz="3000" dirty="0" smtClean="0"/>
              <a:t>некоторые  ядра</a:t>
            </a:r>
            <a:r>
              <a:rPr lang="ru-RU" sz="3000" dirty="0"/>
              <a:t> </a:t>
            </a:r>
            <a:r>
              <a:rPr lang="ru-RU" sz="3000" u="sng" dirty="0">
                <a:hlinkClick r:id="rId4" tooltip="Таламус"/>
              </a:rPr>
              <a:t>таламуса</a:t>
            </a:r>
            <a:r>
              <a:rPr lang="ru-RU" sz="3000" dirty="0"/>
              <a:t> </a:t>
            </a:r>
            <a:r>
              <a:rPr lang="ru-RU" sz="3000" dirty="0" smtClean="0"/>
              <a:t> и </a:t>
            </a:r>
            <a:r>
              <a:rPr lang="ru-RU" sz="3000" dirty="0"/>
              <a:t> </a:t>
            </a:r>
            <a:r>
              <a:rPr lang="ru-RU" sz="3000" u="sng" dirty="0">
                <a:hlinkClick r:id="rId5" tooltip="Гипоталамус"/>
              </a:rPr>
              <a:t>гипоталамуса</a:t>
            </a:r>
            <a:r>
              <a:rPr lang="ru-RU" sz="3000" dirty="0"/>
              <a:t>, </a:t>
            </a:r>
            <a:r>
              <a:rPr lang="ru-RU" sz="3000" dirty="0" smtClean="0"/>
              <a:t> </a:t>
            </a:r>
            <a:r>
              <a:rPr lang="ru-RU" sz="3000" u="sng" dirty="0" smtClean="0">
                <a:hlinkClick r:id="rId6" tooltip="Префронтальная кора головного мозга"/>
              </a:rPr>
              <a:t>префронтальную</a:t>
            </a:r>
            <a:r>
              <a:rPr lang="ru-RU" sz="3000" dirty="0"/>
              <a:t> и </a:t>
            </a:r>
            <a:r>
              <a:rPr lang="ru-RU" sz="3000" dirty="0" err="1"/>
              <a:t>орбитофронтальную</a:t>
            </a:r>
            <a:r>
              <a:rPr lang="ru-RU" sz="3000" dirty="0"/>
              <a:t> </a:t>
            </a:r>
            <a:r>
              <a:rPr lang="ru-RU" sz="3000" u="sng" dirty="0">
                <a:hlinkClick r:id="rId7" tooltip="Кора головного мозга"/>
              </a:rPr>
              <a:t>кору головного мозга</a:t>
            </a:r>
            <a:r>
              <a:rPr lang="ru-RU" sz="3000" dirty="0"/>
              <a:t>, и поясную </a:t>
            </a:r>
            <a:r>
              <a:rPr lang="ru-RU" sz="3000" dirty="0" smtClean="0"/>
              <a:t>извилину</a:t>
            </a:r>
          </a:p>
          <a:p>
            <a:pPr lvl="1"/>
            <a:r>
              <a:rPr lang="ru-RU" sz="2600" dirty="0" smtClean="0">
                <a:solidFill>
                  <a:srgbClr val="0070C0"/>
                </a:solidFill>
              </a:rPr>
              <a:t>все </a:t>
            </a:r>
            <a:r>
              <a:rPr lang="ru-RU" sz="2600" dirty="0">
                <a:solidFill>
                  <a:srgbClr val="0070C0"/>
                </a:solidFill>
              </a:rPr>
              <a:t>они </a:t>
            </a:r>
            <a:r>
              <a:rPr lang="ru-RU" sz="2600" dirty="0" smtClean="0">
                <a:solidFill>
                  <a:srgbClr val="0070C0"/>
                </a:solidFill>
              </a:rPr>
              <a:t>связаны и, </a:t>
            </a:r>
            <a:r>
              <a:rPr lang="ru-RU" sz="2600" dirty="0">
                <a:solidFill>
                  <a:srgbClr val="0070C0"/>
                </a:solidFill>
              </a:rPr>
              <a:t>как полагают, играют роль в регуляции </a:t>
            </a:r>
            <a:r>
              <a:rPr lang="ru-RU" sz="2600" dirty="0" smtClean="0">
                <a:solidFill>
                  <a:srgbClr val="0070C0"/>
                </a:solidFill>
              </a:rPr>
              <a:t>эмоций</a:t>
            </a:r>
            <a:endParaRPr lang="ru-RU" sz="2600" u="sng" baseline="30000" dirty="0">
              <a:solidFill>
                <a:srgbClr val="0070C0"/>
              </a:solidFill>
            </a:endParaRPr>
          </a:p>
          <a:p>
            <a:pPr lvl="1"/>
            <a:r>
              <a:rPr lang="ru-RU" sz="2600" dirty="0">
                <a:solidFill>
                  <a:srgbClr val="0070C0"/>
                </a:solidFill>
              </a:rPr>
              <a:t>п</a:t>
            </a:r>
            <a:r>
              <a:rPr lang="ru-RU" sz="2600" dirty="0" smtClean="0">
                <a:solidFill>
                  <a:srgbClr val="0070C0"/>
                </a:solidFill>
              </a:rPr>
              <a:t>ока </a:t>
            </a:r>
            <a:r>
              <a:rPr lang="ru-RU" sz="2600" dirty="0">
                <a:solidFill>
                  <a:srgbClr val="0070C0"/>
                </a:solidFill>
              </a:rPr>
              <a:t>не существует международного консенсуса по наиболее эффективной </a:t>
            </a:r>
            <a:r>
              <a:rPr lang="ru-RU" sz="2600" dirty="0" smtClean="0">
                <a:solidFill>
                  <a:srgbClr val="0070C0"/>
                </a:solidFill>
              </a:rPr>
              <a:t>структуре</a:t>
            </a:r>
            <a:endParaRPr lang="ru-RU" sz="2600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923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Лимбическая</a:t>
            </a:r>
            <a:r>
              <a:rPr lang="ru-RU" dirty="0" smtClean="0"/>
              <a:t> система</a:t>
            </a:r>
            <a:endParaRPr lang="ru-RU" dirty="0"/>
          </a:p>
        </p:txBody>
      </p:sp>
      <p:pic>
        <p:nvPicPr>
          <p:cNvPr id="5122" name="Picture 2" descr="H:\психохирургия\limbic 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61" y="1484784"/>
            <a:ext cx="4629086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H:\психохирургия\limbic 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8228" y="1129170"/>
            <a:ext cx="2952318" cy="1939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:\психохирургия\limbic 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005064"/>
            <a:ext cx="3136561" cy="2511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H:\психохирургия\limbic 1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1729" y="3717032"/>
            <a:ext cx="3116118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52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H:\психохирургия\limbic 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284984"/>
            <a:ext cx="3537744" cy="2649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H:\психохирургия\limbic 4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9438" y="4002594"/>
            <a:ext cx="3024336" cy="2828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:\психохирургия\amygdala 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27270"/>
            <a:ext cx="3049686" cy="3274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:\психохирургия\amygdal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854" y="367203"/>
            <a:ext cx="3315130" cy="2701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445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Отечественная история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Проведение лоботомии в </a:t>
            </a:r>
            <a:r>
              <a:rPr lang="ru-RU" u="sng" dirty="0" smtClean="0">
                <a:hlinkClick r:id="rId2" tooltip="СССР"/>
              </a:rPr>
              <a:t>СССР</a:t>
            </a:r>
            <a:r>
              <a:rPr lang="ru-RU" dirty="0" smtClean="0"/>
              <a:t> было запрещено 9 декабря 1950 года приказом Минздрава № 1003. </a:t>
            </a:r>
            <a:endParaRPr lang="ru-RU" dirty="0" smtClean="0"/>
          </a:p>
          <a:p>
            <a:pPr lvl="1"/>
            <a:r>
              <a:rPr lang="ru-RU" sz="2600" dirty="0" smtClean="0">
                <a:solidFill>
                  <a:srgbClr val="0070C0"/>
                </a:solidFill>
              </a:rPr>
              <a:t>Запрет </a:t>
            </a:r>
            <a:r>
              <a:rPr lang="ru-RU" sz="2600" dirty="0" err="1" smtClean="0">
                <a:solidFill>
                  <a:srgbClr val="0070C0"/>
                </a:solidFill>
              </a:rPr>
              <a:t>психохирургии</a:t>
            </a:r>
            <a:r>
              <a:rPr lang="ru-RU" sz="2600" dirty="0" smtClean="0">
                <a:solidFill>
                  <a:srgbClr val="0070C0"/>
                </a:solidFill>
              </a:rPr>
              <a:t> в СССР был принят в условиях </a:t>
            </a:r>
            <a:r>
              <a:rPr lang="ru-RU" sz="2600" dirty="0" smtClean="0">
                <a:solidFill>
                  <a:srgbClr val="0070C0"/>
                </a:solidFill>
              </a:rPr>
              <a:t>объявления</a:t>
            </a:r>
            <a:r>
              <a:rPr lang="ru-RU" sz="2600" dirty="0" smtClean="0">
                <a:solidFill>
                  <a:srgbClr val="0070C0"/>
                </a:solidFill>
              </a:rPr>
              <a:t> </a:t>
            </a:r>
            <a:r>
              <a:rPr lang="ru-RU" sz="2600" u="sng" dirty="0" smtClean="0">
                <a:solidFill>
                  <a:srgbClr val="0070C0"/>
                </a:solidFill>
                <a:hlinkClick r:id="rId3" tooltip="Генетика"/>
              </a:rPr>
              <a:t>генетики</a:t>
            </a:r>
            <a:r>
              <a:rPr lang="ru-RU" sz="2600" dirty="0" smtClean="0">
                <a:solidFill>
                  <a:srgbClr val="0070C0"/>
                </a:solidFill>
              </a:rPr>
              <a:t> и </a:t>
            </a:r>
            <a:r>
              <a:rPr lang="ru-RU" sz="2600" u="sng" dirty="0" smtClean="0">
                <a:solidFill>
                  <a:srgbClr val="0070C0"/>
                </a:solidFill>
                <a:hlinkClick r:id="rId4" tooltip="Кибернетика"/>
              </a:rPr>
              <a:t>кибернетики</a:t>
            </a:r>
            <a:r>
              <a:rPr lang="ru-RU" sz="2600" dirty="0" smtClean="0">
                <a:solidFill>
                  <a:srgbClr val="0070C0"/>
                </a:solidFill>
              </a:rPr>
              <a:t> «реакционными буржуазными </a:t>
            </a:r>
            <a:r>
              <a:rPr lang="ru-RU" sz="2600" u="sng" dirty="0" smtClean="0">
                <a:solidFill>
                  <a:srgbClr val="0070C0"/>
                </a:solidFill>
                <a:hlinkClick r:id="rId5" tooltip="Лженаука"/>
              </a:rPr>
              <a:t>лженауками</a:t>
            </a:r>
            <a:r>
              <a:rPr lang="ru-RU" sz="2600" dirty="0" smtClean="0">
                <a:solidFill>
                  <a:srgbClr val="0070C0"/>
                </a:solidFill>
              </a:rPr>
              <a:t>»</a:t>
            </a:r>
            <a:endParaRPr lang="ru-RU" sz="2600" dirty="0" smtClean="0">
              <a:solidFill>
                <a:srgbClr val="0070C0"/>
              </a:solidFill>
            </a:endParaRPr>
          </a:p>
          <a:p>
            <a:pPr lvl="1"/>
            <a:r>
              <a:rPr lang="ru-RU" sz="2600" dirty="0" smtClean="0">
                <a:solidFill>
                  <a:srgbClr val="0070C0"/>
                </a:solidFill>
              </a:rPr>
              <a:t>На данный момент </a:t>
            </a:r>
            <a:r>
              <a:rPr lang="ru-RU" sz="2600" dirty="0" err="1" smtClean="0">
                <a:solidFill>
                  <a:srgbClr val="0070C0"/>
                </a:solidFill>
              </a:rPr>
              <a:t>психохирургия</a:t>
            </a:r>
            <a:r>
              <a:rPr lang="ru-RU" sz="2600" dirty="0" smtClean="0">
                <a:solidFill>
                  <a:srgbClr val="0070C0"/>
                </a:solidFill>
              </a:rPr>
              <a:t> находится в стадии изучения и имеет ограниченное клиническое </a:t>
            </a:r>
            <a:r>
              <a:rPr lang="ru-RU" sz="2600" dirty="0" smtClean="0">
                <a:solidFill>
                  <a:srgbClr val="0070C0"/>
                </a:solidFill>
              </a:rPr>
              <a:t>применение</a:t>
            </a:r>
            <a:endParaRPr lang="ru-RU" sz="2600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6715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Чаще всего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Хирургическое </a:t>
            </a:r>
            <a:r>
              <a:rPr lang="ru-RU" dirty="0"/>
              <a:t>вмешательство </a:t>
            </a:r>
            <a:r>
              <a:rPr lang="ru-RU" dirty="0" smtClean="0"/>
              <a:t>используется в </a:t>
            </a:r>
            <a:r>
              <a:rPr lang="ru-RU" dirty="0"/>
              <a:t>первую очередь при симптоматической </a:t>
            </a:r>
            <a:r>
              <a:rPr lang="ru-RU" u="sng" dirty="0">
                <a:hlinkClick r:id="rId2" tooltip="Эпилепсия"/>
              </a:rPr>
              <a:t>эпилепсии</a:t>
            </a:r>
            <a:r>
              <a:rPr lang="ru-RU" dirty="0"/>
              <a:t>, вызванной локальными нарушениями, например </a:t>
            </a:r>
            <a:r>
              <a:rPr lang="ru-RU" dirty="0" smtClean="0"/>
              <a:t>опухолью</a:t>
            </a:r>
            <a:endParaRPr lang="ru-RU" dirty="0"/>
          </a:p>
          <a:p>
            <a:r>
              <a:rPr lang="ru-RU" dirty="0">
                <a:solidFill>
                  <a:srgbClr val="0070C0"/>
                </a:solidFill>
              </a:rPr>
              <a:t>Хирургическое лечение  </a:t>
            </a:r>
            <a:r>
              <a:rPr lang="ru-RU" u="sng" dirty="0">
                <a:solidFill>
                  <a:srgbClr val="0070C0"/>
                </a:solidFill>
                <a:hlinkClick r:id="rId3" tooltip="Височная эпилепсия"/>
              </a:rPr>
              <a:t>височной эпилепсии</a:t>
            </a:r>
            <a:r>
              <a:rPr lang="ru-RU" dirty="0">
                <a:solidFill>
                  <a:srgbClr val="0070C0"/>
                </a:solidFill>
              </a:rPr>
              <a:t> </a:t>
            </a:r>
            <a:r>
              <a:rPr lang="ru-RU" dirty="0" smtClean="0">
                <a:solidFill>
                  <a:srgbClr val="0070C0"/>
                </a:solidFill>
              </a:rPr>
              <a:t>применяют широко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smtClean="0">
                <a:solidFill>
                  <a:srgbClr val="0070C0"/>
                </a:solidFill>
              </a:rPr>
              <a:t>когда </a:t>
            </a:r>
            <a:r>
              <a:rPr lang="ru-RU" dirty="0">
                <a:solidFill>
                  <a:srgbClr val="0070C0"/>
                </a:solidFill>
              </a:rPr>
              <a:t>лекарственная терапия оказывается </a:t>
            </a:r>
            <a:r>
              <a:rPr lang="ru-RU" dirty="0" smtClean="0">
                <a:solidFill>
                  <a:srgbClr val="0070C0"/>
                </a:solidFill>
              </a:rPr>
              <a:t>неэффективной</a:t>
            </a:r>
          </a:p>
          <a:p>
            <a:pPr lvl="1"/>
            <a:r>
              <a:rPr lang="ru-RU" dirty="0" smtClean="0">
                <a:solidFill>
                  <a:srgbClr val="0070C0"/>
                </a:solidFill>
              </a:rPr>
              <a:t>В </a:t>
            </a:r>
            <a:r>
              <a:rPr lang="ru-RU" dirty="0">
                <a:solidFill>
                  <a:srgbClr val="0070C0"/>
                </a:solidFill>
              </a:rPr>
              <a:t>ряде случаев оперативное вмешательство не только устраняет припадки, но и нормализует общее состояние </a:t>
            </a:r>
            <a:r>
              <a:rPr lang="ru-RU" dirty="0" smtClean="0">
                <a:solidFill>
                  <a:srgbClr val="0070C0"/>
                </a:solidFill>
              </a:rPr>
              <a:t>больных</a:t>
            </a:r>
            <a:endParaRPr lang="ru-RU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8030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Хирургия. Открытая</a:t>
            </a:r>
            <a:endParaRPr lang="ru-RU" dirty="0"/>
          </a:p>
        </p:txBody>
      </p:sp>
      <p:pic>
        <p:nvPicPr>
          <p:cNvPr id="4" name="Picture 2" descr="H:\психохирургия\lobectomy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28800"/>
            <a:ext cx="3168352" cy="3184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:\психохирургия\corticograph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1054" y="1628800"/>
            <a:ext cx="4148615" cy="2598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43608" y="5589240"/>
            <a:ext cx="39935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Височная </a:t>
            </a:r>
            <a:r>
              <a:rPr lang="ru-RU" sz="3200" dirty="0" err="1" smtClean="0"/>
              <a:t>лобэктомия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0736630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1084</TotalTime>
  <Words>157</Words>
  <Application>Microsoft Office PowerPoint</Application>
  <PresentationFormat>Экран (4:3)</PresentationFormat>
  <Paragraphs>61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Психохирургия</vt:lpstr>
      <vt:lpstr>Психохирургия </vt:lpstr>
      <vt:lpstr>Лимбическая система</vt:lpstr>
      <vt:lpstr>Мишени</vt:lpstr>
      <vt:lpstr>Лимбическая система</vt:lpstr>
      <vt:lpstr>Презентация PowerPoint</vt:lpstr>
      <vt:lpstr>Отечественная история</vt:lpstr>
      <vt:lpstr>Чаще всего</vt:lpstr>
      <vt:lpstr>Хирургия. Открытая</vt:lpstr>
      <vt:lpstr>Хирургия. Стереотаксис</vt:lpstr>
      <vt:lpstr>Хирургия. Открытая</vt:lpstr>
      <vt:lpstr>Отечественный вклад</vt:lpstr>
      <vt:lpstr>Хирургия. Стереотаксис</vt:lpstr>
      <vt:lpstr>Виды операций (открытые)</vt:lpstr>
      <vt:lpstr>Виды операций (стереотаксис, деструкция)</vt:lpstr>
      <vt:lpstr>Глубокая стимуляция мозга (DBS)</vt:lpstr>
      <vt:lpstr>Вопросы / противоречия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Психохирургия</dc:title>
  <dc:creator>nh_nemirovsky</dc:creator>
  <cp:lastModifiedBy>nh_nemirovsky</cp:lastModifiedBy>
  <cp:revision>17</cp:revision>
  <dcterms:created xsi:type="dcterms:W3CDTF">2016-11-21T18:21:54Z</dcterms:created>
  <dcterms:modified xsi:type="dcterms:W3CDTF">2016-11-25T05:02:07Z</dcterms:modified>
</cp:coreProperties>
</file>