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85" r:id="rId3"/>
    <p:sldId id="284" r:id="rId4"/>
    <p:sldId id="263" r:id="rId5"/>
    <p:sldId id="286" r:id="rId6"/>
    <p:sldId id="288" r:id="rId7"/>
    <p:sldId id="287" r:id="rId8"/>
    <p:sldId id="289" r:id="rId9"/>
    <p:sldId id="314" r:id="rId10"/>
    <p:sldId id="290" r:id="rId11"/>
    <p:sldId id="291" r:id="rId12"/>
    <p:sldId id="261" r:id="rId13"/>
    <p:sldId id="292" r:id="rId14"/>
    <p:sldId id="262" r:id="rId15"/>
    <p:sldId id="293" r:id="rId16"/>
    <p:sldId id="268" r:id="rId17"/>
    <p:sldId id="275" r:id="rId18"/>
    <p:sldId id="294" r:id="rId19"/>
    <p:sldId id="295" r:id="rId20"/>
    <p:sldId id="296" r:id="rId21"/>
    <p:sldId id="298" r:id="rId22"/>
    <p:sldId id="299" r:id="rId23"/>
    <p:sldId id="300" r:id="rId24"/>
    <p:sldId id="282" r:id="rId25"/>
    <p:sldId id="269" r:id="rId26"/>
    <p:sldId id="272" r:id="rId27"/>
    <p:sldId id="276" r:id="rId28"/>
    <p:sldId id="277" r:id="rId29"/>
    <p:sldId id="281" r:id="rId30"/>
    <p:sldId id="271" r:id="rId31"/>
    <p:sldId id="264" r:id="rId32"/>
    <p:sldId id="305" r:id="rId33"/>
    <p:sldId id="301" r:id="rId34"/>
    <p:sldId id="278" r:id="rId35"/>
    <p:sldId id="280" r:id="rId36"/>
    <p:sldId id="315" r:id="rId37"/>
    <p:sldId id="304" r:id="rId38"/>
    <p:sldId id="274" r:id="rId39"/>
    <p:sldId id="316" r:id="rId40"/>
    <p:sldId id="317" r:id="rId41"/>
    <p:sldId id="318" r:id="rId42"/>
    <p:sldId id="320" r:id="rId43"/>
    <p:sldId id="306" r:id="rId44"/>
    <p:sldId id="312" r:id="rId45"/>
    <p:sldId id="311" r:id="rId46"/>
    <p:sldId id="321" r:id="rId47"/>
    <p:sldId id="307" r:id="rId48"/>
    <p:sldId id="313" r:id="rId49"/>
    <p:sldId id="308" r:id="rId50"/>
    <p:sldId id="309" r:id="rId51"/>
    <p:sldId id="310" r:id="rId52"/>
    <p:sldId id="32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73" autoAdjust="0"/>
  </p:normalViewPr>
  <p:slideViewPr>
    <p:cSldViewPr>
      <p:cViewPr varScale="1">
        <p:scale>
          <a:sx n="83" d="100"/>
          <a:sy n="83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F56C8-8DC0-43F0-8681-71E310C5125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BDBB6-5DDD-4BB3-A759-B61BD4D8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BDBB6-5DDD-4BB3-A759-B61BD4D8530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studylib.ru/store/data/005115549_1-e2a0cbdaf0832b40ee709ea555743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64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ПТИЧЕСКИЕ СВОЙСТВА АЭРОЗО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488" y="-99392"/>
            <a:ext cx="10119171" cy="80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2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ЭЛЕКТРИЧЕСКИЕ СВОЙСТВА АЭРОЗО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61912"/>
            <a:ext cx="108732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6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4.ppt-online.org/files4/slide/j/jdrTyuOSL9aVUHC3YRnv0fhI4MFQ5klxt61gpA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67545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0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ptcloud.ru/system/slides/pics/007/980/143/original/Slide14.jpg?16642136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16632"/>
            <a:ext cx="10081119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8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q/qoDCrAxbgakNVsI1WpfhnztmdKET6J5c2GP8Q0OB3w/slide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3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4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значимость аэрозолей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виде ингаляционных аэрозолей применяют многие лекарственные препараты для лечения простудных, инфекционных и аллергических заболеваний лёгких и верхних дыхательных путей, для стерилизации операционного поля, ран и ожогов, в хирургии (в виде клея) – для склеивания ран, кожи, бронхов, сосудов, для дезинфекции помещений и т.д. Многие косметические, лакокрасочные, агрохимические средства выпускаются и применяются в виде аэрозолей. В некоторых производствах образуются аэрозоли, губящие растительность и вызывающие профессиональные заболевания: у работников горной промышленности – отложение в лёгких частичек минеральных ископаемых (угля), вдыхаемых с воздухом, вызывает развитие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антракоза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 вдыхании кварцевой и асбестовой пыли развивается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силикоз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Накопление угольной, сахарной, мучной, древесной и другой горючей пыли может привести к пожарам и взрывам. Поэтому в таких производствах необходимо предупредить образование такой пыли. В связи с этим, вредные аэрозоли  разрушают, пропуская их через циклоны (осаждают частиц ДФ под действием центробежных сил) или фильтры.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590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0.showslide.ru/s_slide/60d783b12451a54f859d1f02fb9fb754/db3a321a-0dc6-4339-bf3f-9b0403e4f9b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" y="0"/>
            <a:ext cx="4467387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836712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Частицы порошка прилегают друг другу отдельными участками и между ними остаются заполненные газом пустоты различного размера. Поэтому порошки можно рассматривать как аэрозоли с твёрдой фазой. Порошки обычно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полидисперсны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них размер частиц дисперсной фазы 10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−7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10</a:t>
            </a:r>
            <a:r>
              <a:rPr lang="ru-RU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−4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70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f7ca8f29a5da4bf8739353b475b484df-447378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5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ПОСОБНОСТЬ К ТЕЧЕНИЮ И РАСПЫЛЕН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713"/>
            <a:ext cx="9036495" cy="35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924944"/>
            <a:ext cx="9036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000" dirty="0"/>
              <a:t>Порошки способны к течению при продувании через них газа или при осторожном пересыпании. При этом уменьшается число контактов между частицами, ослабевают силы сцепления. Порошок переходит в расширенное состояние и ведёт себя как жидкость. </a:t>
            </a:r>
            <a:r>
              <a:rPr lang="ru-RU" sz="2000" i="1" dirty="0"/>
              <a:t>Текучесть</a:t>
            </a:r>
            <a:r>
              <a:rPr lang="ru-RU" sz="2000" dirty="0"/>
              <a:t> и </a:t>
            </a:r>
            <a:r>
              <a:rPr lang="ru-RU" sz="2000" i="1" dirty="0"/>
              <a:t>сыпучесть</a:t>
            </a:r>
            <a:r>
              <a:rPr lang="ru-RU" sz="2000" dirty="0"/>
              <a:t> зависят от плотности, размера и формы частиц, влажности среды. При высокой скорости продувания порошок напоминает кипящую жидкость.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интенсивном пересыпании или при обдувании происходит распыление порошков. 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Распыляемость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текучесть больше у порошков со средним размером частиц. В силу слабого взаимодействия между частицами, 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распыляемость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текучесть гидрофобных порошков (например, тальк) больше, чем у гидрофильных (известь). На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распыляемость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текучесть порошков сильно влияет и влажность воздуха.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845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 аспыляем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4160"/>
            <a:ext cx="914501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0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0.showslide.ru/s_slide/50b6c3dc462990fa9b2b73908f6f534d/173f1d92-b62c-4cc9-8923-329468f6937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820472" cy="157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2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ЛЕЖИ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2525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068960"/>
            <a:ext cx="8568952" cy="385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частицами порошков действуют различные силы сцепления (ван-дер-ваальсовое взаимодействие). Сцепление тем больше, чем более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полярны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молекулы вещества. У порошков из гидрофобного вещества они невелики. При хранении под действием силы тяжести частицы сближаются и между ними возрастает число контактов, усиливаются силы межмолекулярного притяжения, в результате чего возрастает устойчивость порошка к механическому перемешиванию. Происходит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слёживание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порошка.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Слёживаемость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порошков тем сильнее, чем меньше и разнообразнее по размеру частицы, чем больше плотность вещества и тем больше его гигроскопичность. Для предупреждения слёживания порошки часто перемешивают и предохраняют от увлажнения.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7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РАНУЛ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606" y="62045"/>
            <a:ext cx="101531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16" y="3735030"/>
            <a:ext cx="91240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Гранулирование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порошков – преднамеренное сцепление частиц порошка в крупные агрегаты (гранулы) под действием взаимных соударений при механическом воздействии (встряхивании или перемешивании во вращающихся барабанах) в увлажнённой среде. Гранулированные порошки не пылят, легче пересыпаются, меньше слёживаются, стойки при хранении, удобны при расфасовке и дозировке. Поэтому минеральные удобрения, в фармацевтической промышленности − многие порошкообразные лекарственные формы (80% всех лекарственных средств) выпускаются в виде гранул, а из гранул прессуют таблетки.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163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ро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5888"/>
            <a:ext cx="96111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6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3/8f0f821c2408b4696d7d170e4153d829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6212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239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f82d38d681c58c3b119ca4021f4392b1af5ce6f4-106393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842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i/IN43lAUs2EufDVMbKiFZxa5PzWC6rX9RckmepH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568"/>
            <a:ext cx="888821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623845"/>
            <a:ext cx="9144000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как  частицы ДФ имеют ДЭС и сольватную оболочку, в суспензиях возможны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электрофорез 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электроосмос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коагуляция под действием электролитов.   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3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успензии: получение, свойства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03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7054"/>
              </p:ext>
            </p:extLst>
          </p:nvPr>
        </p:nvGraphicFramePr>
        <p:xfrm>
          <a:off x="0" y="188640"/>
          <a:ext cx="9252520" cy="69127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24769"/>
                <a:gridCol w="5727751"/>
              </a:tblGrid>
              <a:tr h="651138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Свойства разбавленных суспензий</a:t>
                      </a:r>
                      <a:endParaRPr lang="ru-RU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55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Оптические</a:t>
                      </a:r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Отражение, рассеяние (в </a:t>
                      </a:r>
                      <a:r>
                        <a:rPr lang="ru-RU" dirty="0" err="1" smtClean="0"/>
                        <a:t>мутях</a:t>
                      </a:r>
                      <a:r>
                        <a:rPr lang="ru-RU" dirty="0" smtClean="0"/>
                        <a:t>)</a:t>
                      </a:r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частицы</a:t>
                      </a:r>
                      <a:r>
                        <a:rPr lang="ru-RU" baseline="0" dirty="0" smtClean="0"/>
                        <a:t> ДФ можно наблюдать при помощи оптического микроскопа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91439" marR="91439"/>
                </a:tc>
              </a:tr>
              <a:tr h="20872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Электрокинетические</a:t>
                      </a:r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Аналогично</a:t>
                      </a:r>
                      <a:r>
                        <a:rPr lang="ru-RU" baseline="0" dirty="0" smtClean="0"/>
                        <a:t> золям (-100 мВ </a:t>
                      </a:r>
                      <a:r>
                        <a:rPr lang="en-US" baseline="0" dirty="0" smtClean="0"/>
                        <a:t>&lt; </a:t>
                      </a:r>
                      <a:r>
                        <a:rPr lang="en-US" baseline="0" dirty="0" smtClean="0">
                          <a:sym typeface="Symbol"/>
                        </a:rPr>
                        <a:t></a:t>
                      </a:r>
                      <a:r>
                        <a:rPr lang="ru-RU" baseline="0" dirty="0" smtClean="0">
                          <a:sym typeface="Symbol"/>
                        </a:rPr>
                        <a:t> </a:t>
                      </a:r>
                      <a:r>
                        <a:rPr lang="en-US" baseline="0" dirty="0" smtClean="0">
                          <a:sym typeface="Symbol"/>
                        </a:rPr>
                        <a:t>&lt; 50 </a:t>
                      </a:r>
                      <a:r>
                        <a:rPr lang="ru-RU" baseline="0" dirty="0" smtClean="0">
                          <a:sym typeface="Symbol"/>
                        </a:rPr>
                        <a:t>мВ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pPr algn="ctr"/>
                      <a:r>
                        <a:rPr lang="en-US" baseline="0" dirty="0" smtClean="0"/>
                        <a:t>[</a:t>
                      </a:r>
                      <a:r>
                        <a:rPr lang="ru-RU" baseline="0" dirty="0" smtClean="0"/>
                        <a:t>применение – электрофоретическое нанесение покрытий на различные поверхности: высокая кроющая способность</a:t>
                      </a:r>
                      <a:r>
                        <a:rPr lang="en-US" baseline="0" dirty="0" smtClean="0"/>
                        <a:t>]</a:t>
                      </a:r>
                      <a:endParaRPr lang="ru-RU" dirty="0"/>
                    </a:p>
                  </a:txBody>
                  <a:tcPr marL="91439" marR="91439"/>
                </a:tc>
              </a:tr>
              <a:tr h="25688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Молекулярно-кинетические</a:t>
                      </a:r>
                      <a:endParaRPr lang="ru-RU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На свойствах суспензий с размерами частиц ДФ порядка 0.1-1 мкм сильно сказываются конвекционные тепловые потоки,  которые препятствуют оседанию частиц ДФ, а также установлению равновесия (СДР)</a:t>
                      </a:r>
                      <a:endParaRPr lang="ru-RU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936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83157" y="2820992"/>
            <a:ext cx="37373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Для паст, как и для любых </a:t>
            </a:r>
            <a:r>
              <a:rPr lang="ru-RU" alt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коагуляционных</a:t>
            </a: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структур, характерны: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невысокая механическая прочность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тиксотропия</a:t>
            </a:r>
            <a:endParaRPr lang="ru-RU" alt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ползучесть 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синерезис</a:t>
            </a:r>
            <a:endParaRPr lang="ru-RU" altLang="ru-RU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набухание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Пасты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представляют собой высококонцентрированные суспензии, обладающие структурой.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– пространственная сетка, образованная частицами ДФ, внутри которой (в петлях) находится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ДСр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de.academic.ru/pictures/dewiki/119/wiki_solge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4327581" cy="33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1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0dfb634acfc93e55fda1f45feb0e14262d4d2939-823896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096" y="-243408"/>
            <a:ext cx="446449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yslide.ru/documents_7/fea3540c1f62aca0330f48e9fe1e2ab8/img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92" y="-164773"/>
            <a:ext cx="42356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.academic.ru/pictures/dewiki/119/wiki_solge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8" y="3933056"/>
            <a:ext cx="4327581" cy="33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fbde459a125d3f5e8c32eee795a7dfe439779695-522211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92" y="3284984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28836"/>
            <a:ext cx="4540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вязкости и упругости суспензии (увеличение числа контактов между частицами) при механическом воздействии называется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дилатансией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142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293096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Микрогетерогенные системы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термодинамически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неустойчивы: довольно быстро разрушаются вследствие оседания частиц. Частицы не способны к диффузии, не проходят даже через бумажные фильтры, видны в оптический микроскоп. Растворы мутны вследствие поглощения света, отражения и преломления его частицами</a:t>
            </a:r>
            <a:endParaRPr lang="ru-RU" sz="2400" dirty="0"/>
          </a:p>
        </p:txBody>
      </p:sp>
      <p:pic>
        <p:nvPicPr>
          <p:cNvPr id="5" name="Picture 6" descr="https://aikidzin.ru/wp-content/uploads/4/7/1/471dc57860d921c6819732f1ab5013f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" y="-27383"/>
            <a:ext cx="911753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88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hd.multiurok.ru/2/9/e/29e0c6091d776a580b95f54c5353cde07810fd3c/img_phpuq1ocj_dispersnye-sistemy_0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57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1.slideserve.com/2766518/emulgeo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54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5529dd8237da0f2ea635cd4d544927c29be459ef-827501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390" y="260648"/>
            <a:ext cx="930787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156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Milk g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074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ile:Milkc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4" y="540757"/>
            <a:ext cx="4321374" cy="43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074" y="4953942"/>
            <a:ext cx="4753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Микрофотография эмульсии</a:t>
            </a:r>
          </a:p>
          <a:p>
            <a:r>
              <a:rPr lang="ru-RU" dirty="0"/>
              <a:t>молочного жира (1,5 % молоко),</a:t>
            </a:r>
          </a:p>
          <a:p>
            <a:r>
              <a:rPr lang="ru-RU" dirty="0"/>
              <a:t>величина частиц 20 мкм (20000 </a:t>
            </a:r>
            <a:r>
              <a:rPr lang="ru-RU" dirty="0" err="1"/>
              <a:t>нм</a:t>
            </a:r>
            <a:r>
              <a:rPr lang="ru-RU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-2738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Молоко </a:t>
            </a:r>
            <a:r>
              <a:rPr lang="ru-RU" dirty="0" smtClean="0"/>
              <a:t>– самая распространенная</a:t>
            </a:r>
            <a:endParaRPr lang="ru-RU" dirty="0"/>
          </a:p>
          <a:p>
            <a:pPr algn="just"/>
            <a:r>
              <a:rPr lang="ru-RU" dirty="0"/>
              <a:t>эмульсия</a:t>
            </a:r>
          </a:p>
        </p:txBody>
      </p:sp>
    </p:spTree>
    <p:extLst>
      <p:ext uri="{BB962C8B-B14F-4D97-AF65-F5344CB8AC3E}">
        <p14:creationId xmlns:p14="http://schemas.microsoft.com/office/powerpoint/2010/main" val="3533437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69917"/>
              </p:ext>
            </p:extLst>
          </p:nvPr>
        </p:nvGraphicFramePr>
        <p:xfrm>
          <a:off x="457200" y="188640"/>
          <a:ext cx="8501063" cy="49183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33688"/>
                <a:gridCol w="5667375"/>
              </a:tblGrid>
              <a:tr h="61327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Получение эмульсий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26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Конденсационные методы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Конденсация из паров, замена растворителя (водная эмульсия скипидара)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39" marR="91439" marT="45727" marB="45727"/>
                </a:tc>
              </a:tr>
              <a:tr h="16674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Диспергационные</a:t>
                      </a:r>
                      <a:r>
                        <a:rPr lang="ru-RU" sz="1800" dirty="0" smtClean="0"/>
                        <a:t> методы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Механическое диспергирование (прерывистое встряхивание, применение</a:t>
                      </a:r>
                      <a:r>
                        <a:rPr lang="ru-RU" sz="1800" baseline="0" dirty="0" smtClean="0"/>
                        <a:t> смесителей, гомогенизаторы</a:t>
                      </a:r>
                      <a:r>
                        <a:rPr lang="ru-RU" sz="1800" dirty="0" smtClean="0"/>
                        <a:t>), эмульгирование ультразвуком</a:t>
                      </a:r>
                      <a:r>
                        <a:rPr lang="ru-RU" sz="1800" baseline="0" dirty="0" smtClean="0"/>
                        <a:t> или электрическими методами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</a:tr>
              <a:tr h="1354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Самопроизвольное эмульгирование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Наблюдается</a:t>
                      </a:r>
                      <a:r>
                        <a:rPr lang="ru-RU" sz="1800" baseline="0" dirty="0" smtClean="0"/>
                        <a:t> в двухкомпонентной гетерогенной системе при температуре, близкой к критической температуре </a:t>
                      </a:r>
                      <a:r>
                        <a:rPr lang="ru-RU" sz="1800" baseline="0" dirty="0" err="1" smtClean="0"/>
                        <a:t>взаиморастворения</a:t>
                      </a:r>
                      <a:r>
                        <a:rPr lang="ru-RU" sz="1800" baseline="0" dirty="0" smtClean="0"/>
                        <a:t> этих жидкостей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10800000" flipV="1">
            <a:off x="395536" y="4961199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Чтобы придать эмульсии относительную устойчивость, используют специальные вещества – стабилизаторы, называемые эмульгаторами. Практически все эмульсии (за исключением образовавшихся самопроизвольно) получают только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присутствии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эмульгаторов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0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Эмульсии, их классификация и способы получения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0995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Эмульсия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микрогетерогенная (чаще всего) ДС, состоящая из двух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взаимнонерастворимых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жидкостей, распределенных одна в другой в виде капель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1600200"/>
          <a:ext cx="8286750" cy="22256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71875"/>
                <a:gridCol w="4714875"/>
              </a:tblGrid>
              <a:tr h="3709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Классификация эмульсий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9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 природе ДФ и </a:t>
                      </a:r>
                      <a:r>
                        <a:rPr lang="ru-RU" sz="1800" dirty="0" err="1" smtClean="0"/>
                        <a:t>ДСр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Прямые (масло в воде: М/В)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Обратные</a:t>
                      </a:r>
                      <a:r>
                        <a:rPr lang="ru-RU" sz="1800" baseline="0" dirty="0" smtClean="0"/>
                        <a:t> (вода в масле: В/М)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</a:tr>
              <a:tr h="370946">
                <a:tc rowSpan="3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По концентрации частиц ДФ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Разбавленные (… </a:t>
                      </a:r>
                      <a:r>
                        <a:rPr lang="en-US" sz="1800" dirty="0" smtClean="0"/>
                        <a:t>&lt; </a:t>
                      </a:r>
                      <a:r>
                        <a:rPr lang="ru-RU" sz="1800" dirty="0" smtClean="0"/>
                        <a:t>0.1 об. %)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Концентрированные (0.1 – 74</a:t>
                      </a:r>
                      <a:r>
                        <a:rPr lang="ru-RU" sz="1800" baseline="0" dirty="0" smtClean="0"/>
                        <a:t> об. %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</a:tr>
              <a:tr h="37094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Высококонцентрированные (74 об. %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US" sz="1800" baseline="0" dirty="0" smtClean="0"/>
                        <a:t>&lt; …)</a:t>
                      </a:r>
                      <a:endParaRPr lang="ru-RU" sz="1800" dirty="0"/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53701"/>
              </p:ext>
            </p:extLst>
          </p:nvPr>
        </p:nvGraphicFramePr>
        <p:xfrm>
          <a:off x="330020" y="4221088"/>
          <a:ext cx="8786813" cy="22859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43250"/>
                <a:gridCol w="5643563"/>
              </a:tblGrid>
              <a:tr h="2796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Определение</a:t>
                      </a:r>
                      <a:r>
                        <a:rPr lang="ru-RU" sz="1800" baseline="0" dirty="0" smtClean="0"/>
                        <a:t> типа эмульсии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8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Добавлением </a:t>
                      </a:r>
                      <a:r>
                        <a:rPr lang="ru-RU" sz="1800" dirty="0" err="1" smtClean="0"/>
                        <a:t>ДСр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Маслом разбавляется</a:t>
                      </a:r>
                      <a:r>
                        <a:rPr lang="ru-RU" sz="1800" baseline="0" dirty="0" smtClean="0"/>
                        <a:t> обратная, а водой прямая эмульсия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</a:tr>
              <a:tr h="4828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Добавлением красителя, растворимого</a:t>
                      </a:r>
                      <a:r>
                        <a:rPr lang="ru-RU" sz="1800" baseline="0" dirty="0" smtClean="0"/>
                        <a:t> в одной из фаз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Водорастворимые</a:t>
                      </a:r>
                      <a:r>
                        <a:rPr lang="ru-RU" sz="1800" dirty="0" smtClean="0"/>
                        <a:t>: метилоранж, бриллиантовый синий</a:t>
                      </a:r>
                    </a:p>
                    <a:p>
                      <a:pPr algn="ctr"/>
                      <a:r>
                        <a:rPr lang="ru-RU" sz="1800" dirty="0" smtClean="0"/>
                        <a:t>Маслорастворимые: </a:t>
                      </a:r>
                      <a:r>
                        <a:rPr lang="ru-RU" sz="1800" dirty="0" err="1" smtClean="0"/>
                        <a:t>судан</a:t>
                      </a:r>
                      <a:r>
                        <a:rPr lang="ru-RU" sz="1800" dirty="0" smtClean="0"/>
                        <a:t>, фуксин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</a:tr>
              <a:tr h="4828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 электропроводности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Электропроводность прямых эмульсий</a:t>
                      </a:r>
                      <a:r>
                        <a:rPr lang="ru-RU" sz="1800" baseline="0" dirty="0" smtClean="0"/>
                        <a:t> значительно выше, чем обратных</a:t>
                      </a:r>
                      <a:endParaRPr lang="ru-RU" sz="1800" dirty="0"/>
                    </a:p>
                  </a:txBody>
                  <a:tcPr marL="91439" marR="91439"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272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Разбавленные эмульсии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образуются самопроизвольно без эмульгаторов или в присутствии короткоцепочечных ПАВ. По свойствам они близки лиофобным золям: капли очень малы (~10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−7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м); количество их мало, что обуславливает малое число столкновений капель, приводящих к разрушению эмульсии; в разбавленных эмульсиях наблюдается броуновское движение, диффузия капель, рассеяние света; капли заряжены вследствие адсорбции ионов электролитов, воды, причём, величина заряда достаточна для электростатического отталкивания; под действием электролитов разбавленные эмульсии коагулируют в соответствии с правилом Шульца-Гарди, они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седиментационно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устойчивы (капли не оседают и не всплывают).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Концентрированные эмульсии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образуются только в присутствии эмульгаторов. В них объёмная доля дисперсной фазы может достичь 74% − предельной упаковки недеформированных сферических капель, размер капель 10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−7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10</a:t>
            </a:r>
            <a:r>
              <a:rPr lang="ru-RU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−5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м, их можно различить в оптический микроскоп, броуновское движение и диффузия капель мало выражены. Из-за большого количества капель и числа столкновений наблюдается сливание капель –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коалесценция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Концентрированные эмульсии агрегативно и кинетически неустойчивы: капли легко оседают или всплывают (в зависимости от плотности),  что приводит  к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расслаиванию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жидкостей. В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высококонцентрированных эмульсиях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капли 	дисперсной 	фазы располагаются в деформированном виде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виде многогранников, разделенных  тонкими  прослойками  дисперсионной  среды. Жидкость  в 	прослойках 	обездвиживается 	вследствие связывания слоями эмульгатора на соседних  каплях, что придает жесткость всей эмульсии.       В 	связи 	с 	этим, 	в 	высококонцентрированных 	эмульсиях броуновское движение, диффузия капель не наблюдается, капли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седиментируют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Такие эмульсии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малотекучи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могут резаться ножом (проявлять механические свойства гелей и пен).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9939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Агрегативная</a:t>
            </a:r>
            <a:r>
              <a:rPr lang="ru-RU" alt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устойчивость эмульсии регулируется при помощи эмульгаторов: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коллоидные ПАВ</a:t>
            </a:r>
            <a:endParaRPr lang="ru-RU" sz="2800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неорганические 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электролиты (электростатический фактор устойчивости)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297088"/>
            <a:ext cx="8856984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фактором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агрегативной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устойчивости эмульсий является действие эмульгатора, т.к. величина заряда не может полностью воспрепятствовать слиянию капель.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Эмульгаторы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вещества, препятствующие слиянию капель дисперсной фазы.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Эмульгаторами могут быть коллоидные ПАВ, ВМС и порошкообразные вещества, имеющие сродство к дисперсионной среде. Стабилизирующее действие эмульгатора объясняется образованием структурно-механического барьера между каплями дисперсной фазы и дисперсионной средой. Молекулы или частицы эмульгатора адсорбируются на поверхности капель и образуют вокруг них механически прочную, упругую и непроницаемую оболочку, которая препятствует сливанию капель при их соприкосновении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столкновении.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04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g/gOztopa83RnZSExQCW0f1h9qVXvyLIdk7PmeMD/slide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137"/>
            <a:ext cx="8892480" cy="49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69031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Банкрофта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– при эмульгировании дисперсионной средой становится та жидкость, в которой молекулы ПАВ (эмульгатора) лучше растворимы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914832"/>
            <a:ext cx="4572000" cy="3791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93345" indent="-6350" algn="just">
              <a:lnSpc>
                <a:spcPct val="112000"/>
              </a:lnSpc>
              <a:spcAft>
                <a:spcPts val="465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1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4702"/>
            <a:ext cx="4427984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93345" indent="-6350" algn="just">
              <a:lnSpc>
                <a:spcPct val="112000"/>
              </a:lnSpc>
              <a:spcAft>
                <a:spcPts val="46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гидрофильные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гидрофобные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эмульгаторы. В прямых эмульсиях молекулы гидрофильных эмульгаторов большей (полярной) своей частью находятся в воде, а меньшей – углеводородным радикалом  в капле масла. Поэтому вокруг капли масла образуется сплошной слой эмульгатора без просветов, через которые могли бы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слиться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капли при столкновениях.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гидрофобного эмульгатора в большей степени погружаются  в каплю масла и поэтому слой эмульгатора не сплошной, в нём имеются просветы, через которые капли масла могут слиться в большие капли при соприкосновении или столкновении.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01117"/>
          <p:cNvGrpSpPr/>
          <p:nvPr/>
        </p:nvGrpSpPr>
        <p:grpSpPr>
          <a:xfrm>
            <a:off x="179512" y="548680"/>
            <a:ext cx="4536504" cy="3774291"/>
            <a:chOff x="0" y="0"/>
            <a:chExt cx="2466975" cy="2190115"/>
          </a:xfrm>
        </p:grpSpPr>
        <p:pic>
          <p:nvPicPr>
            <p:cNvPr id="4" name="Picture 4370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66975" cy="1096010"/>
            </a:xfrm>
            <a:prstGeom prst="rect">
              <a:avLst/>
            </a:prstGeom>
          </p:spPr>
        </p:pic>
        <p:pic>
          <p:nvPicPr>
            <p:cNvPr id="5" name="Picture 4370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96010"/>
              <a:ext cx="2380615" cy="1094105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79512" y="4593902"/>
            <a:ext cx="4377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Банкрофта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при эмульгировании дисперсионной средой становится та жидкость, в которой молекулы ПАВ (эмульгатора) лучше растворимы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2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1.showslide.ru/s_slide/c38a2a390064d8dcd9d036ab852e2e1e/f5c437f6-60d7-4669-9bb6-af244a12539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1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733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обратных эмульсий, молекулы гидрофобного эмульгатора будут в большей степени погружены  в дисперсионную (неполярную) среду и полярной частью соприкасаться с поверхностью капель воды. Вокруг капли воды образуется непроницаемый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степени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будут погружены в каплю воды и не смогут создать непроницаемый слой. Наличие просветов в этом слое может  привести к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коалесценции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 столкновениях.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гидрофильные эмульгаторы (растворимые в воде мыла – натриевые и калиевые соли высших жирных кислот, желчные кислоты, фосфолипиды, белки, порошкообразные глины, мел, стекло) стабилизируют прямые эмульсии, а гидрофобные эмульгаторы (нерастворимые в воде мыла – кальциевые и магниевые соли высших жирных кислот,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защищающий каплю от слияния. Молекулы же гидрофильного эмульгатора в большей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сажа, ментол, стрептоцид,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камфора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– обратные эмульсии в результате создания механически прочного, упругого и непроницаемого слоя вокруг капель ДФ.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13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27384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Эмульсию одного типа можно превращать в эмульсию другого типа. Это явление называется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обращением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инверсией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фаз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эмульсиях. Обращение эмульсии может произойти вследствие изменения природы эмульгатора или при длительном механическом воздействии. При этом капли эмульсии сливаются, а жидкость дисперсионной среды, сама дробится на капли и распределяется  во вновь образованной дисперсионной среде. Так, сбивание сливок в масло, введение растворимой соли кальция в эмульсию, стабилизированной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олеатом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натрия (вследствие образования нерастворимого в воде и растворимого в масле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олеата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кальция) сопровождается переходом прямой эмульсии в обратную. </a:t>
            </a:r>
            <a:endParaRPr lang="ru-RU" sz="2400" dirty="0"/>
          </a:p>
        </p:txBody>
      </p:sp>
      <p:pic>
        <p:nvPicPr>
          <p:cNvPr id="3" name="Picture 43804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4127600"/>
            <a:ext cx="5760640" cy="25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36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295"/>
            <a:ext cx="8568952" cy="627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эмульсий наблюдается и в организме. Так, жиры, потребляемые с пищей, усваиваются только после эмульгирования в кишечнике. Эмульгаторами при этом являются желчные кислоты, натриевые соли высших жирных кислот.  При этом увеличивается общая поверхность жировых капель, быстрое  расщепление  жиров  ферментами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липазами), после чего они всасываются в стенку кишечника.  После преобразования в клетках кишечного эпителия жир поступает в лимфу, далее в кровь и ткани в виде маленьких капель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хиломикронов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Хиломикроны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представляют собой липопротеиды, окруженные фосфолипидами и белковой оболочкой,  содержащие внутри молекулы жира и желчных кислот. В это момент лимфа и плазма крови также представляют собой высокодисперсную эмульсию. В клинической практике для лечения больных часто используют лекарственные средства в виде эмульсий. Тяжелым больным,  при невозможности приёма пищи через рот, внутривенно вводят высокодисперсную эмульсию соевого масла и яичных фосфолипидов в воде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интралипид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При лечении кожных заболеваний и открытых ран многие лекарственные средства (например, синтомицин) лучше действуют в форме эмульсий, т.к. они лучше всасываются в кожу.  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22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a/azGvON0rXHg9QFEPKdc1W7D2IbLlZApu6iyYxSVt3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7140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74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2.ppt-online.org/files2/slide/p/PbXdDgs1u7Rh68VwYzFni4C5JqGeIKLv20QjyUA3a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7536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32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2.ppt-online.org/files2/slide/q/qoDCrAxbgakNVsI1WpfhnztmdKET6J5c2GP8Q0OB3w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81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f2.ppt-online.org/files2/slide/a/azGvON0rXHg9QFEPKdc1W7D2IbLlZApu6iyYxSVt3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28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36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a/azGvON0rXHg9QFEPKdc1W7D2IbLlZApu6iyYxSVt3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87424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665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i/IN43lAUs2EufDVMbKiFZxa5PzWC6rX9RckmepH/slide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0"/>
            <a:ext cx="9177536" cy="757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88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o/oSYxUWTXeLy7bOncFgMuACzfqmv32jpVENHB0P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0" y="-1467544"/>
            <a:ext cx="8404004" cy="57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458031"/>
            <a:ext cx="8892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Молекулы пенообразователя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адсорбируются на поверхности пленок жидкости  и образуют плотный непроницаемый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структурномеханический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слой («частокол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Ленгмюра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»), препятствующий слиянию пузырьков газа. Причем, полярная часть молекул пенообразователя обращена в сторону жидкости, а углеводородный радикал направлен в сторону газа. Тесное расположение молекул пенообразователя друг к другу,  сильное    взаимодействие   их  с  жидкостью приводят к обездвижению жидкости в тонких плёнках и упругости пены в целом. Однако, с течением времени пены разрушаются.  При этом в результате диффузии газа из мелких пузырьков в крупные,  плёнки жидкости истончаются, лопаются, пузырьки увеличиваются в размерах,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стекает к нижерасположенным слоям, в результате чего пены разрушаются.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923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лассификация аэрозо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06388"/>
            <a:ext cx="921702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32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1.showslide.ru/s_slide/3f632450ad828b2cd0838da1363ac3f1/c3317c79-e33e-49d6-90e7-fecd8ad5a2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1"/>
            <a:ext cx="9144000" cy="482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571732"/>
            <a:ext cx="9144000" cy="2134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Пены могут разрушаться и при введении </a:t>
            </a:r>
            <a:r>
              <a:rPr lang="ru-RU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пеногасителей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(короткоцепочечные ПАВ, низшие спирты и кислоты). Из-за короткого углеводородного радикала они не способны образовывать структурно-механический барьер между жидкостью и газом. Молекулы их, обладая большей адсорбционной способностью, вытесняют с поверхности плёнок жидкости молекул пенообразователей,  и провидят к слиянию пузырьков газа и разрушению пены. 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812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i/IN43lAUs2EufDVMbKiFZxa5PzWC6rX9RckmepH/slide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793492" cy="6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32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44624"/>
            <a:ext cx="9145016" cy="663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клинике внутренних болезней у больных может развиваться отёк лёгких, при котором жидкость из кровеносного русла пропотевает в альвеолы и вспенивается. В лёгких может образовываться до 2 – 3 л пены.  Жидкость и пена в альвеолах и бронхах перекрывают доступ вдыхаемого воздуха к стенке альвеол и диффузии кислорода в кровь. Для гашения пены в лёгких дают вдыхать аэрозоль и пары этилового спирта или в кровь в вену непосредственно вводят 30%-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ный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раствор этанола. </a:t>
            </a:r>
          </a:p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В аппаратах искусственного кровообращения при насыщении крови кислородом возможно образование пены. Чтобы предупредить поступление пузырьков газа в кровеносные сосуды (газовую эмболию), пену в аппарате гасят специальными кремнийорганическими соединениями. </a:t>
            </a:r>
          </a:p>
          <a:p>
            <a:pPr marL="6350" marR="20320" indent="-6350" algn="just">
              <a:lnSpc>
                <a:spcPct val="112000"/>
              </a:lnSpc>
              <a:spcAft>
                <a:spcPts val="104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При лечении состояний с недостатком кислорода  в крови и тканях (анемий) больным дают для приёма внутрь «кислородные коктейли»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энтеральная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оксигенотерапия). Они представляют собой густые пены, получаемые при вспенивании кислородом смесей из белковых растворов и растительных отваров. Пузырьки в коктейле стабилизированы белком, растительными мылами (сапонинами) и фосфолипидами. В желудочно-кишечном тракте кислород из пузырьков быстро поступает в кровеносные капилляры слизистой оболочки, и облегчает состояние больного.</a:t>
            </a:r>
            <a:r>
              <a:rPr lang="ru-RU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Смесь из облепихового масла, антибиотиков и рыбьего жира в виде пены используется для лечения ожогов. Использование пены позволяет проводить лечение открытом способом, обеспечивает меньшую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травматизацию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болевые ощущения. В виде твёрдых пен используются гомеостатические губки (коагуляторы крови) для остановки диффузных кровотечений.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7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ПОСОБЫ ПОЛУЧЕНИЯ АЭРОЗО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118"/>
            <a:ext cx="112368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81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ПОСОБЫ ПОЛУЧЕНИЯ АЭРОЗО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10389319" cy="95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4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ЛЕКУЛЯРНО-КИНЕТИЧЕСКИЕ СВОЙСТВА АЭРОЗО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964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229201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это обуславливает  интенсивное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броуновское движение частиц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дисперсной фазы аэрозолей.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6632"/>
            <a:ext cx="4594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аэрозолей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1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76456" cy="584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20320" indent="-6350" algn="just">
              <a:lnSpc>
                <a:spcPct val="112000"/>
              </a:lnSpc>
              <a:spcAft>
                <a:spcPts val="75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Вследствие интенсивного броуновского движения и отсутствия факторов стабилизации (ДЭС, сольватной оболочки) аэрозоли агрегативно неустойчивы: частицы ДФ объединяются в более крупные агрегаты и быстро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седиментируют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Их длительное существование связано с высокой дисперсностью и малой концентрацией. Для аэрозолей характерны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термофорез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(движение частиц в направлении снижения температуры),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фотофорез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(движение частиц при одностороннем их освещении в сторону или от источника освещения),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термопреципитация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термоосаждение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(осаждение на холодных поверхностях). </a:t>
            </a:r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64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2299</Words>
  <Application>Microsoft Office PowerPoint</Application>
  <PresentationFormat>Экран (4:3)</PresentationFormat>
  <Paragraphs>78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Arial</vt:lpstr>
      <vt:lpstr>Calibri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Лениза</dc:creator>
  <cp:lastModifiedBy>User</cp:lastModifiedBy>
  <cp:revision>47</cp:revision>
  <dcterms:created xsi:type="dcterms:W3CDTF">2023-12-04T16:19:25Z</dcterms:created>
  <dcterms:modified xsi:type="dcterms:W3CDTF">2023-12-13T06:39:02Z</dcterms:modified>
</cp:coreProperties>
</file>