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50"/>
  </p:notesMasterIdLst>
  <p:sldIdLst>
    <p:sldId id="259" r:id="rId2"/>
    <p:sldId id="260" r:id="rId3"/>
    <p:sldId id="258" r:id="rId4"/>
    <p:sldId id="256" r:id="rId5"/>
    <p:sldId id="282" r:id="rId6"/>
    <p:sldId id="311" r:id="rId7"/>
    <p:sldId id="312" r:id="rId8"/>
    <p:sldId id="280" r:id="rId9"/>
    <p:sldId id="270" r:id="rId10"/>
    <p:sldId id="264" r:id="rId11"/>
    <p:sldId id="266" r:id="rId12"/>
    <p:sldId id="265" r:id="rId13"/>
    <p:sldId id="267" r:id="rId14"/>
    <p:sldId id="263" r:id="rId15"/>
    <p:sldId id="281" r:id="rId16"/>
    <p:sldId id="284" r:id="rId17"/>
    <p:sldId id="285" r:id="rId18"/>
    <p:sldId id="271" r:id="rId19"/>
    <p:sldId id="262" r:id="rId20"/>
    <p:sldId id="279" r:id="rId21"/>
    <p:sldId id="269" r:id="rId22"/>
    <p:sldId id="288" r:id="rId23"/>
    <p:sldId id="299" r:id="rId24"/>
    <p:sldId id="302" r:id="rId25"/>
    <p:sldId id="303" r:id="rId26"/>
    <p:sldId id="286" r:id="rId27"/>
    <p:sldId id="287" r:id="rId28"/>
    <p:sldId id="273" r:id="rId29"/>
    <p:sldId id="289" r:id="rId30"/>
    <p:sldId id="290" r:id="rId31"/>
    <p:sldId id="292" r:id="rId32"/>
    <p:sldId id="296" r:id="rId33"/>
    <p:sldId id="295" r:id="rId34"/>
    <p:sldId id="306" r:id="rId35"/>
    <p:sldId id="307" r:id="rId36"/>
    <p:sldId id="293" r:id="rId37"/>
    <p:sldId id="291" r:id="rId38"/>
    <p:sldId id="308" r:id="rId39"/>
    <p:sldId id="310" r:id="rId40"/>
    <p:sldId id="294" r:id="rId41"/>
    <p:sldId id="309" r:id="rId42"/>
    <p:sldId id="297" r:id="rId43"/>
    <p:sldId id="298" r:id="rId44"/>
    <p:sldId id="283" r:id="rId45"/>
    <p:sldId id="275" r:id="rId46"/>
    <p:sldId id="276" r:id="rId47"/>
    <p:sldId id="277" r:id="rId48"/>
    <p:sldId id="278" r:id="rId4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8" d="100"/>
          <a:sy n="78" d="100"/>
        </p:scale>
        <p:origin x="-1146" y="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4E4310-206E-41E0-ACF1-2A27E877479E}" type="datetimeFigureOut">
              <a:rPr lang="ru-RU" smtClean="0"/>
              <a:t>23.11.2020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B2900D-2F81-41BF-972C-099A93EC4E9B}" type="slidenum">
              <a:rPr lang="ru-RU" smtClean="0"/>
              <a:t>‹#›</a:t>
            </a:fld>
            <a:endParaRPr lang="ru-RU"/>
          </a:p>
        </p:txBody>
      </p:sp>
    </p:spTree>
    <p:extLst>
      <p:ext uri="{BB962C8B-B14F-4D97-AF65-F5344CB8AC3E}">
        <p14:creationId xmlns:p14="http://schemas.microsoft.com/office/powerpoint/2010/main" val="1868226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3B2900D-2F81-41BF-972C-099A93EC4E9B}" type="slidenum">
              <a:rPr lang="ru-RU" smtClean="0"/>
              <a:t>16</a:t>
            </a:fld>
            <a:endParaRPr lang="ru-RU"/>
          </a:p>
        </p:txBody>
      </p:sp>
    </p:spTree>
    <p:extLst>
      <p:ext uri="{BB962C8B-B14F-4D97-AF65-F5344CB8AC3E}">
        <p14:creationId xmlns:p14="http://schemas.microsoft.com/office/powerpoint/2010/main" val="2960019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23.11.2020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772678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23.11.2020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323257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23.11.2020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427684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23.11.2020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943110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23.11.2020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358771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23.11.2020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058442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23.11.2020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764039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23.11.2020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4023984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23.11.2020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75809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23.11.2020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27494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23.11.2020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198059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23.11.2020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3518166032"/>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Картинки по запросу презентации высокомолекулярные соединен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672"/>
            <a:ext cx="9036496" cy="619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61604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Картинки по запросу конформация белк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260648"/>
            <a:ext cx="8224466" cy="6597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76894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Картинки по запросу презентации агрегатное и фазовое состояние ВМС"/>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3408"/>
            <a:ext cx="9909175" cy="6840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5005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Картинки по запросу презентации агрегатное и фазовое состояние ВМС"/>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6884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Картинки по запросу презентации агрегатное и фазовое состояние ВМС"/>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85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6481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s://ds04.infourok.ru/uploads/ex/060e/0008436d-91131486/img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415" y="-4491880"/>
            <a:ext cx="9647964" cy="10585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7849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1143000"/>
          </a:xfrm>
        </p:spPr>
        <p:txBody>
          <a:bodyPr>
            <a:noAutofit/>
          </a:bodyPr>
          <a:lstStyle/>
          <a:p>
            <a:r>
              <a:rPr lang="ru-RU" sz="6000" dirty="0" smtClean="0"/>
              <a:t/>
            </a:r>
            <a:br>
              <a:rPr lang="ru-RU" sz="6000" dirty="0" smtClean="0"/>
            </a:br>
            <a:r>
              <a:rPr lang="ru-RU" sz="6000" dirty="0"/>
              <a:t/>
            </a:r>
            <a:br>
              <a:rPr lang="ru-RU" sz="6000" dirty="0"/>
            </a:br>
            <a:r>
              <a:rPr lang="ru-RU" sz="6000" dirty="0" smtClean="0"/>
              <a:t/>
            </a:r>
            <a:br>
              <a:rPr lang="ru-RU" sz="6000" dirty="0" smtClean="0"/>
            </a:br>
            <a:r>
              <a:rPr lang="ru-RU" sz="6000" dirty="0"/>
              <a:t/>
            </a:r>
            <a:br>
              <a:rPr lang="ru-RU" sz="6000" dirty="0"/>
            </a:br>
            <a:r>
              <a:rPr lang="ru-RU" sz="6000" dirty="0" smtClean="0"/>
              <a:t/>
            </a:r>
            <a:br>
              <a:rPr lang="ru-RU" sz="6000" dirty="0" smtClean="0"/>
            </a:br>
            <a:r>
              <a:rPr lang="ru-RU" sz="6000" dirty="0" smtClean="0"/>
              <a:t>Свойства растворов ВМС</a:t>
            </a:r>
            <a:endParaRPr lang="ru-RU" sz="6000" dirty="0"/>
          </a:p>
        </p:txBody>
      </p:sp>
    </p:spTree>
    <p:extLst>
      <p:ext uri="{BB962C8B-B14F-4D97-AF65-F5344CB8AC3E}">
        <p14:creationId xmlns:p14="http://schemas.microsoft.com/office/powerpoint/2010/main" val="41515540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548680"/>
            <a:ext cx="9036496" cy="6124754"/>
          </a:xfrm>
          <a:prstGeom prst="rect">
            <a:avLst/>
          </a:prstGeom>
        </p:spPr>
        <p:txBody>
          <a:bodyPr wrap="square">
            <a:spAutoFit/>
          </a:bodyPr>
          <a:lstStyle/>
          <a:p>
            <a:pPr algn="just"/>
            <a:r>
              <a:rPr lang="ru-RU" sz="2800" dirty="0" smtClean="0"/>
              <a:t>Значительная часть </a:t>
            </a:r>
            <a:r>
              <a:rPr lang="ru-RU" sz="2800" dirty="0"/>
              <a:t>высокомолекулярных соединений, входящих в состав живого организма, находится в растворенном состоянии. Растворы ВМС обладают рядом свойств </a:t>
            </a:r>
            <a:r>
              <a:rPr lang="ru-RU" sz="2800" dirty="0" smtClean="0"/>
              <a:t>коллоидных и истинных </a:t>
            </a:r>
            <a:r>
              <a:rPr lang="ru-RU" sz="2800" dirty="0"/>
              <a:t>растворов: размер </a:t>
            </a:r>
            <a:r>
              <a:rPr lang="ru-RU" sz="2800" dirty="0" smtClean="0"/>
              <a:t>их частиц </a:t>
            </a:r>
            <a:r>
              <a:rPr lang="ru-RU" sz="2800" dirty="0"/>
              <a:t>соответствует коллоидным (10</a:t>
            </a:r>
            <a:r>
              <a:rPr lang="ru-RU" sz="2800" baseline="30000" dirty="0"/>
              <a:t>-6</a:t>
            </a:r>
            <a:r>
              <a:rPr lang="ru-RU" sz="2800" dirty="0"/>
              <a:t> -10</a:t>
            </a:r>
            <a:r>
              <a:rPr lang="ru-RU" sz="2800" baseline="30000" dirty="0"/>
              <a:t>-7 </a:t>
            </a:r>
            <a:r>
              <a:rPr lang="ru-RU" sz="2800" dirty="0"/>
              <a:t>м), </a:t>
            </a:r>
            <a:r>
              <a:rPr lang="ru-RU" sz="2800" dirty="0" smtClean="0"/>
              <a:t>поэтому они </a:t>
            </a:r>
            <a:r>
              <a:rPr lang="ru-RU" sz="2800" dirty="0"/>
              <a:t>медленно диффундируют, не проникают через мембраны, </a:t>
            </a:r>
            <a:r>
              <a:rPr lang="ru-RU" sz="2800" dirty="0" smtClean="0"/>
              <a:t>образуют аморфные осадки, рассеивают свет, давая </a:t>
            </a:r>
            <a:r>
              <a:rPr lang="ru-RU" sz="2800" dirty="0"/>
              <a:t>явление </a:t>
            </a:r>
            <a:r>
              <a:rPr lang="ru-RU" sz="2800" dirty="0" smtClean="0"/>
              <a:t>Фарадея-</a:t>
            </a:r>
            <a:r>
              <a:rPr lang="ru-RU" sz="2800" dirty="0" err="1" smtClean="0"/>
              <a:t>Тиндаля</a:t>
            </a:r>
            <a:r>
              <a:rPr lang="ru-RU" sz="2800" dirty="0" smtClean="0"/>
              <a:t>. Однако</a:t>
            </a:r>
            <a:r>
              <a:rPr lang="ru-RU" sz="2800" dirty="0"/>
              <a:t>, в отличие от </a:t>
            </a:r>
            <a:r>
              <a:rPr lang="ru-RU" sz="2800" dirty="0" smtClean="0"/>
              <a:t>коллоидов, растворение ВМС происходит самопроизвольно и не требует затраты энергии. Кроме того, молекулы ВМС </a:t>
            </a:r>
            <a:r>
              <a:rPr lang="ru-RU" sz="2800" dirty="0"/>
              <a:t>в растворах не имеют поверхности раздела, т.е. </a:t>
            </a:r>
            <a:r>
              <a:rPr lang="ru-RU" sz="2800" dirty="0" smtClean="0"/>
              <a:t>являются </a:t>
            </a:r>
            <a:r>
              <a:rPr lang="ru-RU" sz="2800" dirty="0"/>
              <a:t>гомогенными системами, настоящими истинными растворами, которые устойчивы </a:t>
            </a:r>
            <a:r>
              <a:rPr lang="ru-RU" sz="2800" dirty="0" smtClean="0"/>
              <a:t>в отличие от коллоидных систем.</a:t>
            </a:r>
            <a:endParaRPr lang="ru-RU" sz="2800" dirty="0"/>
          </a:p>
        </p:txBody>
      </p:sp>
    </p:spTree>
    <p:extLst>
      <p:ext uri="{BB962C8B-B14F-4D97-AF65-F5344CB8AC3E}">
        <p14:creationId xmlns:p14="http://schemas.microsoft.com/office/powerpoint/2010/main" val="985006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605001"/>
            <a:ext cx="9036496" cy="5632311"/>
          </a:xfrm>
          <a:prstGeom prst="rect">
            <a:avLst/>
          </a:prstGeom>
        </p:spPr>
        <p:txBody>
          <a:bodyPr wrap="square">
            <a:spAutoFit/>
          </a:bodyPr>
          <a:lstStyle/>
          <a:p>
            <a:pPr algn="just"/>
            <a:r>
              <a:rPr lang="ru-RU" sz="4000" dirty="0"/>
              <a:t>Следует отметить, что растворам ВМС присущ и ряд специфических свойств </a:t>
            </a:r>
            <a:r>
              <a:rPr lang="ru-RU" sz="4000" dirty="0" smtClean="0"/>
              <a:t>– их растворение происходит через </a:t>
            </a:r>
            <a:r>
              <a:rPr lang="ru-RU" sz="4000" dirty="0"/>
              <a:t>процесс </a:t>
            </a:r>
            <a:r>
              <a:rPr lang="ru-RU" sz="4000" b="1" dirty="0" smtClean="0"/>
              <a:t>набухания, </a:t>
            </a:r>
            <a:r>
              <a:rPr lang="ru-RU" sz="4000" dirty="0" smtClean="0"/>
              <a:t>они </a:t>
            </a:r>
            <a:r>
              <a:rPr lang="ru-RU" sz="4000" dirty="0"/>
              <a:t>обладают </a:t>
            </a:r>
            <a:r>
              <a:rPr lang="ru-RU" sz="4000" b="1" dirty="0"/>
              <a:t>высокой вязкостью</a:t>
            </a:r>
            <a:r>
              <a:rPr lang="ru-RU" sz="4000" dirty="0"/>
              <a:t>, способны легко </a:t>
            </a:r>
            <a:r>
              <a:rPr lang="ru-RU" sz="4000" b="1" dirty="0" err="1"/>
              <a:t>желатинироваться</a:t>
            </a:r>
            <a:r>
              <a:rPr lang="ru-RU" sz="4000" dirty="0" smtClean="0"/>
              <a:t>, </a:t>
            </a:r>
            <a:r>
              <a:rPr lang="ru-RU" sz="4000" dirty="0"/>
              <a:t>а при некоторых условиях растворы ВМС способны к таким особенным явлениям как </a:t>
            </a:r>
            <a:r>
              <a:rPr lang="ru-RU" sz="4000" b="1" dirty="0" err="1"/>
              <a:t>синерезис</a:t>
            </a:r>
            <a:r>
              <a:rPr lang="ru-RU" sz="4000" b="1" dirty="0"/>
              <a:t>, </a:t>
            </a:r>
            <a:r>
              <a:rPr lang="ru-RU" sz="4000" b="1" dirty="0" err="1"/>
              <a:t>тиксотропия</a:t>
            </a:r>
            <a:r>
              <a:rPr lang="ru-RU" sz="4000" b="1" dirty="0"/>
              <a:t>, коацервация.</a:t>
            </a:r>
          </a:p>
        </p:txBody>
      </p:sp>
    </p:spTree>
    <p:extLst>
      <p:ext uri="{BB962C8B-B14F-4D97-AF65-F5344CB8AC3E}">
        <p14:creationId xmlns:p14="http://schemas.microsoft.com/office/powerpoint/2010/main" val="3043769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2883708"/>
            <a:ext cx="8208912" cy="3785652"/>
          </a:xfrm>
          <a:prstGeom prst="rect">
            <a:avLst/>
          </a:prstGeom>
        </p:spPr>
        <p:txBody>
          <a:bodyPr wrap="square">
            <a:spAutoFit/>
          </a:bodyPr>
          <a:lstStyle/>
          <a:p>
            <a:pPr algn="just"/>
            <a:r>
              <a:rPr lang="ru-RU" sz="2400" b="1" dirty="0" smtClean="0"/>
              <a:t>Стадии </a:t>
            </a:r>
            <a:r>
              <a:rPr lang="ru-RU" sz="2400" b="1" dirty="0"/>
              <a:t>растворения ВМС</a:t>
            </a:r>
            <a:endParaRPr lang="ru-RU" sz="2400" dirty="0"/>
          </a:p>
          <a:p>
            <a:pPr algn="just"/>
            <a:r>
              <a:rPr lang="ru-RU" sz="2400" dirty="0"/>
              <a:t>На первой стадии (рис. </a:t>
            </a:r>
            <a:r>
              <a:rPr lang="ru-RU" sz="2400" dirty="0" smtClean="0"/>
              <a:t>а</a:t>
            </a:r>
            <a:r>
              <a:rPr lang="ru-RU" sz="2400" dirty="0"/>
              <a:t>), до начала растворения, система состоит из чистого растворителя и полимера. Вторая стадия процесса (рис</a:t>
            </a:r>
            <a:r>
              <a:rPr lang="ru-RU" sz="2400" dirty="0" smtClean="0"/>
              <a:t>. </a:t>
            </a:r>
            <a:r>
              <a:rPr lang="ru-RU" sz="2400" dirty="0" err="1"/>
              <a:t>б,в</a:t>
            </a:r>
            <a:r>
              <a:rPr lang="ru-RU" sz="2400" dirty="0"/>
              <a:t>) – </a:t>
            </a:r>
            <a:r>
              <a:rPr lang="ru-RU" sz="2400" i="1" dirty="0"/>
              <a:t>набухание</a:t>
            </a:r>
            <a:r>
              <a:rPr lang="ru-RU" sz="2400" dirty="0"/>
              <a:t>, заключается в том, что молекулы жидкости, вследствие диффузии, проникают в полимер, раздвигают цепи и разрыхляют полимер. При этом расстояние между молекулами становится больше, и полимер увеличивается в объеме и массе. </a:t>
            </a:r>
            <a:r>
              <a:rPr lang="ru-RU" sz="2400" dirty="0" smtClean="0"/>
              <a:t>При </a:t>
            </a:r>
            <a:r>
              <a:rPr lang="ru-RU" sz="2400" dirty="0"/>
              <a:t>дальнейшем увеличении объема полимера часть молекул с поверхности может переходить в раствор (рис</a:t>
            </a:r>
            <a:r>
              <a:rPr lang="ru-RU" sz="2400" dirty="0" smtClean="0"/>
              <a:t>. </a:t>
            </a:r>
            <a:r>
              <a:rPr lang="ru-RU" sz="2400" dirty="0"/>
              <a:t>г</a:t>
            </a:r>
            <a:r>
              <a:rPr lang="ru-RU" sz="2400" dirty="0" smtClean="0"/>
              <a:t>).</a:t>
            </a:r>
            <a:endParaRPr lang="ru-RU" sz="2400" dirty="0"/>
          </a:p>
        </p:txBody>
      </p:sp>
      <p:pic>
        <p:nvPicPr>
          <p:cNvPr id="4100" name="Picture 4" descr="https://konspekta.net/studopediainfo/baza3/37344782778.files/image0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32656"/>
            <a:ext cx="7560840" cy="2248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6764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0"/>
            <a:ext cx="8748464" cy="6555641"/>
          </a:xfrm>
          <a:prstGeom prst="rect">
            <a:avLst/>
          </a:prstGeom>
        </p:spPr>
        <p:txBody>
          <a:bodyPr wrap="square">
            <a:spAutoFit/>
          </a:bodyPr>
          <a:lstStyle/>
          <a:p>
            <a:r>
              <a:rPr lang="ru-RU" sz="4000" b="1" dirty="0" smtClean="0"/>
              <a:t>Количественная характеристика набухания:</a:t>
            </a:r>
          </a:p>
          <a:p>
            <a:r>
              <a:rPr lang="ru-RU" sz="4000" b="1" dirty="0" smtClean="0"/>
              <a:t>Степень </a:t>
            </a:r>
            <a:r>
              <a:rPr lang="ru-RU" sz="4000" b="1" dirty="0"/>
              <a:t>набухания</a:t>
            </a:r>
            <a:r>
              <a:rPr lang="ru-RU" sz="4000" dirty="0"/>
              <a:t> </a:t>
            </a:r>
            <a:r>
              <a:rPr lang="ru-RU" sz="4000" b="1" dirty="0"/>
              <a:t>(α)</a:t>
            </a:r>
            <a:r>
              <a:rPr lang="ru-RU" sz="4000" dirty="0"/>
              <a:t> определяют </a:t>
            </a:r>
            <a:r>
              <a:rPr lang="ru-RU" sz="4000" dirty="0" smtClean="0"/>
              <a:t>как отношением </a:t>
            </a:r>
            <a:r>
              <a:rPr lang="ru-RU" sz="4000" dirty="0"/>
              <a:t>массы (объема</a:t>
            </a:r>
            <a:r>
              <a:rPr lang="ru-RU" sz="4000" dirty="0" smtClean="0"/>
              <a:t>)</a:t>
            </a:r>
            <a:r>
              <a:rPr lang="ru-RU" sz="4000" b="1" dirty="0"/>
              <a:t> </a:t>
            </a:r>
            <a:r>
              <a:rPr lang="ru-RU" sz="4000" dirty="0" smtClean="0"/>
              <a:t>поглощенной </a:t>
            </a:r>
            <a:r>
              <a:rPr lang="ru-RU" sz="4000" dirty="0"/>
              <a:t>полимером жидкости </a:t>
            </a:r>
            <a:r>
              <a:rPr lang="ru-RU" sz="4000" b="1" dirty="0"/>
              <a:t>(</a:t>
            </a:r>
            <a:r>
              <a:rPr lang="ru-RU" sz="4000" b="1" dirty="0" smtClean="0"/>
              <a:t>m)</a:t>
            </a:r>
            <a:r>
              <a:rPr lang="ru-RU" sz="4000" dirty="0" smtClean="0"/>
              <a:t> к </a:t>
            </a:r>
            <a:r>
              <a:rPr lang="ru-RU" sz="4000" dirty="0"/>
              <a:t>массе (объему) исходного полимера </a:t>
            </a:r>
            <a:r>
              <a:rPr lang="ru-RU" sz="4000" b="1" dirty="0"/>
              <a:t>(</a:t>
            </a:r>
            <a:r>
              <a:rPr lang="ru-RU" sz="4000" b="1" dirty="0" err="1"/>
              <a:t>m</a:t>
            </a:r>
            <a:r>
              <a:rPr lang="ru-RU" sz="4000" b="1" baseline="-25000" dirty="0" err="1"/>
              <a:t>o</a:t>
            </a:r>
            <a:r>
              <a:rPr lang="ru-RU" sz="4000" b="1" dirty="0" smtClean="0"/>
              <a:t>)</a:t>
            </a:r>
            <a:r>
              <a:rPr lang="ru-RU" sz="4000" dirty="0" smtClean="0"/>
              <a:t>: </a:t>
            </a:r>
            <a:r>
              <a:rPr lang="el-GR" sz="4000" b="1" dirty="0" smtClean="0"/>
              <a:t>α</a:t>
            </a:r>
            <a:r>
              <a:rPr lang="ru-RU" sz="4000" b="1" dirty="0" smtClean="0"/>
              <a:t>=</a:t>
            </a:r>
            <a:r>
              <a:rPr lang="en-US" sz="4000" b="1" dirty="0" smtClean="0"/>
              <a:t> m-</a:t>
            </a:r>
            <a:r>
              <a:rPr lang="ru-RU" sz="4000" b="1" dirty="0"/>
              <a:t> </a:t>
            </a:r>
            <a:r>
              <a:rPr lang="ru-RU" sz="4000" b="1" dirty="0" err="1" smtClean="0"/>
              <a:t>m</a:t>
            </a:r>
            <a:r>
              <a:rPr lang="ru-RU" sz="4000" b="1" baseline="-25000" dirty="0" err="1" smtClean="0"/>
              <a:t>o</a:t>
            </a:r>
            <a:r>
              <a:rPr lang="ru-RU" sz="4000" b="1" baseline="-25000" dirty="0" smtClean="0"/>
              <a:t>/ </a:t>
            </a:r>
            <a:r>
              <a:rPr lang="ru-RU" sz="4000" b="1" dirty="0" err="1" smtClean="0"/>
              <a:t>m</a:t>
            </a:r>
            <a:r>
              <a:rPr lang="ru-RU" sz="4000" b="1" baseline="-25000" dirty="0" err="1" smtClean="0"/>
              <a:t>o</a:t>
            </a:r>
            <a:endParaRPr lang="ru-RU" sz="4000" b="1" baseline="-25000" dirty="0" smtClean="0"/>
          </a:p>
          <a:p>
            <a:r>
              <a:rPr lang="ru-RU" sz="6000" baseline="-25000" dirty="0" smtClean="0"/>
              <a:t>Степень набухания белков может быть выражена в процентах и </a:t>
            </a:r>
            <a:r>
              <a:rPr lang="ru-RU" sz="6000" b="1" baseline="-25000" dirty="0" smtClean="0"/>
              <a:t>меняться от 10 до 1000%</a:t>
            </a:r>
            <a:endParaRPr lang="ru-RU" sz="6000" dirty="0"/>
          </a:p>
        </p:txBody>
      </p:sp>
    </p:spTree>
    <p:extLst>
      <p:ext uri="{BB962C8B-B14F-4D97-AF65-F5344CB8AC3E}">
        <p14:creationId xmlns:p14="http://schemas.microsoft.com/office/powerpoint/2010/main" val="3791623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Похожее 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2995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32667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9512" y="188640"/>
            <a:ext cx="8352928" cy="6986528"/>
          </a:xfrm>
          <a:prstGeom prst="rect">
            <a:avLst/>
          </a:prstGeom>
        </p:spPr>
        <p:txBody>
          <a:bodyPr wrap="square">
            <a:spAutoFit/>
          </a:bodyPr>
          <a:lstStyle/>
          <a:p>
            <a:pPr algn="just"/>
            <a:r>
              <a:rPr lang="ru-RU" sz="2800" dirty="0" smtClean="0"/>
              <a:t>В набухшем полимере вода находится в двух формах: в виде гидратационной или связанной и свободной </a:t>
            </a:r>
            <a:r>
              <a:rPr lang="ru-RU" sz="2800" dirty="0"/>
              <a:t>(</a:t>
            </a:r>
            <a:r>
              <a:rPr lang="ru-RU" sz="2800" dirty="0" smtClean="0"/>
              <a:t>капиллярной), </a:t>
            </a:r>
            <a:r>
              <a:rPr lang="ru-RU" sz="2800" dirty="0"/>
              <a:t>которая играет роль </a:t>
            </a:r>
            <a:r>
              <a:rPr lang="ru-RU" sz="2800" dirty="0" smtClean="0"/>
              <a:t>среды. Связанная </a:t>
            </a:r>
            <a:r>
              <a:rPr lang="ru-RU" sz="2800" dirty="0"/>
              <a:t>вода имеет ограниченную подвижность и не обладает растворяющими свойствами</a:t>
            </a:r>
            <a:r>
              <a:rPr lang="ru-RU" sz="2800" dirty="0" smtClean="0"/>
              <a:t>.</a:t>
            </a:r>
            <a:r>
              <a:rPr lang="ru-RU" sz="2800" dirty="0"/>
              <a:t> По степени упорядоченности структуры связанная вода приближается к свойствам твердого тела и имеет большую </a:t>
            </a:r>
            <a:r>
              <a:rPr lang="ru-RU" sz="2800" dirty="0" smtClean="0"/>
              <a:t>плотность.</a:t>
            </a:r>
            <a:r>
              <a:rPr lang="ru-RU" sz="2800" dirty="0"/>
              <a:t> </a:t>
            </a:r>
            <a:r>
              <a:rPr lang="ru-RU" sz="2800" dirty="0" smtClean="0"/>
              <a:t>Считается </a:t>
            </a:r>
            <a:r>
              <a:rPr lang="ru-RU" sz="2800" dirty="0"/>
              <a:t>установленным, что одна из причин старения организма заключается в потере способности ткани удерживать связанную воду на нормальном уровне. </a:t>
            </a:r>
            <a:r>
              <a:rPr lang="ru-RU" sz="2800" dirty="0" smtClean="0"/>
              <a:t>Таким </a:t>
            </a:r>
            <a:r>
              <a:rPr lang="ru-RU" sz="2800" dirty="0"/>
              <a:t>образом, при растворении ВМС происходит изменение свойств как растворителя (свободная и связанная вода), так и растворенного вещества с образованием истинного гомогенного раствора.</a:t>
            </a:r>
          </a:p>
          <a:p>
            <a:pPr algn="just"/>
            <a:endParaRPr lang="ru-RU" sz="2800" dirty="0"/>
          </a:p>
        </p:txBody>
      </p:sp>
    </p:spTree>
    <p:extLst>
      <p:ext uri="{BB962C8B-B14F-4D97-AF65-F5344CB8AC3E}">
        <p14:creationId xmlns:p14="http://schemas.microsoft.com/office/powerpoint/2010/main" val="20087192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44624"/>
            <a:ext cx="8280920" cy="6740307"/>
          </a:xfrm>
          <a:prstGeom prst="rect">
            <a:avLst/>
          </a:prstGeom>
        </p:spPr>
        <p:txBody>
          <a:bodyPr wrap="square">
            <a:spAutoFit/>
          </a:bodyPr>
          <a:lstStyle/>
          <a:p>
            <a:pPr algn="just"/>
            <a:r>
              <a:rPr lang="ru-RU" sz="3600" b="1" dirty="0"/>
              <a:t>Вязкость </a:t>
            </a:r>
            <a:r>
              <a:rPr lang="ru-RU" sz="3600" b="1" dirty="0" smtClean="0"/>
              <a:t>- </a:t>
            </a:r>
            <a:r>
              <a:rPr lang="ru-RU" sz="3600" dirty="0" smtClean="0"/>
              <a:t>сопротивление </a:t>
            </a:r>
            <a:r>
              <a:rPr lang="ru-RU" sz="3600" dirty="0"/>
              <a:t>жидкости передвижению одного </a:t>
            </a:r>
            <a:r>
              <a:rPr lang="ru-RU" sz="3600" dirty="0" err="1"/>
              <a:t>еѐ</a:t>
            </a:r>
            <a:r>
              <a:rPr lang="ru-RU" sz="3600" dirty="0"/>
              <a:t> слоя </a:t>
            </a:r>
            <a:r>
              <a:rPr lang="ru-RU" sz="3600" dirty="0" smtClean="0"/>
              <a:t>относительно </a:t>
            </a:r>
            <a:r>
              <a:rPr lang="ru-RU" sz="3600" dirty="0"/>
              <a:t>другого при сдвиге, растяжении и других видах деформации.</a:t>
            </a:r>
          </a:p>
          <a:p>
            <a:pPr algn="just"/>
            <a:r>
              <a:rPr lang="ru-RU" sz="3600" dirty="0"/>
              <a:t>Вязкость растворов, содержащих макромолекулы, обычно выше вязкости растворов низкомолекулярных веществ и вязкости коллоидных систем при одной и той же концентрации</a:t>
            </a:r>
            <a:r>
              <a:rPr lang="ru-RU" sz="3600" dirty="0" smtClean="0"/>
              <a:t>. </a:t>
            </a:r>
            <a:r>
              <a:rPr lang="ru-RU" sz="3600" dirty="0"/>
              <a:t>Например, вязкость 1%-</a:t>
            </a:r>
            <a:r>
              <a:rPr lang="ru-RU" sz="3600" dirty="0" err="1"/>
              <a:t>ного</a:t>
            </a:r>
            <a:r>
              <a:rPr lang="ru-RU" sz="3600" dirty="0"/>
              <a:t> раствора каучука в бензине в 18 раз выше вязкости чистого </a:t>
            </a:r>
            <a:r>
              <a:rPr lang="ru-RU" sz="3600" dirty="0" smtClean="0"/>
              <a:t>бензина.</a:t>
            </a:r>
            <a:endParaRPr lang="ru-RU" sz="3600" dirty="0"/>
          </a:p>
        </p:txBody>
      </p:sp>
    </p:spTree>
    <p:extLst>
      <p:ext uri="{BB962C8B-B14F-4D97-AF65-F5344CB8AC3E}">
        <p14:creationId xmlns:p14="http://schemas.microsoft.com/office/powerpoint/2010/main" val="15761993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332656"/>
            <a:ext cx="8388424" cy="1384995"/>
          </a:xfrm>
          <a:prstGeom prst="rect">
            <a:avLst/>
          </a:prstGeom>
        </p:spPr>
        <p:txBody>
          <a:bodyPr wrap="square">
            <a:spAutoFit/>
          </a:bodyPr>
          <a:lstStyle/>
          <a:p>
            <a:r>
              <a:rPr lang="ru-RU" sz="2800" dirty="0"/>
              <a:t>Зависимость вязкости растворов от концентрации </a:t>
            </a:r>
            <a:endParaRPr lang="ru-RU" sz="2800" dirty="0" smtClean="0"/>
          </a:p>
          <a:p>
            <a:r>
              <a:rPr lang="ru-RU" sz="2800" dirty="0" smtClean="0"/>
              <a:t>1 </a:t>
            </a:r>
            <a:r>
              <a:rPr lang="ru-RU" sz="2800" dirty="0"/>
              <a:t>— раствор низкомолекулярного соединения; </a:t>
            </a:r>
            <a:endParaRPr lang="ru-RU" sz="2800" dirty="0" smtClean="0"/>
          </a:p>
          <a:p>
            <a:r>
              <a:rPr lang="ru-RU" sz="2800" dirty="0" smtClean="0"/>
              <a:t>2 </a:t>
            </a:r>
            <a:r>
              <a:rPr lang="ru-RU" sz="2800" dirty="0"/>
              <a:t>— раствор ВМС</a:t>
            </a:r>
          </a:p>
        </p:txBody>
      </p:sp>
      <p:cxnSp>
        <p:nvCxnSpPr>
          <p:cNvPr id="4" name="Прямая со стрелкой 3"/>
          <p:cNvCxnSpPr/>
          <p:nvPr/>
        </p:nvCxnSpPr>
        <p:spPr>
          <a:xfrm flipV="1">
            <a:off x="2843808" y="5373216"/>
            <a:ext cx="4014192" cy="7200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flipV="1">
            <a:off x="2843808" y="2204864"/>
            <a:ext cx="0" cy="324036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flipV="1">
            <a:off x="2843808" y="4653136"/>
            <a:ext cx="3456384" cy="21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flipV="1">
            <a:off x="2868069" y="3294276"/>
            <a:ext cx="3096344" cy="15841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286000" y="1844824"/>
            <a:ext cx="666534" cy="646331"/>
          </a:xfrm>
          <a:prstGeom prst="rect">
            <a:avLst/>
          </a:prstGeom>
          <a:noFill/>
        </p:spPr>
        <p:txBody>
          <a:bodyPr wrap="square" rtlCol="0">
            <a:spAutoFit/>
          </a:bodyPr>
          <a:lstStyle/>
          <a:p>
            <a:r>
              <a:rPr lang="en-US" sz="3600" dirty="0" smtClean="0"/>
              <a:t>ŋ</a:t>
            </a:r>
            <a:endParaRPr lang="ru-RU" sz="3600" dirty="0"/>
          </a:p>
        </p:txBody>
      </p:sp>
      <p:sp>
        <p:nvSpPr>
          <p:cNvPr id="16" name="TextBox 15"/>
          <p:cNvSpPr txBox="1"/>
          <p:nvPr/>
        </p:nvSpPr>
        <p:spPr>
          <a:xfrm>
            <a:off x="6300192" y="4509120"/>
            <a:ext cx="557808" cy="369332"/>
          </a:xfrm>
          <a:prstGeom prst="rect">
            <a:avLst/>
          </a:prstGeom>
          <a:noFill/>
        </p:spPr>
        <p:txBody>
          <a:bodyPr wrap="square" rtlCol="0">
            <a:spAutoFit/>
          </a:bodyPr>
          <a:lstStyle/>
          <a:p>
            <a:r>
              <a:rPr lang="ru-RU" dirty="0" smtClean="0"/>
              <a:t>1</a:t>
            </a:r>
            <a:endParaRPr lang="ru-RU" dirty="0"/>
          </a:p>
        </p:txBody>
      </p:sp>
      <p:sp>
        <p:nvSpPr>
          <p:cNvPr id="17" name="TextBox 16"/>
          <p:cNvSpPr txBox="1"/>
          <p:nvPr/>
        </p:nvSpPr>
        <p:spPr>
          <a:xfrm>
            <a:off x="6300192" y="3140968"/>
            <a:ext cx="445702" cy="369332"/>
          </a:xfrm>
          <a:prstGeom prst="rect">
            <a:avLst/>
          </a:prstGeom>
          <a:noFill/>
        </p:spPr>
        <p:txBody>
          <a:bodyPr wrap="square" rtlCol="0">
            <a:spAutoFit/>
          </a:bodyPr>
          <a:lstStyle/>
          <a:p>
            <a:r>
              <a:rPr lang="ru-RU" dirty="0" smtClean="0"/>
              <a:t>2</a:t>
            </a:r>
            <a:endParaRPr lang="ru-RU" dirty="0"/>
          </a:p>
        </p:txBody>
      </p:sp>
      <p:sp>
        <p:nvSpPr>
          <p:cNvPr id="18" name="TextBox 17"/>
          <p:cNvSpPr txBox="1"/>
          <p:nvPr/>
        </p:nvSpPr>
        <p:spPr>
          <a:xfrm>
            <a:off x="6858000" y="5445224"/>
            <a:ext cx="431528" cy="646331"/>
          </a:xfrm>
          <a:prstGeom prst="rect">
            <a:avLst/>
          </a:prstGeom>
          <a:noFill/>
        </p:spPr>
        <p:txBody>
          <a:bodyPr wrap="none" rtlCol="0">
            <a:spAutoFit/>
          </a:bodyPr>
          <a:lstStyle/>
          <a:p>
            <a:r>
              <a:rPr lang="ru-RU" sz="3600" dirty="0" smtClean="0"/>
              <a:t>С</a:t>
            </a:r>
            <a:endParaRPr lang="ru-RU" sz="3600" dirty="0"/>
          </a:p>
        </p:txBody>
      </p:sp>
    </p:spTree>
    <p:extLst>
      <p:ext uri="{BB962C8B-B14F-4D97-AF65-F5344CB8AC3E}">
        <p14:creationId xmlns:p14="http://schemas.microsoft.com/office/powerpoint/2010/main" val="12663103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Картинки по запросу картинки гелей и студне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188640"/>
            <a:ext cx="8808914" cy="619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57279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err="1" smtClean="0"/>
              <a:t>Синерезис</a:t>
            </a:r>
            <a:r>
              <a:rPr lang="ru-RU" dirty="0" smtClean="0"/>
              <a:t> или старение студней</a:t>
            </a:r>
            <a:endParaRPr lang="ru-RU" dirty="0"/>
          </a:p>
        </p:txBody>
      </p:sp>
      <p:pic>
        <p:nvPicPr>
          <p:cNvPr id="3074" name="Picture 2" descr="Картинки по запросу картинки гелей и студне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772816"/>
            <a:ext cx="7224737"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4948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Тиксотропия</a:t>
            </a:r>
            <a:endParaRPr lang="ru-RU" dirty="0"/>
          </a:p>
        </p:txBody>
      </p:sp>
      <p:pic>
        <p:nvPicPr>
          <p:cNvPr id="4098" name="Picture 2" descr="Картинки по запросу картинки гелей и студне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1772816"/>
            <a:ext cx="8520882"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965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konspekta.net/studopediaorg/baza13/290877762456.files/image0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2564904"/>
            <a:ext cx="8520881" cy="36004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611559" y="404664"/>
            <a:ext cx="8064895" cy="1384995"/>
          </a:xfrm>
          <a:prstGeom prst="rect">
            <a:avLst/>
          </a:prstGeom>
        </p:spPr>
        <p:txBody>
          <a:bodyPr wrap="square">
            <a:spAutoFit/>
          </a:bodyPr>
          <a:lstStyle/>
          <a:p>
            <a:pPr algn="ctr"/>
            <a:r>
              <a:rPr lang="ru-RU" sz="2800" dirty="0"/>
              <a:t>Зависимость вязкости растворов низкомолекулярных веществ </a:t>
            </a:r>
            <a:r>
              <a:rPr lang="ru-RU" sz="2800" dirty="0" smtClean="0"/>
              <a:t>(</a:t>
            </a:r>
            <a:r>
              <a:rPr lang="ru-RU" sz="2800" dirty="0"/>
              <a:t>1) и растворов ВМС (2) от напряжения </a:t>
            </a:r>
            <a:r>
              <a:rPr lang="ru-RU" sz="2800" dirty="0" smtClean="0"/>
              <a:t>сдвига (давления)</a:t>
            </a:r>
            <a:endParaRPr lang="ru-RU" sz="2800" dirty="0"/>
          </a:p>
        </p:txBody>
      </p:sp>
    </p:spTree>
    <p:extLst>
      <p:ext uri="{BB962C8B-B14F-4D97-AF65-F5344CB8AC3E}">
        <p14:creationId xmlns:p14="http://schemas.microsoft.com/office/powerpoint/2010/main" val="27044153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konspekta.net/studopediaorg/baza13/290877762456.files/image0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1397347"/>
            <a:ext cx="8016825" cy="4263901"/>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981765" y="438594"/>
            <a:ext cx="7128792" cy="1077218"/>
          </a:xfrm>
          <a:prstGeom prst="rect">
            <a:avLst/>
          </a:prstGeom>
        </p:spPr>
        <p:txBody>
          <a:bodyPr wrap="square">
            <a:spAutoFit/>
          </a:bodyPr>
          <a:lstStyle/>
          <a:p>
            <a:r>
              <a:rPr lang="ru-RU" sz="3200" dirty="0"/>
              <a:t>Изменение структуры растворов ВМС при увеличении напряжения сдвига</a:t>
            </a:r>
          </a:p>
        </p:txBody>
      </p:sp>
    </p:spTree>
    <p:extLst>
      <p:ext uri="{BB962C8B-B14F-4D97-AF65-F5344CB8AC3E}">
        <p14:creationId xmlns:p14="http://schemas.microsoft.com/office/powerpoint/2010/main" val="35623192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flipV="1">
            <a:off x="2286000" y="2644170"/>
            <a:ext cx="4158208" cy="369332"/>
          </a:xfrm>
          <a:prstGeom prst="rect">
            <a:avLst/>
          </a:prstGeom>
        </p:spPr>
        <p:txBody>
          <a:bodyPr wrap="square">
            <a:spAutoFit/>
          </a:bodyPr>
          <a:lstStyle/>
          <a:p>
            <a:r>
              <a:rPr lang="ru-RU" dirty="0"/>
              <a:t> </a:t>
            </a:r>
            <a:endParaRPr lang="ru-RU" i="1" dirty="0"/>
          </a:p>
        </p:txBody>
      </p:sp>
      <p:sp>
        <p:nvSpPr>
          <p:cNvPr id="5" name="Прямоугольник 4"/>
          <p:cNvSpPr/>
          <p:nvPr/>
        </p:nvSpPr>
        <p:spPr>
          <a:xfrm>
            <a:off x="0" y="116632"/>
            <a:ext cx="8820472" cy="6494085"/>
          </a:xfrm>
          <a:prstGeom prst="rect">
            <a:avLst/>
          </a:prstGeom>
        </p:spPr>
        <p:txBody>
          <a:bodyPr wrap="square">
            <a:spAutoFit/>
          </a:bodyPr>
          <a:lstStyle/>
          <a:p>
            <a:r>
              <a:rPr lang="ru-RU" sz="3200" dirty="0" smtClean="0"/>
              <a:t>Вязкость растворов ВМС зависит от природы полимера и растворителя, молекулярной массы и концентрации полимера в растворе, что и отражено  в уравнение </a:t>
            </a:r>
            <a:r>
              <a:rPr lang="ru-RU" sz="3200" b="1" dirty="0" err="1" smtClean="0"/>
              <a:t>Штаудингера</a:t>
            </a:r>
            <a:r>
              <a:rPr lang="ru-RU" sz="3200" dirty="0" smtClean="0"/>
              <a:t>:</a:t>
            </a:r>
            <a:endParaRPr lang="ru-RU" sz="3200" dirty="0"/>
          </a:p>
          <a:p>
            <a:pPr algn="ctr"/>
            <a:r>
              <a:rPr lang="ru-RU" sz="3200" b="1" dirty="0" err="1"/>
              <a:t>ή</a:t>
            </a:r>
            <a:r>
              <a:rPr lang="ru-RU" sz="3200" b="1" baseline="-25000" dirty="0" err="1"/>
              <a:t>уд</a:t>
            </a:r>
            <a:r>
              <a:rPr lang="ru-RU" sz="3200" b="1" dirty="0"/>
              <a:t> =КМ∙С</a:t>
            </a:r>
            <a:endParaRPr lang="ru-RU" sz="3200" dirty="0"/>
          </a:p>
          <a:p>
            <a:pPr algn="just"/>
            <a:r>
              <a:rPr lang="ru-RU" sz="3200" dirty="0"/>
              <a:t>где </a:t>
            </a:r>
            <a:r>
              <a:rPr lang="ru-RU" sz="3200" b="1" dirty="0" err="1" smtClean="0"/>
              <a:t>ή</a:t>
            </a:r>
            <a:r>
              <a:rPr lang="ru-RU" sz="3200" b="1" baseline="-25000" dirty="0" err="1" smtClean="0"/>
              <a:t>уд</a:t>
            </a:r>
            <a:r>
              <a:rPr lang="ru-RU" sz="3200" dirty="0"/>
              <a:t> - удельная вязкость </a:t>
            </a:r>
            <a:r>
              <a:rPr lang="ru-RU" sz="3200" dirty="0" smtClean="0"/>
              <a:t>раствора или относительное </a:t>
            </a:r>
            <a:r>
              <a:rPr lang="ru-RU" sz="3200" dirty="0"/>
              <a:t>повышение вязкости раствора ВМС по сравнению с вязкостью </a:t>
            </a:r>
            <a:r>
              <a:rPr lang="ru-RU" sz="3200" dirty="0" smtClean="0"/>
              <a:t>растворителя; </a:t>
            </a:r>
          </a:p>
          <a:p>
            <a:pPr algn="just"/>
            <a:r>
              <a:rPr lang="ru-RU" sz="3200" i="1" dirty="0" smtClean="0"/>
              <a:t>К </a:t>
            </a:r>
            <a:r>
              <a:rPr lang="ru-RU" sz="3200" i="1" dirty="0"/>
              <a:t>- </a:t>
            </a:r>
            <a:r>
              <a:rPr lang="ru-RU" sz="3200" i="1" dirty="0" smtClean="0"/>
              <a:t>постоянные </a:t>
            </a:r>
            <a:r>
              <a:rPr lang="ru-RU" sz="3200" i="1" dirty="0"/>
              <a:t>для данного полимергомологического ряда и данного </a:t>
            </a:r>
            <a:r>
              <a:rPr lang="ru-RU" sz="3200" i="1" dirty="0" smtClean="0"/>
              <a:t>растворителя</a:t>
            </a:r>
            <a:r>
              <a:rPr lang="ru-RU" sz="3200" dirty="0" smtClean="0"/>
              <a:t>, </a:t>
            </a:r>
            <a:r>
              <a:rPr lang="ru-RU" sz="3200" dirty="0"/>
              <a:t>см</a:t>
            </a:r>
            <a:r>
              <a:rPr lang="ru-RU" sz="3200" baseline="30000" dirty="0"/>
              <a:t>3</a:t>
            </a:r>
            <a:r>
              <a:rPr lang="ru-RU" sz="3200" dirty="0"/>
              <a:t>/г; </a:t>
            </a:r>
            <a:r>
              <a:rPr lang="ru-RU" sz="3200" i="1" dirty="0" smtClean="0"/>
              <a:t>М -</a:t>
            </a:r>
            <a:r>
              <a:rPr lang="ru-RU" sz="3200" i="1" dirty="0"/>
              <a:t> </a:t>
            </a:r>
            <a:r>
              <a:rPr lang="ru-RU" sz="3200" dirty="0"/>
              <a:t>относительная молекулярная масса ВМС; </a:t>
            </a:r>
            <a:r>
              <a:rPr lang="ru-RU" sz="3200" i="1" dirty="0"/>
              <a:t>С - </a:t>
            </a:r>
            <a:r>
              <a:rPr lang="ru-RU" sz="3200" dirty="0"/>
              <a:t>концентра­ция ВМС в растворе, г/см</a:t>
            </a:r>
            <a:r>
              <a:rPr lang="ru-RU" sz="3200" baseline="30000" dirty="0"/>
              <a:t>3</a:t>
            </a:r>
            <a:r>
              <a:rPr lang="ru-RU" sz="3200" dirty="0"/>
              <a:t> .</a:t>
            </a:r>
          </a:p>
        </p:txBody>
      </p:sp>
    </p:spTree>
    <p:extLst>
      <p:ext uri="{BB962C8B-B14F-4D97-AF65-F5344CB8AC3E}">
        <p14:creationId xmlns:p14="http://schemas.microsoft.com/office/powerpoint/2010/main" val="38856806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Картинки по запросу картинки осмотическое давление"/>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AutoShape 4" descr="Картинки по запросу картинки осмотическое давление"/>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6" descr="Картинки по запросу картинки осмотическое давление"/>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8" descr="Картинки по запросу картинки осмотическое давление"/>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10" descr="Картинки по запросу картинки осмотическое давление"/>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12" descr="Картинки по запросу картинки осмотическое давление"/>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14" descr="Картинки по запросу картинки осмотическое давление"/>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16" descr="Картинки по запросу картинки осмотическое давление"/>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5138" name="Picture 18" descr="Картинки по запросу картинки осмотическое давл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0"/>
            <a:ext cx="8743950" cy="5085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8165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player.myshared.ru/17/1064114/slides/slide_3.jpg"/>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24744"/>
            <a:ext cx="9036495" cy="6336704"/>
          </a:xfrm>
          <a:prstGeom prst="rect">
            <a:avLst/>
          </a:prstGeom>
          <a:noFill/>
          <a:ln>
            <a:noFill/>
          </a:ln>
        </p:spPr>
      </p:pic>
    </p:spTree>
    <p:extLst>
      <p:ext uri="{BB962C8B-B14F-4D97-AF65-F5344CB8AC3E}">
        <p14:creationId xmlns:p14="http://schemas.microsoft.com/office/powerpoint/2010/main" val="9830594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Картинки по запросу картинки осмотическое давл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218256"/>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4612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44624"/>
            <a:ext cx="8820472" cy="6986528"/>
          </a:xfrm>
          <a:prstGeom prst="rect">
            <a:avLst/>
          </a:prstGeom>
        </p:spPr>
        <p:txBody>
          <a:bodyPr wrap="square">
            <a:spAutoFit/>
          </a:bodyPr>
          <a:lstStyle/>
          <a:p>
            <a:pPr algn="just"/>
            <a:r>
              <a:rPr lang="ru-RU" sz="2800" dirty="0"/>
              <a:t>Устойчивость ВМС в растворе обеспечивается </a:t>
            </a:r>
            <a:r>
              <a:rPr lang="ru-RU" sz="2800" b="1" dirty="0"/>
              <a:t>структурно-механическими и электростатическими факторами</a:t>
            </a:r>
            <a:r>
              <a:rPr lang="ru-RU" sz="2800" b="1" dirty="0" smtClean="0"/>
              <a:t>.</a:t>
            </a:r>
            <a:r>
              <a:rPr lang="ru-RU" sz="2800" dirty="0"/>
              <a:t> </a:t>
            </a:r>
            <a:endParaRPr lang="ru-RU" sz="2800" dirty="0" smtClean="0"/>
          </a:p>
          <a:p>
            <a:pPr algn="just"/>
            <a:r>
              <a:rPr lang="ru-RU" sz="2800" b="1" dirty="0" smtClean="0"/>
              <a:t>Структурно-механический </a:t>
            </a:r>
            <a:r>
              <a:rPr lang="ru-RU" sz="2800" b="1" dirty="0"/>
              <a:t>фактор </a:t>
            </a:r>
            <a:r>
              <a:rPr lang="ru-RU" sz="2800" dirty="0"/>
              <a:t>обусловлен наличием и толщиной сольватной оболочки, препятствующей взаимодействию частиц</a:t>
            </a:r>
            <a:r>
              <a:rPr lang="ru-RU" sz="2800" dirty="0" smtClean="0"/>
              <a:t>.</a:t>
            </a:r>
            <a:r>
              <a:rPr lang="ru-RU" sz="2800" dirty="0"/>
              <a:t> </a:t>
            </a:r>
            <a:r>
              <a:rPr lang="ru-RU" sz="2800" dirty="0" smtClean="0"/>
              <a:t>Структурно-механический </a:t>
            </a:r>
            <a:r>
              <a:rPr lang="ru-RU" sz="2800" dirty="0"/>
              <a:t>фактор является </a:t>
            </a:r>
            <a:r>
              <a:rPr lang="ru-RU" sz="2800" dirty="0" smtClean="0"/>
              <a:t>определяющим </a:t>
            </a:r>
            <a:r>
              <a:rPr lang="ru-RU" sz="2800" dirty="0"/>
              <a:t>(основным) в сохранении устойчивости макромолекул в растворе</a:t>
            </a:r>
            <a:r>
              <a:rPr lang="ru-RU" sz="2800" dirty="0" smtClean="0"/>
              <a:t>.</a:t>
            </a:r>
            <a:r>
              <a:rPr lang="ru-RU" sz="2800" dirty="0"/>
              <a:t> </a:t>
            </a:r>
            <a:endParaRPr lang="ru-RU" sz="2800" dirty="0" smtClean="0"/>
          </a:p>
          <a:p>
            <a:pPr algn="just"/>
            <a:r>
              <a:rPr lang="ru-RU" sz="2800" b="1" dirty="0" smtClean="0"/>
              <a:t>Электростатический </a:t>
            </a:r>
            <a:r>
              <a:rPr lang="ru-RU" sz="2800" b="1" dirty="0"/>
              <a:t>фактор</a:t>
            </a:r>
            <a:r>
              <a:rPr lang="ru-RU" sz="2800" dirty="0"/>
              <a:t> обусловлен взаимным электростатическим </a:t>
            </a:r>
            <a:r>
              <a:rPr lang="ru-RU" sz="2800" dirty="0" smtClean="0"/>
              <a:t>отталкиванием </a:t>
            </a:r>
            <a:r>
              <a:rPr lang="ru-RU" sz="2800" dirty="0"/>
              <a:t>макромолекул вследствие возникновения у них одноименного заряда. В отличие от лиофобных коллоидов, заряд макромолекул возникает не за счёт </a:t>
            </a:r>
            <a:r>
              <a:rPr lang="ru-RU" sz="2800" dirty="0" smtClean="0"/>
              <a:t>избирательной </a:t>
            </a:r>
            <a:r>
              <a:rPr lang="ru-RU" sz="2800" dirty="0"/>
              <a:t>адсорбции ионов, а вследствие диссоциации </a:t>
            </a:r>
            <a:r>
              <a:rPr lang="ru-RU" sz="2800" dirty="0" err="1"/>
              <a:t>ионогенных</a:t>
            </a:r>
            <a:r>
              <a:rPr lang="ru-RU" sz="2800" dirty="0"/>
              <a:t> групп </a:t>
            </a:r>
            <a:r>
              <a:rPr lang="ru-RU" sz="2800" dirty="0" smtClean="0"/>
              <a:t>макромолекул</a:t>
            </a:r>
            <a:r>
              <a:rPr lang="ru-RU" sz="2800" dirty="0"/>
              <a:t>. </a:t>
            </a:r>
          </a:p>
        </p:txBody>
      </p:sp>
    </p:spTree>
    <p:extLst>
      <p:ext uri="{BB962C8B-B14F-4D97-AF65-F5344CB8AC3E}">
        <p14:creationId xmlns:p14="http://schemas.microsoft.com/office/powerpoint/2010/main" val="40728007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Похожее 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624"/>
            <a:ext cx="9143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90781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descr="Картинки по запросу изоэлектрическая точка белк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098" y="0"/>
            <a:ext cx="9390098" cy="7461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7895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Похожее 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0"/>
            <a:ext cx="8988426" cy="7245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367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Картинки по запросу высаливание белков картинк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468544" cy="6957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8351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7384"/>
            <a:ext cx="9144000" cy="6894195"/>
          </a:xfrm>
          <a:prstGeom prst="rect">
            <a:avLst/>
          </a:prstGeom>
        </p:spPr>
        <p:txBody>
          <a:bodyPr wrap="square">
            <a:spAutoFit/>
          </a:bodyPr>
          <a:lstStyle/>
          <a:p>
            <a:pPr algn="just"/>
            <a:r>
              <a:rPr lang="ru-RU" sz="2600" dirty="0"/>
              <a:t>Нарушить устойчивость растворов ВМВ можно путем ухудшения растворимости полимера, т.е. разрушения их сольватной оболочки, нейтрализацией заряда. Это </a:t>
            </a:r>
            <a:r>
              <a:rPr lang="ru-RU" sz="2600" dirty="0" smtClean="0"/>
              <a:t>наблюдается </a:t>
            </a:r>
            <a:r>
              <a:rPr lang="ru-RU" sz="2600" dirty="0"/>
              <a:t>при введении в раствор ВМВ электролита или жидкостей, плохо </a:t>
            </a:r>
            <a:r>
              <a:rPr lang="ru-RU" sz="2600" dirty="0" smtClean="0"/>
              <a:t>растворяющих </a:t>
            </a:r>
            <a:r>
              <a:rPr lang="ru-RU" sz="2600" dirty="0"/>
              <a:t>данный полимер, например этанол, ацетон, растворы средних солей. </a:t>
            </a:r>
            <a:r>
              <a:rPr lang="ru-RU" sz="2600" dirty="0" err="1"/>
              <a:t>Высокополярные</a:t>
            </a:r>
            <a:r>
              <a:rPr lang="ru-RU" sz="2600" dirty="0"/>
              <a:t> молекулы и ионы этих соединений сильно </a:t>
            </a:r>
            <a:r>
              <a:rPr lang="ru-RU" sz="2600" dirty="0" err="1"/>
              <a:t>гидратируются</a:t>
            </a:r>
            <a:r>
              <a:rPr lang="ru-RU" sz="2600" dirty="0"/>
              <a:t> (</a:t>
            </a:r>
            <a:r>
              <a:rPr lang="ru-RU" sz="2600" dirty="0" smtClean="0"/>
              <a:t>отнимают </a:t>
            </a:r>
            <a:r>
              <a:rPr lang="ru-RU" sz="2600" dirty="0"/>
              <a:t>воду) и образуют собственные сольватные оболочки. Полимеры, потеряв сольватную оболочку (главный фактор устойчивости), объединяются в хлопья и оседают. Такое осаждение полимеров при введении в их раствор солей называют </a:t>
            </a:r>
            <a:r>
              <a:rPr lang="ru-RU" sz="2600" b="1" u="sng" dirty="0" err="1" smtClean="0"/>
              <a:t>высаливанием</a:t>
            </a:r>
            <a:r>
              <a:rPr lang="ru-RU" sz="2600" dirty="0" smtClean="0"/>
              <a:t>. </a:t>
            </a:r>
            <a:r>
              <a:rPr lang="ru-RU" sz="2600" dirty="0" err="1" smtClean="0"/>
              <a:t>Высаливание</a:t>
            </a:r>
            <a:r>
              <a:rPr lang="ru-RU" sz="2600" dirty="0" smtClean="0"/>
              <a:t> </a:t>
            </a:r>
            <a:r>
              <a:rPr lang="ru-RU" sz="2600" dirty="0"/>
              <a:t>внешне сходно с коагуляцией, однако для </a:t>
            </a:r>
            <a:r>
              <a:rPr lang="ru-RU" sz="2600" dirty="0" err="1"/>
              <a:t>высаливания</a:t>
            </a:r>
            <a:r>
              <a:rPr lang="ru-RU" sz="2600" dirty="0"/>
              <a:t> требуется больше концентрации электролита, оно </a:t>
            </a:r>
            <a:r>
              <a:rPr lang="ru-RU" sz="2600" dirty="0" smtClean="0"/>
              <a:t>обратимо. </a:t>
            </a:r>
            <a:r>
              <a:rPr lang="ru-RU" sz="2600" dirty="0"/>
              <a:t>При удалении высаливающего соединения из раствора полимера (например, диализом) макромолекулы восстанавливают сольватную оболочку, и осажденный полимер снова растворяется.</a:t>
            </a:r>
          </a:p>
        </p:txBody>
      </p:sp>
    </p:spTree>
    <p:extLst>
      <p:ext uri="{BB962C8B-B14F-4D97-AF65-F5344CB8AC3E}">
        <p14:creationId xmlns:p14="http://schemas.microsoft.com/office/powerpoint/2010/main" val="16285106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548680"/>
            <a:ext cx="9144000" cy="6124754"/>
          </a:xfrm>
          <a:prstGeom prst="rect">
            <a:avLst/>
          </a:prstGeom>
        </p:spPr>
        <p:txBody>
          <a:bodyPr wrap="square">
            <a:spAutoFit/>
          </a:bodyPr>
          <a:lstStyle/>
          <a:p>
            <a:pPr algn="just"/>
            <a:r>
              <a:rPr lang="ru-RU" sz="2800" dirty="0" smtClean="0"/>
              <a:t>Высаливающий </a:t>
            </a:r>
            <a:r>
              <a:rPr lang="ru-RU" sz="2800" dirty="0"/>
              <a:t>эффект определяется способностью ионов к гидратации: чем меньше масса и больше </a:t>
            </a:r>
            <a:r>
              <a:rPr lang="ru-RU" sz="2800" dirty="0" smtClean="0"/>
              <a:t>заряд иона</a:t>
            </a:r>
            <a:r>
              <a:rPr lang="ru-RU" sz="2800" dirty="0"/>
              <a:t>, тем больше удельная плотность их заряда и соответственно, тем больше способность к гидратации и высаливающее действие иона. Обратимость </a:t>
            </a:r>
            <a:r>
              <a:rPr lang="ru-RU" sz="2800" dirty="0" err="1"/>
              <a:t>высаливания</a:t>
            </a:r>
            <a:r>
              <a:rPr lang="ru-RU" sz="2800" dirty="0"/>
              <a:t> позволяет использовать его для выделения отдельных белков из их смеси. У каждого белка определенная молекулярная масса и заряд, следовательно, определенная </a:t>
            </a:r>
            <a:r>
              <a:rPr lang="ru-RU" sz="2800" dirty="0" smtClean="0"/>
              <a:t>устойчивость </a:t>
            </a:r>
            <a:r>
              <a:rPr lang="ru-RU" sz="2800" dirty="0"/>
              <a:t>в растворе. Поэтому разные белки высаливаются при различных </a:t>
            </a:r>
            <a:r>
              <a:rPr lang="ru-RU" sz="2800" dirty="0" smtClean="0"/>
              <a:t>концентрациях </a:t>
            </a:r>
            <a:r>
              <a:rPr lang="ru-RU" sz="2800" dirty="0"/>
              <a:t>солей. Например, белки плазмы крови осаждающиеся в 50% -ном насыщенном растворе (NH</a:t>
            </a:r>
            <a:r>
              <a:rPr lang="ru-RU" sz="2800" baseline="-25000" dirty="0"/>
              <a:t>4</a:t>
            </a:r>
            <a:r>
              <a:rPr lang="ru-RU" sz="2800" dirty="0"/>
              <a:t>)</a:t>
            </a:r>
            <a:r>
              <a:rPr lang="ru-RU" sz="2800" baseline="-25000" dirty="0"/>
              <a:t>2</a:t>
            </a:r>
            <a:r>
              <a:rPr lang="ru-RU" sz="2800" dirty="0"/>
              <a:t>SO</a:t>
            </a:r>
            <a:r>
              <a:rPr lang="ru-RU" sz="2800" baseline="-25000" dirty="0"/>
              <a:t>4</a:t>
            </a:r>
            <a:r>
              <a:rPr lang="ru-RU" sz="2800" dirty="0"/>
              <a:t> были названы глобулинами, а </a:t>
            </a:r>
            <a:r>
              <a:rPr lang="ru-RU" sz="2800" dirty="0" err="1"/>
              <a:t>выпадающиеся</a:t>
            </a:r>
            <a:r>
              <a:rPr lang="ru-RU" sz="2800" dirty="0"/>
              <a:t> в 100 %-ном растворе - альбуминами.</a:t>
            </a:r>
          </a:p>
        </p:txBody>
      </p:sp>
    </p:spTree>
    <p:extLst>
      <p:ext uri="{BB962C8B-B14F-4D97-AF65-F5344CB8AC3E}">
        <p14:creationId xmlns:p14="http://schemas.microsoft.com/office/powerpoint/2010/main" val="34065255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Коацервация</a:t>
            </a:r>
            <a:endParaRPr lang="ru-RU" dirty="0"/>
          </a:p>
        </p:txBody>
      </p:sp>
      <p:pic>
        <p:nvPicPr>
          <p:cNvPr id="11268" name="Picture 4" descr="Похожее 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340768"/>
            <a:ext cx="8664897"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19836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Похожее 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7893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655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dirty="0"/>
          </a:p>
          <a:p>
            <a:endParaRPr lang="ru-RU" dirty="0"/>
          </a:p>
          <a:p>
            <a:endParaRPr lang="ru-RU" dirty="0"/>
          </a:p>
          <a:p>
            <a:endParaRPr lang="ru-RU" dirty="0"/>
          </a:p>
          <a:p>
            <a:endParaRPr lang="ru-RU" dirty="0"/>
          </a:p>
          <a:p>
            <a:endParaRPr lang="ru-RU" dirty="0"/>
          </a:p>
        </p:txBody>
      </p:sp>
      <p:pic>
        <p:nvPicPr>
          <p:cNvPr id="4" name="Рисунок 3" descr="https://ds04.infourok.ru/uploads/ex/060e/0008436d-91131486/img6.jpg"/>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3999" cy="6858000"/>
          </a:xfrm>
          <a:prstGeom prst="rect">
            <a:avLst/>
          </a:prstGeom>
          <a:noFill/>
          <a:ln>
            <a:noFill/>
          </a:ln>
        </p:spPr>
      </p:pic>
    </p:spTree>
    <p:extLst>
      <p:ext uri="{BB962C8B-B14F-4D97-AF65-F5344CB8AC3E}">
        <p14:creationId xmlns:p14="http://schemas.microsoft.com/office/powerpoint/2010/main" val="31095323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88640"/>
            <a:ext cx="8820472" cy="6740307"/>
          </a:xfrm>
          <a:prstGeom prst="rect">
            <a:avLst/>
          </a:prstGeom>
        </p:spPr>
        <p:txBody>
          <a:bodyPr wrap="square">
            <a:spAutoFit/>
          </a:bodyPr>
          <a:lstStyle/>
          <a:p>
            <a:pPr algn="just"/>
            <a:r>
              <a:rPr lang="ru-RU" sz="2400" dirty="0" smtClean="0"/>
              <a:t>При </a:t>
            </a:r>
            <a:r>
              <a:rPr lang="ru-RU" sz="2400" dirty="0"/>
              <a:t>невысокой концентрации электролита сольватные оболочки макромолекул разрушаются лишь частично. Из полуразрушенных сольватных оболочек отдельных макромолекул могут </a:t>
            </a:r>
            <a:r>
              <a:rPr lang="ru-RU" sz="2400" dirty="0" smtClean="0"/>
              <a:t>формироваться </a:t>
            </a:r>
            <a:r>
              <a:rPr lang="ru-RU" sz="2400" dirty="0"/>
              <a:t>общие сольватные оболочки для нескольких макромолекул, что обеспечивает их устойчивость в растворе. В таких агрегатах концентрация полимера будет </a:t>
            </a:r>
            <a:r>
              <a:rPr lang="ru-RU" sz="2400" dirty="0" smtClean="0"/>
              <a:t>больше</a:t>
            </a:r>
            <a:r>
              <a:rPr lang="ru-RU" sz="2400" dirty="0"/>
              <a:t>, чем в исходном растворе. Поэтому скопления макромолекул с общими </a:t>
            </a:r>
            <a:r>
              <a:rPr lang="ru-RU" sz="2400" dirty="0" smtClean="0"/>
              <a:t>сольватными </a:t>
            </a:r>
            <a:r>
              <a:rPr lang="ru-RU" sz="2400" dirty="0"/>
              <a:t>оболочками выделяются из раствора в виде отдельных капелек, называемых </a:t>
            </a:r>
            <a:r>
              <a:rPr lang="ru-RU" sz="2400" b="1" dirty="0"/>
              <a:t>коацерватами</a:t>
            </a:r>
            <a:r>
              <a:rPr lang="ru-RU" sz="2400" dirty="0"/>
              <a:t>. </a:t>
            </a:r>
            <a:r>
              <a:rPr lang="ru-RU" sz="2400" dirty="0" smtClean="0"/>
              <a:t>Процесс </a:t>
            </a:r>
            <a:r>
              <a:rPr lang="ru-RU" sz="2400" dirty="0"/>
              <a:t>разделения раствора ВМС под действием электролитов на 2 жидкие фазы (раствор, обедненный полимером и капельки, с высокой концентрацией полимера) называется </a:t>
            </a:r>
            <a:r>
              <a:rPr lang="ru-RU" sz="2400" b="1" dirty="0"/>
              <a:t>коацервацией</a:t>
            </a:r>
            <a:r>
              <a:rPr lang="ru-RU" sz="2400" dirty="0" smtClean="0"/>
              <a:t>. Физико-химические </a:t>
            </a:r>
            <a:r>
              <a:rPr lang="ru-RU" sz="2400" dirty="0"/>
              <a:t>свойства </a:t>
            </a:r>
            <a:r>
              <a:rPr lang="ru-RU" sz="2400" dirty="0" err="1"/>
              <a:t>коацервантов</a:t>
            </a:r>
            <a:r>
              <a:rPr lang="ru-RU" sz="2400" dirty="0"/>
              <a:t> (плотность, вязкость, электропроводность и др.) близки к соответствующим свойствам клеточной протоплазмы. Поэтому считают, что благодаря коацервации произошло отделение от раствора и организация первичных клеток при возникновении жизни на Земле (</a:t>
            </a:r>
            <a:r>
              <a:rPr lang="ru-RU" sz="2400" dirty="0" err="1"/>
              <a:t>А.И.Опарин</a:t>
            </a:r>
            <a:r>
              <a:rPr lang="ru-RU" sz="2400" dirty="0" smtClean="0"/>
              <a:t>)</a:t>
            </a:r>
            <a:r>
              <a:rPr lang="ru-RU" sz="2400" dirty="0"/>
              <a:t> </a:t>
            </a:r>
          </a:p>
        </p:txBody>
      </p:sp>
    </p:spTree>
    <p:extLst>
      <p:ext uri="{BB962C8B-B14F-4D97-AF65-F5344CB8AC3E}">
        <p14:creationId xmlns:p14="http://schemas.microsoft.com/office/powerpoint/2010/main" val="17331400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Коллоидная защита</a:t>
            </a:r>
            <a:endParaRPr lang="ru-RU" dirty="0"/>
          </a:p>
        </p:txBody>
      </p:sp>
      <p:pic>
        <p:nvPicPr>
          <p:cNvPr id="13314" name="Picture 2" descr="Картинки по запросу картинки коацервация вмс"/>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2147" y="2249488"/>
            <a:ext cx="12006957" cy="5139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06742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647095482"/>
              </p:ext>
            </p:extLst>
          </p:nvPr>
        </p:nvGraphicFramePr>
        <p:xfrm>
          <a:off x="5650" y="5092774"/>
          <a:ext cx="9138350" cy="1219200"/>
        </p:xfrm>
        <a:graphic>
          <a:graphicData uri="http://schemas.openxmlformats.org/drawingml/2006/table">
            <a:tbl>
              <a:tblPr/>
              <a:tblGrid>
                <a:gridCol w="51896"/>
                <a:gridCol w="9086454"/>
              </a:tblGrid>
              <a:tr h="1219200">
                <a:tc>
                  <a:txBody>
                    <a:bodyPr/>
                    <a:lstStyle/>
                    <a:p>
                      <a:endParaRPr lang="ru-RU" dirty="0"/>
                    </a:p>
                  </a:txBody>
                  <a:tcPr marL="9525" marR="9525" marT="9525" marB="9525" anchor="ctr">
                    <a:lnL>
                      <a:noFill/>
                    </a:lnL>
                    <a:lnR>
                      <a:noFill/>
                    </a:lnR>
                    <a:lnT>
                      <a:noFill/>
                    </a:lnT>
                    <a:lnB>
                      <a:noFill/>
                    </a:lnB>
                    <a:solidFill>
                      <a:srgbClr val="FFFFFF"/>
                    </a:solidFill>
                  </a:tcPr>
                </a:tc>
                <a:tc>
                  <a:txBody>
                    <a:bodyPr/>
                    <a:lstStyle/>
                    <a:p>
                      <a:pPr algn="just"/>
                      <a:endParaRPr lang="ru-RU" sz="2800" dirty="0"/>
                    </a:p>
                  </a:txBody>
                  <a:tcPr marL="9525" marR="9525" marT="9525" marB="9525" anchor="ctr">
                    <a:lnL>
                      <a:noFill/>
                    </a:lnL>
                    <a:lnR>
                      <a:noFill/>
                    </a:lnR>
                    <a:lnT>
                      <a:noFill/>
                    </a:lnT>
                    <a:lnB>
                      <a:noFill/>
                    </a:lnB>
                    <a:solidFill>
                      <a:srgbClr val="FFFFFF"/>
                    </a:solidFill>
                  </a:tcPr>
                </a:tc>
              </a:tr>
            </a:tbl>
          </a:graphicData>
        </a:graphic>
      </p:graphicFrame>
      <p:sp>
        <p:nvSpPr>
          <p:cNvPr id="3" name="Rectangle 1"/>
          <p:cNvSpPr>
            <a:spLocks noChangeArrowheads="1"/>
          </p:cNvSpPr>
          <p:nvPr/>
        </p:nvSpPr>
        <p:spPr bwMode="auto">
          <a:xfrm>
            <a:off x="1" y="44624"/>
            <a:ext cx="9036496" cy="513986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000000"/>
                </a:solidFill>
                <a:effectLst/>
                <a:latin typeface="Georgia" pitchFamily="18" charset="0"/>
                <a:cs typeface="Arial" pitchFamily="34" charset="0"/>
              </a:rPr>
              <a:t>Коллоидная защита</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0000"/>
                </a:solidFill>
                <a:effectLst/>
                <a:latin typeface="Georgia" pitchFamily="18" charset="0"/>
                <a:cs typeface="Arial" pitchFamily="34" charset="0"/>
              </a:rPr>
              <a:t>Смесь высокомолекулярных соединений и коллоидов нередко проявляет особые свойства. В случае преобладания в смеси полимера (белка) он абсорбируется на поверхности коллоидной частицы, образуя крупный агрегат, проявляющий гидрофильные свойства. Устойчивость его будет средней между обоими видами взаимодействующих частиц. Это явление называется защитой золя высокомолекулярными соединениями – </a:t>
            </a:r>
            <a:r>
              <a:rPr kumimoji="0" lang="ru-RU" sz="2800" b="1" i="0" u="none" strike="noStrike" cap="none" normalizeH="0" baseline="0" dirty="0" smtClean="0">
                <a:ln>
                  <a:noFill/>
                </a:ln>
                <a:solidFill>
                  <a:srgbClr val="000000"/>
                </a:solidFill>
                <a:effectLst/>
                <a:latin typeface="Georgia" pitchFamily="18" charset="0"/>
                <a:cs typeface="Arial" pitchFamily="34" charset="0"/>
              </a:rPr>
              <a:t>коллоидной защитой</a:t>
            </a:r>
            <a:r>
              <a:rPr kumimoji="0" lang="ru-RU" sz="2800" b="0" i="0" u="none" strike="noStrike" cap="none" normalizeH="0" baseline="0" dirty="0" smtClean="0">
                <a:ln>
                  <a:noFill/>
                </a:ln>
                <a:solidFill>
                  <a:srgbClr val="000000"/>
                </a:solidFill>
                <a:effectLst/>
                <a:latin typeface="Georgia" pitchFamily="18" charset="0"/>
                <a:cs typeface="Arial" pitchFamily="34" charset="0"/>
              </a:rPr>
              <a:t>.</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496581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88640"/>
            <a:ext cx="9144000" cy="5940088"/>
          </a:xfrm>
          <a:prstGeom prst="rect">
            <a:avLst/>
          </a:prstGeom>
        </p:spPr>
        <p:txBody>
          <a:bodyPr wrap="square">
            <a:spAutoFit/>
          </a:bodyPr>
          <a:lstStyle/>
          <a:p>
            <a:pPr algn="just"/>
            <a:r>
              <a:rPr lang="ru-RU" sz="3200" dirty="0"/>
              <a:t>Явление коллоидной защиты имеет большое физиологическое значение: многие гидрофобные коллоиды и частички в крови и биологических жидкостях защищены белками от коагуляции. Так, белки крови защищают капельки жира, холестерин и ряд других г</a:t>
            </a:r>
            <a:r>
              <a:rPr lang="ru-RU" sz="3200" dirty="0" smtClean="0"/>
              <a:t>идрофобных </a:t>
            </a:r>
            <a:r>
              <a:rPr lang="ru-RU" sz="3200" dirty="0"/>
              <a:t>веществ. Снижение степени этой защиты приводит к отложению, например, холестерина и кальция в стенках сосудов (атеросклероз и </a:t>
            </a:r>
            <a:r>
              <a:rPr lang="ru-RU" sz="3200" dirty="0" err="1"/>
              <a:t>кальциноз</a:t>
            </a:r>
            <a:r>
              <a:rPr lang="ru-RU" sz="3200" dirty="0" smtClean="0"/>
              <a:t>).</a:t>
            </a:r>
            <a:r>
              <a:rPr lang="ru-RU" sz="3200" dirty="0"/>
              <a:t> Явление коллоидной защиты используется, например, </a:t>
            </a:r>
            <a:r>
              <a:rPr lang="ru-RU" sz="3200" dirty="0" smtClean="0"/>
              <a:t>и при </a:t>
            </a:r>
            <a:r>
              <a:rPr lang="ru-RU" sz="3200" dirty="0"/>
              <a:t>изготовлении лекарственных средств.</a:t>
            </a:r>
          </a:p>
          <a:p>
            <a:pPr algn="just"/>
            <a:endParaRPr lang="ru-RU" sz="2800" dirty="0"/>
          </a:p>
        </p:txBody>
      </p:sp>
    </p:spTree>
    <p:extLst>
      <p:ext uri="{BB962C8B-B14F-4D97-AF65-F5344CB8AC3E}">
        <p14:creationId xmlns:p14="http://schemas.microsoft.com/office/powerpoint/2010/main" val="35765531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802434"/>
          </a:xfrm>
        </p:spPr>
        <p:txBody>
          <a:bodyPr>
            <a:noAutofit/>
          </a:bodyPr>
          <a:lstStyle/>
          <a:p>
            <a:pPr algn="ctr"/>
            <a:r>
              <a:rPr lang="ru-RU" sz="6600" dirty="0" smtClean="0"/>
              <a:t>Медико-биологическое значение ВМС</a:t>
            </a:r>
            <a:endParaRPr lang="ru-RU" sz="6600" dirty="0"/>
          </a:p>
        </p:txBody>
      </p:sp>
    </p:spTree>
    <p:extLst>
      <p:ext uri="{BB962C8B-B14F-4D97-AF65-F5344CB8AC3E}">
        <p14:creationId xmlns:p14="http://schemas.microsoft.com/office/powerpoint/2010/main" val="23295378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ротовой полости фот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36" y="44624"/>
            <a:ext cx="9753600" cy="6840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7475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50068"/>
            <a:ext cx="9144000" cy="5632311"/>
          </a:xfrm>
          <a:prstGeom prst="rect">
            <a:avLst/>
          </a:prstGeom>
        </p:spPr>
        <p:txBody>
          <a:bodyPr wrap="square">
            <a:spAutoFit/>
          </a:bodyPr>
          <a:lstStyle/>
          <a:p>
            <a:pPr algn="just"/>
            <a:r>
              <a:rPr lang="ru-RU" sz="2000" dirty="0" smtClean="0">
                <a:solidFill>
                  <a:srgbClr val="222222"/>
                </a:solidFill>
                <a:latin typeface="Tahoma" panose="020B0604030504040204" pitchFamily="34" charset="0"/>
              </a:rPr>
              <a:t>СЛЮНА </a:t>
            </a:r>
            <a:r>
              <a:rPr lang="ru-RU" sz="2000" dirty="0">
                <a:solidFill>
                  <a:srgbClr val="222222"/>
                </a:solidFill>
                <a:latin typeface="Tahoma" panose="020B0604030504040204" pitchFamily="34" charset="0"/>
              </a:rPr>
              <a:t>выполняет следующие ФУНКЦИИ:</a:t>
            </a:r>
          </a:p>
          <a:p>
            <a:pPr algn="just"/>
            <a:r>
              <a:rPr lang="ru-RU" sz="2000" dirty="0">
                <a:solidFill>
                  <a:srgbClr val="222222"/>
                </a:solidFill>
                <a:latin typeface="Tahoma" panose="020B0604030504040204" pitchFamily="34" charset="0"/>
              </a:rPr>
              <a:t>1. </a:t>
            </a:r>
            <a:r>
              <a:rPr lang="ru-RU" sz="2000" b="1" dirty="0">
                <a:solidFill>
                  <a:srgbClr val="222222"/>
                </a:solidFill>
                <a:latin typeface="Tahoma" panose="020B0604030504040204" pitchFamily="34" charset="0"/>
              </a:rPr>
              <a:t>ПИЩЕВАРИТЕЛЬНАЯ</a:t>
            </a:r>
            <a:r>
              <a:rPr lang="ru-RU" sz="2000" dirty="0">
                <a:solidFill>
                  <a:srgbClr val="222222"/>
                </a:solidFill>
                <a:latin typeface="Tahoma" panose="020B0604030504040204" pitchFamily="34" charset="0"/>
              </a:rPr>
              <a:t> функция обеспечивает смачивание пищевого комка, что подготавливает пищу к проглатыванию и перевариванию; </a:t>
            </a:r>
            <a:r>
              <a:rPr lang="ru-RU" sz="2000" dirty="0" smtClean="0">
                <a:solidFill>
                  <a:srgbClr val="222222"/>
                </a:solidFill>
                <a:latin typeface="Tahoma" panose="020B0604030504040204" pitchFamily="34" charset="0"/>
              </a:rPr>
              <a:t>химическую </a:t>
            </a:r>
            <a:r>
              <a:rPr lang="ru-RU" sz="2000" dirty="0">
                <a:solidFill>
                  <a:srgbClr val="222222"/>
                </a:solidFill>
                <a:latin typeface="Tahoma" panose="020B0604030504040204" pitchFamily="34" charset="0"/>
              </a:rPr>
              <a:t>обработку пищи </a:t>
            </a:r>
            <a:r>
              <a:rPr lang="ru-RU" sz="2000" dirty="0" smtClean="0">
                <a:solidFill>
                  <a:srgbClr val="222222"/>
                </a:solidFill>
                <a:latin typeface="Tahoma" panose="020B0604030504040204" pitchFamily="34" charset="0"/>
              </a:rPr>
              <a:t>при </a:t>
            </a:r>
            <a:r>
              <a:rPr lang="ru-RU" sz="2000" dirty="0">
                <a:solidFill>
                  <a:srgbClr val="222222"/>
                </a:solidFill>
                <a:latin typeface="Tahoma" panose="020B0604030504040204" pitchFamily="34" charset="0"/>
              </a:rPr>
              <a:t>помощи ферментов (</a:t>
            </a:r>
            <a:r>
              <a:rPr lang="ru-RU" sz="2000" b="1" dirty="0">
                <a:latin typeface="Tahoma" panose="020B0604030504040204" pitchFamily="34" charset="0"/>
              </a:rPr>
              <a:t>амилаза – расщепляет крахмал и гликоген до мальтозы; </a:t>
            </a:r>
            <a:r>
              <a:rPr lang="ru-RU" sz="2000" b="1" dirty="0" err="1">
                <a:latin typeface="Tahoma" panose="020B0604030504040204" pitchFamily="34" charset="0"/>
              </a:rPr>
              <a:t>мальтаза</a:t>
            </a:r>
            <a:r>
              <a:rPr lang="ru-RU" sz="2000" b="1" dirty="0">
                <a:latin typeface="Tahoma" panose="020B0604030504040204" pitchFamily="34" charset="0"/>
              </a:rPr>
              <a:t> – расщепляет мальтозу до глюкозы</a:t>
            </a:r>
            <a:r>
              <a:rPr lang="ru-RU" sz="2000" dirty="0">
                <a:solidFill>
                  <a:srgbClr val="222222"/>
                </a:solidFill>
                <a:latin typeface="Tahoma" panose="020B0604030504040204" pitchFamily="34" charset="0"/>
              </a:rPr>
              <a:t>).</a:t>
            </a:r>
          </a:p>
          <a:p>
            <a:pPr algn="just"/>
            <a:r>
              <a:rPr lang="ru-RU" sz="2000" dirty="0">
                <a:solidFill>
                  <a:srgbClr val="222222"/>
                </a:solidFill>
                <a:latin typeface="Tahoma" panose="020B0604030504040204" pitchFamily="34" charset="0"/>
              </a:rPr>
              <a:t>2. </a:t>
            </a:r>
            <a:r>
              <a:rPr lang="ru-RU" sz="2000" b="1" dirty="0">
                <a:solidFill>
                  <a:srgbClr val="222222"/>
                </a:solidFill>
                <a:latin typeface="Tahoma" panose="020B0604030504040204" pitchFamily="34" charset="0"/>
              </a:rPr>
              <a:t>ЗАЩИТНАЯ</a:t>
            </a:r>
            <a:r>
              <a:rPr lang="ru-RU" sz="2000" dirty="0">
                <a:solidFill>
                  <a:srgbClr val="222222"/>
                </a:solidFill>
                <a:latin typeface="Tahoma" panose="020B0604030504040204" pitchFamily="34" charset="0"/>
              </a:rPr>
              <a:t> функция препятствует пересыханию слизистой полости рта; препятствует попаданию пищевых масс в дыхательные пути во время речи</a:t>
            </a:r>
            <a:r>
              <a:rPr lang="ru-RU" sz="2000" b="1" dirty="0">
                <a:latin typeface="Tahoma" panose="020B0604030504040204" pitchFamily="34" charset="0"/>
              </a:rPr>
              <a:t>; белок слюны – муцин нейтрализует кислоты и щелочи; лизоцим слюны (мурамидаза) обладает бактерицидным действием и участвует в процессах регенерации эпителия слизистой полости рта; нуклеазы слюны вызывают дегидратацию нуклеиновых кислот вирусов; содержащиеся в слюне факторы свертывания крови (фибринстабилизирующий фактор) обеспечивают местный гемостаз; иммуноглобулины слюны защищают от патогенной микрофлоры.</a:t>
            </a:r>
          </a:p>
          <a:p>
            <a:pPr algn="just"/>
            <a:r>
              <a:rPr lang="ru-RU" sz="2000" dirty="0">
                <a:solidFill>
                  <a:srgbClr val="222222"/>
                </a:solidFill>
                <a:latin typeface="Tahoma" panose="020B0604030504040204" pitchFamily="34" charset="0"/>
              </a:rPr>
              <a:t>3. </a:t>
            </a:r>
            <a:r>
              <a:rPr lang="ru-RU" sz="2000" b="1" dirty="0">
                <a:solidFill>
                  <a:srgbClr val="222222"/>
                </a:solidFill>
                <a:latin typeface="Tahoma" panose="020B0604030504040204" pitchFamily="34" charset="0"/>
              </a:rPr>
              <a:t>ТРОФИЧЕСКАЯ</a:t>
            </a:r>
            <a:r>
              <a:rPr lang="ru-RU" sz="2000" dirty="0">
                <a:solidFill>
                  <a:srgbClr val="222222"/>
                </a:solidFill>
                <a:latin typeface="Tahoma" panose="020B0604030504040204" pitchFamily="34" charset="0"/>
              </a:rPr>
              <a:t> функция проявляется в том, что слюна является источником кальция, фосфора, цинка и других элементов для эмали </a:t>
            </a:r>
            <a:r>
              <a:rPr lang="ru-RU" sz="2000" dirty="0" smtClean="0">
                <a:solidFill>
                  <a:srgbClr val="222222"/>
                </a:solidFill>
                <a:latin typeface="Tahoma" panose="020B0604030504040204" pitchFamily="34" charset="0"/>
              </a:rPr>
              <a:t>зуба.</a:t>
            </a:r>
            <a:endParaRPr lang="ru-RU" sz="2000" dirty="0">
              <a:solidFill>
                <a:srgbClr val="222222"/>
              </a:solidFill>
              <a:latin typeface="Tahoma" panose="020B0604030504040204" pitchFamily="34" charset="0"/>
            </a:endParaRPr>
          </a:p>
        </p:txBody>
      </p:sp>
    </p:spTree>
    <p:extLst>
      <p:ext uri="{BB962C8B-B14F-4D97-AF65-F5344CB8AC3E}">
        <p14:creationId xmlns:p14="http://schemas.microsoft.com/office/powerpoint/2010/main" val="12552149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7847"/>
            <a:ext cx="9144000" cy="6555641"/>
          </a:xfrm>
          <a:prstGeom prst="rect">
            <a:avLst/>
          </a:prstGeom>
        </p:spPr>
        <p:txBody>
          <a:bodyPr wrap="square">
            <a:spAutoFit/>
          </a:bodyPr>
          <a:lstStyle/>
          <a:p>
            <a:pPr algn="just"/>
            <a:r>
              <a:rPr lang="ru-RU" sz="2800" dirty="0">
                <a:latin typeface="+mj-lt"/>
                <a:ea typeface="Verdana" panose="020B0604030504040204" pitchFamily="34" charset="0"/>
                <a:cs typeface="Verdana" panose="020B0604030504040204" pitchFamily="34" charset="0"/>
              </a:rPr>
              <a:t>С уменьшением слюноот­деления и </a:t>
            </a:r>
            <a:r>
              <a:rPr lang="ru-RU" sz="2800" dirty="0" smtClean="0">
                <a:latin typeface="+mj-lt"/>
                <a:ea typeface="Verdana" panose="020B0604030504040204" pitchFamily="34" charset="0"/>
                <a:cs typeface="Verdana" panose="020B0604030504040204" pitchFamily="34" charset="0"/>
              </a:rPr>
              <a:t>и</a:t>
            </a:r>
            <a:r>
              <a:rPr lang="ru-RU" sz="2800" dirty="0" smtClean="0">
                <a:latin typeface="+mj-lt"/>
              </a:rPr>
              <a:t>зменение </a:t>
            </a:r>
            <a:r>
              <a:rPr lang="ru-RU" sz="2800" dirty="0">
                <a:latin typeface="+mj-lt"/>
              </a:rPr>
              <a:t>ее состава  </a:t>
            </a:r>
            <a:r>
              <a:rPr lang="ru-RU" sz="2800" dirty="0">
                <a:latin typeface="+mj-lt"/>
                <a:ea typeface="Verdana" panose="020B0604030504040204" pitchFamily="34" charset="0"/>
                <a:cs typeface="Verdana" panose="020B0604030504040204" pitchFamily="34" charset="0"/>
              </a:rPr>
              <a:t> увеличивается степень поражения зубов кариесом. Например, при приеме </a:t>
            </a:r>
            <a:r>
              <a:rPr lang="ru-RU" sz="2800" dirty="0">
                <a:latin typeface="+mj-lt"/>
              </a:rPr>
              <a:t>углеводистой пищи рН слюны может измениться с 7,0 до 4. И если  </a:t>
            </a:r>
            <a:r>
              <a:rPr lang="ru-RU" sz="2800" dirty="0" smtClean="0">
                <a:latin typeface="+mj-lt"/>
              </a:rPr>
              <a:t>слюна </a:t>
            </a:r>
            <a:r>
              <a:rPr lang="ru-RU" sz="2800" dirty="0">
                <a:latin typeface="+mj-lt"/>
              </a:rPr>
              <a:t>будет не насыще­на гидроксиапатитом и </a:t>
            </a:r>
            <a:r>
              <a:rPr lang="ru-RU" sz="2800" dirty="0" err="1">
                <a:latin typeface="+mj-lt"/>
              </a:rPr>
              <a:t>фторапатитом</a:t>
            </a:r>
            <a:r>
              <a:rPr lang="ru-RU" sz="2800" dirty="0">
                <a:latin typeface="+mj-lt"/>
              </a:rPr>
              <a:t>, происходит растворение поверхностного слоя эмали по типу </a:t>
            </a:r>
            <a:r>
              <a:rPr lang="ru-RU" sz="2800" dirty="0" smtClean="0">
                <a:latin typeface="+mj-lt"/>
              </a:rPr>
              <a:t>эрозии. </a:t>
            </a:r>
            <a:r>
              <a:rPr lang="ru-RU" sz="2800" dirty="0">
                <a:latin typeface="+mj-lt"/>
              </a:rPr>
              <a:t>Таким образом, уровень рН определяет характер деминерализации эмали. Этому процессу противодействует б</a:t>
            </a:r>
            <a:r>
              <a:rPr lang="ru-RU" sz="2800" dirty="0">
                <a:solidFill>
                  <a:srgbClr val="424242"/>
                </a:solidFill>
                <a:latin typeface="+mj-lt"/>
              </a:rPr>
              <a:t>уферная емкость слюны, способствующая нейтрализации как кислоты, так и основания (щелочи), за счет взаимодействия гидрокарбонатной, фосфатной и белковой систем. Установ­лено, что прием в течение длительного времени углеводистой пищи снижает, а прием высокобелковой — повышает буферную емкость слюны. </a:t>
            </a:r>
            <a:endParaRPr lang="ru-RU" sz="2800" dirty="0">
              <a:latin typeface="+mj-lt"/>
            </a:endParaRPr>
          </a:p>
        </p:txBody>
      </p:sp>
    </p:spTree>
    <p:extLst>
      <p:ext uri="{BB962C8B-B14F-4D97-AF65-F5344CB8AC3E}">
        <p14:creationId xmlns:p14="http://schemas.microsoft.com/office/powerpoint/2010/main" val="4138062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vashyzuby.ru/wp-content/uploads/2016/07/kak-lechit-karies-mezdu-zubami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22450"/>
            <a:ext cx="8880921" cy="6214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589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59432"/>
            <a:ext cx="9144000" cy="6583362"/>
          </a:xfrm>
        </p:spPr>
        <p:txBody>
          <a:bodyPr>
            <a:normAutofit/>
          </a:bodyPr>
          <a:lstStyle/>
          <a:p>
            <a:pPr algn="just"/>
            <a:r>
              <a:rPr lang="ru-RU" dirty="0" smtClean="0"/>
              <a:t>Высокомолекулярные соединения являются основой жизни.</a:t>
            </a:r>
            <a:br>
              <a:rPr lang="ru-RU" dirty="0" smtClean="0"/>
            </a:br>
            <a:r>
              <a:rPr lang="ru-RU" dirty="0" smtClean="0"/>
              <a:t> В организме они выполняют: </a:t>
            </a:r>
            <a:r>
              <a:rPr lang="ru-RU" b="1" dirty="0" smtClean="0"/>
              <a:t>структурную, метаболическую, энергетическую и информационную функции</a:t>
            </a:r>
            <a:r>
              <a:rPr lang="ru-RU" dirty="0" smtClean="0"/>
              <a:t>. </a:t>
            </a:r>
            <a:endParaRPr lang="ru-RU" dirty="0"/>
          </a:p>
        </p:txBody>
      </p:sp>
    </p:spTree>
    <p:extLst>
      <p:ext uri="{BB962C8B-B14F-4D97-AF65-F5344CB8AC3E}">
        <p14:creationId xmlns:p14="http://schemas.microsoft.com/office/powerpoint/2010/main" val="7908679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s03.infourok.ru/uploads/ex/050b/0002b0a2-d0da41cf/img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3290888"/>
            <a:ext cx="9144000" cy="9240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033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go1.imgsmail.ru/imgpreview?key=7be3b62de1a4150d&amp;mb=imgdb_preview_1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188640"/>
            <a:ext cx="8664897" cy="666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325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988840"/>
            <a:ext cx="8229600" cy="1143000"/>
          </a:xfrm>
        </p:spPr>
        <p:txBody>
          <a:bodyPr>
            <a:normAutofit fontScale="90000"/>
          </a:bodyPr>
          <a:lstStyle/>
          <a:p>
            <a:pPr algn="just"/>
            <a:r>
              <a:rPr lang="ru-RU" sz="5300" b="1" dirty="0" smtClean="0"/>
              <a:t>Особенности молекул ВМС</a:t>
            </a:r>
            <a:r>
              <a:rPr lang="ru-RU" sz="6000" b="1" dirty="0" smtClean="0"/>
              <a:t/>
            </a:r>
            <a:br>
              <a:rPr lang="ru-RU" sz="6000" b="1" dirty="0" smtClean="0"/>
            </a:br>
            <a:r>
              <a:rPr lang="ru-RU" sz="6000" b="1" dirty="0" smtClean="0"/>
              <a:t/>
            </a:r>
            <a:br>
              <a:rPr lang="ru-RU" sz="6000" b="1" dirty="0" smtClean="0"/>
            </a:br>
            <a:r>
              <a:rPr lang="ru-RU" dirty="0" smtClean="0"/>
              <a:t>Внутреннее вращение звеньев, </a:t>
            </a:r>
            <a:r>
              <a:rPr lang="ru-RU" dirty="0" err="1" smtClean="0"/>
              <a:t>конформация</a:t>
            </a:r>
            <a:r>
              <a:rPr lang="ru-RU" dirty="0" smtClean="0"/>
              <a:t> макромолекул, агрегатное и фазовое состояние полимеров.</a:t>
            </a:r>
            <a:endParaRPr lang="ru-RU" dirty="0"/>
          </a:p>
        </p:txBody>
      </p:sp>
    </p:spTree>
    <p:extLst>
      <p:ext uri="{BB962C8B-B14F-4D97-AF65-F5344CB8AC3E}">
        <p14:creationId xmlns:p14="http://schemas.microsoft.com/office/powerpoint/2010/main" val="37375740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Картинки по запросу внутреннее вращение и гибкость полимерных молекул"/>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0848" y="-1467544"/>
            <a:ext cx="14041560" cy="11089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43901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1694</TotalTime>
  <Words>1013</Words>
  <Application>Microsoft Office PowerPoint</Application>
  <PresentationFormat>Экран (4:3)</PresentationFormat>
  <Paragraphs>52</Paragraphs>
  <Slides>48</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48</vt:i4>
      </vt:variant>
    </vt:vector>
  </HeadingPairs>
  <TitlesOfParts>
    <vt:vector size="49" baseType="lpstr">
      <vt:lpstr>Тема Office</vt:lpstr>
      <vt:lpstr>Презентация PowerPoint</vt:lpstr>
      <vt:lpstr>Презентация PowerPoint</vt:lpstr>
      <vt:lpstr>Презентация PowerPoint</vt:lpstr>
      <vt:lpstr>Презентация PowerPoint</vt:lpstr>
      <vt:lpstr>Высокомолекулярные соединения являются основой жизни.  В организме они выполняют: структурную, метаболическую, энергетическую и информационную функции. </vt:lpstr>
      <vt:lpstr>Презентация PowerPoint</vt:lpstr>
      <vt:lpstr>Презентация PowerPoint</vt:lpstr>
      <vt:lpstr>Особенности молекул ВМС  Внутреннее вращение звеньев, конформация макромолекул, агрегатное и фазовое состояние полимеров.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Свойства растворов ВМС</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Синерезис или старение студней</vt:lpstr>
      <vt:lpstr>Тиксотропия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Коацервация</vt:lpstr>
      <vt:lpstr>Презентация PowerPoint</vt:lpstr>
      <vt:lpstr>Презентация PowerPoint</vt:lpstr>
      <vt:lpstr>Коллоидная защита</vt:lpstr>
      <vt:lpstr>Презентация PowerPoint</vt:lpstr>
      <vt:lpstr>Презентация PowerPoint</vt:lpstr>
      <vt:lpstr>Медико-биологическое значение ВМС</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Гость</dc:creator>
  <cp:lastModifiedBy>Сергей</cp:lastModifiedBy>
  <cp:revision>65</cp:revision>
  <dcterms:created xsi:type="dcterms:W3CDTF">2019-05-09T16:47:38Z</dcterms:created>
  <dcterms:modified xsi:type="dcterms:W3CDTF">2020-11-23T06:40:35Z</dcterms:modified>
</cp:coreProperties>
</file>