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57" r:id="rId3"/>
    <p:sldId id="258" r:id="rId4"/>
    <p:sldId id="264" r:id="rId5"/>
    <p:sldId id="263" r:id="rId6"/>
    <p:sldId id="259" r:id="rId7"/>
    <p:sldId id="262" r:id="rId8"/>
    <p:sldId id="266" r:id="rId9"/>
    <p:sldId id="265" r:id="rId10"/>
    <p:sldId id="261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9D09AF8-B532-456C-88CE-2C1298C181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014A70B-351C-4C50-ACE8-18CD20AFBC68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231445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9AF8-B532-456C-88CE-2C1298C181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A70B-351C-4C50-ACE8-18CD20AFB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8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9AF8-B532-456C-88CE-2C1298C181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A70B-351C-4C50-ACE8-18CD20AFB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139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9AF8-B532-456C-88CE-2C1298C181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A70B-351C-4C50-ACE8-18CD20AFB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81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D09AF8-B532-456C-88CE-2C1298C181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14A70B-351C-4C50-ACE8-18CD20AFBC6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25080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9AF8-B532-456C-88CE-2C1298C181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A70B-351C-4C50-ACE8-18CD20AFB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231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9AF8-B532-456C-88CE-2C1298C181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A70B-351C-4C50-ACE8-18CD20AFB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956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9AF8-B532-456C-88CE-2C1298C181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A70B-351C-4C50-ACE8-18CD20AFB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326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9AF8-B532-456C-88CE-2C1298C181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4A70B-351C-4C50-ACE8-18CD20AFB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275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D09AF8-B532-456C-88CE-2C1298C181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14A70B-351C-4C50-ACE8-18CD20AFBC6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79261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D09AF8-B532-456C-88CE-2C1298C181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14A70B-351C-4C50-ACE8-18CD20AFBC6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09587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D9D09AF8-B532-456C-88CE-2C1298C181C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0014A70B-351C-4C50-ACE8-18CD20AFBC6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2826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5127" y="2656201"/>
            <a:ext cx="8361229" cy="2098226"/>
          </a:xfrm>
        </p:spPr>
        <p:txBody>
          <a:bodyPr/>
          <a:lstStyle/>
          <a:p>
            <a:r>
              <a:rPr lang="ru-RU" dirty="0" smtClean="0"/>
              <a:t>Спектроскопия кругового дихроизма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5576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124339"/>
          </a:xfrm>
        </p:spPr>
        <p:txBody>
          <a:bodyPr/>
          <a:lstStyle/>
          <a:p>
            <a:r>
              <a:rPr lang="ru-RU" b="1" dirty="0" smtClean="0"/>
              <a:t>Область применения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1586203"/>
            <a:ext cx="9825135" cy="476794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Метод КД-спектроскопии используют в разных областях, например:</a:t>
            </a:r>
          </a:p>
          <a:p>
            <a:r>
              <a:rPr lang="ru-RU" b="1" dirty="0"/>
              <a:t>Изучение структуры органических молекул</a:t>
            </a:r>
            <a:r>
              <a:rPr lang="ru-RU" dirty="0"/>
              <a:t>, обладающих оптической изомерией. С помощью метода можно дифференцировать вклады полос поглощения различных изомеров в суммарную оптическую активность исследуемого образца. </a:t>
            </a:r>
            <a:endParaRPr lang="ru-RU" dirty="0" smtClean="0"/>
          </a:p>
          <a:p>
            <a:r>
              <a:rPr lang="ru-RU" b="1" dirty="0" smtClean="0"/>
              <a:t>Анализ </a:t>
            </a:r>
            <a:r>
              <a:rPr lang="ru-RU" b="1" dirty="0"/>
              <a:t>смесей оптических изомеров</a:t>
            </a:r>
            <a:r>
              <a:rPr lang="ru-RU" dirty="0"/>
              <a:t> биологически активных </a:t>
            </a:r>
            <a:r>
              <a:rPr lang="ru-RU" dirty="0" smtClean="0"/>
              <a:t>веществ.</a:t>
            </a:r>
          </a:p>
          <a:p>
            <a:r>
              <a:rPr lang="ru-RU" b="1" dirty="0" smtClean="0"/>
              <a:t>Контроль </a:t>
            </a:r>
            <a:r>
              <a:rPr lang="ru-RU" b="1" dirty="0"/>
              <a:t>качества лекарственных средств</a:t>
            </a:r>
            <a:r>
              <a:rPr lang="ru-RU" dirty="0"/>
              <a:t> — метод КД помогает определять оптические изомеры и контролировать качество препаратов. </a:t>
            </a:r>
            <a:endParaRPr lang="ru-RU" dirty="0" smtClean="0"/>
          </a:p>
          <a:p>
            <a:r>
              <a:rPr lang="ru-RU" b="1" dirty="0" smtClean="0"/>
              <a:t>Определение </a:t>
            </a:r>
            <a:r>
              <a:rPr lang="ru-RU" b="1" dirty="0"/>
              <a:t>количества белка</a:t>
            </a:r>
            <a:r>
              <a:rPr lang="ru-RU" dirty="0"/>
              <a:t> и контроль за его вторичной структурой в растворах (например, за </a:t>
            </a:r>
            <a:r>
              <a:rPr lang="ru-RU" dirty="0" err="1"/>
              <a:t>денатурационными</a:t>
            </a:r>
            <a:r>
              <a:rPr lang="ru-RU" dirty="0"/>
              <a:t> изменениями). </a:t>
            </a:r>
            <a:endParaRPr lang="ru-RU" dirty="0" smtClean="0"/>
          </a:p>
          <a:p>
            <a:r>
              <a:rPr lang="ru-RU" b="1" dirty="0" smtClean="0"/>
              <a:t>Исследование </a:t>
            </a:r>
            <a:r>
              <a:rPr lang="ru-RU" b="1" dirty="0"/>
              <a:t>структуры и механизма работы </a:t>
            </a:r>
            <a:r>
              <a:rPr lang="ru-RU" b="1" dirty="0" err="1"/>
              <a:t>гемсодержащих</a:t>
            </a:r>
            <a:r>
              <a:rPr lang="ru-RU" b="1" dirty="0"/>
              <a:t> ферментов</a:t>
            </a:r>
            <a:r>
              <a:rPr lang="ru-RU" dirty="0"/>
              <a:t> — метод КД позволяет выделить структурные особенности </a:t>
            </a:r>
            <a:r>
              <a:rPr lang="ru-RU" dirty="0" err="1"/>
              <a:t>гемов</a:t>
            </a:r>
            <a:r>
              <a:rPr lang="ru-RU" dirty="0"/>
              <a:t> и их взаимного расположения. </a:t>
            </a:r>
            <a:endParaRPr lang="ru-RU" dirty="0" smtClean="0"/>
          </a:p>
          <a:p>
            <a:r>
              <a:rPr lang="ru-RU" b="1" dirty="0" smtClean="0"/>
              <a:t>Изучение </a:t>
            </a:r>
            <a:r>
              <a:rPr lang="ru-RU" b="1" dirty="0"/>
              <a:t>полисахаридов</a:t>
            </a:r>
            <a:r>
              <a:rPr lang="ru-RU" dirty="0"/>
              <a:t> — метод КД помогает выявить их структурные особенности, например, положение связей мономеров, </a:t>
            </a:r>
            <a:r>
              <a:rPr lang="ru-RU" dirty="0" err="1"/>
              <a:t>конформации</a:t>
            </a:r>
            <a:r>
              <a:rPr lang="ru-RU" dirty="0"/>
              <a:t> мономеров</a:t>
            </a:r>
          </a:p>
        </p:txBody>
      </p:sp>
    </p:spTree>
    <p:extLst>
      <p:ext uri="{BB962C8B-B14F-4D97-AF65-F5344CB8AC3E}">
        <p14:creationId xmlns:p14="http://schemas.microsoft.com/office/powerpoint/2010/main" val="265800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7584" y="2174033"/>
            <a:ext cx="9601200" cy="16888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/>
              <a:t>Спасибо за внимание!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990972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792" y="1129004"/>
            <a:ext cx="4010673" cy="4599992"/>
          </a:xfrm>
        </p:spPr>
        <p:txBody>
          <a:bodyPr>
            <a:normAutofit/>
          </a:bodyPr>
          <a:lstStyle/>
          <a:p>
            <a:r>
              <a:rPr lang="ru-RU" sz="2400" dirty="0"/>
              <a:t>Спектроскопия кругового дихроизма (КД-спектроскопия) основана на анизотропии оптически активных молекул при пропускании света, поляризованного по правому или левому кругу</a:t>
            </a:r>
            <a:r>
              <a:rPr lang="ru-RU" sz="2400" dirty="0" smtClean="0"/>
              <a:t>.</a:t>
            </a:r>
          </a:p>
          <a:p>
            <a:endParaRPr lang="ru-RU" dirty="0"/>
          </a:p>
        </p:txBody>
      </p:sp>
      <p:pic>
        <p:nvPicPr>
          <p:cNvPr id="3074" name="Picture 2" descr="https://avatars.mds.yandex.net/i?id=016f5e5ad6f49eeba8c68a432088e82a_l-5218867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8164" y="616436"/>
            <a:ext cx="5517152" cy="5317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2820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Метод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642188"/>
            <a:ext cx="9601200" cy="42252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sz="2400" dirty="0"/>
              <a:t>При прохождении через любую оптически активную среду </a:t>
            </a:r>
            <a:r>
              <a:rPr lang="ru-RU" sz="2400" dirty="0" err="1"/>
              <a:t>плоскополяризованного</a:t>
            </a:r>
            <a:r>
              <a:rPr lang="ru-RU" sz="2400" dirty="0"/>
              <a:t> света он становится эллиптически поляризованным. Данное явление связано с различными величинами поглощения средой двух волн, составляющих этого света, с противоположной круговой поляризацией. Разность этих величин поглощения называют </a:t>
            </a:r>
            <a:r>
              <a:rPr lang="ru-RU" sz="2400" b="1" dirty="0"/>
              <a:t>круговым дихроизмом</a:t>
            </a:r>
            <a:r>
              <a:rPr lang="ru-RU" sz="2400" dirty="0"/>
              <a:t>. Полученные в ходе эксперимента спектры кругового дихроизма сравнивают со стандартными спектрами КД. Благодаря этому получают качественный и количественный состав исследуемого образца. Метод КД обладает высокой чувствительностью (вплоть до анализа десятков микрограммов субстанции).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637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390261"/>
            <a:ext cx="9601200" cy="4477139"/>
          </a:xfrm>
        </p:spPr>
        <p:txBody>
          <a:bodyPr/>
          <a:lstStyle/>
          <a:p>
            <a:r>
              <a:rPr lang="ru-RU" sz="1600" dirty="0"/>
              <a:t>Из образцов готовят растворы одинаковой концентрации. Концентрацию подбирают таким образом, чтобы при максимуме поглощения исследуемого вещества оптическая плотность составляла примерно 1.</a:t>
            </a:r>
          </a:p>
          <a:p>
            <a:r>
              <a:rPr lang="ru-RU" sz="1600" dirty="0"/>
              <a:t>Растворы помещают в кварцевую кювету и проводят измерение КД на соответствующем приборе в указанном диапазоне длин волн. Далее проводят анализ полученных спектров, сравнивая их со стандартными спектрами.</a:t>
            </a:r>
          </a:p>
          <a:p>
            <a:r>
              <a:rPr lang="ru-RU" sz="1600" dirty="0" smtClean="0"/>
              <a:t>Непосредственное </a:t>
            </a:r>
            <a:r>
              <a:rPr lang="ru-RU" sz="1600" dirty="0"/>
              <a:t>измерение оптической плотности даёт следующее выражение</a:t>
            </a:r>
            <a:r>
              <a:rPr lang="ru-RU" sz="1600" dirty="0" smtClean="0"/>
              <a:t>:</a:t>
            </a:r>
          </a:p>
          <a:p>
            <a:endParaRPr lang="ru-RU" sz="1400" dirty="0"/>
          </a:p>
          <a:p>
            <a:pPr marL="0" indent="0">
              <a:buNone/>
            </a:pPr>
            <a:endParaRPr lang="ru-RU" sz="1400" dirty="0"/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kumimoji="0" lang="ru-RU" altLang="ru-RU" sz="15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Cambria Math" panose="02040503050406030204" pitchFamily="18" charset="0"/>
              </a:rPr>
              <a:t>,</a:t>
            </a:r>
            <a:r>
              <a:rPr kumimoji="0" lang="ru-RU" alt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Calibri" panose="020F0502020204030204" pitchFamily="34" charset="0"/>
              </a:rPr>
              <a:t> </a:t>
            </a:r>
            <a:endParaRPr kumimoji="0" lang="ru-RU" altLang="ru-RU" sz="1100" b="0" i="0" u="none" strike="noStrike" cap="none" normalizeH="0" baseline="0" smtClean="0">
              <a:ln>
                <a:noFill/>
              </a:ln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AutoShape 10" descr="https://pharmacopoeia.regmed.ru/upload/pharmacopeia/4414_2023-03-13-34-10/img/image001.gif"/>
          <p:cNvSpPr>
            <a:spLocks noChangeAspect="1" noChangeArrowheads="1"/>
          </p:cNvSpPr>
          <p:nvPr/>
        </p:nvSpPr>
        <p:spPr bwMode="auto">
          <a:xfrm>
            <a:off x="6061075" y="-114300"/>
            <a:ext cx="10382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2" name="Таблица 2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53815596"/>
                  </p:ext>
                </p:extLst>
              </p:nvPr>
            </p:nvGraphicFramePr>
            <p:xfrm>
              <a:off x="1827246" y="3628830"/>
              <a:ext cx="6077584" cy="223977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425808">
                      <a:extLst>
                        <a:ext uri="{9D8B030D-6E8A-4147-A177-3AD203B41FA5}">
                          <a16:colId xmlns:a16="http://schemas.microsoft.com/office/drawing/2014/main" val="4000061776"/>
                        </a:ext>
                      </a:extLst>
                    </a:gridCol>
                    <a:gridCol w="1276477">
                      <a:extLst>
                        <a:ext uri="{9D8B030D-6E8A-4147-A177-3AD203B41FA5}">
                          <a16:colId xmlns:a16="http://schemas.microsoft.com/office/drawing/2014/main" val="4036209767"/>
                        </a:ext>
                      </a:extLst>
                    </a:gridCol>
                    <a:gridCol w="756885">
                      <a:extLst>
                        <a:ext uri="{9D8B030D-6E8A-4147-A177-3AD203B41FA5}">
                          <a16:colId xmlns:a16="http://schemas.microsoft.com/office/drawing/2014/main" val="3511075086"/>
                        </a:ext>
                      </a:extLst>
                    </a:gridCol>
                    <a:gridCol w="302754">
                      <a:extLst>
                        <a:ext uri="{9D8B030D-6E8A-4147-A177-3AD203B41FA5}">
                          <a16:colId xmlns:a16="http://schemas.microsoft.com/office/drawing/2014/main" val="3425153542"/>
                        </a:ext>
                      </a:extLst>
                    </a:gridCol>
                    <a:gridCol w="1161921">
                      <a:extLst>
                        <a:ext uri="{9D8B030D-6E8A-4147-A177-3AD203B41FA5}">
                          <a16:colId xmlns:a16="http://schemas.microsoft.com/office/drawing/2014/main" val="1416511653"/>
                        </a:ext>
                      </a:extLst>
                    </a:gridCol>
                    <a:gridCol w="1153739">
                      <a:extLst>
                        <a:ext uri="{9D8B030D-6E8A-4147-A177-3AD203B41FA5}">
                          <a16:colId xmlns:a16="http://schemas.microsoft.com/office/drawing/2014/main" val="166389313"/>
                        </a:ext>
                      </a:extLst>
                    </a:gridCol>
                  </a:tblGrid>
                  <a:tr h="276860">
                    <a:tc gridSpan="4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ru-RU" sz="1400">
                                  <a:effectLst/>
                                  <a:latin typeface="Cambria Math" panose="02040503050406030204" pitchFamily="18" charset="0"/>
                                </a:rPr>
                                <m:t>𝛥</m:t>
                              </m:r>
                              <m:r>
                                <a:rPr lang="ru-RU" sz="1400">
                                  <a:effectLst/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ru-RU" sz="1400"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ru-RU" sz="1400">
                                  <a:effectLst/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ru-RU" sz="1400">
                                  <a:effectLst/>
                                  <a:latin typeface="Cambria Math" panose="02040503050406030204" pitchFamily="18" charset="0"/>
                                </a:rPr>
                                <m:t>₁−</m:t>
                              </m:r>
                              <m:r>
                                <a:rPr lang="ru-RU" sz="1400">
                                  <a:effectLst/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ru-RU" sz="1400">
                                  <a:effectLst/>
                                  <a:latin typeface="Cambria Math" panose="02040503050406030204" pitchFamily="18" charset="0"/>
                                </a:rPr>
                                <m:t>₂</m:t>
                              </m:r>
                            </m:oMath>
                          </a14:m>
                          <a:r>
                            <a:rPr lang="ru-RU" sz="1400">
                              <a:effectLst/>
                            </a:rPr>
                            <a:t>,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11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2001689539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где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ΔA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–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3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оптическая плотность кругового дихроизма; 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0189780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A</a:t>
                          </a:r>
                          <a:r>
                            <a:rPr lang="en-US" sz="1400" baseline="-25000">
                              <a:effectLst/>
                            </a:rPr>
                            <a:t>1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  <a:sym typeface="Symbol" panose="05050102010706020507" pitchFamily="18" charset="2"/>
                            </a:rPr>
                            <a:t>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3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оптическая плотность для света с левой круговой поляризацией;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79036645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A</a:t>
                          </a:r>
                          <a:r>
                            <a:rPr lang="en-US" sz="1400" baseline="-25000">
                              <a:effectLst/>
                            </a:rPr>
                            <a:t>2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  <a:sym typeface="Symbol" panose="05050102010706020507" pitchFamily="18" charset="2"/>
                            </a:rPr>
                            <a:t>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3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оптическая плотность для света с правой круговой поляризацией.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9366391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2" name="Таблица 2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53815596"/>
                  </p:ext>
                </p:extLst>
              </p:nvPr>
            </p:nvGraphicFramePr>
            <p:xfrm>
              <a:off x="1827246" y="3628830"/>
              <a:ext cx="6077584" cy="219272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425808">
                      <a:extLst>
                        <a:ext uri="{9D8B030D-6E8A-4147-A177-3AD203B41FA5}">
                          <a16:colId xmlns:a16="http://schemas.microsoft.com/office/drawing/2014/main" val="4000061776"/>
                        </a:ext>
                      </a:extLst>
                    </a:gridCol>
                    <a:gridCol w="1276477">
                      <a:extLst>
                        <a:ext uri="{9D8B030D-6E8A-4147-A177-3AD203B41FA5}">
                          <a16:colId xmlns:a16="http://schemas.microsoft.com/office/drawing/2014/main" val="4036209767"/>
                        </a:ext>
                      </a:extLst>
                    </a:gridCol>
                    <a:gridCol w="756885">
                      <a:extLst>
                        <a:ext uri="{9D8B030D-6E8A-4147-A177-3AD203B41FA5}">
                          <a16:colId xmlns:a16="http://schemas.microsoft.com/office/drawing/2014/main" val="3511075086"/>
                        </a:ext>
                      </a:extLst>
                    </a:gridCol>
                    <a:gridCol w="302754">
                      <a:extLst>
                        <a:ext uri="{9D8B030D-6E8A-4147-A177-3AD203B41FA5}">
                          <a16:colId xmlns:a16="http://schemas.microsoft.com/office/drawing/2014/main" val="3425153542"/>
                        </a:ext>
                      </a:extLst>
                    </a:gridCol>
                    <a:gridCol w="1161921">
                      <a:extLst>
                        <a:ext uri="{9D8B030D-6E8A-4147-A177-3AD203B41FA5}">
                          <a16:colId xmlns:a16="http://schemas.microsoft.com/office/drawing/2014/main" val="1416511653"/>
                        </a:ext>
                      </a:extLst>
                    </a:gridCol>
                    <a:gridCol w="1153739">
                      <a:extLst>
                        <a:ext uri="{9D8B030D-6E8A-4147-A177-3AD203B41FA5}">
                          <a16:colId xmlns:a16="http://schemas.microsoft.com/office/drawing/2014/main" val="166389313"/>
                        </a:ext>
                      </a:extLst>
                    </a:gridCol>
                  </a:tblGrid>
                  <a:tr h="276860">
                    <a:tc gridSpan="4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62" t="-17778" r="-61812" b="-73777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11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2001689539"/>
                      </a:ext>
                    </a:extLst>
                  </a:tr>
                  <a:tr h="475044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где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ΔA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–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3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оптическая плотность кругового дихроизма; 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01897808"/>
                      </a:ext>
                    </a:extLst>
                  </a:tr>
                  <a:tr h="72040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A</a:t>
                          </a:r>
                          <a:r>
                            <a:rPr lang="en-US" sz="1400" baseline="-25000">
                              <a:effectLst/>
                            </a:rPr>
                            <a:t>1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  <a:sym typeface="Symbol" panose="05050102010706020507" pitchFamily="18" charset="2"/>
                            </a:rPr>
                            <a:t>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3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оптическая плотность для света с левой круговой поляризацией;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79036645"/>
                      </a:ext>
                    </a:extLst>
                  </a:tr>
                  <a:tr h="72040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400">
                              <a:effectLst/>
                            </a:rPr>
                            <a:t>A</a:t>
                          </a:r>
                          <a:r>
                            <a:rPr lang="en-US" sz="1400" baseline="-25000">
                              <a:effectLst/>
                            </a:rPr>
                            <a:t>2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>
                              <a:effectLst/>
                              <a:sym typeface="Symbol" panose="05050102010706020507" pitchFamily="18" charset="2"/>
                            </a:rPr>
                            <a:t>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3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оптическая плотность для света с правой круговой поляризацией.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9366391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066878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731123680"/>
                  </p:ext>
                </p:extLst>
              </p:nvPr>
            </p:nvGraphicFramePr>
            <p:xfrm>
              <a:off x="961052" y="1329860"/>
              <a:ext cx="9330614" cy="5301641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349685">
                      <a:extLst>
                        <a:ext uri="{9D8B030D-6E8A-4147-A177-3AD203B41FA5}">
                          <a16:colId xmlns:a16="http://schemas.microsoft.com/office/drawing/2014/main" val="474645665"/>
                        </a:ext>
                      </a:extLst>
                    </a:gridCol>
                    <a:gridCol w="2104367">
                      <a:extLst>
                        <a:ext uri="{9D8B030D-6E8A-4147-A177-3AD203B41FA5}">
                          <a16:colId xmlns:a16="http://schemas.microsoft.com/office/drawing/2014/main" val="1310063212"/>
                        </a:ext>
                      </a:extLst>
                    </a:gridCol>
                    <a:gridCol w="778401">
                      <a:extLst>
                        <a:ext uri="{9D8B030D-6E8A-4147-A177-3AD203B41FA5}">
                          <a16:colId xmlns:a16="http://schemas.microsoft.com/office/drawing/2014/main" val="82290844"/>
                        </a:ext>
                      </a:extLst>
                    </a:gridCol>
                    <a:gridCol w="1364624">
                      <a:extLst>
                        <a:ext uri="{9D8B030D-6E8A-4147-A177-3AD203B41FA5}">
                          <a16:colId xmlns:a16="http://schemas.microsoft.com/office/drawing/2014/main" val="329610045"/>
                        </a:ext>
                      </a:extLst>
                    </a:gridCol>
                    <a:gridCol w="3450141">
                      <a:extLst>
                        <a:ext uri="{9D8B030D-6E8A-4147-A177-3AD203B41FA5}">
                          <a16:colId xmlns:a16="http://schemas.microsoft.com/office/drawing/2014/main" val="1137273509"/>
                        </a:ext>
                      </a:extLst>
                    </a:gridCol>
                    <a:gridCol w="641698">
                      <a:extLst>
                        <a:ext uri="{9D8B030D-6E8A-4147-A177-3AD203B41FA5}">
                          <a16:colId xmlns:a16="http://schemas.microsoft.com/office/drawing/2014/main" val="1967697368"/>
                        </a:ext>
                      </a:extLst>
                    </a:gridCol>
                    <a:gridCol w="641698">
                      <a:extLst>
                        <a:ext uri="{9D8B030D-6E8A-4147-A177-3AD203B41FA5}">
                          <a16:colId xmlns:a16="http://schemas.microsoft.com/office/drawing/2014/main" val="1057755193"/>
                        </a:ext>
                      </a:extLst>
                    </a:gridCol>
                  </a:tblGrid>
                  <a:tr h="754974"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500">
                              <a:effectLst/>
                            </a:rPr>
                            <a:t> </a:t>
                          </a:r>
                          <a:endParaRPr lang="ru-RU" sz="400"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ru-RU" sz="2800">
                                  <a:effectLst/>
                                  <a:latin typeface="Cambria Math" panose="02040503050406030204" pitchFamily="18" charset="0"/>
                                </a:rPr>
                                <m:t>𝛥𝜀</m:t>
                              </m:r>
                              <m:r>
                                <a:rPr lang="ru-RU" sz="2800"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ru-RU" sz="2800">
                                  <a:effectLst/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  <m:r>
                                <a:rPr lang="ru-RU" sz="2800">
                                  <a:effectLst/>
                                  <a:latin typeface="Cambria Math" panose="02040503050406030204" pitchFamily="18" charset="0"/>
                                </a:rPr>
                                <m:t>₁−</m:t>
                              </m:r>
                              <m:r>
                                <a:rPr lang="ru-RU" sz="2800">
                                  <a:effectLst/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  <m:r>
                                <a:rPr lang="ru-RU" sz="2800">
                                  <a:effectLst/>
                                  <a:latin typeface="Cambria Math" panose="02040503050406030204" pitchFamily="18" charset="0"/>
                                </a:rPr>
                                <m:t>₂=</m:t>
                              </m:r>
                              <m:f>
                                <m:fPr>
                                  <m:ctrlPr>
                                    <a:rPr lang="ru-RU" sz="2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>
                                      <a:effectLst/>
                                      <a:latin typeface="Cambria Math" panose="02040503050406030204" pitchFamily="18" charset="0"/>
                                    </a:rPr>
                                    <m:t>𝛥</m:t>
                                  </m:r>
                                  <m:r>
                                    <a:rPr lang="ru-RU" sz="2800">
                                      <a:effectLst/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num>
                                <m:den>
                                  <m:r>
                                    <a:rPr lang="ru-RU" sz="2800">
                                      <a:effectLst/>
                                      <a:latin typeface="Cambria Math" panose="02040503050406030204" pitchFamily="18" charset="0"/>
                                    </a:rPr>
                                    <m:t>с·</m:t>
                                  </m:r>
                                  <m:r>
                                    <a:rPr lang="en-US" sz="2800">
                                      <a:effectLst/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den>
                              </m:f>
                              <m:r>
                                <a:rPr lang="ru-RU" sz="2800">
                                  <a:effectLst/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ru-RU" sz="2800" dirty="0">
                              <a:effectLst/>
                            </a:rPr>
                            <a:t>,</a:t>
                          </a:r>
                          <a:endParaRPr lang="ru-RU" sz="2800" dirty="0"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500">
                              <a:effectLst/>
                            </a:rPr>
                            <a:t> </a:t>
                          </a:r>
                          <a:endParaRPr lang="ru-RU" sz="400"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08250956"/>
                      </a:ext>
                    </a:extLst>
                  </a:tr>
                  <a:tr h="148797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где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800" dirty="0" err="1">
                              <a:effectLst/>
                            </a:rPr>
                            <a:t>Δε</a:t>
                          </a:r>
                          <a:endParaRPr lang="ru-RU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 dirty="0">
                              <a:effectLst/>
                            </a:rPr>
                            <a:t>–</a:t>
                          </a:r>
                          <a:endParaRPr lang="ru-RU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молярный круговой дихроизм или молярный дифференциальный дихроичный коэффициент поглощения, л/моль</a:t>
                          </a:r>
                          <a:r>
                            <a:rPr lang="ru-RU" sz="1800" baseline="30000">
                              <a:effectLst/>
                            </a:rPr>
                            <a:t>−1</a:t>
                          </a:r>
                          <a:r>
                            <a:rPr lang="ru-RU" sz="1800">
                              <a:effectLst/>
                            </a:rPr>
                            <a:t>/см</a:t>
                          </a:r>
                          <a:r>
                            <a:rPr lang="ru-RU" sz="1800" baseline="30000">
                              <a:effectLst/>
                            </a:rPr>
                            <a:t>−1</a:t>
                          </a:r>
                          <a:r>
                            <a:rPr lang="ru-RU" sz="1800">
                              <a:effectLst/>
                            </a:rPr>
                            <a:t>; 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400">
                              <a:effectLst/>
                            </a:rPr>
                            <a:t> </a:t>
                          </a:r>
                          <a:endParaRPr lang="ru-RU" sz="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341974290"/>
                      </a:ext>
                    </a:extLst>
                  </a:tr>
                  <a:tr h="101809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 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ε</a:t>
                          </a:r>
                          <a:r>
                            <a:rPr lang="en-US" sz="1800" baseline="-25000">
                              <a:effectLst/>
                            </a:rPr>
                            <a:t>1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  <a:sym typeface="Symbol" panose="05050102010706020507" pitchFamily="18" charset="2"/>
                            </a:rPr>
                            <a:t>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молярный коэффициент поглощения для света с левой круговой поляризацией;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400">
                              <a:effectLst/>
                            </a:rPr>
                            <a:t> </a:t>
                          </a:r>
                          <a:endParaRPr lang="ru-RU" sz="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3090276122"/>
                      </a:ext>
                    </a:extLst>
                  </a:tr>
                  <a:tr h="101809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 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ε</a:t>
                          </a:r>
                          <a:r>
                            <a:rPr lang="en-US" sz="1800" baseline="-25000">
                              <a:effectLst/>
                            </a:rPr>
                            <a:t>2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  <a:sym typeface="Symbol" panose="05050102010706020507" pitchFamily="18" charset="2"/>
                            </a:rPr>
                            <a:t>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молярный коэффициент поглощения для света с правой круговой поляризацией;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400">
                              <a:effectLst/>
                            </a:rPr>
                            <a:t> </a:t>
                          </a:r>
                          <a:endParaRPr lang="ru-RU" sz="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1213426782"/>
                      </a:ext>
                    </a:extLst>
                  </a:tr>
                  <a:tr h="626517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 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c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  <a:sym typeface="Symbol" panose="05050102010706020507" pitchFamily="18" charset="2"/>
                            </a:rPr>
                            <a:t>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 dirty="0">
                              <a:effectLst/>
                            </a:rPr>
                            <a:t>концентрация испытуемого раствора, моль/л</a:t>
                          </a:r>
                          <a:r>
                            <a:rPr lang="ru-RU" sz="1800" baseline="30000" dirty="0">
                              <a:effectLst/>
                            </a:rPr>
                            <a:t>−1</a:t>
                          </a:r>
                          <a:r>
                            <a:rPr lang="ru-RU" sz="1800" dirty="0">
                              <a:effectLst/>
                            </a:rPr>
                            <a:t>;</a:t>
                          </a:r>
                          <a:endParaRPr lang="ru-RU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400">
                              <a:effectLst/>
                            </a:rPr>
                            <a:t> </a:t>
                          </a:r>
                          <a:endParaRPr lang="ru-RU" sz="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2243562085"/>
                      </a:ext>
                    </a:extLst>
                  </a:tr>
                  <a:tr h="39157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 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l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  <a:sym typeface="Symbol" panose="05050102010706020507" pitchFamily="18" charset="2"/>
                            </a:rPr>
                            <a:t>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 dirty="0">
                              <a:effectLst/>
                            </a:rPr>
                            <a:t>длина оптического пути, см.</a:t>
                          </a:r>
                          <a:endParaRPr lang="ru-RU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400" dirty="0">
                              <a:effectLst/>
                            </a:rPr>
                            <a:t> </a:t>
                          </a:r>
                          <a:endParaRPr lang="ru-RU" sz="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7130368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731123680"/>
                  </p:ext>
                </p:extLst>
              </p:nvPr>
            </p:nvGraphicFramePr>
            <p:xfrm>
              <a:off x="961052" y="1329860"/>
              <a:ext cx="9330614" cy="5301641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349685">
                      <a:extLst>
                        <a:ext uri="{9D8B030D-6E8A-4147-A177-3AD203B41FA5}">
                          <a16:colId xmlns:a16="http://schemas.microsoft.com/office/drawing/2014/main" val="474645665"/>
                        </a:ext>
                      </a:extLst>
                    </a:gridCol>
                    <a:gridCol w="2104367">
                      <a:extLst>
                        <a:ext uri="{9D8B030D-6E8A-4147-A177-3AD203B41FA5}">
                          <a16:colId xmlns:a16="http://schemas.microsoft.com/office/drawing/2014/main" val="1310063212"/>
                        </a:ext>
                      </a:extLst>
                    </a:gridCol>
                    <a:gridCol w="778401">
                      <a:extLst>
                        <a:ext uri="{9D8B030D-6E8A-4147-A177-3AD203B41FA5}">
                          <a16:colId xmlns:a16="http://schemas.microsoft.com/office/drawing/2014/main" val="82290844"/>
                        </a:ext>
                      </a:extLst>
                    </a:gridCol>
                    <a:gridCol w="1364624">
                      <a:extLst>
                        <a:ext uri="{9D8B030D-6E8A-4147-A177-3AD203B41FA5}">
                          <a16:colId xmlns:a16="http://schemas.microsoft.com/office/drawing/2014/main" val="329610045"/>
                        </a:ext>
                      </a:extLst>
                    </a:gridCol>
                    <a:gridCol w="3450141">
                      <a:extLst>
                        <a:ext uri="{9D8B030D-6E8A-4147-A177-3AD203B41FA5}">
                          <a16:colId xmlns:a16="http://schemas.microsoft.com/office/drawing/2014/main" val="1137273509"/>
                        </a:ext>
                      </a:extLst>
                    </a:gridCol>
                    <a:gridCol w="641698">
                      <a:extLst>
                        <a:ext uri="{9D8B030D-6E8A-4147-A177-3AD203B41FA5}">
                          <a16:colId xmlns:a16="http://schemas.microsoft.com/office/drawing/2014/main" val="1967697368"/>
                        </a:ext>
                      </a:extLst>
                    </a:gridCol>
                    <a:gridCol w="641698">
                      <a:extLst>
                        <a:ext uri="{9D8B030D-6E8A-4147-A177-3AD203B41FA5}">
                          <a16:colId xmlns:a16="http://schemas.microsoft.com/office/drawing/2014/main" val="1057755193"/>
                        </a:ext>
                      </a:extLst>
                    </a:gridCol>
                  </a:tblGrid>
                  <a:tr h="754974"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500">
                              <a:effectLst/>
                            </a:rPr>
                            <a:t> </a:t>
                          </a:r>
                          <a:endParaRPr lang="ru-RU" sz="400"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23199" marR="23199" marT="0" marB="0">
                        <a:blipFill>
                          <a:blip r:embed="rId2"/>
                          <a:stretch>
                            <a:fillRect l="-44009" t="-806" r="-23203" b="-60725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500">
                              <a:effectLst/>
                            </a:rPr>
                            <a:t> </a:t>
                          </a:r>
                          <a:endParaRPr lang="ru-RU" sz="400"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08250956"/>
                      </a:ext>
                    </a:extLst>
                  </a:tr>
                  <a:tr h="148797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где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800" dirty="0" err="1">
                              <a:effectLst/>
                            </a:rPr>
                            <a:t>Δε</a:t>
                          </a:r>
                          <a:endParaRPr lang="ru-RU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 dirty="0">
                              <a:effectLst/>
                            </a:rPr>
                            <a:t>–</a:t>
                          </a:r>
                          <a:endParaRPr lang="ru-RU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молярный круговой дихроизм или молярный дифференциальный дихроичный коэффициент поглощения, л/моль</a:t>
                          </a:r>
                          <a:r>
                            <a:rPr lang="ru-RU" sz="1800" baseline="30000">
                              <a:effectLst/>
                            </a:rPr>
                            <a:t>−1</a:t>
                          </a:r>
                          <a:r>
                            <a:rPr lang="ru-RU" sz="1800">
                              <a:effectLst/>
                            </a:rPr>
                            <a:t>/см</a:t>
                          </a:r>
                          <a:r>
                            <a:rPr lang="ru-RU" sz="1800" baseline="30000">
                              <a:effectLst/>
                            </a:rPr>
                            <a:t>−1</a:t>
                          </a:r>
                          <a:r>
                            <a:rPr lang="ru-RU" sz="1800">
                              <a:effectLst/>
                            </a:rPr>
                            <a:t>; 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400">
                              <a:effectLst/>
                            </a:rPr>
                            <a:t> </a:t>
                          </a:r>
                          <a:endParaRPr lang="ru-RU" sz="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341974290"/>
                      </a:ext>
                    </a:extLst>
                  </a:tr>
                  <a:tr h="101809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 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ε</a:t>
                          </a:r>
                          <a:r>
                            <a:rPr lang="en-US" sz="1800" baseline="-25000">
                              <a:effectLst/>
                            </a:rPr>
                            <a:t>1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  <a:sym typeface="Symbol" panose="05050102010706020507" pitchFamily="18" charset="2"/>
                            </a:rPr>
                            <a:t>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молярный коэффициент поглощения для света с левой круговой поляризацией;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400">
                              <a:effectLst/>
                            </a:rPr>
                            <a:t> </a:t>
                          </a:r>
                          <a:endParaRPr lang="ru-RU" sz="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3090276122"/>
                      </a:ext>
                    </a:extLst>
                  </a:tr>
                  <a:tr h="101809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 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ε</a:t>
                          </a:r>
                          <a:r>
                            <a:rPr lang="en-US" sz="1800" baseline="-25000">
                              <a:effectLst/>
                            </a:rPr>
                            <a:t>2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  <a:sym typeface="Symbol" panose="05050102010706020507" pitchFamily="18" charset="2"/>
                            </a:rPr>
                            <a:t>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молярный коэффициент поглощения для света с правой круговой поляризацией;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400">
                              <a:effectLst/>
                            </a:rPr>
                            <a:t> </a:t>
                          </a:r>
                          <a:endParaRPr lang="ru-RU" sz="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1213426782"/>
                      </a:ext>
                    </a:extLst>
                  </a:tr>
                  <a:tr h="630936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 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c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  <a:sym typeface="Symbol" panose="05050102010706020507" pitchFamily="18" charset="2"/>
                            </a:rPr>
                            <a:t>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 dirty="0">
                              <a:effectLst/>
                            </a:rPr>
                            <a:t>концентрация испытуемого раствора, моль/л</a:t>
                          </a:r>
                          <a:r>
                            <a:rPr lang="ru-RU" sz="1800" baseline="30000" dirty="0">
                              <a:effectLst/>
                            </a:rPr>
                            <a:t>−1</a:t>
                          </a:r>
                          <a:r>
                            <a:rPr lang="ru-RU" sz="1800" dirty="0">
                              <a:effectLst/>
                            </a:rPr>
                            <a:t>;</a:t>
                          </a:r>
                          <a:endParaRPr lang="ru-RU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400">
                              <a:effectLst/>
                            </a:rPr>
                            <a:t> </a:t>
                          </a:r>
                          <a:endParaRPr lang="ru-RU" sz="4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2243562085"/>
                      </a:ext>
                    </a:extLst>
                  </a:tr>
                  <a:tr h="39157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 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l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>
                              <a:effectLst/>
                              <a:sym typeface="Symbol" panose="05050102010706020507" pitchFamily="18" charset="2"/>
                            </a:rPr>
                            <a:t></a:t>
                          </a:r>
                          <a:endParaRPr lang="ru-RU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ru-RU" sz="1800" dirty="0">
                              <a:effectLst/>
                            </a:rPr>
                            <a:t>длина оптического пути, см.</a:t>
                          </a:r>
                          <a:endParaRPr lang="ru-RU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3199" marR="23199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ru-RU" sz="400" dirty="0">
                              <a:effectLst/>
                            </a:rPr>
                            <a:t> </a:t>
                          </a:r>
                          <a:endParaRPr lang="ru-RU" sz="4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7130368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9878" y="616097"/>
            <a:ext cx="91066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Величину кругового дихроизма рассчитывают по следующей формуле: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478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6862" y="247261"/>
            <a:ext cx="9601200" cy="877363"/>
          </a:xfrm>
        </p:spPr>
        <p:txBody>
          <a:bodyPr/>
          <a:lstStyle/>
          <a:p>
            <a:r>
              <a:rPr lang="ru-RU" b="1" dirty="0" smtClean="0"/>
              <a:t>Оборудование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1" y="998376"/>
            <a:ext cx="4862804" cy="567301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2200" dirty="0" smtClean="0"/>
              <a:t>Основные </a:t>
            </a:r>
            <a:r>
              <a:rPr lang="ru-RU" sz="2200" dirty="0"/>
              <a:t>составляющие КД-спектрометра или, по-другому,  </a:t>
            </a:r>
            <a:r>
              <a:rPr lang="ru-RU" sz="2200" dirty="0" err="1"/>
              <a:t>дихрографа</a:t>
            </a:r>
            <a:r>
              <a:rPr lang="ru-RU" sz="2200" dirty="0"/>
              <a:t>:</a:t>
            </a:r>
            <a:endParaRPr lang="ru-RU" sz="2200" dirty="0" smtClean="0">
              <a:effectLst/>
            </a:endParaRPr>
          </a:p>
          <a:p>
            <a:r>
              <a:rPr lang="ru-RU" sz="2300" dirty="0"/>
              <a:t>- источник излучения (обычно ксеноновая лампа);</a:t>
            </a:r>
            <a:endParaRPr lang="ru-RU" sz="2300" dirty="0" smtClean="0">
              <a:effectLst/>
            </a:endParaRPr>
          </a:p>
          <a:p>
            <a:r>
              <a:rPr lang="ru-RU" sz="2300" dirty="0"/>
              <a:t>- система круговой поляризации света (двойной монохроматор, кварцевые призмы, двоякопреломляющий модулятор);</a:t>
            </a:r>
            <a:endParaRPr lang="ru-RU" sz="2300" dirty="0" smtClean="0">
              <a:effectLst/>
            </a:endParaRPr>
          </a:p>
          <a:p>
            <a:r>
              <a:rPr lang="ru-RU" sz="2300" dirty="0"/>
              <a:t>- детектор (</a:t>
            </a:r>
            <a:r>
              <a:rPr lang="ru-RU" sz="2300" dirty="0" err="1"/>
              <a:t>фотоумножитель</a:t>
            </a:r>
            <a:r>
              <a:rPr lang="ru-RU" sz="2300" dirty="0"/>
              <a:t>);</a:t>
            </a:r>
            <a:endParaRPr lang="ru-RU" sz="2300" dirty="0" smtClean="0">
              <a:effectLst/>
            </a:endParaRPr>
          </a:p>
          <a:p>
            <a:r>
              <a:rPr lang="ru-RU" sz="2300" dirty="0"/>
              <a:t>- усилитель сигнала.</a:t>
            </a:r>
            <a:endParaRPr lang="ru-RU" sz="2300" dirty="0" smtClean="0">
              <a:effectLst/>
            </a:endParaRPr>
          </a:p>
          <a:p>
            <a:r>
              <a:rPr lang="ru-RU" sz="2300" dirty="0"/>
              <a:t>Источником излучения (</a:t>
            </a:r>
            <a:r>
              <a:rPr lang="en-US" sz="2300" dirty="0"/>
              <a:t>S</a:t>
            </a:r>
            <a:r>
              <a:rPr lang="ru-RU" sz="2300" dirty="0"/>
              <a:t>) является ксеноновая лампа (рис. 1). Свет проходит через двойной монохроматор (М), оснащённый кварцевыми призмами (Р1, Р2). Линейный пучок, пройдя через первый монохроматор, разделяется на 2 части, поляризованные под прямыми углами во втором монохроматоре. Поляризованный и монохроматический свет проходит через двоякопреломляющий модулятор (</a:t>
            </a:r>
            <a:r>
              <a:rPr lang="en-US" sz="2300" dirty="0"/>
              <a:t>Cr</a:t>
            </a:r>
            <a:r>
              <a:rPr lang="ru-RU" sz="2300" dirty="0"/>
              <a:t>), в результате чего получается переменный свет с круговой поляризацией. Затем пучок проходит через испытуемый образец (С) и достигает </a:t>
            </a:r>
            <a:r>
              <a:rPr lang="ru-RU" sz="2300" dirty="0" err="1"/>
              <a:t>фотоумножителя</a:t>
            </a:r>
            <a:r>
              <a:rPr lang="ru-RU" sz="2300" dirty="0"/>
              <a:t> (</a:t>
            </a:r>
            <a:r>
              <a:rPr lang="en-US" sz="2300" dirty="0"/>
              <a:t>PM</a:t>
            </a:r>
            <a:r>
              <a:rPr lang="ru-RU" sz="2300" dirty="0"/>
              <a:t>), после чего попадает на усилитель, который производит 2 электрических сигнала: одним является прямой ток </a:t>
            </a:r>
            <a:r>
              <a:rPr lang="en-US" sz="2300" dirty="0" err="1"/>
              <a:t>V</a:t>
            </a:r>
            <a:r>
              <a:rPr lang="en-US" sz="2300" baseline="-25000" dirty="0" err="1"/>
              <a:t>c</a:t>
            </a:r>
            <a:r>
              <a:rPr lang="ru-RU" sz="2300" dirty="0"/>
              <a:t>, а другим – переменный ток с частотой модуляции </a:t>
            </a:r>
            <a:r>
              <a:rPr lang="en-US" sz="2300" dirty="0" err="1"/>
              <a:t>V</a:t>
            </a:r>
            <a:r>
              <a:rPr lang="en-US" sz="2300" baseline="-25000" dirty="0" err="1"/>
              <a:t>ac</a:t>
            </a:r>
            <a:r>
              <a:rPr lang="ru-RU" sz="2300" dirty="0"/>
              <a:t>, характерной для испытуемого образца. Отношение </a:t>
            </a:r>
            <a:r>
              <a:rPr lang="en-US" sz="2300" dirty="0" err="1"/>
              <a:t>V</a:t>
            </a:r>
            <a:r>
              <a:rPr lang="en-US" sz="2300" baseline="-25000" dirty="0" err="1"/>
              <a:t>ac</a:t>
            </a:r>
            <a:r>
              <a:rPr lang="ru-RU" sz="2300" dirty="0"/>
              <a:t>/</a:t>
            </a:r>
            <a:r>
              <a:rPr lang="en-US" sz="2300" dirty="0" err="1"/>
              <a:t>V</a:t>
            </a:r>
            <a:r>
              <a:rPr lang="en-US" sz="2300" baseline="-25000" dirty="0" err="1"/>
              <a:t>c</a:t>
            </a:r>
            <a:r>
              <a:rPr lang="ru-RU" sz="2300" dirty="0"/>
              <a:t> пропорционально изменению поглощения </a:t>
            </a:r>
            <a:r>
              <a:rPr lang="ru-RU" sz="2300" i="1" dirty="0"/>
              <a:t>ΔА</a:t>
            </a:r>
            <a:r>
              <a:rPr lang="ru-RU" sz="2300" dirty="0"/>
              <a:t>, которое создаёт сигнал. </a:t>
            </a:r>
            <a:endParaRPr lang="ru-RU" sz="2300" dirty="0" smtClean="0">
              <a:effectLst/>
            </a:endParaRPr>
          </a:p>
          <a:p>
            <a:r>
              <a:rPr lang="ru-RU" sz="2300" dirty="0" err="1"/>
              <a:t>Дихрограф</a:t>
            </a:r>
            <a:r>
              <a:rPr lang="ru-RU" sz="2300" dirty="0"/>
              <a:t> способен производить измерения в диапазоне длин волн от 170 </a:t>
            </a:r>
            <a:r>
              <a:rPr lang="ru-RU" sz="2300" dirty="0" err="1"/>
              <a:t>нм</a:t>
            </a:r>
            <a:r>
              <a:rPr lang="ru-RU" sz="2300" dirty="0"/>
              <a:t> до 800 </a:t>
            </a:r>
            <a:r>
              <a:rPr lang="ru-RU" sz="2300" dirty="0" err="1"/>
              <a:t>нм</a:t>
            </a:r>
            <a:r>
              <a:rPr lang="ru-RU" sz="2300" dirty="0"/>
              <a:t>.</a:t>
            </a:r>
            <a:endParaRPr lang="ru-RU" sz="2300" dirty="0" smtClean="0">
              <a:effectLst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96948" y="1124625"/>
            <a:ext cx="6008914" cy="3773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519279" y="5164207"/>
            <a:ext cx="4389470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12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1 – Оптическая схема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дихрографа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608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163" y="4786603"/>
            <a:ext cx="6870376" cy="196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347" y="261255"/>
            <a:ext cx="8720527" cy="4449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9558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922" y="-221118"/>
            <a:ext cx="9759821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1374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396" y="178882"/>
            <a:ext cx="8705461" cy="6520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953862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167</TotalTime>
  <Words>303</Words>
  <Application>Microsoft Office PowerPoint</Application>
  <PresentationFormat>Широкоэкранный</PresentationFormat>
  <Paragraphs>72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 Math</vt:lpstr>
      <vt:lpstr>Franklin Gothic Book</vt:lpstr>
      <vt:lpstr>Symbol</vt:lpstr>
      <vt:lpstr>Times New Roman</vt:lpstr>
      <vt:lpstr>Crop</vt:lpstr>
      <vt:lpstr>Спектроскопия кругового дихроизма</vt:lpstr>
      <vt:lpstr>Презентация PowerPoint</vt:lpstr>
      <vt:lpstr>Метод </vt:lpstr>
      <vt:lpstr>Методика</vt:lpstr>
      <vt:lpstr>Презентация PowerPoint</vt:lpstr>
      <vt:lpstr>Оборудование</vt:lpstr>
      <vt:lpstr>Презентация PowerPoint</vt:lpstr>
      <vt:lpstr>Презентация PowerPoint</vt:lpstr>
      <vt:lpstr>Презентация PowerPoint</vt:lpstr>
      <vt:lpstr>Область применения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Спектроскопия кругового дихроизма</dc:title>
  <dc:creator>User</dc:creator>
  <cp:lastModifiedBy>Венера</cp:lastModifiedBy>
  <cp:revision>8</cp:revision>
  <dcterms:created xsi:type="dcterms:W3CDTF">2026-03-13T16:33:13Z</dcterms:created>
  <dcterms:modified xsi:type="dcterms:W3CDTF">2026-03-17T11:25:16Z</dcterms:modified>
</cp:coreProperties>
</file>