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314" r:id="rId3"/>
    <p:sldId id="257" r:id="rId4"/>
    <p:sldId id="31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16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8" r:id="rId24"/>
    <p:sldId id="280" r:id="rId25"/>
    <p:sldId id="282" r:id="rId26"/>
    <p:sldId id="283" r:id="rId27"/>
    <p:sldId id="317" r:id="rId28"/>
    <p:sldId id="284" r:id="rId29"/>
    <p:sldId id="285" r:id="rId30"/>
    <p:sldId id="287" r:id="rId31"/>
    <p:sldId id="288" r:id="rId32"/>
    <p:sldId id="293" r:id="rId33"/>
    <p:sldId id="295" r:id="rId34"/>
    <p:sldId id="297" r:id="rId35"/>
    <p:sldId id="298" r:id="rId36"/>
    <p:sldId id="300" r:id="rId37"/>
    <p:sldId id="303" r:id="rId38"/>
    <p:sldId id="304" r:id="rId39"/>
    <p:sldId id="310" r:id="rId40"/>
    <p:sldId id="318" r:id="rId41"/>
    <p:sldId id="311" r:id="rId42"/>
    <p:sldId id="312" r:id="rId43"/>
    <p:sldId id="313" r:id="rId44"/>
    <p:sldId id="319" r:id="rId45"/>
    <p:sldId id="320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3612" autoAdjust="0"/>
  </p:normalViewPr>
  <p:slideViewPr>
    <p:cSldViewPr snapToGrid="0">
      <p:cViewPr varScale="1">
        <p:scale>
          <a:sx n="82" d="100"/>
          <a:sy n="82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EAF00-253B-4CCD-AA4F-65C5448B78EC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6731186-8B42-4CD9-8D9C-823F1C5A576C}">
      <dgm:prSet custT="1"/>
      <dgm:spPr/>
      <dgm:t>
        <a:bodyPr/>
        <a:lstStyle/>
        <a:p>
          <a:pPr algn="just" rtl="0"/>
          <a:r>
            <a:rPr lang="ru-RU" sz="2400" i="1" dirty="0" smtClean="0"/>
            <a:t>Реальный спрос</a:t>
          </a:r>
          <a:r>
            <a:rPr lang="ru-RU" sz="2400" dirty="0" smtClean="0"/>
            <a:t> - размер фактической реализации товаров за определенный срок, выраженный в натуральных или стоимостных показателях. Он определяется суммой денежных средств, направляемых на покупку товаров при определенном уровне цен на них.</a:t>
          </a:r>
          <a:endParaRPr lang="ru-RU" sz="2400" dirty="0"/>
        </a:p>
      </dgm:t>
    </dgm:pt>
    <dgm:pt modelId="{A0DDD717-F059-45BB-AA15-32913E88A76B}" type="parTrans" cxnId="{223A3F9F-5FF5-4B12-A17F-AC4E2AAD96FF}">
      <dgm:prSet/>
      <dgm:spPr/>
      <dgm:t>
        <a:bodyPr/>
        <a:lstStyle/>
        <a:p>
          <a:pPr algn="just"/>
          <a:endParaRPr lang="ru-RU" sz="1600"/>
        </a:p>
      </dgm:t>
    </dgm:pt>
    <dgm:pt modelId="{E9443B21-9FEF-44D4-998D-2ED72CAB9AE3}" type="sibTrans" cxnId="{223A3F9F-5FF5-4B12-A17F-AC4E2AAD96FF}">
      <dgm:prSet/>
      <dgm:spPr/>
      <dgm:t>
        <a:bodyPr/>
        <a:lstStyle/>
        <a:p>
          <a:pPr algn="just"/>
          <a:endParaRPr lang="ru-RU" sz="1600"/>
        </a:p>
      </dgm:t>
    </dgm:pt>
    <dgm:pt modelId="{1FE32F7E-4FA2-471D-87CC-17EA603D2CDA}">
      <dgm:prSet custT="1"/>
      <dgm:spPr/>
      <dgm:t>
        <a:bodyPr/>
        <a:lstStyle/>
        <a:p>
          <a:pPr algn="just" rtl="0"/>
          <a:r>
            <a:rPr lang="ru-RU" sz="2400" i="1" smtClean="0"/>
            <a:t>Удовлетворенный</a:t>
          </a:r>
          <a:r>
            <a:rPr lang="ru-RU" sz="2400" smtClean="0"/>
            <a:t> (или реализованный) спрос составляет основную часть платежеспособной потребности. Он меньше реального спроса на величину неудовлетворенного спроса на товар.</a:t>
          </a:r>
          <a:endParaRPr lang="ru-RU" sz="2400"/>
        </a:p>
      </dgm:t>
    </dgm:pt>
    <dgm:pt modelId="{711445DE-925B-4081-A558-3A0669C04D28}" type="parTrans" cxnId="{66971154-51E3-4AE5-8F7D-6F5645E7CE60}">
      <dgm:prSet/>
      <dgm:spPr/>
      <dgm:t>
        <a:bodyPr/>
        <a:lstStyle/>
        <a:p>
          <a:pPr algn="just"/>
          <a:endParaRPr lang="ru-RU" sz="1600"/>
        </a:p>
      </dgm:t>
    </dgm:pt>
    <dgm:pt modelId="{592DE512-4EBD-43C3-8C5E-404A18221829}" type="sibTrans" cxnId="{66971154-51E3-4AE5-8F7D-6F5645E7CE60}">
      <dgm:prSet/>
      <dgm:spPr/>
      <dgm:t>
        <a:bodyPr/>
        <a:lstStyle/>
        <a:p>
          <a:pPr algn="just"/>
          <a:endParaRPr lang="ru-RU" sz="1600"/>
        </a:p>
      </dgm:t>
    </dgm:pt>
    <dgm:pt modelId="{A18871E8-6CE5-401B-9222-DBDA8DD7F6C8}">
      <dgm:prSet custT="1"/>
      <dgm:spPr/>
      <dgm:t>
        <a:bodyPr/>
        <a:lstStyle/>
        <a:p>
          <a:pPr algn="just" rtl="0"/>
          <a:r>
            <a:rPr lang="ru-RU" sz="2400" i="1" smtClean="0"/>
            <a:t>Неудовлетворенный</a:t>
          </a:r>
          <a:r>
            <a:rPr lang="ru-RU" sz="2400" smtClean="0"/>
            <a:t> спрос – это предъявленный на товары спрос, который не был удовлетворен по любой причине: отсутствие в продаже, низкое качество, высокая цена и т.п.</a:t>
          </a:r>
          <a:endParaRPr lang="ru-RU" sz="2400"/>
        </a:p>
      </dgm:t>
    </dgm:pt>
    <dgm:pt modelId="{9C939C0C-B8C7-45FF-A2D5-101E59CD5126}" type="parTrans" cxnId="{77ED4AA4-C42D-4AA0-87EF-28829FF59165}">
      <dgm:prSet/>
      <dgm:spPr/>
      <dgm:t>
        <a:bodyPr/>
        <a:lstStyle/>
        <a:p>
          <a:pPr algn="just"/>
          <a:endParaRPr lang="ru-RU" sz="1600"/>
        </a:p>
      </dgm:t>
    </dgm:pt>
    <dgm:pt modelId="{A7BE69A6-04CC-4344-A75C-D2013D6CFB60}" type="sibTrans" cxnId="{77ED4AA4-C42D-4AA0-87EF-28829FF59165}">
      <dgm:prSet/>
      <dgm:spPr/>
      <dgm:t>
        <a:bodyPr/>
        <a:lstStyle/>
        <a:p>
          <a:pPr algn="just"/>
          <a:endParaRPr lang="ru-RU" sz="1600"/>
        </a:p>
      </dgm:t>
    </dgm:pt>
    <dgm:pt modelId="{DFA8E3A1-ACE7-4B73-976F-F9DC81371909}" type="pres">
      <dgm:prSet presAssocID="{6CDEAF00-253B-4CCD-AA4F-65C5448B7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936077-09E1-49D0-AAD8-9A29F1DB4968}" type="pres">
      <dgm:prSet presAssocID="{B6731186-8B42-4CD9-8D9C-823F1C5A576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B03ED-2A60-4C25-8CCB-AC5F3C816E5A}" type="pres">
      <dgm:prSet presAssocID="{E9443B21-9FEF-44D4-998D-2ED72CAB9AE3}" presName="spacer" presStyleCnt="0"/>
      <dgm:spPr/>
    </dgm:pt>
    <dgm:pt modelId="{F4E475D6-6A47-4B52-A4FE-69E6EC16118F}" type="pres">
      <dgm:prSet presAssocID="{1FE32F7E-4FA2-471D-87CC-17EA603D2C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23FCC-CAB9-4807-9C4E-BBAA6131BA7E}" type="pres">
      <dgm:prSet presAssocID="{592DE512-4EBD-43C3-8C5E-404A18221829}" presName="spacer" presStyleCnt="0"/>
      <dgm:spPr/>
    </dgm:pt>
    <dgm:pt modelId="{937BE0A2-3F01-42D2-B551-D46100BD2DC1}" type="pres">
      <dgm:prSet presAssocID="{A18871E8-6CE5-401B-9222-DBDA8DD7F6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3A3F9F-5FF5-4B12-A17F-AC4E2AAD96FF}" srcId="{6CDEAF00-253B-4CCD-AA4F-65C5448B78EC}" destId="{B6731186-8B42-4CD9-8D9C-823F1C5A576C}" srcOrd="0" destOrd="0" parTransId="{A0DDD717-F059-45BB-AA15-32913E88A76B}" sibTransId="{E9443B21-9FEF-44D4-998D-2ED72CAB9AE3}"/>
    <dgm:cxn modelId="{CE9DDF3D-D88D-43CA-9467-5707CA377326}" type="presOf" srcId="{B6731186-8B42-4CD9-8D9C-823F1C5A576C}" destId="{13936077-09E1-49D0-AAD8-9A29F1DB4968}" srcOrd="0" destOrd="0" presId="urn:microsoft.com/office/officeart/2005/8/layout/vList2"/>
    <dgm:cxn modelId="{77ED4AA4-C42D-4AA0-87EF-28829FF59165}" srcId="{6CDEAF00-253B-4CCD-AA4F-65C5448B78EC}" destId="{A18871E8-6CE5-401B-9222-DBDA8DD7F6C8}" srcOrd="2" destOrd="0" parTransId="{9C939C0C-B8C7-45FF-A2D5-101E59CD5126}" sibTransId="{A7BE69A6-04CC-4344-A75C-D2013D6CFB60}"/>
    <dgm:cxn modelId="{66971154-51E3-4AE5-8F7D-6F5645E7CE60}" srcId="{6CDEAF00-253B-4CCD-AA4F-65C5448B78EC}" destId="{1FE32F7E-4FA2-471D-87CC-17EA603D2CDA}" srcOrd="1" destOrd="0" parTransId="{711445DE-925B-4081-A558-3A0669C04D28}" sibTransId="{592DE512-4EBD-43C3-8C5E-404A18221829}"/>
    <dgm:cxn modelId="{BE207868-49D6-4799-AC67-983E99E1B1E0}" type="presOf" srcId="{A18871E8-6CE5-401B-9222-DBDA8DD7F6C8}" destId="{937BE0A2-3F01-42D2-B551-D46100BD2DC1}" srcOrd="0" destOrd="0" presId="urn:microsoft.com/office/officeart/2005/8/layout/vList2"/>
    <dgm:cxn modelId="{24887AC4-2EC1-4913-849C-332AF121FF4A}" type="presOf" srcId="{6CDEAF00-253B-4CCD-AA4F-65C5448B78EC}" destId="{DFA8E3A1-ACE7-4B73-976F-F9DC81371909}" srcOrd="0" destOrd="0" presId="urn:microsoft.com/office/officeart/2005/8/layout/vList2"/>
    <dgm:cxn modelId="{CB235976-1FDD-46DC-A21F-15BCACAE3A3E}" type="presOf" srcId="{1FE32F7E-4FA2-471D-87CC-17EA603D2CDA}" destId="{F4E475D6-6A47-4B52-A4FE-69E6EC16118F}" srcOrd="0" destOrd="0" presId="urn:microsoft.com/office/officeart/2005/8/layout/vList2"/>
    <dgm:cxn modelId="{00B3BB48-7186-41AB-B2C3-7B4B2B613694}" type="presParOf" srcId="{DFA8E3A1-ACE7-4B73-976F-F9DC81371909}" destId="{13936077-09E1-49D0-AAD8-9A29F1DB4968}" srcOrd="0" destOrd="0" presId="urn:microsoft.com/office/officeart/2005/8/layout/vList2"/>
    <dgm:cxn modelId="{AECF4B4C-BF33-4D00-B743-E0CC2F56A898}" type="presParOf" srcId="{DFA8E3A1-ACE7-4B73-976F-F9DC81371909}" destId="{D4FB03ED-2A60-4C25-8CCB-AC5F3C816E5A}" srcOrd="1" destOrd="0" presId="urn:microsoft.com/office/officeart/2005/8/layout/vList2"/>
    <dgm:cxn modelId="{5BF2FC6F-A2B9-461B-8AC6-A599D3B8E009}" type="presParOf" srcId="{DFA8E3A1-ACE7-4B73-976F-F9DC81371909}" destId="{F4E475D6-6A47-4B52-A4FE-69E6EC16118F}" srcOrd="2" destOrd="0" presId="urn:microsoft.com/office/officeart/2005/8/layout/vList2"/>
    <dgm:cxn modelId="{5AEA0E21-FA30-4AB2-9157-1ADB23F38565}" type="presParOf" srcId="{DFA8E3A1-ACE7-4B73-976F-F9DC81371909}" destId="{30F23FCC-CAB9-4807-9C4E-BBAA6131BA7E}" srcOrd="3" destOrd="0" presId="urn:microsoft.com/office/officeart/2005/8/layout/vList2"/>
    <dgm:cxn modelId="{18230291-B653-447D-A39B-42D398893C66}" type="presParOf" srcId="{DFA8E3A1-ACE7-4B73-976F-F9DC81371909}" destId="{937BE0A2-3F01-42D2-B551-D46100BD2D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29341-2A3D-46E1-9D2B-D12CBFBAF0B0}" type="doc">
      <dgm:prSet loTypeId="urn:microsoft.com/office/officeart/2005/8/layout/vList2" loCatId="list" qsTypeId="urn:microsoft.com/office/officeart/2005/8/quickstyle/3d2" qsCatId="3D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64B7F92B-1CE2-42C6-ADF3-B10B2D9CB90B}">
      <dgm:prSet custT="1"/>
      <dgm:spPr/>
      <dgm:t>
        <a:bodyPr/>
        <a:lstStyle/>
        <a:p>
          <a:pPr algn="just" rtl="0"/>
          <a:r>
            <a:rPr lang="ru-RU" sz="2800" i="1" dirty="0" smtClean="0"/>
            <a:t>явным</a:t>
          </a:r>
          <a:r>
            <a:rPr lang="ru-RU" sz="2800" dirty="0" smtClean="0"/>
            <a:t> — когда покупатель, имея определенные финансовые возможности, не может приобрести нужный ему товар по разным причинам;</a:t>
          </a:r>
          <a:endParaRPr lang="ru-RU" sz="2800" dirty="0"/>
        </a:p>
      </dgm:t>
    </dgm:pt>
    <dgm:pt modelId="{A3CC5CF0-01AB-4176-AE92-CBBFEE32043B}" type="parTrans" cxnId="{E6864DD7-AD3D-4CB6-94E7-7EE8E0D5DB04}">
      <dgm:prSet/>
      <dgm:spPr/>
      <dgm:t>
        <a:bodyPr/>
        <a:lstStyle/>
        <a:p>
          <a:endParaRPr lang="ru-RU" sz="2800"/>
        </a:p>
      </dgm:t>
    </dgm:pt>
    <dgm:pt modelId="{671E9C5C-F980-4960-9E70-2D4E5F92AB7F}" type="sibTrans" cxnId="{E6864DD7-AD3D-4CB6-94E7-7EE8E0D5DB04}">
      <dgm:prSet/>
      <dgm:spPr/>
      <dgm:t>
        <a:bodyPr/>
        <a:lstStyle/>
        <a:p>
          <a:endParaRPr lang="ru-RU" sz="2800"/>
        </a:p>
      </dgm:t>
    </dgm:pt>
    <dgm:pt modelId="{CA82ECBD-69D7-4A05-8F9E-288153119DC4}">
      <dgm:prSet custT="1"/>
      <dgm:spPr/>
      <dgm:t>
        <a:bodyPr/>
        <a:lstStyle/>
        <a:p>
          <a:pPr algn="just" rtl="0"/>
          <a:r>
            <a:rPr lang="ru-RU" sz="2800" i="1" dirty="0" smtClean="0"/>
            <a:t>скрытым</a:t>
          </a:r>
          <a:r>
            <a:rPr lang="ru-RU" sz="2800" dirty="0" smtClean="0"/>
            <a:t> — проявляется при покупке товара или услуги, которые не являются полноценными заменителями отсутствующего товара или услуги либо вообще не связаны с ним отношениями взаимозаменяемости;</a:t>
          </a:r>
          <a:endParaRPr lang="ru-RU" sz="2800" dirty="0"/>
        </a:p>
      </dgm:t>
    </dgm:pt>
    <dgm:pt modelId="{02AB88E9-2E27-4B80-98DA-EE3511B77035}" type="parTrans" cxnId="{74BA4348-6948-4320-B51F-A1E20378034B}">
      <dgm:prSet/>
      <dgm:spPr/>
      <dgm:t>
        <a:bodyPr/>
        <a:lstStyle/>
        <a:p>
          <a:endParaRPr lang="ru-RU" sz="2800"/>
        </a:p>
      </dgm:t>
    </dgm:pt>
    <dgm:pt modelId="{8688290D-83C8-49EF-889D-9098B214C6BF}" type="sibTrans" cxnId="{74BA4348-6948-4320-B51F-A1E20378034B}">
      <dgm:prSet/>
      <dgm:spPr/>
      <dgm:t>
        <a:bodyPr/>
        <a:lstStyle/>
        <a:p>
          <a:endParaRPr lang="ru-RU" sz="2800"/>
        </a:p>
      </dgm:t>
    </dgm:pt>
    <dgm:pt modelId="{4B464F7C-BEC0-42ED-A3F4-B9EC0586B862}">
      <dgm:prSet custT="1"/>
      <dgm:spPr/>
      <dgm:t>
        <a:bodyPr/>
        <a:lstStyle/>
        <a:p>
          <a:pPr algn="just" rtl="0"/>
          <a:r>
            <a:rPr lang="ru-RU" sz="2800" i="1" dirty="0" smtClean="0"/>
            <a:t>отложенным</a:t>
          </a:r>
          <a:r>
            <a:rPr lang="ru-RU" sz="2800" dirty="0" smtClean="0"/>
            <a:t> — отложенный на время по разным причинам спрос. К примеру — необходимость накопления определенной суммы денег для покупки конкретных товаров, обязательная покупка товара к конкретному событию и т.п.</a:t>
          </a:r>
          <a:endParaRPr lang="ru-RU" sz="2800" dirty="0"/>
        </a:p>
      </dgm:t>
    </dgm:pt>
    <dgm:pt modelId="{41D0F9C1-72EA-4A8A-BC9F-71C4AF1F93AF}" type="parTrans" cxnId="{9E8974B7-B011-4B78-896B-D61EFDF512C7}">
      <dgm:prSet/>
      <dgm:spPr/>
      <dgm:t>
        <a:bodyPr/>
        <a:lstStyle/>
        <a:p>
          <a:endParaRPr lang="ru-RU" sz="2800"/>
        </a:p>
      </dgm:t>
    </dgm:pt>
    <dgm:pt modelId="{91D40182-2D1E-469B-9FEC-8D306B3CFFB7}" type="sibTrans" cxnId="{9E8974B7-B011-4B78-896B-D61EFDF512C7}">
      <dgm:prSet/>
      <dgm:spPr/>
      <dgm:t>
        <a:bodyPr/>
        <a:lstStyle/>
        <a:p>
          <a:endParaRPr lang="ru-RU" sz="2800"/>
        </a:p>
      </dgm:t>
    </dgm:pt>
    <dgm:pt modelId="{D2E731F9-038F-4B5F-B1DF-84492F7022D9}" type="pres">
      <dgm:prSet presAssocID="{AA129341-2A3D-46E1-9D2B-D12CBFBAF0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928AAE-B43B-4D9E-B3F2-4B72378069E1}" type="pres">
      <dgm:prSet presAssocID="{64B7F92B-1CE2-42C6-ADF3-B10B2D9CB9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A785C-998F-4B7F-9B05-89364213B9CB}" type="pres">
      <dgm:prSet presAssocID="{671E9C5C-F980-4960-9E70-2D4E5F92AB7F}" presName="spacer" presStyleCnt="0"/>
      <dgm:spPr/>
    </dgm:pt>
    <dgm:pt modelId="{28188BA8-DB77-4663-AA65-3B34A99FD0C1}" type="pres">
      <dgm:prSet presAssocID="{CA82ECBD-69D7-4A05-8F9E-288153119DC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C4BA7-B28B-4737-BCE4-E2095ED8A989}" type="pres">
      <dgm:prSet presAssocID="{8688290D-83C8-49EF-889D-9098B214C6BF}" presName="spacer" presStyleCnt="0"/>
      <dgm:spPr/>
    </dgm:pt>
    <dgm:pt modelId="{B0D6D9F6-1AAB-4732-9362-66559E61C070}" type="pres">
      <dgm:prSet presAssocID="{4B464F7C-BEC0-42ED-A3F4-B9EC0586B86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23C073-D3C9-4D4D-B72C-2CF3C01B4B54}" type="presOf" srcId="{4B464F7C-BEC0-42ED-A3F4-B9EC0586B862}" destId="{B0D6D9F6-1AAB-4732-9362-66559E61C070}" srcOrd="0" destOrd="0" presId="urn:microsoft.com/office/officeart/2005/8/layout/vList2"/>
    <dgm:cxn modelId="{9E8974B7-B011-4B78-896B-D61EFDF512C7}" srcId="{AA129341-2A3D-46E1-9D2B-D12CBFBAF0B0}" destId="{4B464F7C-BEC0-42ED-A3F4-B9EC0586B862}" srcOrd="2" destOrd="0" parTransId="{41D0F9C1-72EA-4A8A-BC9F-71C4AF1F93AF}" sibTransId="{91D40182-2D1E-469B-9FEC-8D306B3CFFB7}"/>
    <dgm:cxn modelId="{74BA4348-6948-4320-B51F-A1E20378034B}" srcId="{AA129341-2A3D-46E1-9D2B-D12CBFBAF0B0}" destId="{CA82ECBD-69D7-4A05-8F9E-288153119DC4}" srcOrd="1" destOrd="0" parTransId="{02AB88E9-2E27-4B80-98DA-EE3511B77035}" sibTransId="{8688290D-83C8-49EF-889D-9098B214C6BF}"/>
    <dgm:cxn modelId="{51659BAC-1FF2-42B8-86C3-5896EF686E5C}" type="presOf" srcId="{64B7F92B-1CE2-42C6-ADF3-B10B2D9CB90B}" destId="{90928AAE-B43B-4D9E-B3F2-4B72378069E1}" srcOrd="0" destOrd="0" presId="urn:microsoft.com/office/officeart/2005/8/layout/vList2"/>
    <dgm:cxn modelId="{FEE5CA2E-3E13-4E3A-9458-3C089D0A8D9B}" type="presOf" srcId="{AA129341-2A3D-46E1-9D2B-D12CBFBAF0B0}" destId="{D2E731F9-038F-4B5F-B1DF-84492F7022D9}" srcOrd="0" destOrd="0" presId="urn:microsoft.com/office/officeart/2005/8/layout/vList2"/>
    <dgm:cxn modelId="{E6864DD7-AD3D-4CB6-94E7-7EE8E0D5DB04}" srcId="{AA129341-2A3D-46E1-9D2B-D12CBFBAF0B0}" destId="{64B7F92B-1CE2-42C6-ADF3-B10B2D9CB90B}" srcOrd="0" destOrd="0" parTransId="{A3CC5CF0-01AB-4176-AE92-CBBFEE32043B}" sibTransId="{671E9C5C-F980-4960-9E70-2D4E5F92AB7F}"/>
    <dgm:cxn modelId="{6D2CAB15-62A3-4F63-A12F-EFB0E17D8C9E}" type="presOf" srcId="{CA82ECBD-69D7-4A05-8F9E-288153119DC4}" destId="{28188BA8-DB77-4663-AA65-3B34A99FD0C1}" srcOrd="0" destOrd="0" presId="urn:microsoft.com/office/officeart/2005/8/layout/vList2"/>
    <dgm:cxn modelId="{0D7AB26D-1575-4916-AFC0-6D54DCD0F336}" type="presParOf" srcId="{D2E731F9-038F-4B5F-B1DF-84492F7022D9}" destId="{90928AAE-B43B-4D9E-B3F2-4B72378069E1}" srcOrd="0" destOrd="0" presId="urn:microsoft.com/office/officeart/2005/8/layout/vList2"/>
    <dgm:cxn modelId="{0EFCF8EC-E773-48C2-B69E-90852F9F17F5}" type="presParOf" srcId="{D2E731F9-038F-4B5F-B1DF-84492F7022D9}" destId="{F6BA785C-998F-4B7F-9B05-89364213B9CB}" srcOrd="1" destOrd="0" presId="urn:microsoft.com/office/officeart/2005/8/layout/vList2"/>
    <dgm:cxn modelId="{5537F5E0-2D44-442A-B1EE-7EB5D584608D}" type="presParOf" srcId="{D2E731F9-038F-4B5F-B1DF-84492F7022D9}" destId="{28188BA8-DB77-4663-AA65-3B34A99FD0C1}" srcOrd="2" destOrd="0" presId="urn:microsoft.com/office/officeart/2005/8/layout/vList2"/>
    <dgm:cxn modelId="{4085C9D5-8929-4DC7-9852-F5B5BD760A03}" type="presParOf" srcId="{D2E731F9-038F-4B5F-B1DF-84492F7022D9}" destId="{820C4BA7-B28B-4737-BCE4-E2095ED8A989}" srcOrd="3" destOrd="0" presId="urn:microsoft.com/office/officeart/2005/8/layout/vList2"/>
    <dgm:cxn modelId="{CF6E86DC-5A82-4A76-97F4-2ABD6EFD5052}" type="presParOf" srcId="{D2E731F9-038F-4B5F-B1DF-84492F7022D9}" destId="{B0D6D9F6-1AAB-4732-9362-66559E61C0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36A347-95B8-4F42-BE7D-63964CD9A91B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F31CF1E1-31C3-4B20-B360-5E2BFAC0041B}">
      <dgm:prSet/>
      <dgm:spPr/>
      <dgm:t>
        <a:bodyPr/>
        <a:lstStyle/>
        <a:p>
          <a:pPr algn="just" rtl="0"/>
          <a:r>
            <a:rPr lang="ru-RU" smtClean="0"/>
            <a:t>повседневный спрос — предъявляется практически ежедневно (ТАА первой необходимости);</a:t>
          </a:r>
          <a:endParaRPr lang="ru-RU"/>
        </a:p>
      </dgm:t>
    </dgm:pt>
    <dgm:pt modelId="{AE7CC7F3-BF02-4B15-83AC-6778F468BCF9}" type="parTrans" cxnId="{7B23654A-745D-478D-84E2-F9BE05CF906B}">
      <dgm:prSet/>
      <dgm:spPr/>
      <dgm:t>
        <a:bodyPr/>
        <a:lstStyle/>
        <a:p>
          <a:pPr algn="just"/>
          <a:endParaRPr lang="ru-RU"/>
        </a:p>
      </dgm:t>
    </dgm:pt>
    <dgm:pt modelId="{6980C7E7-69DF-42CC-983B-7B9EA82B50DA}" type="sibTrans" cxnId="{7B23654A-745D-478D-84E2-F9BE05CF906B}">
      <dgm:prSet/>
      <dgm:spPr/>
      <dgm:t>
        <a:bodyPr/>
        <a:lstStyle/>
        <a:p>
          <a:pPr algn="just"/>
          <a:endParaRPr lang="ru-RU"/>
        </a:p>
      </dgm:t>
    </dgm:pt>
    <dgm:pt modelId="{E26AF873-3D09-4222-9E66-6F69B43B604C}">
      <dgm:prSet/>
      <dgm:spPr/>
      <dgm:t>
        <a:bodyPr/>
        <a:lstStyle/>
        <a:p>
          <a:pPr algn="just" rtl="0"/>
          <a:r>
            <a:rPr lang="ru-RU" smtClean="0"/>
            <a:t>периодический — предъявляется через определенные промежутки времени (сезонный спрос);</a:t>
          </a:r>
          <a:endParaRPr lang="ru-RU"/>
        </a:p>
      </dgm:t>
    </dgm:pt>
    <dgm:pt modelId="{B566601C-405C-4AAB-9231-D1DC79F95D0A}" type="parTrans" cxnId="{0EF4088C-C606-4085-B590-A803F9CEB8CB}">
      <dgm:prSet/>
      <dgm:spPr/>
      <dgm:t>
        <a:bodyPr/>
        <a:lstStyle/>
        <a:p>
          <a:pPr algn="just"/>
          <a:endParaRPr lang="ru-RU"/>
        </a:p>
      </dgm:t>
    </dgm:pt>
    <dgm:pt modelId="{3D435C69-A55F-4CBF-8861-6CFD046F40EB}" type="sibTrans" cxnId="{0EF4088C-C606-4085-B590-A803F9CEB8CB}">
      <dgm:prSet/>
      <dgm:spPr/>
      <dgm:t>
        <a:bodyPr/>
        <a:lstStyle/>
        <a:p>
          <a:pPr algn="just"/>
          <a:endParaRPr lang="ru-RU"/>
        </a:p>
      </dgm:t>
    </dgm:pt>
    <dgm:pt modelId="{B498DFC5-8A9D-469D-B96F-B48748A61369}">
      <dgm:prSet/>
      <dgm:spPr/>
      <dgm:t>
        <a:bodyPr/>
        <a:lstStyle/>
        <a:p>
          <a:pPr algn="just" rtl="0"/>
          <a:r>
            <a:rPr lang="ru-RU" smtClean="0"/>
            <a:t>эпизодический — предъявляется изредка, «от случая к случаю» (лечение нераспространенных заболеваний).</a:t>
          </a:r>
          <a:endParaRPr lang="ru-RU"/>
        </a:p>
      </dgm:t>
    </dgm:pt>
    <dgm:pt modelId="{5F9821FE-F29F-4066-87C2-14C9BDFA1550}" type="parTrans" cxnId="{B6138AC9-BC65-4137-945A-795D567E9A97}">
      <dgm:prSet/>
      <dgm:spPr/>
      <dgm:t>
        <a:bodyPr/>
        <a:lstStyle/>
        <a:p>
          <a:pPr algn="just"/>
          <a:endParaRPr lang="ru-RU"/>
        </a:p>
      </dgm:t>
    </dgm:pt>
    <dgm:pt modelId="{03D4EA5D-A35D-43AC-B707-8EAB15537C6D}" type="sibTrans" cxnId="{B6138AC9-BC65-4137-945A-795D567E9A97}">
      <dgm:prSet/>
      <dgm:spPr/>
      <dgm:t>
        <a:bodyPr/>
        <a:lstStyle/>
        <a:p>
          <a:pPr algn="just"/>
          <a:endParaRPr lang="ru-RU"/>
        </a:p>
      </dgm:t>
    </dgm:pt>
    <dgm:pt modelId="{CEF6FFC0-AA44-4F6E-9A5B-60EC4A72C4C3}" type="pres">
      <dgm:prSet presAssocID="{4836A347-95B8-4F42-BE7D-63964CD9A9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869031-BE8A-4B76-BD44-FD4DE0AB809E}" type="pres">
      <dgm:prSet presAssocID="{F31CF1E1-31C3-4B20-B360-5E2BFAC004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8D172-0D6D-4CBD-B49E-9CD12A0085D2}" type="pres">
      <dgm:prSet presAssocID="{6980C7E7-69DF-42CC-983B-7B9EA82B50DA}" presName="spacer" presStyleCnt="0"/>
      <dgm:spPr/>
    </dgm:pt>
    <dgm:pt modelId="{4449158D-CBC0-4593-B7C1-7965AFC52703}" type="pres">
      <dgm:prSet presAssocID="{E26AF873-3D09-4222-9E66-6F69B43B60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4BF4F-2B3F-42CB-876D-9ECD4254B1E3}" type="pres">
      <dgm:prSet presAssocID="{3D435C69-A55F-4CBF-8861-6CFD046F40EB}" presName="spacer" presStyleCnt="0"/>
      <dgm:spPr/>
    </dgm:pt>
    <dgm:pt modelId="{107EC554-BE5A-4BC6-AD42-43A2E205244E}" type="pres">
      <dgm:prSet presAssocID="{B498DFC5-8A9D-469D-B96F-B48748A6136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138AC9-BC65-4137-945A-795D567E9A97}" srcId="{4836A347-95B8-4F42-BE7D-63964CD9A91B}" destId="{B498DFC5-8A9D-469D-B96F-B48748A61369}" srcOrd="2" destOrd="0" parTransId="{5F9821FE-F29F-4066-87C2-14C9BDFA1550}" sibTransId="{03D4EA5D-A35D-43AC-B707-8EAB15537C6D}"/>
    <dgm:cxn modelId="{AAA377B1-0257-4F91-ACA2-E5B53805D496}" type="presOf" srcId="{4836A347-95B8-4F42-BE7D-63964CD9A91B}" destId="{CEF6FFC0-AA44-4F6E-9A5B-60EC4A72C4C3}" srcOrd="0" destOrd="0" presId="urn:microsoft.com/office/officeart/2005/8/layout/vList2"/>
    <dgm:cxn modelId="{0EF4088C-C606-4085-B590-A803F9CEB8CB}" srcId="{4836A347-95B8-4F42-BE7D-63964CD9A91B}" destId="{E26AF873-3D09-4222-9E66-6F69B43B604C}" srcOrd="1" destOrd="0" parTransId="{B566601C-405C-4AAB-9231-D1DC79F95D0A}" sibTransId="{3D435C69-A55F-4CBF-8861-6CFD046F40EB}"/>
    <dgm:cxn modelId="{C043517C-6468-48FF-AAA6-FFFF0BA2A143}" type="presOf" srcId="{B498DFC5-8A9D-469D-B96F-B48748A61369}" destId="{107EC554-BE5A-4BC6-AD42-43A2E205244E}" srcOrd="0" destOrd="0" presId="urn:microsoft.com/office/officeart/2005/8/layout/vList2"/>
    <dgm:cxn modelId="{42AAD355-F78F-4FEA-A378-E7D2F4422711}" type="presOf" srcId="{F31CF1E1-31C3-4B20-B360-5E2BFAC0041B}" destId="{C5869031-BE8A-4B76-BD44-FD4DE0AB809E}" srcOrd="0" destOrd="0" presId="urn:microsoft.com/office/officeart/2005/8/layout/vList2"/>
    <dgm:cxn modelId="{4BCFB2B7-20DC-40D7-A03F-E395223464A2}" type="presOf" srcId="{E26AF873-3D09-4222-9E66-6F69B43B604C}" destId="{4449158D-CBC0-4593-B7C1-7965AFC52703}" srcOrd="0" destOrd="0" presId="urn:microsoft.com/office/officeart/2005/8/layout/vList2"/>
    <dgm:cxn modelId="{7B23654A-745D-478D-84E2-F9BE05CF906B}" srcId="{4836A347-95B8-4F42-BE7D-63964CD9A91B}" destId="{F31CF1E1-31C3-4B20-B360-5E2BFAC0041B}" srcOrd="0" destOrd="0" parTransId="{AE7CC7F3-BF02-4B15-83AC-6778F468BCF9}" sibTransId="{6980C7E7-69DF-42CC-983B-7B9EA82B50DA}"/>
    <dgm:cxn modelId="{E7121ECF-4048-4866-B359-D82EC2085C32}" type="presParOf" srcId="{CEF6FFC0-AA44-4F6E-9A5B-60EC4A72C4C3}" destId="{C5869031-BE8A-4B76-BD44-FD4DE0AB809E}" srcOrd="0" destOrd="0" presId="urn:microsoft.com/office/officeart/2005/8/layout/vList2"/>
    <dgm:cxn modelId="{D98A365E-8E22-47ED-AF4F-BB606513C77C}" type="presParOf" srcId="{CEF6FFC0-AA44-4F6E-9A5B-60EC4A72C4C3}" destId="{EE98D172-0D6D-4CBD-B49E-9CD12A0085D2}" srcOrd="1" destOrd="0" presId="urn:microsoft.com/office/officeart/2005/8/layout/vList2"/>
    <dgm:cxn modelId="{BB21BE1E-044F-4992-A53E-E70E13E43248}" type="presParOf" srcId="{CEF6FFC0-AA44-4F6E-9A5B-60EC4A72C4C3}" destId="{4449158D-CBC0-4593-B7C1-7965AFC52703}" srcOrd="2" destOrd="0" presId="urn:microsoft.com/office/officeart/2005/8/layout/vList2"/>
    <dgm:cxn modelId="{F1DCE29A-1EF0-4C53-BD11-78E3CFA89DCD}" type="presParOf" srcId="{CEF6FFC0-AA44-4F6E-9A5B-60EC4A72C4C3}" destId="{75A4BF4F-2B3F-42CB-876D-9ECD4254B1E3}" srcOrd="3" destOrd="0" presId="urn:microsoft.com/office/officeart/2005/8/layout/vList2"/>
    <dgm:cxn modelId="{80DA5FB1-74AA-4855-9C1E-32D1457053B6}" type="presParOf" srcId="{CEF6FFC0-AA44-4F6E-9A5B-60EC4A72C4C3}" destId="{107EC554-BE5A-4BC6-AD42-43A2E20524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ED56A7-8110-4D96-8C4C-60D7858B6698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BC33EEEA-A194-4CF5-AEC3-4C8A07C9344D}">
      <dgm:prSet custT="1"/>
      <dgm:spPr/>
      <dgm:t>
        <a:bodyPr/>
        <a:lstStyle/>
        <a:p>
          <a:pPr algn="just" rtl="0"/>
          <a:r>
            <a:rPr lang="ru-RU" sz="2400" i="1" dirty="0" smtClean="0"/>
            <a:t>Формирующийся спрос</a:t>
          </a:r>
          <a:r>
            <a:rPr lang="ru-RU" sz="2400" dirty="0" smtClean="0"/>
            <a:t> — это спрос на новые и малоизвестные товары и услуги, складывающийся по мере изучения покупателями потребительских свойств товаров, их качества, упаковки и т.п., а также под воздействием мер, предпринимаемых производителями и посредниками для продвижения этих товаров.</a:t>
          </a:r>
          <a:endParaRPr lang="ru-RU" sz="2400" dirty="0"/>
        </a:p>
      </dgm:t>
    </dgm:pt>
    <dgm:pt modelId="{803A749D-91E6-4B78-8A00-783DDE2A5E4C}" type="parTrans" cxnId="{A65760EC-B833-4EC1-9B9B-CFAF65700956}">
      <dgm:prSet/>
      <dgm:spPr/>
      <dgm:t>
        <a:bodyPr/>
        <a:lstStyle/>
        <a:p>
          <a:pPr algn="just"/>
          <a:endParaRPr lang="ru-RU" sz="1600"/>
        </a:p>
      </dgm:t>
    </dgm:pt>
    <dgm:pt modelId="{7162FCDE-0BFF-4DDD-963A-5AD16D4668AA}" type="sibTrans" cxnId="{A65760EC-B833-4EC1-9B9B-CFAF65700956}">
      <dgm:prSet/>
      <dgm:spPr/>
      <dgm:t>
        <a:bodyPr/>
        <a:lstStyle/>
        <a:p>
          <a:pPr algn="just"/>
          <a:endParaRPr lang="ru-RU" sz="1600"/>
        </a:p>
      </dgm:t>
    </dgm:pt>
    <dgm:pt modelId="{82E32A18-C23B-48B0-8D5D-1B7D5D78FE68}">
      <dgm:prSet custT="1"/>
      <dgm:spPr/>
      <dgm:t>
        <a:bodyPr/>
        <a:lstStyle/>
        <a:p>
          <a:pPr algn="just" rtl="0"/>
          <a:r>
            <a:rPr lang="ru-RU" sz="2400" i="1" smtClean="0"/>
            <a:t>Потенциальный спрос</a:t>
          </a:r>
          <a:r>
            <a:rPr lang="ru-RU" sz="2400" smtClean="0"/>
            <a:t> — потенциально возможный объем спроса покупателей данного торгового предприятия на все товары, определенные группы товаров или на определенную марку товара. Он отражает возможность потребителей направить определенную сумму денег на приобретение товаров и услуг.</a:t>
          </a:r>
          <a:endParaRPr lang="ru-RU" sz="2400"/>
        </a:p>
      </dgm:t>
    </dgm:pt>
    <dgm:pt modelId="{0F319279-4B16-4AB9-8B79-3EA2C43B1085}" type="parTrans" cxnId="{D5495C81-85B1-4EDD-B0E5-FB63AC45C090}">
      <dgm:prSet/>
      <dgm:spPr/>
      <dgm:t>
        <a:bodyPr/>
        <a:lstStyle/>
        <a:p>
          <a:pPr algn="just"/>
          <a:endParaRPr lang="ru-RU" sz="1600"/>
        </a:p>
      </dgm:t>
    </dgm:pt>
    <dgm:pt modelId="{F34A9F03-A820-4DEC-85F6-1774F5111326}" type="sibTrans" cxnId="{D5495C81-85B1-4EDD-B0E5-FB63AC45C090}">
      <dgm:prSet/>
      <dgm:spPr/>
      <dgm:t>
        <a:bodyPr/>
        <a:lstStyle/>
        <a:p>
          <a:pPr algn="just"/>
          <a:endParaRPr lang="ru-RU" sz="1600"/>
        </a:p>
      </dgm:t>
    </dgm:pt>
    <dgm:pt modelId="{FD1E836D-E9F3-4F92-88FF-E0CCE356E117}">
      <dgm:prSet custT="1"/>
      <dgm:spPr/>
      <dgm:t>
        <a:bodyPr/>
        <a:lstStyle/>
        <a:p>
          <a:pPr algn="just" rtl="0"/>
          <a:r>
            <a:rPr lang="ru-RU" sz="2400" i="1" smtClean="0"/>
            <a:t>Совокупный спрос</a:t>
          </a:r>
          <a:r>
            <a:rPr lang="ru-RU" sz="2400" smtClean="0"/>
            <a:t> – это реальный объем товаров, которые потребители, предприятия и правительство готовы приобрести при данном уровне цен. Совокупный спрос может быть приравнен к емкости рынка.</a:t>
          </a:r>
          <a:endParaRPr lang="ru-RU" sz="2400"/>
        </a:p>
      </dgm:t>
    </dgm:pt>
    <dgm:pt modelId="{38EADD85-9E3C-4E2E-B268-B086852B0056}" type="parTrans" cxnId="{A23D642E-C80B-43C4-9587-6F7484AE2CF9}">
      <dgm:prSet/>
      <dgm:spPr/>
      <dgm:t>
        <a:bodyPr/>
        <a:lstStyle/>
        <a:p>
          <a:pPr algn="just"/>
          <a:endParaRPr lang="ru-RU" sz="1600"/>
        </a:p>
      </dgm:t>
    </dgm:pt>
    <dgm:pt modelId="{788F87E5-1C2D-4832-9439-FF8635054740}" type="sibTrans" cxnId="{A23D642E-C80B-43C4-9587-6F7484AE2CF9}">
      <dgm:prSet/>
      <dgm:spPr/>
      <dgm:t>
        <a:bodyPr/>
        <a:lstStyle/>
        <a:p>
          <a:pPr algn="just"/>
          <a:endParaRPr lang="ru-RU" sz="1600"/>
        </a:p>
      </dgm:t>
    </dgm:pt>
    <dgm:pt modelId="{25D5CFCD-767B-44ED-8FE3-D993EC0CED1F}" type="pres">
      <dgm:prSet presAssocID="{61ED56A7-8110-4D96-8C4C-60D7858B66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97022B-DB96-4AB8-9CE8-EDEFBB9A7E6B}" type="pres">
      <dgm:prSet presAssocID="{BC33EEEA-A194-4CF5-AEC3-4C8A07C934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E4E86-FDB9-4E9D-9499-8A75B677F005}" type="pres">
      <dgm:prSet presAssocID="{7162FCDE-0BFF-4DDD-963A-5AD16D4668AA}" presName="spacer" presStyleCnt="0"/>
      <dgm:spPr/>
    </dgm:pt>
    <dgm:pt modelId="{5A0CEB22-55F6-4CD4-97ED-3F51A1F1DAA9}" type="pres">
      <dgm:prSet presAssocID="{82E32A18-C23B-48B0-8D5D-1B7D5D78FE6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357E2-CF10-4E2D-A413-D024039D1A7D}" type="pres">
      <dgm:prSet presAssocID="{F34A9F03-A820-4DEC-85F6-1774F5111326}" presName="spacer" presStyleCnt="0"/>
      <dgm:spPr/>
    </dgm:pt>
    <dgm:pt modelId="{21715B40-4F25-47B0-8F90-5A323CBD15BA}" type="pres">
      <dgm:prSet presAssocID="{FD1E836D-E9F3-4F92-88FF-E0CCE356E11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760EC-B833-4EC1-9B9B-CFAF65700956}" srcId="{61ED56A7-8110-4D96-8C4C-60D7858B6698}" destId="{BC33EEEA-A194-4CF5-AEC3-4C8A07C9344D}" srcOrd="0" destOrd="0" parTransId="{803A749D-91E6-4B78-8A00-783DDE2A5E4C}" sibTransId="{7162FCDE-0BFF-4DDD-963A-5AD16D4668AA}"/>
    <dgm:cxn modelId="{D5495C81-85B1-4EDD-B0E5-FB63AC45C090}" srcId="{61ED56A7-8110-4D96-8C4C-60D7858B6698}" destId="{82E32A18-C23B-48B0-8D5D-1B7D5D78FE68}" srcOrd="1" destOrd="0" parTransId="{0F319279-4B16-4AB9-8B79-3EA2C43B1085}" sibTransId="{F34A9F03-A820-4DEC-85F6-1774F5111326}"/>
    <dgm:cxn modelId="{DD6D309D-E3CC-41CD-82B7-87422F92279D}" type="presOf" srcId="{BC33EEEA-A194-4CF5-AEC3-4C8A07C9344D}" destId="{4397022B-DB96-4AB8-9CE8-EDEFBB9A7E6B}" srcOrd="0" destOrd="0" presId="urn:microsoft.com/office/officeart/2005/8/layout/vList2"/>
    <dgm:cxn modelId="{A23D642E-C80B-43C4-9587-6F7484AE2CF9}" srcId="{61ED56A7-8110-4D96-8C4C-60D7858B6698}" destId="{FD1E836D-E9F3-4F92-88FF-E0CCE356E117}" srcOrd="2" destOrd="0" parTransId="{38EADD85-9E3C-4E2E-B268-B086852B0056}" sibTransId="{788F87E5-1C2D-4832-9439-FF8635054740}"/>
    <dgm:cxn modelId="{AD2AE29A-F57B-4165-A520-C7FCF9F62CC1}" type="presOf" srcId="{FD1E836D-E9F3-4F92-88FF-E0CCE356E117}" destId="{21715B40-4F25-47B0-8F90-5A323CBD15BA}" srcOrd="0" destOrd="0" presId="urn:microsoft.com/office/officeart/2005/8/layout/vList2"/>
    <dgm:cxn modelId="{4BD2391D-5451-42E7-9F92-95342D4F2763}" type="presOf" srcId="{82E32A18-C23B-48B0-8D5D-1B7D5D78FE68}" destId="{5A0CEB22-55F6-4CD4-97ED-3F51A1F1DAA9}" srcOrd="0" destOrd="0" presId="urn:microsoft.com/office/officeart/2005/8/layout/vList2"/>
    <dgm:cxn modelId="{C3A9A663-035F-4DA8-B004-CD7C36ACA356}" type="presOf" srcId="{61ED56A7-8110-4D96-8C4C-60D7858B6698}" destId="{25D5CFCD-767B-44ED-8FE3-D993EC0CED1F}" srcOrd="0" destOrd="0" presId="urn:microsoft.com/office/officeart/2005/8/layout/vList2"/>
    <dgm:cxn modelId="{2744AC9C-5E02-4932-8A8E-808FBE32FBE9}" type="presParOf" srcId="{25D5CFCD-767B-44ED-8FE3-D993EC0CED1F}" destId="{4397022B-DB96-4AB8-9CE8-EDEFBB9A7E6B}" srcOrd="0" destOrd="0" presId="urn:microsoft.com/office/officeart/2005/8/layout/vList2"/>
    <dgm:cxn modelId="{D45E355E-4B4F-4D3C-87DC-04F87778E56C}" type="presParOf" srcId="{25D5CFCD-767B-44ED-8FE3-D993EC0CED1F}" destId="{64AE4E86-FDB9-4E9D-9499-8A75B677F005}" srcOrd="1" destOrd="0" presId="urn:microsoft.com/office/officeart/2005/8/layout/vList2"/>
    <dgm:cxn modelId="{E72EE931-493E-46F1-91D4-D6B1B552E1D5}" type="presParOf" srcId="{25D5CFCD-767B-44ED-8FE3-D993EC0CED1F}" destId="{5A0CEB22-55F6-4CD4-97ED-3F51A1F1DAA9}" srcOrd="2" destOrd="0" presId="urn:microsoft.com/office/officeart/2005/8/layout/vList2"/>
    <dgm:cxn modelId="{90269713-A53C-44EF-AA34-8DDCD193A560}" type="presParOf" srcId="{25D5CFCD-767B-44ED-8FE3-D993EC0CED1F}" destId="{053357E2-CF10-4E2D-A413-D024039D1A7D}" srcOrd="3" destOrd="0" presId="urn:microsoft.com/office/officeart/2005/8/layout/vList2"/>
    <dgm:cxn modelId="{810F1DCE-8B28-43C0-8BF8-0044544E13C8}" type="presParOf" srcId="{25D5CFCD-767B-44ED-8FE3-D993EC0CED1F}" destId="{21715B40-4F25-47B0-8F90-5A323CBD15B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90454B-755F-43AA-84D5-7B0F6E40FA0B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860811-4646-41D3-8679-E7E8A8E75563}">
      <dgm:prSet/>
      <dgm:spPr/>
      <dgm:t>
        <a:bodyPr/>
        <a:lstStyle/>
        <a:p>
          <a:pPr algn="just" rtl="0"/>
          <a:r>
            <a:rPr lang="ru-RU" i="1" smtClean="0"/>
            <a:t>спрос устойчивый</a:t>
          </a:r>
          <a:r>
            <a:rPr lang="ru-RU" smtClean="0"/>
            <a:t> (консервативный, твердо сформулированный, жесткий) - заранее обдуманный спрос, предъявляется на определенный товар и не допускает его замены каким-либо другим, даже однородным товаром. Обычно устанавливается на товары повседневного потребления, постоянно воспроизводимые в тех же количествах и ассортименте;</a:t>
          </a:r>
          <a:endParaRPr lang="ru-RU"/>
        </a:p>
      </dgm:t>
    </dgm:pt>
    <dgm:pt modelId="{857ECDEC-2323-4296-B37D-722D0B43C276}" type="parTrans" cxnId="{8B179539-9DEE-4021-8A5D-9985586C901B}">
      <dgm:prSet/>
      <dgm:spPr/>
      <dgm:t>
        <a:bodyPr/>
        <a:lstStyle/>
        <a:p>
          <a:pPr algn="just"/>
          <a:endParaRPr lang="ru-RU"/>
        </a:p>
      </dgm:t>
    </dgm:pt>
    <dgm:pt modelId="{0FBA9F50-8BE3-4D46-A406-3B59314F0E28}" type="sibTrans" cxnId="{8B179539-9DEE-4021-8A5D-9985586C901B}">
      <dgm:prSet/>
      <dgm:spPr/>
      <dgm:t>
        <a:bodyPr/>
        <a:lstStyle/>
        <a:p>
          <a:pPr algn="just"/>
          <a:endParaRPr lang="ru-RU"/>
        </a:p>
      </dgm:t>
    </dgm:pt>
    <dgm:pt modelId="{1CE90BE8-98FF-4938-80A1-137E3E873702}">
      <dgm:prSet/>
      <dgm:spPr/>
      <dgm:t>
        <a:bodyPr/>
        <a:lstStyle/>
        <a:p>
          <a:pPr algn="just" rtl="0"/>
          <a:r>
            <a:rPr lang="ru-RU" i="1" dirty="0" smtClean="0"/>
            <a:t>альтернативный</a:t>
          </a:r>
          <a:r>
            <a:rPr lang="ru-RU" dirty="0" smtClean="0"/>
            <a:t> (неустойчивый, мягкий, компромиссный) спрос формируется окончательно в аптеке в процессе непосредственного ознакомления покупателей с товаром и его особенностями; допускает взаимозаменяемость товаров в пределах товарной группы или подгруппы;</a:t>
          </a:r>
          <a:endParaRPr lang="ru-RU" dirty="0"/>
        </a:p>
      </dgm:t>
    </dgm:pt>
    <dgm:pt modelId="{5EE4A00C-4997-4331-905C-FBC8D92B199B}" type="parTrans" cxnId="{B376B5D7-7260-4AB4-A7C1-452D0FF4258C}">
      <dgm:prSet/>
      <dgm:spPr/>
      <dgm:t>
        <a:bodyPr/>
        <a:lstStyle/>
        <a:p>
          <a:pPr algn="just"/>
          <a:endParaRPr lang="ru-RU"/>
        </a:p>
      </dgm:t>
    </dgm:pt>
    <dgm:pt modelId="{3D5D2E60-C604-475F-B215-C995880DD312}" type="sibTrans" cxnId="{B376B5D7-7260-4AB4-A7C1-452D0FF4258C}">
      <dgm:prSet/>
      <dgm:spPr/>
      <dgm:t>
        <a:bodyPr/>
        <a:lstStyle/>
        <a:p>
          <a:pPr algn="just"/>
          <a:endParaRPr lang="ru-RU"/>
        </a:p>
      </dgm:t>
    </dgm:pt>
    <dgm:pt modelId="{0673C96D-1A61-4110-B6C1-21F2F892FA70}">
      <dgm:prSet/>
      <dgm:spPr/>
      <dgm:t>
        <a:bodyPr/>
        <a:lstStyle/>
        <a:p>
          <a:pPr algn="just" rtl="0"/>
          <a:r>
            <a:rPr lang="ru-RU" i="1" smtClean="0"/>
            <a:t>импульсный </a:t>
          </a:r>
          <a:r>
            <a:rPr lang="ru-RU" smtClean="0"/>
            <a:t>(спонтанный) спрос — предъявляется покупателями без предварительного обдумывания, возникает непосредственно в местах продажи под воздействием рекламы, выкладки товаров или предложений продавца. Чаще всего это спрос на малоизвестные или новые товары.</a:t>
          </a:r>
          <a:endParaRPr lang="ru-RU"/>
        </a:p>
      </dgm:t>
    </dgm:pt>
    <dgm:pt modelId="{6F48A1B6-0224-4AE6-869A-21788AE281EC}" type="parTrans" cxnId="{9CCC4FD5-E338-42FA-BF97-18C255ECA5A2}">
      <dgm:prSet/>
      <dgm:spPr/>
      <dgm:t>
        <a:bodyPr/>
        <a:lstStyle/>
        <a:p>
          <a:pPr algn="just"/>
          <a:endParaRPr lang="ru-RU"/>
        </a:p>
      </dgm:t>
    </dgm:pt>
    <dgm:pt modelId="{5E3B3FA2-AF09-4886-B998-7AFDDEC4DB6D}" type="sibTrans" cxnId="{9CCC4FD5-E338-42FA-BF97-18C255ECA5A2}">
      <dgm:prSet/>
      <dgm:spPr/>
      <dgm:t>
        <a:bodyPr/>
        <a:lstStyle/>
        <a:p>
          <a:pPr algn="just"/>
          <a:endParaRPr lang="ru-RU"/>
        </a:p>
      </dgm:t>
    </dgm:pt>
    <dgm:pt modelId="{98A89223-D0CD-44E2-948C-73AD1608DA01}" type="pres">
      <dgm:prSet presAssocID="{CC90454B-755F-43AA-84D5-7B0F6E40FA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460D0-EA66-4D4C-AF4D-175885C19A58}" type="pres">
      <dgm:prSet presAssocID="{FD860811-4646-41D3-8679-E7E8A8E755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4C7F7-ED8C-4198-959E-6BE86CAE7FEF}" type="pres">
      <dgm:prSet presAssocID="{0FBA9F50-8BE3-4D46-A406-3B59314F0E28}" presName="spacer" presStyleCnt="0"/>
      <dgm:spPr/>
    </dgm:pt>
    <dgm:pt modelId="{820B009F-922F-4227-93D4-0DA70E0C7079}" type="pres">
      <dgm:prSet presAssocID="{1CE90BE8-98FF-4938-80A1-137E3E8737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EED73-A033-4DD6-8D49-3BDE3718DCA2}" type="pres">
      <dgm:prSet presAssocID="{3D5D2E60-C604-475F-B215-C995880DD312}" presName="spacer" presStyleCnt="0"/>
      <dgm:spPr/>
    </dgm:pt>
    <dgm:pt modelId="{8A1BB12A-AD0C-47BE-929B-2CF3E4705B2A}" type="pres">
      <dgm:prSet presAssocID="{0673C96D-1A61-4110-B6C1-21F2F892FA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034AE1-6C78-4FB5-9E42-E811E50C6AE4}" type="presOf" srcId="{CC90454B-755F-43AA-84D5-7B0F6E40FA0B}" destId="{98A89223-D0CD-44E2-948C-73AD1608DA01}" srcOrd="0" destOrd="0" presId="urn:microsoft.com/office/officeart/2005/8/layout/vList2"/>
    <dgm:cxn modelId="{35FFCD4A-E938-46C6-A8F7-0F0186BACA95}" type="presOf" srcId="{1CE90BE8-98FF-4938-80A1-137E3E873702}" destId="{820B009F-922F-4227-93D4-0DA70E0C7079}" srcOrd="0" destOrd="0" presId="urn:microsoft.com/office/officeart/2005/8/layout/vList2"/>
    <dgm:cxn modelId="{9CCC4FD5-E338-42FA-BF97-18C255ECA5A2}" srcId="{CC90454B-755F-43AA-84D5-7B0F6E40FA0B}" destId="{0673C96D-1A61-4110-B6C1-21F2F892FA70}" srcOrd="2" destOrd="0" parTransId="{6F48A1B6-0224-4AE6-869A-21788AE281EC}" sibTransId="{5E3B3FA2-AF09-4886-B998-7AFDDEC4DB6D}"/>
    <dgm:cxn modelId="{B376B5D7-7260-4AB4-A7C1-452D0FF4258C}" srcId="{CC90454B-755F-43AA-84D5-7B0F6E40FA0B}" destId="{1CE90BE8-98FF-4938-80A1-137E3E873702}" srcOrd="1" destOrd="0" parTransId="{5EE4A00C-4997-4331-905C-FBC8D92B199B}" sibTransId="{3D5D2E60-C604-475F-B215-C995880DD312}"/>
    <dgm:cxn modelId="{4DEB760D-1F82-45EC-A3EE-688F8C56E451}" type="presOf" srcId="{FD860811-4646-41D3-8679-E7E8A8E75563}" destId="{1C1460D0-EA66-4D4C-AF4D-175885C19A58}" srcOrd="0" destOrd="0" presId="urn:microsoft.com/office/officeart/2005/8/layout/vList2"/>
    <dgm:cxn modelId="{5D40FCC9-0D4A-4665-85B6-EAA651E769E8}" type="presOf" srcId="{0673C96D-1A61-4110-B6C1-21F2F892FA70}" destId="{8A1BB12A-AD0C-47BE-929B-2CF3E4705B2A}" srcOrd="0" destOrd="0" presId="urn:microsoft.com/office/officeart/2005/8/layout/vList2"/>
    <dgm:cxn modelId="{8B179539-9DEE-4021-8A5D-9985586C901B}" srcId="{CC90454B-755F-43AA-84D5-7B0F6E40FA0B}" destId="{FD860811-4646-41D3-8679-E7E8A8E75563}" srcOrd="0" destOrd="0" parTransId="{857ECDEC-2323-4296-B37D-722D0B43C276}" sibTransId="{0FBA9F50-8BE3-4D46-A406-3B59314F0E28}"/>
    <dgm:cxn modelId="{472629EA-D53A-4C3A-8492-420D51F17E5B}" type="presParOf" srcId="{98A89223-D0CD-44E2-948C-73AD1608DA01}" destId="{1C1460D0-EA66-4D4C-AF4D-175885C19A58}" srcOrd="0" destOrd="0" presId="urn:microsoft.com/office/officeart/2005/8/layout/vList2"/>
    <dgm:cxn modelId="{8739D56C-64BA-42BA-872A-BDE77663A48D}" type="presParOf" srcId="{98A89223-D0CD-44E2-948C-73AD1608DA01}" destId="{5104C7F7-ED8C-4198-959E-6BE86CAE7FEF}" srcOrd="1" destOrd="0" presId="urn:microsoft.com/office/officeart/2005/8/layout/vList2"/>
    <dgm:cxn modelId="{7DCECBBE-4AFA-400D-B0A0-54641AE87FE6}" type="presParOf" srcId="{98A89223-D0CD-44E2-948C-73AD1608DA01}" destId="{820B009F-922F-4227-93D4-0DA70E0C7079}" srcOrd="2" destOrd="0" presId="urn:microsoft.com/office/officeart/2005/8/layout/vList2"/>
    <dgm:cxn modelId="{4D83E627-A735-47E3-8598-00D88B34990F}" type="presParOf" srcId="{98A89223-D0CD-44E2-948C-73AD1608DA01}" destId="{460EED73-A033-4DD6-8D49-3BDE3718DCA2}" srcOrd="3" destOrd="0" presId="urn:microsoft.com/office/officeart/2005/8/layout/vList2"/>
    <dgm:cxn modelId="{8BB2EA6D-4845-4207-A5CC-DC33C47487D1}" type="presParOf" srcId="{98A89223-D0CD-44E2-948C-73AD1608DA01}" destId="{8A1BB12A-AD0C-47BE-929B-2CF3E4705B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C21C98-3624-4CE6-A2F0-BFFD37A27004}" type="doc">
      <dgm:prSet loTypeId="urn:microsoft.com/office/officeart/2005/8/layout/hierarchy4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EC772BD-BAF8-4C9B-ADBC-1C767F471FDC}">
      <dgm:prSet custT="1"/>
      <dgm:spPr/>
      <dgm:t>
        <a:bodyPr/>
        <a:lstStyle/>
        <a:p>
          <a:pPr rtl="0"/>
          <a:r>
            <a:rPr lang="ru-RU" sz="2400" b="1" dirty="0" err="1" smtClean="0"/>
            <a:t>заменяемость</a:t>
          </a:r>
          <a:endParaRPr lang="ru-RU" sz="2400" dirty="0" smtClean="0"/>
        </a:p>
        <a:p>
          <a:pPr rtl="0"/>
          <a:r>
            <a:rPr lang="ru-RU" sz="2400" dirty="0" smtClean="0"/>
            <a:t>чем больше адекватных заменителей имеет продукт, тем более эластичен спрос на него</a:t>
          </a:r>
          <a:endParaRPr lang="ru-RU" sz="2000" dirty="0"/>
        </a:p>
      </dgm:t>
    </dgm:pt>
    <dgm:pt modelId="{CF7B9E05-ECD2-4D83-A560-BA0E6ECC39D3}" type="parTrans" cxnId="{FF4F0A92-5E50-41DA-9FB5-4C09C486F380}">
      <dgm:prSet/>
      <dgm:spPr/>
      <dgm:t>
        <a:bodyPr/>
        <a:lstStyle/>
        <a:p>
          <a:endParaRPr lang="ru-RU" sz="1800"/>
        </a:p>
      </dgm:t>
    </dgm:pt>
    <dgm:pt modelId="{22599224-74C2-49E7-AF70-2E198541B016}" type="sibTrans" cxnId="{FF4F0A92-5E50-41DA-9FB5-4C09C486F380}">
      <dgm:prSet/>
      <dgm:spPr/>
      <dgm:t>
        <a:bodyPr/>
        <a:lstStyle/>
        <a:p>
          <a:endParaRPr lang="ru-RU" sz="1800"/>
        </a:p>
      </dgm:t>
    </dgm:pt>
    <dgm:pt modelId="{30C34A2A-598B-4EB7-B249-9CDE5FBAF58B}">
      <dgm:prSet custT="1"/>
      <dgm:spPr/>
      <dgm:t>
        <a:bodyPr/>
        <a:lstStyle/>
        <a:p>
          <a:pPr rtl="0"/>
          <a:r>
            <a:rPr lang="ru-RU" sz="2400" b="1" dirty="0" smtClean="0"/>
            <a:t>доля потребительского бюджета</a:t>
          </a:r>
        </a:p>
        <a:p>
          <a:pPr rtl="0"/>
          <a:r>
            <a:rPr lang="ru-RU" sz="2400" dirty="0" smtClean="0"/>
            <a:t>чем больше удельный вес в бюджете потребителя занимает продукт, тем выше эластичность спроса на него.</a:t>
          </a:r>
          <a:endParaRPr lang="ru-RU" sz="2400" dirty="0"/>
        </a:p>
      </dgm:t>
    </dgm:pt>
    <dgm:pt modelId="{3DC5DADC-E3B3-45C2-8D20-725DBF28F678}" type="parTrans" cxnId="{7FBCA556-29C6-43DB-9C03-F4009DD141A8}">
      <dgm:prSet/>
      <dgm:spPr/>
      <dgm:t>
        <a:bodyPr/>
        <a:lstStyle/>
        <a:p>
          <a:endParaRPr lang="ru-RU" sz="1800"/>
        </a:p>
      </dgm:t>
    </dgm:pt>
    <dgm:pt modelId="{D4F7BA2D-311F-4D23-BF77-996FE97A79EA}" type="sibTrans" cxnId="{7FBCA556-29C6-43DB-9C03-F4009DD141A8}">
      <dgm:prSet/>
      <dgm:spPr/>
      <dgm:t>
        <a:bodyPr/>
        <a:lstStyle/>
        <a:p>
          <a:endParaRPr lang="ru-RU" sz="1800"/>
        </a:p>
      </dgm:t>
    </dgm:pt>
    <dgm:pt modelId="{07BA48A1-1AF7-4ED4-AF85-2FF915C9AE16}">
      <dgm:prSet custT="1"/>
      <dgm:spPr/>
      <dgm:t>
        <a:bodyPr/>
        <a:lstStyle/>
        <a:p>
          <a:pPr rtl="0"/>
          <a:r>
            <a:rPr lang="ru-RU" sz="2400" b="1" dirty="0" smtClean="0"/>
            <a:t>степень необходимости в товаре</a:t>
          </a:r>
          <a:r>
            <a:rPr lang="ru-RU" sz="2400" dirty="0" smtClean="0"/>
            <a:t>: чем больше необходим данный товар потребителю, тем менее эластичнее спрос на него.</a:t>
          </a:r>
          <a:endParaRPr lang="ru-RU" sz="2400" dirty="0"/>
        </a:p>
      </dgm:t>
    </dgm:pt>
    <dgm:pt modelId="{C0A32DF6-A676-4895-B5C3-8D5C91A0FCA2}" type="parTrans" cxnId="{2564B537-3DB1-44CA-9838-E1CC3A930664}">
      <dgm:prSet/>
      <dgm:spPr/>
      <dgm:t>
        <a:bodyPr/>
        <a:lstStyle/>
        <a:p>
          <a:endParaRPr lang="ru-RU" sz="1800"/>
        </a:p>
      </dgm:t>
    </dgm:pt>
    <dgm:pt modelId="{397286F5-9A31-4DC4-85DC-16B47A350B56}" type="sibTrans" cxnId="{2564B537-3DB1-44CA-9838-E1CC3A930664}">
      <dgm:prSet/>
      <dgm:spPr/>
      <dgm:t>
        <a:bodyPr/>
        <a:lstStyle/>
        <a:p>
          <a:endParaRPr lang="ru-RU" sz="1800"/>
        </a:p>
      </dgm:t>
    </dgm:pt>
    <dgm:pt modelId="{6A9D4A59-4C81-43DB-8005-FD41FC323E9A}">
      <dgm:prSet custT="1"/>
      <dgm:spPr/>
      <dgm:t>
        <a:bodyPr/>
        <a:lstStyle/>
        <a:p>
          <a:pPr rtl="0"/>
          <a:r>
            <a:rPr lang="ru-RU" sz="1800" b="1" dirty="0" smtClean="0"/>
            <a:t>фактор времени</a:t>
          </a:r>
          <a:r>
            <a:rPr lang="ru-RU" sz="1800" dirty="0" smtClean="0"/>
            <a:t>, чем длиннее период времени для принятия решения, тем эластичнее спрос на продукт, </a:t>
          </a:r>
        </a:p>
        <a:p>
          <a:pPr rtl="0"/>
          <a:r>
            <a:rPr lang="ru-RU" sz="1800" dirty="0" smtClean="0"/>
            <a:t>фактор времени – мера срочности, если  нет времени на поиски более доступной альтернативы – спрос не эластичен. </a:t>
          </a:r>
        </a:p>
        <a:p>
          <a:pPr rtl="0"/>
          <a:r>
            <a:rPr lang="ru-RU" sz="1800" dirty="0" smtClean="0"/>
            <a:t>Покупку можно отложить – появляется время на поиски товара с более низкой ценой, что увеличивает степень эластичности.</a:t>
          </a:r>
          <a:endParaRPr lang="ru-RU" sz="1800" dirty="0"/>
        </a:p>
      </dgm:t>
    </dgm:pt>
    <dgm:pt modelId="{ECC7623B-D0F0-4793-A158-CF784BDEC552}" type="parTrans" cxnId="{F85A6553-4ED7-4E7A-8CD6-7DB8D4346504}">
      <dgm:prSet/>
      <dgm:spPr/>
      <dgm:t>
        <a:bodyPr/>
        <a:lstStyle/>
        <a:p>
          <a:endParaRPr lang="ru-RU" sz="1800"/>
        </a:p>
      </dgm:t>
    </dgm:pt>
    <dgm:pt modelId="{5F6FC2FF-8801-4B95-AD05-E2D58090C0EC}" type="sibTrans" cxnId="{F85A6553-4ED7-4E7A-8CD6-7DB8D4346504}">
      <dgm:prSet/>
      <dgm:spPr/>
      <dgm:t>
        <a:bodyPr/>
        <a:lstStyle/>
        <a:p>
          <a:endParaRPr lang="ru-RU" sz="1800"/>
        </a:p>
      </dgm:t>
    </dgm:pt>
    <dgm:pt modelId="{5DD0CE6B-75CF-450E-B24A-D73D5470C84B}" type="pres">
      <dgm:prSet presAssocID="{9CC21C98-3624-4CE6-A2F0-BFFD37A270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322F51-6955-4F54-A884-465376ADFBA1}" type="pres">
      <dgm:prSet presAssocID="{5EC772BD-BAF8-4C9B-ADBC-1C767F471FDC}" presName="vertOne" presStyleCnt="0"/>
      <dgm:spPr/>
    </dgm:pt>
    <dgm:pt modelId="{93E38D75-6A0B-4FF0-9044-A4A89074A391}" type="pres">
      <dgm:prSet presAssocID="{5EC772BD-BAF8-4C9B-ADBC-1C767F471FDC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504AC9-BE08-433B-8A37-F91FD2D27200}" type="pres">
      <dgm:prSet presAssocID="{5EC772BD-BAF8-4C9B-ADBC-1C767F471FDC}" presName="horzOne" presStyleCnt="0"/>
      <dgm:spPr/>
    </dgm:pt>
    <dgm:pt modelId="{16859C5C-42B6-4E94-9D4D-26CC9A4DBD5D}" type="pres">
      <dgm:prSet presAssocID="{22599224-74C2-49E7-AF70-2E198541B016}" presName="sibSpaceOne" presStyleCnt="0"/>
      <dgm:spPr/>
    </dgm:pt>
    <dgm:pt modelId="{0F0D4AE4-AFE4-4E36-8836-A90687CA151D}" type="pres">
      <dgm:prSet presAssocID="{30C34A2A-598B-4EB7-B249-9CDE5FBAF58B}" presName="vertOne" presStyleCnt="0"/>
      <dgm:spPr/>
    </dgm:pt>
    <dgm:pt modelId="{0F464761-E8C3-404F-9983-6E6F86E100F5}" type="pres">
      <dgm:prSet presAssocID="{30C34A2A-598B-4EB7-B249-9CDE5FBAF58B}" presName="txOne" presStyleLbl="node0" presStyleIdx="1" presStyleCnt="4" custScaleX="113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706BF-83B7-4F93-85C6-219DFDA69F4F}" type="pres">
      <dgm:prSet presAssocID="{30C34A2A-598B-4EB7-B249-9CDE5FBAF58B}" presName="horzOne" presStyleCnt="0"/>
      <dgm:spPr/>
    </dgm:pt>
    <dgm:pt modelId="{3925F718-DAEB-4FC2-B198-54DCFF3F07D1}" type="pres">
      <dgm:prSet presAssocID="{D4F7BA2D-311F-4D23-BF77-996FE97A79EA}" presName="sibSpaceOne" presStyleCnt="0"/>
      <dgm:spPr/>
    </dgm:pt>
    <dgm:pt modelId="{99BA8AF9-4D66-4039-9FD0-FF0AB49CF4AB}" type="pres">
      <dgm:prSet presAssocID="{07BA48A1-1AF7-4ED4-AF85-2FF915C9AE16}" presName="vertOne" presStyleCnt="0"/>
      <dgm:spPr/>
    </dgm:pt>
    <dgm:pt modelId="{2A8831B5-460F-4FA1-97EA-127B83CCC5D1}" type="pres">
      <dgm:prSet presAssocID="{07BA48A1-1AF7-4ED4-AF85-2FF915C9AE16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BC94D6-4F41-4B31-87C7-C41A1307F817}" type="pres">
      <dgm:prSet presAssocID="{07BA48A1-1AF7-4ED4-AF85-2FF915C9AE16}" presName="horzOne" presStyleCnt="0"/>
      <dgm:spPr/>
    </dgm:pt>
    <dgm:pt modelId="{57926D9E-512D-4ED3-A56A-2D37AB56F951}" type="pres">
      <dgm:prSet presAssocID="{397286F5-9A31-4DC4-85DC-16B47A350B56}" presName="sibSpaceOne" presStyleCnt="0"/>
      <dgm:spPr/>
    </dgm:pt>
    <dgm:pt modelId="{8FDE1A67-8597-4A28-BD07-234D66352ECC}" type="pres">
      <dgm:prSet presAssocID="{6A9D4A59-4C81-43DB-8005-FD41FC323E9A}" presName="vertOne" presStyleCnt="0"/>
      <dgm:spPr/>
    </dgm:pt>
    <dgm:pt modelId="{061E1911-FFC1-46B7-9424-449803A2D336}" type="pres">
      <dgm:prSet presAssocID="{6A9D4A59-4C81-43DB-8005-FD41FC323E9A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4032AE-9EE6-431B-9CD8-5AE6F0B4366C}" type="pres">
      <dgm:prSet presAssocID="{6A9D4A59-4C81-43DB-8005-FD41FC323E9A}" presName="horzOne" presStyleCnt="0"/>
      <dgm:spPr/>
    </dgm:pt>
  </dgm:ptLst>
  <dgm:cxnLst>
    <dgm:cxn modelId="{E229C598-96F9-4EE2-9A88-3C208736F469}" type="presOf" srcId="{07BA48A1-1AF7-4ED4-AF85-2FF915C9AE16}" destId="{2A8831B5-460F-4FA1-97EA-127B83CCC5D1}" srcOrd="0" destOrd="0" presId="urn:microsoft.com/office/officeart/2005/8/layout/hierarchy4"/>
    <dgm:cxn modelId="{7FBCA556-29C6-43DB-9C03-F4009DD141A8}" srcId="{9CC21C98-3624-4CE6-A2F0-BFFD37A27004}" destId="{30C34A2A-598B-4EB7-B249-9CDE5FBAF58B}" srcOrd="1" destOrd="0" parTransId="{3DC5DADC-E3B3-45C2-8D20-725DBF28F678}" sibTransId="{D4F7BA2D-311F-4D23-BF77-996FE97A79EA}"/>
    <dgm:cxn modelId="{2564B537-3DB1-44CA-9838-E1CC3A930664}" srcId="{9CC21C98-3624-4CE6-A2F0-BFFD37A27004}" destId="{07BA48A1-1AF7-4ED4-AF85-2FF915C9AE16}" srcOrd="2" destOrd="0" parTransId="{C0A32DF6-A676-4895-B5C3-8D5C91A0FCA2}" sibTransId="{397286F5-9A31-4DC4-85DC-16B47A350B56}"/>
    <dgm:cxn modelId="{F5AAF6C9-1E1A-4A37-B00D-9C36AC3A0C1D}" type="presOf" srcId="{5EC772BD-BAF8-4C9B-ADBC-1C767F471FDC}" destId="{93E38D75-6A0B-4FF0-9044-A4A89074A391}" srcOrd="0" destOrd="0" presId="urn:microsoft.com/office/officeart/2005/8/layout/hierarchy4"/>
    <dgm:cxn modelId="{464236A6-4AA4-4126-BBE2-6D5EA90A8239}" type="presOf" srcId="{9CC21C98-3624-4CE6-A2F0-BFFD37A27004}" destId="{5DD0CE6B-75CF-450E-B24A-D73D5470C84B}" srcOrd="0" destOrd="0" presId="urn:microsoft.com/office/officeart/2005/8/layout/hierarchy4"/>
    <dgm:cxn modelId="{F85A6553-4ED7-4E7A-8CD6-7DB8D4346504}" srcId="{9CC21C98-3624-4CE6-A2F0-BFFD37A27004}" destId="{6A9D4A59-4C81-43DB-8005-FD41FC323E9A}" srcOrd="3" destOrd="0" parTransId="{ECC7623B-D0F0-4793-A158-CF784BDEC552}" sibTransId="{5F6FC2FF-8801-4B95-AD05-E2D58090C0EC}"/>
    <dgm:cxn modelId="{BA527BBA-AD0A-45B3-A042-BF66331CA9D1}" type="presOf" srcId="{6A9D4A59-4C81-43DB-8005-FD41FC323E9A}" destId="{061E1911-FFC1-46B7-9424-449803A2D336}" srcOrd="0" destOrd="0" presId="urn:microsoft.com/office/officeart/2005/8/layout/hierarchy4"/>
    <dgm:cxn modelId="{BC20240E-AC25-49F2-A949-C655A03F6689}" type="presOf" srcId="{30C34A2A-598B-4EB7-B249-9CDE5FBAF58B}" destId="{0F464761-E8C3-404F-9983-6E6F86E100F5}" srcOrd="0" destOrd="0" presId="urn:microsoft.com/office/officeart/2005/8/layout/hierarchy4"/>
    <dgm:cxn modelId="{FF4F0A92-5E50-41DA-9FB5-4C09C486F380}" srcId="{9CC21C98-3624-4CE6-A2F0-BFFD37A27004}" destId="{5EC772BD-BAF8-4C9B-ADBC-1C767F471FDC}" srcOrd="0" destOrd="0" parTransId="{CF7B9E05-ECD2-4D83-A560-BA0E6ECC39D3}" sibTransId="{22599224-74C2-49E7-AF70-2E198541B016}"/>
    <dgm:cxn modelId="{83ECE63B-5D86-4339-A060-57EDB39652C7}" type="presParOf" srcId="{5DD0CE6B-75CF-450E-B24A-D73D5470C84B}" destId="{F7322F51-6955-4F54-A884-465376ADFBA1}" srcOrd="0" destOrd="0" presId="urn:microsoft.com/office/officeart/2005/8/layout/hierarchy4"/>
    <dgm:cxn modelId="{65A3E3F9-7D69-493B-8901-984F08ECE248}" type="presParOf" srcId="{F7322F51-6955-4F54-A884-465376ADFBA1}" destId="{93E38D75-6A0B-4FF0-9044-A4A89074A391}" srcOrd="0" destOrd="0" presId="urn:microsoft.com/office/officeart/2005/8/layout/hierarchy4"/>
    <dgm:cxn modelId="{1C9AB13F-D289-47E6-B56E-20CE27612F7E}" type="presParOf" srcId="{F7322F51-6955-4F54-A884-465376ADFBA1}" destId="{8A504AC9-BE08-433B-8A37-F91FD2D27200}" srcOrd="1" destOrd="0" presId="urn:microsoft.com/office/officeart/2005/8/layout/hierarchy4"/>
    <dgm:cxn modelId="{6AC1520A-4275-4078-87BD-2AA655DFC6E3}" type="presParOf" srcId="{5DD0CE6B-75CF-450E-B24A-D73D5470C84B}" destId="{16859C5C-42B6-4E94-9D4D-26CC9A4DBD5D}" srcOrd="1" destOrd="0" presId="urn:microsoft.com/office/officeart/2005/8/layout/hierarchy4"/>
    <dgm:cxn modelId="{808F1B7E-661F-42CF-90F1-6DE6EC9E540B}" type="presParOf" srcId="{5DD0CE6B-75CF-450E-B24A-D73D5470C84B}" destId="{0F0D4AE4-AFE4-4E36-8836-A90687CA151D}" srcOrd="2" destOrd="0" presId="urn:microsoft.com/office/officeart/2005/8/layout/hierarchy4"/>
    <dgm:cxn modelId="{820B0BAA-E723-4AED-93B3-2B043C693AA8}" type="presParOf" srcId="{0F0D4AE4-AFE4-4E36-8836-A90687CA151D}" destId="{0F464761-E8C3-404F-9983-6E6F86E100F5}" srcOrd="0" destOrd="0" presId="urn:microsoft.com/office/officeart/2005/8/layout/hierarchy4"/>
    <dgm:cxn modelId="{AFD65034-86D1-4126-86AD-25BAC45ED5D6}" type="presParOf" srcId="{0F0D4AE4-AFE4-4E36-8836-A90687CA151D}" destId="{975706BF-83B7-4F93-85C6-219DFDA69F4F}" srcOrd="1" destOrd="0" presId="urn:microsoft.com/office/officeart/2005/8/layout/hierarchy4"/>
    <dgm:cxn modelId="{09A59E6B-FBB9-48B6-8411-D0D4A369C80A}" type="presParOf" srcId="{5DD0CE6B-75CF-450E-B24A-D73D5470C84B}" destId="{3925F718-DAEB-4FC2-B198-54DCFF3F07D1}" srcOrd="3" destOrd="0" presId="urn:microsoft.com/office/officeart/2005/8/layout/hierarchy4"/>
    <dgm:cxn modelId="{2536D326-F0BF-4640-A62E-636BC7250F3B}" type="presParOf" srcId="{5DD0CE6B-75CF-450E-B24A-D73D5470C84B}" destId="{99BA8AF9-4D66-4039-9FD0-FF0AB49CF4AB}" srcOrd="4" destOrd="0" presId="urn:microsoft.com/office/officeart/2005/8/layout/hierarchy4"/>
    <dgm:cxn modelId="{9589003E-19A6-4C67-A0E6-5BA57704B4D6}" type="presParOf" srcId="{99BA8AF9-4D66-4039-9FD0-FF0AB49CF4AB}" destId="{2A8831B5-460F-4FA1-97EA-127B83CCC5D1}" srcOrd="0" destOrd="0" presId="urn:microsoft.com/office/officeart/2005/8/layout/hierarchy4"/>
    <dgm:cxn modelId="{CF39B525-DA34-47BC-8E88-BB24D1B53626}" type="presParOf" srcId="{99BA8AF9-4D66-4039-9FD0-FF0AB49CF4AB}" destId="{35BC94D6-4F41-4B31-87C7-C41A1307F817}" srcOrd="1" destOrd="0" presId="urn:microsoft.com/office/officeart/2005/8/layout/hierarchy4"/>
    <dgm:cxn modelId="{0EA9AAA8-B8EA-4BD9-95EC-DE59EA0D69AD}" type="presParOf" srcId="{5DD0CE6B-75CF-450E-B24A-D73D5470C84B}" destId="{57926D9E-512D-4ED3-A56A-2D37AB56F951}" srcOrd="5" destOrd="0" presId="urn:microsoft.com/office/officeart/2005/8/layout/hierarchy4"/>
    <dgm:cxn modelId="{5B532439-2410-45B6-AE44-0318077CB103}" type="presParOf" srcId="{5DD0CE6B-75CF-450E-B24A-D73D5470C84B}" destId="{8FDE1A67-8597-4A28-BD07-234D66352ECC}" srcOrd="6" destOrd="0" presId="urn:microsoft.com/office/officeart/2005/8/layout/hierarchy4"/>
    <dgm:cxn modelId="{7AEBA3CB-4F75-4C92-ABF5-06A80498AD86}" type="presParOf" srcId="{8FDE1A67-8597-4A28-BD07-234D66352ECC}" destId="{061E1911-FFC1-46B7-9424-449803A2D336}" srcOrd="0" destOrd="0" presId="urn:microsoft.com/office/officeart/2005/8/layout/hierarchy4"/>
    <dgm:cxn modelId="{E5EFD118-7520-4A6E-82DE-6F5271D8CB9E}" type="presParOf" srcId="{8FDE1A67-8597-4A28-BD07-234D66352ECC}" destId="{494032AE-9EE6-431B-9CD8-5AE6F0B436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6EE442-743B-480C-8711-4438D0E78429}" type="doc">
      <dgm:prSet loTypeId="urn:microsoft.com/office/officeart/2005/8/layout/default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76DA26B-497A-48F2-8204-60013BAB5BD4}">
      <dgm:prSet/>
      <dgm:spPr/>
      <dgm:t>
        <a:bodyPr/>
        <a:lstStyle/>
        <a:p>
          <a:pPr rtl="0"/>
          <a:r>
            <a:rPr lang="ru-RU" b="1" dirty="0" smtClean="0"/>
            <a:t>изменение предпочтений потребителей</a:t>
          </a:r>
          <a:r>
            <a:rPr lang="ru-RU" dirty="0" smtClean="0"/>
            <a:t>. </a:t>
          </a:r>
        </a:p>
        <a:p>
          <a:pPr rtl="0"/>
          <a:r>
            <a:rPr lang="ru-RU" dirty="0" smtClean="0"/>
            <a:t>Возрастание потребительских предпочтений может быть вызвано рекламой, изменением моды, неблагоприятное влияние может оказать информация о побочных эффектах.</a:t>
          </a:r>
          <a:endParaRPr lang="ru-RU" dirty="0"/>
        </a:p>
      </dgm:t>
    </dgm:pt>
    <dgm:pt modelId="{E010427C-9CA4-46C2-9DC2-09A6A5688147}" type="parTrans" cxnId="{2D068666-DB17-4A7E-9EA4-8387012E7F71}">
      <dgm:prSet/>
      <dgm:spPr/>
      <dgm:t>
        <a:bodyPr/>
        <a:lstStyle/>
        <a:p>
          <a:endParaRPr lang="ru-RU"/>
        </a:p>
      </dgm:t>
    </dgm:pt>
    <dgm:pt modelId="{6374CFEB-1244-45B2-82C3-9D7E61CE83CA}" type="sibTrans" cxnId="{2D068666-DB17-4A7E-9EA4-8387012E7F71}">
      <dgm:prSet/>
      <dgm:spPr/>
      <dgm:t>
        <a:bodyPr/>
        <a:lstStyle/>
        <a:p>
          <a:endParaRPr lang="ru-RU"/>
        </a:p>
      </dgm:t>
    </dgm:pt>
    <dgm:pt modelId="{DAAB5490-CF31-4135-8B8F-AD04A49877B5}">
      <dgm:prSet/>
      <dgm:spPr/>
      <dgm:t>
        <a:bodyPr/>
        <a:lstStyle/>
        <a:p>
          <a:pPr rtl="0"/>
          <a:r>
            <a:rPr lang="ru-RU" b="1" dirty="0" smtClean="0"/>
            <a:t>доход потребителей. </a:t>
          </a:r>
        </a:p>
        <a:p>
          <a:pPr rtl="0"/>
          <a:r>
            <a:rPr lang="ru-RU" dirty="0" smtClean="0"/>
            <a:t>Если доход потребителя увеличился, то при той же цене потребитель сможет купить большее количество товара.</a:t>
          </a:r>
          <a:endParaRPr lang="ru-RU" dirty="0"/>
        </a:p>
      </dgm:t>
    </dgm:pt>
    <dgm:pt modelId="{96AF552B-8DA5-4DEE-991F-23670A18FB5A}" type="parTrans" cxnId="{C980F0F2-097A-4F84-A4A6-547DF981D4A5}">
      <dgm:prSet/>
      <dgm:spPr/>
      <dgm:t>
        <a:bodyPr/>
        <a:lstStyle/>
        <a:p>
          <a:endParaRPr lang="ru-RU"/>
        </a:p>
      </dgm:t>
    </dgm:pt>
    <dgm:pt modelId="{DDA551E1-1F25-4E6A-959A-D2A02594BDB9}" type="sibTrans" cxnId="{C980F0F2-097A-4F84-A4A6-547DF981D4A5}">
      <dgm:prSet/>
      <dgm:spPr/>
      <dgm:t>
        <a:bodyPr/>
        <a:lstStyle/>
        <a:p>
          <a:endParaRPr lang="ru-RU"/>
        </a:p>
      </dgm:t>
    </dgm:pt>
    <dgm:pt modelId="{72E0A64E-2C6C-4501-8B99-A587A5C9C192}" type="pres">
      <dgm:prSet presAssocID="{336EE442-743B-480C-8711-4438D0E784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D62089-DCCA-4AB2-9856-E6F97AE2CD6A}" type="pres">
      <dgm:prSet presAssocID="{F76DA26B-497A-48F2-8204-60013BAB5BD4}" presName="node" presStyleLbl="node1" presStyleIdx="0" presStyleCnt="2" custScaleY="151903" custLinFactNeighborX="2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72E2E-E618-48E3-BCC0-F937DD5B2FE7}" type="pres">
      <dgm:prSet presAssocID="{6374CFEB-1244-45B2-82C3-9D7E61CE83CA}" presName="sibTrans" presStyleCnt="0"/>
      <dgm:spPr/>
    </dgm:pt>
    <dgm:pt modelId="{D23B4618-47FD-4FB9-A901-3587B125B554}" type="pres">
      <dgm:prSet presAssocID="{DAAB5490-CF31-4135-8B8F-AD04A49877B5}" presName="node" presStyleLbl="node1" presStyleIdx="1" presStyleCnt="2" custScaleY="150800" custLinFactNeighborX="-1985" custLinFactNeighborY="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0F0F2-097A-4F84-A4A6-547DF981D4A5}" srcId="{336EE442-743B-480C-8711-4438D0E78429}" destId="{DAAB5490-CF31-4135-8B8F-AD04A49877B5}" srcOrd="1" destOrd="0" parTransId="{96AF552B-8DA5-4DEE-991F-23670A18FB5A}" sibTransId="{DDA551E1-1F25-4E6A-959A-D2A02594BDB9}"/>
    <dgm:cxn modelId="{54359C44-56D9-4114-B81E-D53C24A1802F}" type="presOf" srcId="{336EE442-743B-480C-8711-4438D0E78429}" destId="{72E0A64E-2C6C-4501-8B99-A587A5C9C192}" srcOrd="0" destOrd="0" presId="urn:microsoft.com/office/officeart/2005/8/layout/default"/>
    <dgm:cxn modelId="{2D068666-DB17-4A7E-9EA4-8387012E7F71}" srcId="{336EE442-743B-480C-8711-4438D0E78429}" destId="{F76DA26B-497A-48F2-8204-60013BAB5BD4}" srcOrd="0" destOrd="0" parTransId="{E010427C-9CA4-46C2-9DC2-09A6A5688147}" sibTransId="{6374CFEB-1244-45B2-82C3-9D7E61CE83CA}"/>
    <dgm:cxn modelId="{F809725E-BEBE-468E-99CB-4B8B62D5FF5F}" type="presOf" srcId="{DAAB5490-CF31-4135-8B8F-AD04A49877B5}" destId="{D23B4618-47FD-4FB9-A901-3587B125B554}" srcOrd="0" destOrd="0" presId="urn:microsoft.com/office/officeart/2005/8/layout/default"/>
    <dgm:cxn modelId="{9ED34313-BA66-4D8F-98B3-E655131624DA}" type="presOf" srcId="{F76DA26B-497A-48F2-8204-60013BAB5BD4}" destId="{4CD62089-DCCA-4AB2-9856-E6F97AE2CD6A}" srcOrd="0" destOrd="0" presId="urn:microsoft.com/office/officeart/2005/8/layout/default"/>
    <dgm:cxn modelId="{87EC32D2-2B32-4C39-BADF-B7ADCAC177D0}" type="presParOf" srcId="{72E0A64E-2C6C-4501-8B99-A587A5C9C192}" destId="{4CD62089-DCCA-4AB2-9856-E6F97AE2CD6A}" srcOrd="0" destOrd="0" presId="urn:microsoft.com/office/officeart/2005/8/layout/default"/>
    <dgm:cxn modelId="{8677E955-08F2-4F57-97A9-52306CFF8B16}" type="presParOf" srcId="{72E0A64E-2C6C-4501-8B99-A587A5C9C192}" destId="{C1572E2E-E618-48E3-BCC0-F937DD5B2FE7}" srcOrd="1" destOrd="0" presId="urn:microsoft.com/office/officeart/2005/8/layout/default"/>
    <dgm:cxn modelId="{2F732C4B-A559-469B-8B87-8E0C5E79536D}" type="presParOf" srcId="{72E0A64E-2C6C-4501-8B99-A587A5C9C192}" destId="{D23B4618-47FD-4FB9-A901-3587B125B55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02C2CA-1640-4B74-8C70-04B918DA4B45}" type="doc">
      <dgm:prSet loTypeId="urn:microsoft.com/office/officeart/2005/8/layout/vList2" loCatId="list" qsTypeId="urn:microsoft.com/office/officeart/2005/8/quickstyle/3d2" qsCatId="3D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54CFEAF4-1C49-4B04-9164-F8F8B4ACE66A}">
      <dgm:prSet custT="1"/>
      <dgm:spPr/>
      <dgm:t>
        <a:bodyPr/>
        <a:lstStyle/>
        <a:p>
          <a:pPr algn="just" rtl="0"/>
          <a:r>
            <a:rPr lang="ru-RU" sz="2800" b="1" dirty="0" smtClean="0"/>
            <a:t>рассматриваемый период времени </a:t>
          </a:r>
          <a:r>
            <a:rPr lang="ru-RU" sz="2800" dirty="0" smtClean="0"/>
            <a:t>(мгновенный, краткосрочный, долгосрочный), чем более ограниченным промежутком времени располагает производитель для адаптации к измененной цене, тем относительно ниже будет эластичность его предложения.</a:t>
          </a:r>
          <a:endParaRPr lang="ru-RU" sz="2800" dirty="0"/>
        </a:p>
      </dgm:t>
    </dgm:pt>
    <dgm:pt modelId="{2280F1A5-FC18-4E8D-982B-B5DAD9531F58}" type="parTrans" cxnId="{7339A601-3F24-4D30-861E-3B9A3E3E4D72}">
      <dgm:prSet/>
      <dgm:spPr/>
      <dgm:t>
        <a:bodyPr/>
        <a:lstStyle/>
        <a:p>
          <a:pPr algn="just"/>
          <a:endParaRPr lang="ru-RU" sz="2800"/>
        </a:p>
      </dgm:t>
    </dgm:pt>
    <dgm:pt modelId="{CD0DC3D9-8245-4F83-9072-FE1F561FDFAF}" type="sibTrans" cxnId="{7339A601-3F24-4D30-861E-3B9A3E3E4D72}">
      <dgm:prSet/>
      <dgm:spPr/>
      <dgm:t>
        <a:bodyPr/>
        <a:lstStyle/>
        <a:p>
          <a:pPr algn="just"/>
          <a:endParaRPr lang="ru-RU" sz="2800"/>
        </a:p>
      </dgm:t>
    </dgm:pt>
    <dgm:pt modelId="{3AD0F52B-2A90-4E46-8600-F97732BD7F57}">
      <dgm:prSet custT="1"/>
      <dgm:spPr/>
      <dgm:t>
        <a:bodyPr/>
        <a:lstStyle/>
        <a:p>
          <a:pPr algn="just" rtl="0"/>
          <a:r>
            <a:rPr lang="ru-RU" sz="2800" b="1" dirty="0" smtClean="0"/>
            <a:t>характер технологии и продолжительность производственного периода</a:t>
          </a:r>
          <a:r>
            <a:rPr lang="ru-RU" sz="2800" dirty="0" smtClean="0"/>
            <a:t>. Чем длиннее цикл производства, тем менее эластичнее предложение. </a:t>
          </a:r>
          <a:endParaRPr lang="ru-RU" sz="2800" dirty="0"/>
        </a:p>
      </dgm:t>
    </dgm:pt>
    <dgm:pt modelId="{3D2E3DAE-A0C5-40DF-9BFB-E43F957DF10D}" type="parTrans" cxnId="{8E2D5632-879B-4493-BE9D-06E57F5EB8A2}">
      <dgm:prSet/>
      <dgm:spPr/>
      <dgm:t>
        <a:bodyPr/>
        <a:lstStyle/>
        <a:p>
          <a:pPr algn="just"/>
          <a:endParaRPr lang="ru-RU" sz="2800"/>
        </a:p>
      </dgm:t>
    </dgm:pt>
    <dgm:pt modelId="{AA3E4999-2C9A-4217-8F8B-059238B43ADF}" type="sibTrans" cxnId="{8E2D5632-879B-4493-BE9D-06E57F5EB8A2}">
      <dgm:prSet/>
      <dgm:spPr/>
      <dgm:t>
        <a:bodyPr/>
        <a:lstStyle/>
        <a:p>
          <a:pPr algn="just"/>
          <a:endParaRPr lang="ru-RU" sz="2800"/>
        </a:p>
      </dgm:t>
    </dgm:pt>
    <dgm:pt modelId="{2D2E62E8-5E01-4F26-A41F-E596743E15BA}" type="pres">
      <dgm:prSet presAssocID="{D502C2CA-1640-4B74-8C70-04B918DA4B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E3053-9835-4C08-9303-EFCDD7FFFB8F}" type="pres">
      <dgm:prSet presAssocID="{54CFEAF4-1C49-4B04-9164-F8F8B4ACE6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E8D43-9003-41AE-850A-BDBBFF207231}" type="pres">
      <dgm:prSet presAssocID="{CD0DC3D9-8245-4F83-9072-FE1F561FDFAF}" presName="spacer" presStyleCnt="0"/>
      <dgm:spPr/>
    </dgm:pt>
    <dgm:pt modelId="{1AFAF556-E77B-4A68-BE90-2EED0463C46B}" type="pres">
      <dgm:prSet presAssocID="{3AD0F52B-2A90-4E46-8600-F97732BD7F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21D43-248E-41F5-8ADF-78177EB40CCE}" type="presOf" srcId="{D502C2CA-1640-4B74-8C70-04B918DA4B45}" destId="{2D2E62E8-5E01-4F26-A41F-E596743E15BA}" srcOrd="0" destOrd="0" presId="urn:microsoft.com/office/officeart/2005/8/layout/vList2"/>
    <dgm:cxn modelId="{CB5FB265-C591-4E4A-9679-F6B13DC216D3}" type="presOf" srcId="{54CFEAF4-1C49-4B04-9164-F8F8B4ACE66A}" destId="{CD7E3053-9835-4C08-9303-EFCDD7FFFB8F}" srcOrd="0" destOrd="0" presId="urn:microsoft.com/office/officeart/2005/8/layout/vList2"/>
    <dgm:cxn modelId="{8E2D5632-879B-4493-BE9D-06E57F5EB8A2}" srcId="{D502C2CA-1640-4B74-8C70-04B918DA4B45}" destId="{3AD0F52B-2A90-4E46-8600-F97732BD7F57}" srcOrd="1" destOrd="0" parTransId="{3D2E3DAE-A0C5-40DF-9BFB-E43F957DF10D}" sibTransId="{AA3E4999-2C9A-4217-8F8B-059238B43ADF}"/>
    <dgm:cxn modelId="{7339A601-3F24-4D30-861E-3B9A3E3E4D72}" srcId="{D502C2CA-1640-4B74-8C70-04B918DA4B45}" destId="{54CFEAF4-1C49-4B04-9164-F8F8B4ACE66A}" srcOrd="0" destOrd="0" parTransId="{2280F1A5-FC18-4E8D-982B-B5DAD9531F58}" sibTransId="{CD0DC3D9-8245-4F83-9072-FE1F561FDFAF}"/>
    <dgm:cxn modelId="{1E88D13A-379E-4246-8C36-F03F3C6E8D76}" type="presOf" srcId="{3AD0F52B-2A90-4E46-8600-F97732BD7F57}" destId="{1AFAF556-E77B-4A68-BE90-2EED0463C46B}" srcOrd="0" destOrd="0" presId="urn:microsoft.com/office/officeart/2005/8/layout/vList2"/>
    <dgm:cxn modelId="{22F5746B-C19E-4096-90AA-FC04E8BE4938}" type="presParOf" srcId="{2D2E62E8-5E01-4F26-A41F-E596743E15BA}" destId="{CD7E3053-9835-4C08-9303-EFCDD7FFFB8F}" srcOrd="0" destOrd="0" presId="urn:microsoft.com/office/officeart/2005/8/layout/vList2"/>
    <dgm:cxn modelId="{87BC4AA0-B944-4C91-95E9-D39F418E1E79}" type="presParOf" srcId="{2D2E62E8-5E01-4F26-A41F-E596743E15BA}" destId="{E47E8D43-9003-41AE-850A-BDBBFF207231}" srcOrd="1" destOrd="0" presId="urn:microsoft.com/office/officeart/2005/8/layout/vList2"/>
    <dgm:cxn modelId="{095550A3-F281-4FB8-A46A-774DF09BCC96}" type="presParOf" srcId="{2D2E62E8-5E01-4F26-A41F-E596743E15BA}" destId="{1AFAF556-E77B-4A68-BE90-2EED0463C4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DBFDE9-4F6B-47CF-9159-1892491F437D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8882E610-4DD1-42FC-B38E-BB6DE5ED277C}">
      <dgm:prSet custT="1"/>
      <dgm:spPr/>
      <dgm:t>
        <a:bodyPr/>
        <a:lstStyle/>
        <a:p>
          <a:pPr algn="just" rtl="0"/>
          <a:r>
            <a:rPr lang="ru-RU" sz="2400" b="1" dirty="0" smtClean="0"/>
            <a:t>цены на ресурсы </a:t>
          </a:r>
          <a:r>
            <a:rPr lang="ru-RU" sz="2400" dirty="0" smtClean="0"/>
            <a:t>(материальные, трудовые, информационные): уменьшение затрат на ресурсы приводит к снижению издержек производства и увеличению предложения и наоборот.</a:t>
          </a:r>
          <a:endParaRPr lang="ru-RU" sz="2400" dirty="0"/>
        </a:p>
      </dgm:t>
    </dgm:pt>
    <dgm:pt modelId="{BE4B4A6B-E097-4D3C-800B-3E9A12B6C231}" type="parTrans" cxnId="{3587EA24-85A1-454C-B760-55A56E825292}">
      <dgm:prSet/>
      <dgm:spPr/>
      <dgm:t>
        <a:bodyPr/>
        <a:lstStyle/>
        <a:p>
          <a:pPr algn="just"/>
          <a:endParaRPr lang="ru-RU" sz="2000"/>
        </a:p>
      </dgm:t>
    </dgm:pt>
    <dgm:pt modelId="{7D581D55-8CED-4A4D-B16B-2352CA79931D}" type="sibTrans" cxnId="{3587EA24-85A1-454C-B760-55A56E825292}">
      <dgm:prSet/>
      <dgm:spPr/>
      <dgm:t>
        <a:bodyPr/>
        <a:lstStyle/>
        <a:p>
          <a:pPr algn="just"/>
          <a:endParaRPr lang="ru-RU" sz="2000"/>
        </a:p>
      </dgm:t>
    </dgm:pt>
    <dgm:pt modelId="{4B289898-E89E-4CB8-946C-6052E81177F6}">
      <dgm:prSet custT="1"/>
      <dgm:spPr/>
      <dgm:t>
        <a:bodyPr/>
        <a:lstStyle/>
        <a:p>
          <a:pPr algn="just" rtl="0"/>
          <a:r>
            <a:rPr lang="ru-RU" sz="2400" b="1" dirty="0" smtClean="0"/>
            <a:t>технология производства</a:t>
          </a:r>
          <a:r>
            <a:rPr lang="ru-RU" sz="2400" dirty="0" smtClean="0"/>
            <a:t>. Современные технологии снижают издержки производства и повышают предложение.</a:t>
          </a:r>
          <a:endParaRPr lang="ru-RU" sz="2400" dirty="0"/>
        </a:p>
      </dgm:t>
    </dgm:pt>
    <dgm:pt modelId="{CE9D8D27-423D-49AA-851E-90B33BB85F14}" type="parTrans" cxnId="{4588A360-6F53-4899-9A69-23076A5C8C73}">
      <dgm:prSet/>
      <dgm:spPr/>
      <dgm:t>
        <a:bodyPr/>
        <a:lstStyle/>
        <a:p>
          <a:pPr algn="just"/>
          <a:endParaRPr lang="ru-RU" sz="2000"/>
        </a:p>
      </dgm:t>
    </dgm:pt>
    <dgm:pt modelId="{BE4DB0CB-9F82-4747-A859-9F8E31E9885F}" type="sibTrans" cxnId="{4588A360-6F53-4899-9A69-23076A5C8C73}">
      <dgm:prSet/>
      <dgm:spPr/>
      <dgm:t>
        <a:bodyPr/>
        <a:lstStyle/>
        <a:p>
          <a:pPr algn="just"/>
          <a:endParaRPr lang="ru-RU" sz="2000"/>
        </a:p>
      </dgm:t>
    </dgm:pt>
    <dgm:pt modelId="{356673A0-9DD0-43C4-8F29-1CD0BB6E91A4}">
      <dgm:prSet custT="1"/>
      <dgm:spPr/>
      <dgm:t>
        <a:bodyPr/>
        <a:lstStyle/>
        <a:p>
          <a:pPr algn="just" rtl="0"/>
          <a:r>
            <a:rPr lang="ru-RU" sz="2400" b="1" dirty="0" smtClean="0"/>
            <a:t>налоги</a:t>
          </a:r>
          <a:r>
            <a:rPr lang="ru-RU" sz="2400" dirty="0" smtClean="0"/>
            <a:t>: рост налогов приводит к повышению издержек, что влечет к сокращению предложения и наоборот предоставление льгот по налогообложению приводит к его увеличению.</a:t>
          </a:r>
          <a:endParaRPr lang="ru-RU" sz="2400" dirty="0"/>
        </a:p>
      </dgm:t>
    </dgm:pt>
    <dgm:pt modelId="{1EB9E932-CF11-4F11-9FD6-0815E34C50F4}" type="parTrans" cxnId="{122EFFF9-7B25-4087-AEE0-ECAD89911CB4}">
      <dgm:prSet/>
      <dgm:spPr/>
      <dgm:t>
        <a:bodyPr/>
        <a:lstStyle/>
        <a:p>
          <a:pPr algn="just"/>
          <a:endParaRPr lang="ru-RU" sz="2000"/>
        </a:p>
      </dgm:t>
    </dgm:pt>
    <dgm:pt modelId="{649554F9-557A-470D-98EB-A686AC6FB561}" type="sibTrans" cxnId="{122EFFF9-7B25-4087-AEE0-ECAD89911CB4}">
      <dgm:prSet/>
      <dgm:spPr/>
      <dgm:t>
        <a:bodyPr/>
        <a:lstStyle/>
        <a:p>
          <a:pPr algn="just"/>
          <a:endParaRPr lang="ru-RU" sz="2000"/>
        </a:p>
      </dgm:t>
    </dgm:pt>
    <dgm:pt modelId="{8CF25CFE-A11B-4921-94B8-DED265EDC737}">
      <dgm:prSet custT="1"/>
      <dgm:spPr/>
      <dgm:t>
        <a:bodyPr/>
        <a:lstStyle/>
        <a:p>
          <a:pPr algn="just" rtl="0"/>
          <a:r>
            <a:rPr lang="ru-RU" sz="2400" b="1" dirty="0" smtClean="0"/>
            <a:t>цены на другие товары</a:t>
          </a:r>
          <a:r>
            <a:rPr lang="ru-RU" sz="2400" dirty="0" smtClean="0"/>
            <a:t>. Увеличение цены на один товар может привести к снижению предложения на другой. Ожидаемое снижение цен может привести к увеличению текущего предложения.</a:t>
          </a:r>
          <a:endParaRPr lang="ru-RU" sz="2400" dirty="0"/>
        </a:p>
      </dgm:t>
    </dgm:pt>
    <dgm:pt modelId="{62C2DD5F-2603-413E-87CE-811A922173D6}" type="parTrans" cxnId="{5A9B9B2A-7527-4EC6-89A6-227CCE7F79E6}">
      <dgm:prSet/>
      <dgm:spPr/>
      <dgm:t>
        <a:bodyPr/>
        <a:lstStyle/>
        <a:p>
          <a:pPr algn="just"/>
          <a:endParaRPr lang="ru-RU" sz="2000"/>
        </a:p>
      </dgm:t>
    </dgm:pt>
    <dgm:pt modelId="{46AA6B1A-EF4B-4AE1-A003-61F3C6D6AFC0}" type="sibTrans" cxnId="{5A9B9B2A-7527-4EC6-89A6-227CCE7F79E6}">
      <dgm:prSet/>
      <dgm:spPr/>
      <dgm:t>
        <a:bodyPr/>
        <a:lstStyle/>
        <a:p>
          <a:pPr algn="just"/>
          <a:endParaRPr lang="ru-RU" sz="2000"/>
        </a:p>
      </dgm:t>
    </dgm:pt>
    <dgm:pt modelId="{17394598-05C8-43DA-A72B-2E65225CAB77}">
      <dgm:prSet custT="1"/>
      <dgm:spPr/>
      <dgm:t>
        <a:bodyPr/>
        <a:lstStyle/>
        <a:p>
          <a:pPr algn="just" rtl="0"/>
          <a:r>
            <a:rPr lang="ru-RU" sz="2400" b="1" dirty="0" smtClean="0"/>
            <a:t>число продавцов на рынке </a:t>
          </a:r>
          <a:r>
            <a:rPr lang="ru-RU" sz="2400" dirty="0" smtClean="0"/>
            <a:t>– чем больше количество продавцов конкретного товара, тем выше предложение.</a:t>
          </a:r>
          <a:endParaRPr lang="ru-RU" sz="2400" dirty="0"/>
        </a:p>
      </dgm:t>
    </dgm:pt>
    <dgm:pt modelId="{CEFB56F9-5B5F-4BCD-AAA1-4C3CA669E45B}" type="parTrans" cxnId="{141AE701-182C-49CD-82A3-CB3719C520F4}">
      <dgm:prSet/>
      <dgm:spPr/>
      <dgm:t>
        <a:bodyPr/>
        <a:lstStyle/>
        <a:p>
          <a:pPr algn="just"/>
          <a:endParaRPr lang="ru-RU" sz="2000"/>
        </a:p>
      </dgm:t>
    </dgm:pt>
    <dgm:pt modelId="{23E8438D-29CA-40A7-9666-B705A98F4F78}" type="sibTrans" cxnId="{141AE701-182C-49CD-82A3-CB3719C520F4}">
      <dgm:prSet/>
      <dgm:spPr/>
      <dgm:t>
        <a:bodyPr/>
        <a:lstStyle/>
        <a:p>
          <a:pPr algn="just"/>
          <a:endParaRPr lang="ru-RU" sz="2000"/>
        </a:p>
      </dgm:t>
    </dgm:pt>
    <dgm:pt modelId="{9F3BFAFB-3553-4B2F-AA3F-D17B6FEC3753}" type="pres">
      <dgm:prSet presAssocID="{E4DBFDE9-4F6B-47CF-9159-1892491F43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BBD72-779B-451B-90BD-34D6E125F2C9}" type="pres">
      <dgm:prSet presAssocID="{8882E610-4DD1-42FC-B38E-BB6DE5ED277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4D406-87BA-491D-8BF4-F20CD7826C0C}" type="pres">
      <dgm:prSet presAssocID="{7D581D55-8CED-4A4D-B16B-2352CA79931D}" presName="spacer" presStyleCnt="0"/>
      <dgm:spPr/>
    </dgm:pt>
    <dgm:pt modelId="{4B380735-FF88-4DBB-909E-CD35FF28AF24}" type="pres">
      <dgm:prSet presAssocID="{4B289898-E89E-4CB8-946C-6052E81177F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0EF33-9B61-44DA-B456-31CC106C52A4}" type="pres">
      <dgm:prSet presAssocID="{BE4DB0CB-9F82-4747-A859-9F8E31E9885F}" presName="spacer" presStyleCnt="0"/>
      <dgm:spPr/>
    </dgm:pt>
    <dgm:pt modelId="{C17A0B04-1BFE-44B1-922D-E132448BF7A4}" type="pres">
      <dgm:prSet presAssocID="{356673A0-9DD0-43C4-8F29-1CD0BB6E91A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47D6F-F99C-423D-AC62-824CFC688BE9}" type="pres">
      <dgm:prSet presAssocID="{649554F9-557A-470D-98EB-A686AC6FB561}" presName="spacer" presStyleCnt="0"/>
      <dgm:spPr/>
    </dgm:pt>
    <dgm:pt modelId="{E42CF68A-E9A2-4990-B2DB-FEBCD2F4378D}" type="pres">
      <dgm:prSet presAssocID="{8CF25CFE-A11B-4921-94B8-DED265EDC73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EA215-14D9-44CA-8D10-2B9A6DD50D25}" type="pres">
      <dgm:prSet presAssocID="{46AA6B1A-EF4B-4AE1-A003-61F3C6D6AFC0}" presName="spacer" presStyleCnt="0"/>
      <dgm:spPr/>
    </dgm:pt>
    <dgm:pt modelId="{A67F5487-A134-485B-8E42-4A86DE272E09}" type="pres">
      <dgm:prSet presAssocID="{17394598-05C8-43DA-A72B-2E65225CAB7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15230D-A55F-41D3-9338-D7A8E80FE31F}" type="presOf" srcId="{E4DBFDE9-4F6B-47CF-9159-1892491F437D}" destId="{9F3BFAFB-3553-4B2F-AA3F-D17B6FEC3753}" srcOrd="0" destOrd="0" presId="urn:microsoft.com/office/officeart/2005/8/layout/vList2"/>
    <dgm:cxn modelId="{F6581A86-ADA6-4086-BC5D-F53618CBF796}" type="presOf" srcId="{356673A0-9DD0-43C4-8F29-1CD0BB6E91A4}" destId="{C17A0B04-1BFE-44B1-922D-E132448BF7A4}" srcOrd="0" destOrd="0" presId="urn:microsoft.com/office/officeart/2005/8/layout/vList2"/>
    <dgm:cxn modelId="{F2FB2D87-5184-418D-A712-E20820CDF921}" type="presOf" srcId="{8CF25CFE-A11B-4921-94B8-DED265EDC737}" destId="{E42CF68A-E9A2-4990-B2DB-FEBCD2F4378D}" srcOrd="0" destOrd="0" presId="urn:microsoft.com/office/officeart/2005/8/layout/vList2"/>
    <dgm:cxn modelId="{74AC3EFB-AEAA-4A30-BB64-8DA261BA062A}" type="presOf" srcId="{4B289898-E89E-4CB8-946C-6052E81177F6}" destId="{4B380735-FF88-4DBB-909E-CD35FF28AF24}" srcOrd="0" destOrd="0" presId="urn:microsoft.com/office/officeart/2005/8/layout/vList2"/>
    <dgm:cxn modelId="{5A9B9B2A-7527-4EC6-89A6-227CCE7F79E6}" srcId="{E4DBFDE9-4F6B-47CF-9159-1892491F437D}" destId="{8CF25CFE-A11B-4921-94B8-DED265EDC737}" srcOrd="3" destOrd="0" parTransId="{62C2DD5F-2603-413E-87CE-811A922173D6}" sibTransId="{46AA6B1A-EF4B-4AE1-A003-61F3C6D6AFC0}"/>
    <dgm:cxn modelId="{4588A360-6F53-4899-9A69-23076A5C8C73}" srcId="{E4DBFDE9-4F6B-47CF-9159-1892491F437D}" destId="{4B289898-E89E-4CB8-946C-6052E81177F6}" srcOrd="1" destOrd="0" parTransId="{CE9D8D27-423D-49AA-851E-90B33BB85F14}" sibTransId="{BE4DB0CB-9F82-4747-A859-9F8E31E9885F}"/>
    <dgm:cxn modelId="{3587EA24-85A1-454C-B760-55A56E825292}" srcId="{E4DBFDE9-4F6B-47CF-9159-1892491F437D}" destId="{8882E610-4DD1-42FC-B38E-BB6DE5ED277C}" srcOrd="0" destOrd="0" parTransId="{BE4B4A6B-E097-4D3C-800B-3E9A12B6C231}" sibTransId="{7D581D55-8CED-4A4D-B16B-2352CA79931D}"/>
    <dgm:cxn modelId="{C749A54A-67D9-44FD-BD99-0921E81CEA58}" type="presOf" srcId="{17394598-05C8-43DA-A72B-2E65225CAB77}" destId="{A67F5487-A134-485B-8E42-4A86DE272E09}" srcOrd="0" destOrd="0" presId="urn:microsoft.com/office/officeart/2005/8/layout/vList2"/>
    <dgm:cxn modelId="{122EFFF9-7B25-4087-AEE0-ECAD89911CB4}" srcId="{E4DBFDE9-4F6B-47CF-9159-1892491F437D}" destId="{356673A0-9DD0-43C4-8F29-1CD0BB6E91A4}" srcOrd="2" destOrd="0" parTransId="{1EB9E932-CF11-4F11-9FD6-0815E34C50F4}" sibTransId="{649554F9-557A-470D-98EB-A686AC6FB561}"/>
    <dgm:cxn modelId="{4A4CCB01-1D05-4334-A95B-CEBB8C2187F6}" type="presOf" srcId="{8882E610-4DD1-42FC-B38E-BB6DE5ED277C}" destId="{3B3BBD72-779B-451B-90BD-34D6E125F2C9}" srcOrd="0" destOrd="0" presId="urn:microsoft.com/office/officeart/2005/8/layout/vList2"/>
    <dgm:cxn modelId="{141AE701-182C-49CD-82A3-CB3719C520F4}" srcId="{E4DBFDE9-4F6B-47CF-9159-1892491F437D}" destId="{17394598-05C8-43DA-A72B-2E65225CAB77}" srcOrd="4" destOrd="0" parTransId="{CEFB56F9-5B5F-4BCD-AAA1-4C3CA669E45B}" sibTransId="{23E8438D-29CA-40A7-9666-B705A98F4F78}"/>
    <dgm:cxn modelId="{44F038DC-A177-46E0-A04D-A2930AC35B26}" type="presParOf" srcId="{9F3BFAFB-3553-4B2F-AA3F-D17B6FEC3753}" destId="{3B3BBD72-779B-451B-90BD-34D6E125F2C9}" srcOrd="0" destOrd="0" presId="urn:microsoft.com/office/officeart/2005/8/layout/vList2"/>
    <dgm:cxn modelId="{E1F49ACB-ACAF-4BEE-AFB1-E8F4DDC97854}" type="presParOf" srcId="{9F3BFAFB-3553-4B2F-AA3F-D17B6FEC3753}" destId="{B3E4D406-87BA-491D-8BF4-F20CD7826C0C}" srcOrd="1" destOrd="0" presId="urn:microsoft.com/office/officeart/2005/8/layout/vList2"/>
    <dgm:cxn modelId="{8567A9C0-9C95-486E-9A79-890B2CF9D49E}" type="presParOf" srcId="{9F3BFAFB-3553-4B2F-AA3F-D17B6FEC3753}" destId="{4B380735-FF88-4DBB-909E-CD35FF28AF24}" srcOrd="2" destOrd="0" presId="urn:microsoft.com/office/officeart/2005/8/layout/vList2"/>
    <dgm:cxn modelId="{71C969D9-2A07-4944-8CA0-A5066ACCDC1E}" type="presParOf" srcId="{9F3BFAFB-3553-4B2F-AA3F-D17B6FEC3753}" destId="{9310EF33-9B61-44DA-B456-31CC106C52A4}" srcOrd="3" destOrd="0" presId="urn:microsoft.com/office/officeart/2005/8/layout/vList2"/>
    <dgm:cxn modelId="{CA694CA8-19E4-4D70-9069-5669084A858A}" type="presParOf" srcId="{9F3BFAFB-3553-4B2F-AA3F-D17B6FEC3753}" destId="{C17A0B04-1BFE-44B1-922D-E132448BF7A4}" srcOrd="4" destOrd="0" presId="urn:microsoft.com/office/officeart/2005/8/layout/vList2"/>
    <dgm:cxn modelId="{1F469661-D47A-4BCA-9003-F2DB92571F41}" type="presParOf" srcId="{9F3BFAFB-3553-4B2F-AA3F-D17B6FEC3753}" destId="{D4C47D6F-F99C-423D-AC62-824CFC688BE9}" srcOrd="5" destOrd="0" presId="urn:microsoft.com/office/officeart/2005/8/layout/vList2"/>
    <dgm:cxn modelId="{E3B62992-FD20-4CBA-8FD3-903B1FBE282F}" type="presParOf" srcId="{9F3BFAFB-3553-4B2F-AA3F-D17B6FEC3753}" destId="{E42CF68A-E9A2-4990-B2DB-FEBCD2F4378D}" srcOrd="6" destOrd="0" presId="urn:microsoft.com/office/officeart/2005/8/layout/vList2"/>
    <dgm:cxn modelId="{323848B5-779C-4C81-87A1-499C72F5F253}" type="presParOf" srcId="{9F3BFAFB-3553-4B2F-AA3F-D17B6FEC3753}" destId="{FBAEA215-14D9-44CA-8D10-2B9A6DD50D25}" srcOrd="7" destOrd="0" presId="urn:microsoft.com/office/officeart/2005/8/layout/vList2"/>
    <dgm:cxn modelId="{DAF7A755-C2E5-4880-A5C4-5791A5723846}" type="presParOf" srcId="{9F3BFAFB-3553-4B2F-AA3F-D17B6FEC3753}" destId="{A67F5487-A134-485B-8E42-4A86DE272E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36077-09E1-49D0-AAD8-9A29F1DB4968}">
      <dsp:nvSpPr>
        <dsp:cNvPr id="0" name=""/>
        <dsp:cNvSpPr/>
      </dsp:nvSpPr>
      <dsp:spPr>
        <a:xfrm>
          <a:off x="0" y="381695"/>
          <a:ext cx="11135419" cy="17111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Реальный спрос</a:t>
          </a:r>
          <a:r>
            <a:rPr lang="ru-RU" sz="2400" kern="1200" dirty="0" smtClean="0"/>
            <a:t> - размер фактической реализации товаров за определенный срок, выраженный в натуральных или стоимостных показателях. Он определяется суммой денежных средств, направляемых на покупку товаров при определенном уровне цен на них.</a:t>
          </a:r>
          <a:endParaRPr lang="ru-RU" sz="2400" kern="1200" dirty="0"/>
        </a:p>
      </dsp:txBody>
      <dsp:txXfrm>
        <a:off x="83530" y="465225"/>
        <a:ext cx="10968359" cy="1544065"/>
      </dsp:txXfrm>
    </dsp:sp>
    <dsp:sp modelId="{F4E475D6-6A47-4B52-A4FE-69E6EC16118F}">
      <dsp:nvSpPr>
        <dsp:cNvPr id="0" name=""/>
        <dsp:cNvSpPr/>
      </dsp:nvSpPr>
      <dsp:spPr>
        <a:xfrm>
          <a:off x="0" y="2280020"/>
          <a:ext cx="11135419" cy="171112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smtClean="0"/>
            <a:t>Удовлетворенный</a:t>
          </a:r>
          <a:r>
            <a:rPr lang="ru-RU" sz="2400" kern="1200" smtClean="0"/>
            <a:t> (или реализованный) спрос составляет основную часть платежеспособной потребности. Он меньше реального спроса на величину неудовлетворенного спроса на товар.</a:t>
          </a:r>
          <a:endParaRPr lang="ru-RU" sz="2400" kern="1200"/>
        </a:p>
      </dsp:txBody>
      <dsp:txXfrm>
        <a:off x="83530" y="2363550"/>
        <a:ext cx="10968359" cy="1544065"/>
      </dsp:txXfrm>
    </dsp:sp>
    <dsp:sp modelId="{937BE0A2-3F01-42D2-B551-D46100BD2DC1}">
      <dsp:nvSpPr>
        <dsp:cNvPr id="0" name=""/>
        <dsp:cNvSpPr/>
      </dsp:nvSpPr>
      <dsp:spPr>
        <a:xfrm>
          <a:off x="0" y="4178345"/>
          <a:ext cx="11135419" cy="171112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smtClean="0"/>
            <a:t>Неудовлетворенный</a:t>
          </a:r>
          <a:r>
            <a:rPr lang="ru-RU" sz="2400" kern="1200" smtClean="0"/>
            <a:t> спрос – это предъявленный на товары спрос, который не был удовлетворен по любой причине: отсутствие в продаже, низкое качество, высокая цена и т.п.</a:t>
          </a:r>
          <a:endParaRPr lang="ru-RU" sz="2400" kern="1200"/>
        </a:p>
      </dsp:txBody>
      <dsp:txXfrm>
        <a:off x="83530" y="4261875"/>
        <a:ext cx="10968359" cy="1544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28AAE-B43B-4D9E-B3F2-4B72378069E1}">
      <dsp:nvSpPr>
        <dsp:cNvPr id="0" name=""/>
        <dsp:cNvSpPr/>
      </dsp:nvSpPr>
      <dsp:spPr>
        <a:xfrm>
          <a:off x="0" y="32988"/>
          <a:ext cx="11499272" cy="197276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явным</a:t>
          </a:r>
          <a:r>
            <a:rPr lang="ru-RU" sz="2800" kern="1200" dirty="0" smtClean="0"/>
            <a:t> — когда покупатель, имея определенные финансовые возможности, не может приобрести нужный ему товар по разным причинам;</a:t>
          </a:r>
          <a:endParaRPr lang="ru-RU" sz="2800" kern="1200" dirty="0"/>
        </a:p>
      </dsp:txBody>
      <dsp:txXfrm>
        <a:off x="96302" y="129290"/>
        <a:ext cx="11306668" cy="1780162"/>
      </dsp:txXfrm>
    </dsp:sp>
    <dsp:sp modelId="{28188BA8-DB77-4663-AA65-3B34A99FD0C1}">
      <dsp:nvSpPr>
        <dsp:cNvPr id="0" name=""/>
        <dsp:cNvSpPr/>
      </dsp:nvSpPr>
      <dsp:spPr>
        <a:xfrm>
          <a:off x="0" y="2025914"/>
          <a:ext cx="11499272" cy="197276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скрытым</a:t>
          </a:r>
          <a:r>
            <a:rPr lang="ru-RU" sz="2800" kern="1200" dirty="0" smtClean="0"/>
            <a:t> — проявляется при покупке товара или услуги, которые не являются полноценными заменителями отсутствующего товара или услуги либо вообще не связаны с ним отношениями взаимозаменяемости;</a:t>
          </a:r>
          <a:endParaRPr lang="ru-RU" sz="2800" kern="1200" dirty="0"/>
        </a:p>
      </dsp:txBody>
      <dsp:txXfrm>
        <a:off x="96302" y="2122216"/>
        <a:ext cx="11306668" cy="1780162"/>
      </dsp:txXfrm>
    </dsp:sp>
    <dsp:sp modelId="{B0D6D9F6-1AAB-4732-9362-66559E61C070}">
      <dsp:nvSpPr>
        <dsp:cNvPr id="0" name=""/>
        <dsp:cNvSpPr/>
      </dsp:nvSpPr>
      <dsp:spPr>
        <a:xfrm>
          <a:off x="0" y="4018841"/>
          <a:ext cx="11499272" cy="197276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отложенным</a:t>
          </a:r>
          <a:r>
            <a:rPr lang="ru-RU" sz="2800" kern="1200" dirty="0" smtClean="0"/>
            <a:t> — отложенный на время по разным причинам спрос. К примеру — необходимость накопления определенной суммы денег для покупки конкретных товаров, обязательная покупка товара к конкретному событию и т.п.</a:t>
          </a:r>
          <a:endParaRPr lang="ru-RU" sz="2800" kern="1200" dirty="0"/>
        </a:p>
      </dsp:txBody>
      <dsp:txXfrm>
        <a:off x="96302" y="4115143"/>
        <a:ext cx="11306668" cy="1780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69031-BE8A-4B76-BD44-FD4DE0AB809E}">
      <dsp:nvSpPr>
        <dsp:cNvPr id="0" name=""/>
        <dsp:cNvSpPr/>
      </dsp:nvSpPr>
      <dsp:spPr>
        <a:xfrm>
          <a:off x="0" y="111518"/>
          <a:ext cx="10515600" cy="13127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повседневный спрос — предъявляется практически ежедневно (ТАА первой необходимости);</a:t>
          </a:r>
          <a:endParaRPr lang="ru-RU" sz="3300" kern="1200"/>
        </a:p>
      </dsp:txBody>
      <dsp:txXfrm>
        <a:off x="64083" y="175601"/>
        <a:ext cx="10387434" cy="1184574"/>
      </dsp:txXfrm>
    </dsp:sp>
    <dsp:sp modelId="{4449158D-CBC0-4593-B7C1-7965AFC52703}">
      <dsp:nvSpPr>
        <dsp:cNvPr id="0" name=""/>
        <dsp:cNvSpPr/>
      </dsp:nvSpPr>
      <dsp:spPr>
        <a:xfrm>
          <a:off x="0" y="1519299"/>
          <a:ext cx="10515600" cy="131274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периодический — предъявляется через определенные промежутки времени (сезонный спрос);</a:t>
          </a:r>
          <a:endParaRPr lang="ru-RU" sz="3300" kern="1200"/>
        </a:p>
      </dsp:txBody>
      <dsp:txXfrm>
        <a:off x="64083" y="1583382"/>
        <a:ext cx="10387434" cy="1184574"/>
      </dsp:txXfrm>
    </dsp:sp>
    <dsp:sp modelId="{107EC554-BE5A-4BC6-AD42-43A2E205244E}">
      <dsp:nvSpPr>
        <dsp:cNvPr id="0" name=""/>
        <dsp:cNvSpPr/>
      </dsp:nvSpPr>
      <dsp:spPr>
        <a:xfrm>
          <a:off x="0" y="2927079"/>
          <a:ext cx="10515600" cy="131274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эпизодический — предъявляется изредка, «от случая к случаю» (лечение нераспространенных заболеваний).</a:t>
          </a:r>
          <a:endParaRPr lang="ru-RU" sz="3300" kern="1200"/>
        </a:p>
      </dsp:txBody>
      <dsp:txXfrm>
        <a:off x="64083" y="2991162"/>
        <a:ext cx="10387434" cy="1184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7022B-DB96-4AB8-9CE8-EDEFBB9A7E6B}">
      <dsp:nvSpPr>
        <dsp:cNvPr id="0" name=""/>
        <dsp:cNvSpPr/>
      </dsp:nvSpPr>
      <dsp:spPr>
        <a:xfrm>
          <a:off x="0" y="641065"/>
          <a:ext cx="11896436" cy="17111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Формирующийся спрос</a:t>
          </a:r>
          <a:r>
            <a:rPr lang="ru-RU" sz="2400" kern="1200" dirty="0" smtClean="0"/>
            <a:t> — это спрос на новые и малоизвестные товары и услуги, складывающийся по мере изучения покупателями потребительских свойств товаров, их качества, упаковки и т.п., а также под воздействием мер, предпринимаемых производителями и посредниками для продвижения этих товаров.</a:t>
          </a:r>
          <a:endParaRPr lang="ru-RU" sz="2400" kern="1200" dirty="0"/>
        </a:p>
      </dsp:txBody>
      <dsp:txXfrm>
        <a:off x="83530" y="724595"/>
        <a:ext cx="11729376" cy="1544065"/>
      </dsp:txXfrm>
    </dsp:sp>
    <dsp:sp modelId="{5A0CEB22-55F6-4CD4-97ED-3F51A1F1DAA9}">
      <dsp:nvSpPr>
        <dsp:cNvPr id="0" name=""/>
        <dsp:cNvSpPr/>
      </dsp:nvSpPr>
      <dsp:spPr>
        <a:xfrm>
          <a:off x="0" y="2539390"/>
          <a:ext cx="11896436" cy="17111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smtClean="0"/>
            <a:t>Потенциальный спрос</a:t>
          </a:r>
          <a:r>
            <a:rPr lang="ru-RU" sz="2400" kern="1200" smtClean="0"/>
            <a:t> — потенциально возможный объем спроса покупателей данного торгового предприятия на все товары, определенные группы товаров или на определенную марку товара. Он отражает возможность потребителей направить определенную сумму денег на приобретение товаров и услуг.</a:t>
          </a:r>
          <a:endParaRPr lang="ru-RU" sz="2400" kern="1200"/>
        </a:p>
      </dsp:txBody>
      <dsp:txXfrm>
        <a:off x="83530" y="2622920"/>
        <a:ext cx="11729376" cy="1544065"/>
      </dsp:txXfrm>
    </dsp:sp>
    <dsp:sp modelId="{21715B40-4F25-47B0-8F90-5A323CBD15BA}">
      <dsp:nvSpPr>
        <dsp:cNvPr id="0" name=""/>
        <dsp:cNvSpPr/>
      </dsp:nvSpPr>
      <dsp:spPr>
        <a:xfrm>
          <a:off x="0" y="4437715"/>
          <a:ext cx="11896436" cy="17111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smtClean="0"/>
            <a:t>Совокупный спрос</a:t>
          </a:r>
          <a:r>
            <a:rPr lang="ru-RU" sz="2400" kern="1200" smtClean="0"/>
            <a:t> – это реальный объем товаров, которые потребители, предприятия и правительство готовы приобрести при данном уровне цен. Совокупный спрос может быть приравнен к емкости рынка.</a:t>
          </a:r>
          <a:endParaRPr lang="ru-RU" sz="2400" kern="1200"/>
        </a:p>
      </dsp:txBody>
      <dsp:txXfrm>
        <a:off x="83530" y="4521245"/>
        <a:ext cx="11729376" cy="1544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460D0-EA66-4D4C-AF4D-175885C19A58}">
      <dsp:nvSpPr>
        <dsp:cNvPr id="0" name=""/>
        <dsp:cNvSpPr/>
      </dsp:nvSpPr>
      <dsp:spPr>
        <a:xfrm>
          <a:off x="0" y="562612"/>
          <a:ext cx="11462327" cy="14987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smtClean="0"/>
            <a:t>спрос устойчивый</a:t>
          </a:r>
          <a:r>
            <a:rPr lang="ru-RU" sz="2100" kern="1200" smtClean="0"/>
            <a:t> (консервативный, твердо сформулированный, жесткий) - заранее обдуманный спрос, предъявляется на определенный товар и не допускает его замены каким-либо другим, даже однородным товаром. Обычно устанавливается на товары повседневного потребления, постоянно воспроизводимые в тех же количествах и ассортименте;</a:t>
          </a:r>
          <a:endParaRPr lang="ru-RU" sz="2100" kern="1200"/>
        </a:p>
      </dsp:txBody>
      <dsp:txXfrm>
        <a:off x="73164" y="635776"/>
        <a:ext cx="11315999" cy="1352442"/>
      </dsp:txXfrm>
    </dsp:sp>
    <dsp:sp modelId="{820B009F-922F-4227-93D4-0DA70E0C7079}">
      <dsp:nvSpPr>
        <dsp:cNvPr id="0" name=""/>
        <dsp:cNvSpPr/>
      </dsp:nvSpPr>
      <dsp:spPr>
        <a:xfrm>
          <a:off x="0" y="2121862"/>
          <a:ext cx="11462327" cy="149877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альтернативный</a:t>
          </a:r>
          <a:r>
            <a:rPr lang="ru-RU" sz="2100" kern="1200" dirty="0" smtClean="0"/>
            <a:t> (неустойчивый, мягкий, компромиссный) спрос формируется окончательно в аптеке в процессе непосредственного ознакомления покупателей с товаром и его особенностями; допускает взаимозаменяемость товаров в пределах товарной группы или подгруппы;</a:t>
          </a:r>
          <a:endParaRPr lang="ru-RU" sz="2100" kern="1200" dirty="0"/>
        </a:p>
      </dsp:txBody>
      <dsp:txXfrm>
        <a:off x="73164" y="2195026"/>
        <a:ext cx="11315999" cy="1352442"/>
      </dsp:txXfrm>
    </dsp:sp>
    <dsp:sp modelId="{8A1BB12A-AD0C-47BE-929B-2CF3E4705B2A}">
      <dsp:nvSpPr>
        <dsp:cNvPr id="0" name=""/>
        <dsp:cNvSpPr/>
      </dsp:nvSpPr>
      <dsp:spPr>
        <a:xfrm>
          <a:off x="0" y="3681112"/>
          <a:ext cx="11462327" cy="149877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smtClean="0"/>
            <a:t>импульсный </a:t>
          </a:r>
          <a:r>
            <a:rPr lang="ru-RU" sz="2100" kern="1200" smtClean="0"/>
            <a:t>(спонтанный) спрос — предъявляется покупателями без предварительного обдумывания, возникает непосредственно в местах продажи под воздействием рекламы, выкладки товаров или предложений продавца. Чаще всего это спрос на малоизвестные или новые товары.</a:t>
          </a:r>
          <a:endParaRPr lang="ru-RU" sz="2100" kern="1200"/>
        </a:p>
      </dsp:txBody>
      <dsp:txXfrm>
        <a:off x="73164" y="3754276"/>
        <a:ext cx="11315999" cy="13524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38D75-6A0B-4FF0-9044-A4A89074A391}">
      <dsp:nvSpPr>
        <dsp:cNvPr id="0" name=""/>
        <dsp:cNvSpPr/>
      </dsp:nvSpPr>
      <dsp:spPr>
        <a:xfrm>
          <a:off x="1091" y="0"/>
          <a:ext cx="2447746" cy="5954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заменяемость</a:t>
          </a:r>
          <a:endParaRPr lang="ru-RU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чем больше адекватных заменителей имеет продукт, тем более эластичен спрос на него</a:t>
          </a:r>
          <a:endParaRPr lang="ru-RU" sz="2000" kern="1200" dirty="0"/>
        </a:p>
      </dsp:txBody>
      <dsp:txXfrm>
        <a:off x="72783" y="71692"/>
        <a:ext cx="2304362" cy="5811543"/>
      </dsp:txXfrm>
    </dsp:sp>
    <dsp:sp modelId="{0F464761-E8C3-404F-9983-6E6F86E100F5}">
      <dsp:nvSpPr>
        <dsp:cNvPr id="0" name=""/>
        <dsp:cNvSpPr/>
      </dsp:nvSpPr>
      <dsp:spPr>
        <a:xfrm>
          <a:off x="2860059" y="0"/>
          <a:ext cx="2775352" cy="5954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доля потребительского бюджета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чем больше удельный вес в бюджете потребителя занимает продукт, тем выше эластичность спроса на него.</a:t>
          </a:r>
          <a:endParaRPr lang="ru-RU" sz="2400" kern="1200" dirty="0"/>
        </a:p>
      </dsp:txBody>
      <dsp:txXfrm>
        <a:off x="2941346" y="81287"/>
        <a:ext cx="2612778" cy="5792353"/>
      </dsp:txXfrm>
    </dsp:sp>
    <dsp:sp modelId="{2A8831B5-460F-4FA1-97EA-127B83CCC5D1}">
      <dsp:nvSpPr>
        <dsp:cNvPr id="0" name=""/>
        <dsp:cNvSpPr/>
      </dsp:nvSpPr>
      <dsp:spPr>
        <a:xfrm>
          <a:off x="6046633" y="0"/>
          <a:ext cx="2447746" cy="5954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степень необходимости в товаре</a:t>
          </a:r>
          <a:r>
            <a:rPr lang="ru-RU" sz="2400" kern="1200" dirty="0" smtClean="0"/>
            <a:t>: чем больше необходим данный товар потребителю, тем менее эластичнее спрос на него.</a:t>
          </a:r>
          <a:endParaRPr lang="ru-RU" sz="2400" kern="1200" dirty="0"/>
        </a:p>
      </dsp:txBody>
      <dsp:txXfrm>
        <a:off x="6118325" y="71692"/>
        <a:ext cx="2304362" cy="5811543"/>
      </dsp:txXfrm>
    </dsp:sp>
    <dsp:sp modelId="{061E1911-FFC1-46B7-9424-449803A2D336}">
      <dsp:nvSpPr>
        <dsp:cNvPr id="0" name=""/>
        <dsp:cNvSpPr/>
      </dsp:nvSpPr>
      <dsp:spPr>
        <a:xfrm>
          <a:off x="8905601" y="0"/>
          <a:ext cx="2447746" cy="5954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фактор времени</a:t>
          </a:r>
          <a:r>
            <a:rPr lang="ru-RU" sz="1800" kern="1200" dirty="0" smtClean="0"/>
            <a:t>, чем длиннее период времени для принятия решения, тем эластичнее спрос на продукт,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фактор времени – мера срочности, если  нет времени на поиски более доступной альтернативы – спрос не эластичен.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Покупку можно отложить – появляется время на поиски товара с более низкой ценой, что увеличивает степень эластичности.</a:t>
          </a:r>
          <a:endParaRPr lang="ru-RU" sz="1800" kern="1200" dirty="0"/>
        </a:p>
      </dsp:txBody>
      <dsp:txXfrm>
        <a:off x="8977293" y="71692"/>
        <a:ext cx="2304362" cy="58115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62089-DCCA-4AB2-9856-E6F97AE2CD6A}">
      <dsp:nvSpPr>
        <dsp:cNvPr id="0" name=""/>
        <dsp:cNvSpPr/>
      </dsp:nvSpPr>
      <dsp:spPr>
        <a:xfrm>
          <a:off x="149192" y="283322"/>
          <a:ext cx="5584320" cy="5089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изменение предпочтений потребителей</a:t>
          </a:r>
          <a:r>
            <a:rPr lang="ru-RU" sz="3300" kern="1200" dirty="0" smtClean="0"/>
            <a:t>. </a:t>
          </a:r>
        </a:p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Возрастание потребительских предпочтений может быть вызвано рекламой, изменением моды, неблагоприятное влияние может оказать информация о побочных эффектах.</a:t>
          </a:r>
          <a:endParaRPr lang="ru-RU" sz="3300" kern="1200" dirty="0"/>
        </a:p>
      </dsp:txBody>
      <dsp:txXfrm>
        <a:off x="149192" y="283322"/>
        <a:ext cx="5584320" cy="5089649"/>
      </dsp:txXfrm>
    </dsp:sp>
    <dsp:sp modelId="{D23B4618-47FD-4FB9-A901-3587B125B554}">
      <dsp:nvSpPr>
        <dsp:cNvPr id="0" name=""/>
        <dsp:cNvSpPr/>
      </dsp:nvSpPr>
      <dsp:spPr>
        <a:xfrm>
          <a:off x="6033335" y="311048"/>
          <a:ext cx="5584320" cy="50526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доход потребителей. </a:t>
          </a:r>
        </a:p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Если доход потребителя увеличился, то при той же цене потребитель сможет купить большее количество товара.</a:t>
          </a:r>
          <a:endParaRPr lang="ru-RU" sz="3300" kern="1200" dirty="0"/>
        </a:p>
      </dsp:txBody>
      <dsp:txXfrm>
        <a:off x="6033335" y="311048"/>
        <a:ext cx="5584320" cy="50526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E3053-9835-4C08-9303-EFCDD7FFFB8F}">
      <dsp:nvSpPr>
        <dsp:cNvPr id="0" name=""/>
        <dsp:cNvSpPr/>
      </dsp:nvSpPr>
      <dsp:spPr>
        <a:xfrm>
          <a:off x="0" y="546309"/>
          <a:ext cx="11425382" cy="19773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рассматриваемый период времени </a:t>
          </a:r>
          <a:r>
            <a:rPr lang="ru-RU" sz="2800" kern="1200" dirty="0" smtClean="0"/>
            <a:t>(мгновенный, краткосрочный, долгосрочный), чем более ограниченным промежутком времени располагает производитель для адаптации к измененной цене, тем относительно ниже будет эластичность его предложения.</a:t>
          </a:r>
          <a:endParaRPr lang="ru-RU" sz="2800" kern="1200" dirty="0"/>
        </a:p>
      </dsp:txBody>
      <dsp:txXfrm>
        <a:off x="96524" y="642833"/>
        <a:ext cx="11232334" cy="1784252"/>
      </dsp:txXfrm>
    </dsp:sp>
    <dsp:sp modelId="{1AFAF556-E77B-4A68-BE90-2EED0463C46B}">
      <dsp:nvSpPr>
        <dsp:cNvPr id="0" name=""/>
        <dsp:cNvSpPr/>
      </dsp:nvSpPr>
      <dsp:spPr>
        <a:xfrm>
          <a:off x="0" y="2710810"/>
          <a:ext cx="11425382" cy="19773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характер технологии и продолжительность производственного периода</a:t>
          </a:r>
          <a:r>
            <a:rPr lang="ru-RU" sz="2800" kern="1200" dirty="0" smtClean="0"/>
            <a:t>. Чем длиннее цикл производства, тем менее эластичнее предложение. </a:t>
          </a:r>
          <a:endParaRPr lang="ru-RU" sz="2800" kern="1200" dirty="0"/>
        </a:p>
      </dsp:txBody>
      <dsp:txXfrm>
        <a:off x="96524" y="2807334"/>
        <a:ext cx="11232334" cy="17842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BBD72-779B-451B-90BD-34D6E125F2C9}">
      <dsp:nvSpPr>
        <dsp:cNvPr id="0" name=""/>
        <dsp:cNvSpPr/>
      </dsp:nvSpPr>
      <dsp:spPr>
        <a:xfrm>
          <a:off x="0" y="2998"/>
          <a:ext cx="11848290" cy="113581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цены на ресурсы </a:t>
          </a:r>
          <a:r>
            <a:rPr lang="ru-RU" sz="2400" kern="1200" dirty="0" smtClean="0"/>
            <a:t>(материальные, трудовые, информационные): уменьшение затрат на ресурсы приводит к снижению издержек производства и увеличению предложения и наоборот.</a:t>
          </a:r>
          <a:endParaRPr lang="ru-RU" sz="2400" kern="1200" dirty="0"/>
        </a:p>
      </dsp:txBody>
      <dsp:txXfrm>
        <a:off x="55446" y="58444"/>
        <a:ext cx="11737398" cy="1024922"/>
      </dsp:txXfrm>
    </dsp:sp>
    <dsp:sp modelId="{4B380735-FF88-4DBB-909E-CD35FF28AF24}">
      <dsp:nvSpPr>
        <dsp:cNvPr id="0" name=""/>
        <dsp:cNvSpPr/>
      </dsp:nvSpPr>
      <dsp:spPr>
        <a:xfrm>
          <a:off x="0" y="1151074"/>
          <a:ext cx="11848290" cy="113581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технология производства</a:t>
          </a:r>
          <a:r>
            <a:rPr lang="ru-RU" sz="2400" kern="1200" dirty="0" smtClean="0"/>
            <a:t>. Современные технологии снижают издержки производства и повышают предложение.</a:t>
          </a:r>
          <a:endParaRPr lang="ru-RU" sz="2400" kern="1200" dirty="0"/>
        </a:p>
      </dsp:txBody>
      <dsp:txXfrm>
        <a:off x="55446" y="1206520"/>
        <a:ext cx="11737398" cy="1024922"/>
      </dsp:txXfrm>
    </dsp:sp>
    <dsp:sp modelId="{C17A0B04-1BFE-44B1-922D-E132448BF7A4}">
      <dsp:nvSpPr>
        <dsp:cNvPr id="0" name=""/>
        <dsp:cNvSpPr/>
      </dsp:nvSpPr>
      <dsp:spPr>
        <a:xfrm>
          <a:off x="0" y="2299151"/>
          <a:ext cx="11848290" cy="113581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налоги</a:t>
          </a:r>
          <a:r>
            <a:rPr lang="ru-RU" sz="2400" kern="1200" dirty="0" smtClean="0"/>
            <a:t>: рост налогов приводит к повышению издержек, что влечет к сокращению предложения и наоборот предоставление льгот по налогообложению приводит к его увеличению.</a:t>
          </a:r>
          <a:endParaRPr lang="ru-RU" sz="2400" kern="1200" dirty="0"/>
        </a:p>
      </dsp:txBody>
      <dsp:txXfrm>
        <a:off x="55446" y="2354597"/>
        <a:ext cx="11737398" cy="1024922"/>
      </dsp:txXfrm>
    </dsp:sp>
    <dsp:sp modelId="{E42CF68A-E9A2-4990-B2DB-FEBCD2F4378D}">
      <dsp:nvSpPr>
        <dsp:cNvPr id="0" name=""/>
        <dsp:cNvSpPr/>
      </dsp:nvSpPr>
      <dsp:spPr>
        <a:xfrm>
          <a:off x="0" y="3447228"/>
          <a:ext cx="11848290" cy="113581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цены на другие товары</a:t>
          </a:r>
          <a:r>
            <a:rPr lang="ru-RU" sz="2400" kern="1200" dirty="0" smtClean="0"/>
            <a:t>. Увеличение цены на один товар может привести к снижению предложения на другой. Ожидаемое снижение цен может привести к увеличению текущего предложения.</a:t>
          </a:r>
          <a:endParaRPr lang="ru-RU" sz="2400" kern="1200" dirty="0"/>
        </a:p>
      </dsp:txBody>
      <dsp:txXfrm>
        <a:off x="55446" y="3502674"/>
        <a:ext cx="11737398" cy="1024922"/>
      </dsp:txXfrm>
    </dsp:sp>
    <dsp:sp modelId="{A67F5487-A134-485B-8E42-4A86DE272E09}">
      <dsp:nvSpPr>
        <dsp:cNvPr id="0" name=""/>
        <dsp:cNvSpPr/>
      </dsp:nvSpPr>
      <dsp:spPr>
        <a:xfrm>
          <a:off x="0" y="4595304"/>
          <a:ext cx="11848290" cy="113581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число продавцов на рынке </a:t>
          </a:r>
          <a:r>
            <a:rPr lang="ru-RU" sz="2400" kern="1200" dirty="0" smtClean="0"/>
            <a:t>– чем больше количество продавцов конкретного товара, тем выше предложение.</a:t>
          </a:r>
          <a:endParaRPr lang="ru-RU" sz="2400" kern="1200" dirty="0"/>
        </a:p>
      </dsp:txBody>
      <dsp:txXfrm>
        <a:off x="55446" y="4650750"/>
        <a:ext cx="11737398" cy="1024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2721-D6B3-43F5-84A4-DD895077E25B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E54C3-DF1A-4696-9924-6BD299C7A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3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FF4B1-61B1-9657-D227-6E0B77CDC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ACAC35-7A5D-FBC0-12C8-E913043F8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AA794-B765-2D7E-2DC6-BF77B353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8C1-F2EB-4BF3-8BC4-E8692588A619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872294-0AE8-9A6F-8E22-803363FD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7FD1A-FF5B-CB56-0C04-DE1EE999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6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2D59A-B7F4-94A8-2DDD-C937F48D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74E3FB-B886-D07A-756C-17DAC7C90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9F724-E9A1-B375-B86A-50937AA4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7CF4-9F85-46F2-AF07-234156B8B462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98E27-F758-58FD-CFD4-5D89F04D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BF684-71C1-231C-4E00-29C2538C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4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511E22-1B5F-A730-AD7C-3F53286DE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6434CD-8FBE-91E7-FF1C-1BE667A57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7D117-ABC6-B7EC-FA99-C031CE0B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1043-1C73-4311-89E5-559EA5A47050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FB901-0BF1-3E54-04DC-65F1D224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05A7D-27A2-81B6-71CD-44724201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3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9F6AB-9F03-FF4F-1A22-2AB888CF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27E3B-CAD3-0CB3-40AF-2B8F18F45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F84EB-31ED-557E-F349-ABA94981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FCE5-E332-4639-86E3-E11655D5D204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5B356-B9AC-0374-D709-44A1FFE0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8C452-D1BC-857B-B1A1-67996CE1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5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4E4A3-5CF3-B68A-42C2-7D5AB63F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59E837-2168-7448-F64E-A53566B49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F4403-139E-D2B9-1804-6497ECBC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B3B1-9678-4087-B995-B46F19668197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42736C-AECC-3CF6-5475-5620BD4B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0A824-DE56-BC01-715D-139E4725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8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182C0-ED86-DBFE-8F1A-4A1E0A9D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2936F0-9C18-F62F-1DCA-0214F944B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F7206B-CCC6-020E-A1F5-E6C094204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09245E-EDA8-1BDF-B817-5E638459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F392-91B0-4EDE-B572-53357A2AA85A}" type="datetime1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315DC4-B199-8D2A-9409-2154AC0D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3451A9-AD13-AD45-B3CA-DECA5B09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8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39BAF-A83A-0810-98A4-567CAE78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D3F212-CC22-D2CC-9502-9EC4B81D0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5CA2D5-D1AF-27A7-164A-327BB2169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74AD80-ACE5-CE1D-ABF1-467C59D79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0E4D54-A25D-1B1F-7C76-333AD9537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1D09C6-D9FE-E5DB-85D5-960787C7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1912-2031-42BF-A342-599809AAD752}" type="datetime1">
              <a:rPr lang="ru-RU" smtClean="0"/>
              <a:t>23.03.2026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19A6D9-0346-C747-B7C8-85229C52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4B73B2-47F8-692D-A864-7C09D130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2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493F4-6C14-81B8-B0E7-5094D983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668622-1EBC-CDFD-45D5-9D38FFD9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EB02-F732-44BA-968C-8AA667EB83EA}" type="datetime1">
              <a:rPr lang="ru-RU" smtClean="0"/>
              <a:t>23.03.2026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41D88C-C0B2-3A20-CC46-8DDA78B6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EA6B1C-EE1D-C233-B89C-6D3D7D63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2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D0619A-09A1-B128-454D-D89035D5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0A75-F294-4AFD-B4F5-C97D6572EFEB}" type="datetime1">
              <a:rPr lang="ru-RU" smtClean="0"/>
              <a:t>23.03.2026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FB5EFC-BB33-8D70-F632-A78CAF97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A81B73-3C35-7731-AF12-4628EC81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A7E6D-2A15-F51A-9F1E-02923939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49490-1171-1B00-C2F9-3F405AC2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AD1F69-2058-2BEE-2FA7-321823ABF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DF004-96DD-A87D-90C1-DAC9F184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2B90-9201-4FFF-8B8B-9C2B96ED3817}" type="datetime1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6DD71-A9D2-3348-00B9-D19426FD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5865D6-C807-9DB8-A4FA-1F5721F5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5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A1CF9-92F4-F26D-627D-716995BE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F5E554-65FA-2F3B-F756-794854962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7073F8-5ED5-85F8-7DC0-E497F17D0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6BE7EA-978F-1F62-CE2A-AF2EC62F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BFC5-1FB2-4549-8387-D1C7540E1A6B}" type="datetime1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83B21-ED3A-DAAD-E508-62B1B8E3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EBFA01-6DFB-B563-DCF5-38F74F67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6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92D7E-3D56-6F11-75BB-72865D2D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A160C9-7A6F-A269-596D-9BC8BD778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FC6F8-8957-9E9E-9F74-D98B8B6B0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042D-E8D5-4F33-BAFE-98070E0D4E5C}" type="datetime1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03C2C7-9D8A-6475-7BDE-31BF72E7C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AD5AF-4851-BF4E-51FB-99CAF3A2A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6C38-FEDC-4AA2-BD90-71F56021E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1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65312-B162-9D21-1FF5-1CDF77FA7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158" y="903188"/>
            <a:ext cx="9398598" cy="370782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Тема 2.2. Фармацевтический </a:t>
            </a:r>
            <a:r>
              <a:rPr lang="ru-RU" b="1" dirty="0">
                <a:latin typeface="+mn-lt"/>
              </a:rPr>
              <a:t>маркетинг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974" r="20397"/>
          <a:stretch/>
        </p:blipFill>
        <p:spPr>
          <a:xfrm>
            <a:off x="0" y="-1"/>
            <a:ext cx="1607127" cy="1467435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87D2C88D-07E8-58F4-65DA-B294916F34CA}"/>
              </a:ext>
            </a:extLst>
          </p:cNvPr>
          <p:cNvSpPr txBox="1">
            <a:spLocks/>
          </p:cNvSpPr>
          <p:nvPr/>
        </p:nvSpPr>
        <p:spPr>
          <a:xfrm>
            <a:off x="3324501" y="4835139"/>
            <a:ext cx="5542998" cy="10761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D9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0" i="0" u="none" strike="noStrike" kern="1200" cap="all" spc="200" normalizeH="0" baseline="0" noProof="0" dirty="0">
                <a:ln>
                  <a:noFill/>
                </a:ln>
                <a:solidFill>
                  <a:srgbClr val="45455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МДК 01.01. Организация деятельности аптеки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2D9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0" i="0" u="none" strike="noStrike" kern="1200" cap="all" spc="200" normalizeH="0" baseline="0" noProof="0" dirty="0">
                <a:ln>
                  <a:noFill/>
                </a:ln>
                <a:solidFill>
                  <a:srgbClr val="45455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 ее структурных подразделений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571DAF-7FEF-9A4E-745B-8B2960C25F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828" y="506012"/>
            <a:ext cx="7474344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07DDF-6E74-AD0A-58B9-8A3D0B9A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103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Все потенциальные покупатели различаются:</a:t>
            </a:r>
            <a:endParaRPr lang="ru-RU" sz="6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5A743C-645B-269B-7BA9-11758B6E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86" y="867532"/>
            <a:ext cx="10515600" cy="4351338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половозрастной структуре;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уровню образования;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материальной обеспеченности</a:t>
            </a: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мотивации покупок.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8" y="3778207"/>
            <a:ext cx="7948485" cy="288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5"/>
            <a:ext cx="1377247" cy="12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C6251F-6217-389A-68DF-DF2CA4CA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247" y="665669"/>
            <a:ext cx="10306753" cy="5690681"/>
          </a:xfrm>
        </p:spPr>
        <p:txBody>
          <a:bodyPr>
            <a:normAutofit fontScale="85000" lnSpcReduction="1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 проведении сегментации рынка определяется вид спроса, проводится демографическая сегментация, а также проводится анкетирование покупателей.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ыбор 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сегмента на рынке </a:t>
            </a: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определяется:</a:t>
            </a:r>
            <a:endParaRPr lang="ru-RU" sz="2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количественными 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параметрами (</a:t>
            </a:r>
            <a:r>
              <a:rPr lang="ru-RU" sz="2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емкость рынка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т.е. максимальное количество товара, которое могло быть продано на рынке за определенное время);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площадью 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рынка;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численностью 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покупателей, т.е. </a:t>
            </a: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плотностью 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населения;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транспортной доступностью;</a:t>
            </a:r>
            <a:endParaRPr lang="ru-RU" sz="2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прибыльностью, доходностью;</a:t>
            </a:r>
            <a:endParaRPr lang="ru-RU" sz="2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защищенностью </a:t>
            </a:r>
            <a:r>
              <a:rPr lang="ru-RU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 конкурентов.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5"/>
            <a:ext cx="1377247" cy="12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3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5" y="169430"/>
            <a:ext cx="9236786" cy="6552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5"/>
            <a:ext cx="1377247" cy="12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7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B8C89-5CF4-682D-5C32-96CA6FA97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3. Основные </a:t>
            </a:r>
            <a:r>
              <a:rPr lang="ru-RU" sz="32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экономические законы</a:t>
            </a:r>
            <a:endParaRPr lang="ru-RU" sz="6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837C5-8403-0504-F39E-3027C14B7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262838"/>
            <a:ext cx="11150600" cy="1588420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R="20193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прос</a:t>
            </a: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фарм. рынке можно рассматривать как количество ТАА и услуг, которые желают и могут приобрести потребители за определенный срок по определенной цене. </a:t>
            </a:r>
            <a:endParaRPr lang="ru-RU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51" t="21433" b="10512"/>
          <a:stretch/>
        </p:blipFill>
        <p:spPr>
          <a:xfrm>
            <a:off x="5870481" y="3152220"/>
            <a:ext cx="5887409" cy="314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5"/>
            <a:ext cx="1237673" cy="11298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3346" y="3232727"/>
            <a:ext cx="5164922" cy="310854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</a:rPr>
              <a:t>Закон спроса </a:t>
            </a:r>
            <a:r>
              <a:rPr lang="ru-RU" sz="2800" dirty="0"/>
              <a:t>утверждает, что при прочих равных условиях между ценой на товар и величиной спроса существует обратная зависимость, т.е. </a:t>
            </a:r>
            <a:r>
              <a:rPr lang="ru-RU" sz="2800" b="1" dirty="0"/>
              <a:t>снижение цены приводит к увеличению спроса </a:t>
            </a:r>
            <a:r>
              <a:rPr lang="ru-RU" sz="2800" dirty="0"/>
              <a:t>и наоборот.</a:t>
            </a:r>
          </a:p>
        </p:txBody>
      </p:sp>
    </p:spTree>
    <p:extLst>
      <p:ext uri="{BB962C8B-B14F-4D97-AF65-F5344CB8AC3E}">
        <p14:creationId xmlns:p14="http://schemas.microsoft.com/office/powerpoint/2010/main" val="350150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592FD7-1CF7-C2E1-A6D0-B718DC7FF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92" y="1099226"/>
            <a:ext cx="11293813" cy="5758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Зависимость спроса от цены характеризуется коэффициентом ценовой эластичности </a:t>
            </a:r>
            <a:r>
              <a:rPr lang="ru-RU" dirty="0" err="1">
                <a:cs typeface="Times New Roman" panose="02020603050405020304" pitchFamily="18" charset="0"/>
              </a:rPr>
              <a:t>Ed</a:t>
            </a:r>
            <a:r>
              <a:rPr lang="ru-RU" dirty="0"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                                  </a:t>
            </a:r>
            <a:r>
              <a:rPr lang="ru-RU" dirty="0" err="1">
                <a:cs typeface="Times New Roman" panose="02020603050405020304" pitchFamily="18" charset="0"/>
              </a:rPr>
              <a:t>Ed</a:t>
            </a:r>
            <a:r>
              <a:rPr lang="ru-RU" dirty="0">
                <a:cs typeface="Times New Roman" panose="02020603050405020304" pitchFamily="18" charset="0"/>
              </a:rPr>
              <a:t> =   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где </a:t>
            </a:r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Q</a:t>
            </a:r>
            <a:r>
              <a:rPr lang="ru-RU" sz="2400" dirty="0" smtClean="0">
                <a:cs typeface="Times New Roman" panose="02020603050405020304" pitchFamily="18" charset="0"/>
              </a:rPr>
              <a:t>0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и Q</a:t>
            </a:r>
            <a:r>
              <a:rPr lang="ru-RU" sz="2400" dirty="0">
                <a:cs typeface="Times New Roman" panose="02020603050405020304" pitchFamily="18" charset="0"/>
              </a:rPr>
              <a:t>1</a:t>
            </a:r>
            <a:r>
              <a:rPr lang="ru-RU" dirty="0">
                <a:cs typeface="Times New Roman" panose="02020603050405020304" pitchFamily="18" charset="0"/>
              </a:rPr>
              <a:t> – начальное и конечное значение количества приобретенных товаров</a:t>
            </a:r>
          </a:p>
          <a:p>
            <a:r>
              <a:rPr lang="ru-RU" dirty="0">
                <a:cs typeface="Times New Roman" panose="02020603050405020304" pitchFamily="18" charset="0"/>
              </a:rPr>
              <a:t>Р</a:t>
            </a:r>
            <a:r>
              <a:rPr lang="ru-RU" sz="2400" dirty="0">
                <a:cs typeface="Times New Roman" panose="02020603050405020304" pitchFamily="18" charset="0"/>
              </a:rPr>
              <a:t>0</a:t>
            </a:r>
            <a:r>
              <a:rPr lang="ru-RU" dirty="0">
                <a:cs typeface="Times New Roman" panose="02020603050405020304" pitchFamily="18" charset="0"/>
              </a:rPr>
              <a:t> и Р</a:t>
            </a:r>
            <a:r>
              <a:rPr lang="ru-RU" sz="2400" dirty="0">
                <a:cs typeface="Times New Roman" panose="02020603050405020304" pitchFamily="18" charset="0"/>
              </a:rPr>
              <a:t>1</a:t>
            </a:r>
            <a:r>
              <a:rPr lang="ru-RU" dirty="0">
                <a:cs typeface="Times New Roman" panose="02020603050405020304" pitchFamily="18" charset="0"/>
              </a:rPr>
              <a:t> - начальное и конечное значение цены товара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54DEA0-939B-2677-F236-E49E690C5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94" y="2135557"/>
            <a:ext cx="1974978" cy="7430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14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5"/>
            <a:ext cx="1237673" cy="11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8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92BB2F-4187-93CF-25B5-B60E4A93D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432721"/>
            <a:ext cx="10935511" cy="564194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169301-0216-B83F-086D-ABAB335CD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41" y="690778"/>
            <a:ext cx="2330900" cy="6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1BA5E5-D525-3B70-37D1-249F722645C7}"/>
              </a:ext>
            </a:extLst>
          </p:cNvPr>
          <p:cNvSpPr txBox="1"/>
          <p:nvPr/>
        </p:nvSpPr>
        <p:spPr>
          <a:xfrm>
            <a:off x="326675" y="1400364"/>
            <a:ext cx="11736114" cy="3706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32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ru-RU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показывает, на сколько изменяется цена при изменении спроса на 1%</a:t>
            </a:r>
          </a:p>
          <a:p>
            <a:pPr marR="20193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Если │</a:t>
            </a:r>
            <a:r>
              <a:rPr lang="ru-RU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ru-RU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│&gt; 1 – спрос эластичный</a:t>
            </a:r>
          </a:p>
          <a:p>
            <a:pPr marR="20193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Если │</a:t>
            </a:r>
            <a:r>
              <a:rPr lang="ru-RU" sz="2800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ru-RU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│ &lt;1 </a:t>
            </a:r>
            <a:r>
              <a:rPr lang="ru-RU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спрос неэластичный</a:t>
            </a:r>
          </a:p>
          <a:p>
            <a:pPr marR="20320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032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r>
              <a:rPr lang="ru-RU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ru-RU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│= 0 – спрос абсолютно неэластичный</a:t>
            </a:r>
          </a:p>
          <a:p>
            <a:pPr marR="203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r>
              <a:rPr lang="ru-RU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ru-RU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│ = 1 – спрос абсолютно эластичный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15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5"/>
            <a:ext cx="1237673" cy="1129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8758" y="5180906"/>
            <a:ext cx="8772065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Неэластичный спрос </a:t>
            </a:r>
            <a:r>
              <a:rPr lang="ru-RU" sz="2400" dirty="0"/>
              <a:t>— это ситуация, при которой </a:t>
            </a:r>
            <a:r>
              <a:rPr lang="ru-RU" sz="2400" b="1" dirty="0"/>
              <a:t>изменение цены</a:t>
            </a:r>
            <a:r>
              <a:rPr lang="ru-RU" sz="2400" dirty="0"/>
              <a:t> товара </a:t>
            </a:r>
            <a:r>
              <a:rPr lang="ru-RU" sz="2400" b="1" dirty="0" smtClean="0"/>
              <a:t>НЕ </a:t>
            </a:r>
            <a:r>
              <a:rPr lang="ru-RU" sz="2400" b="1" dirty="0"/>
              <a:t>влияет на количество спроса </a:t>
            </a:r>
            <a:r>
              <a:rPr lang="ru-RU" sz="2400" dirty="0"/>
              <a:t>на него и не ведёт к значительному изменению объёмов продаж. </a:t>
            </a:r>
          </a:p>
        </p:txBody>
      </p:sp>
    </p:spTree>
    <p:extLst>
      <p:ext uri="{BB962C8B-B14F-4D97-AF65-F5344CB8AC3E}">
        <p14:creationId xmlns:p14="http://schemas.microsoft.com/office/powerpoint/2010/main" val="59052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11C41F-2C48-7AE8-369D-AB7E80E8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99" y="662494"/>
            <a:ext cx="10941995" cy="5693856"/>
          </a:xfrm>
        </p:spPr>
        <p:txBody>
          <a:bodyPr>
            <a:normAutofit/>
          </a:bodyPr>
          <a:lstStyle/>
          <a:p>
            <a:pPr marR="201930"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0193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Цена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лекарственный препарат снизилась с 13 до 12 рублей. Это повлияло на привлечение покупателей, и спрос увеличился с 5000 упаковок до 7000 упаковок. Рассчитать коэффициент эластичности. </a:t>
            </a:r>
          </a:p>
          <a:p>
            <a:pPr marR="201930"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R="20193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= (7-5):</a:t>
            </a: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/ (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13-12):12 </a:t>
            </a: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0193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&gt;1, спрос эластичен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16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5"/>
            <a:ext cx="1237673" cy="11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8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BD0E2B-175F-357F-9C39-F6021640A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74" y="780768"/>
            <a:ext cx="10624226" cy="5165286"/>
          </a:xfrm>
        </p:spPr>
        <p:txBody>
          <a:bodyPr>
            <a:normAutofit/>
          </a:bodyPr>
          <a:lstStyle/>
          <a:p>
            <a:pPr marR="201930"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  <a:endParaRPr lang="ru-RU" sz="3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01930"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Цена на лекарственный препарат Но-шпа возросла в рублевом эквиваленте на 300%. Спрос снизился на 50 %. Рассчитать коэффициент эластичности. Указать, эластичен ли спрос.</a:t>
            </a:r>
          </a:p>
          <a:p>
            <a:pPr marR="201930"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R="20193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3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ru-RU" sz="3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-50</a:t>
            </a:r>
            <a:r>
              <a:rPr lang="ru-RU" sz="3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% : </a:t>
            </a:r>
            <a:r>
              <a:rPr lang="ru-RU" sz="3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300% =│-0.17│ &lt;1, спрос неэластичен.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17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5"/>
            <a:ext cx="1237673" cy="11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4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762439"/>
              </p:ext>
            </p:extLst>
          </p:nvPr>
        </p:nvGraphicFramePr>
        <p:xfrm>
          <a:off x="714835" y="845871"/>
          <a:ext cx="11135420" cy="627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3132" y="261096"/>
            <a:ext cx="7308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По степени удовлетворения различают: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45"/>
            <a:ext cx="1237673" cy="11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8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957909"/>
              </p:ext>
            </p:extLst>
          </p:nvPr>
        </p:nvGraphicFramePr>
        <p:xfrm>
          <a:off x="378690" y="780963"/>
          <a:ext cx="11499273" cy="6024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35128" y="237009"/>
            <a:ext cx="6425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Неудовлетворенный спрос может быть: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46"/>
            <a:ext cx="877455" cy="8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8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План занятия</a:t>
            </a:r>
            <a:endParaRPr lang="ru-RU" b="1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>
                <a:cs typeface="Times New Roman" panose="02020603050405020304" pitchFamily="18" charset="0"/>
              </a:rPr>
              <a:t>Понятие о маркетинге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cs typeface="Times New Roman" panose="02020603050405020304" pitchFamily="18" charset="0"/>
              </a:rPr>
              <a:t>Сегментация рынка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cs typeface="Times New Roman" panose="02020603050405020304" pitchFamily="18" charset="0"/>
              </a:rPr>
              <a:t>Основные экономические законы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cs typeface="Times New Roman" panose="02020603050405020304" pitchFamily="18" charset="0"/>
              </a:rPr>
              <a:t>Формы продвижения товаров аптечного ассортимента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cs typeface="Times New Roman" panose="02020603050405020304" pitchFamily="18" charset="0"/>
              </a:rPr>
              <a:t>Методы анализа ассортимента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974" r="20397"/>
          <a:stretch/>
        </p:blipFill>
        <p:spPr>
          <a:xfrm>
            <a:off x="0" y="-1"/>
            <a:ext cx="1607127" cy="14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21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070188"/>
              </p:ext>
            </p:extLst>
          </p:nvPr>
        </p:nvGraphicFramePr>
        <p:xfrm>
          <a:off x="912091" y="170663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28607" y="621206"/>
            <a:ext cx="8179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По периодичности возникновения рассматривают: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45"/>
            <a:ext cx="1237673" cy="11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01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700510"/>
              </p:ext>
            </p:extLst>
          </p:nvPr>
        </p:nvGraphicFramePr>
        <p:xfrm>
          <a:off x="175492" y="570067"/>
          <a:ext cx="11896436" cy="6789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21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45"/>
            <a:ext cx="1237673" cy="1129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0059" y="468543"/>
            <a:ext cx="3286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Кроме того, выделяют:</a:t>
            </a:r>
          </a:p>
        </p:txBody>
      </p:sp>
    </p:spTree>
    <p:extLst>
      <p:ext uri="{BB962C8B-B14F-4D97-AF65-F5344CB8AC3E}">
        <p14:creationId xmlns:p14="http://schemas.microsoft.com/office/powerpoint/2010/main" val="2262782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197869"/>
              </p:ext>
            </p:extLst>
          </p:nvPr>
        </p:nvGraphicFramePr>
        <p:xfrm>
          <a:off x="378691" y="1059105"/>
          <a:ext cx="11462327" cy="574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31415" y="532125"/>
            <a:ext cx="7624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Виды спроса в зависимости от намерений покупателей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45"/>
            <a:ext cx="1154545" cy="10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82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0F8C0E5-F387-4257-A04D-99BFFD1B5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422093"/>
              </p:ext>
            </p:extLst>
          </p:nvPr>
        </p:nvGraphicFramePr>
        <p:xfrm>
          <a:off x="1533237" y="944885"/>
          <a:ext cx="9406745" cy="49283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045613">
                  <a:extLst>
                    <a:ext uri="{9D8B030D-6E8A-4147-A177-3AD203B41FA5}">
                      <a16:colId xmlns:a16="http://schemas.microsoft.com/office/drawing/2014/main" val="1854206443"/>
                    </a:ext>
                  </a:extLst>
                </a:gridCol>
                <a:gridCol w="2044652">
                  <a:extLst>
                    <a:ext uri="{9D8B030D-6E8A-4147-A177-3AD203B41FA5}">
                      <a16:colId xmlns:a16="http://schemas.microsoft.com/office/drawing/2014/main" val="2881209182"/>
                    </a:ext>
                  </a:extLst>
                </a:gridCol>
                <a:gridCol w="1772480">
                  <a:extLst>
                    <a:ext uri="{9D8B030D-6E8A-4147-A177-3AD203B41FA5}">
                      <a16:colId xmlns:a16="http://schemas.microsoft.com/office/drawing/2014/main" val="2715229857"/>
                    </a:ext>
                  </a:extLst>
                </a:gridCol>
                <a:gridCol w="2044652">
                  <a:extLst>
                    <a:ext uri="{9D8B030D-6E8A-4147-A177-3AD203B41FA5}">
                      <a16:colId xmlns:a16="http://schemas.microsoft.com/office/drawing/2014/main" val="2476260479"/>
                    </a:ext>
                  </a:extLst>
                </a:gridCol>
                <a:gridCol w="1499348">
                  <a:extLst>
                    <a:ext uri="{9D8B030D-6E8A-4147-A177-3AD203B41FA5}">
                      <a16:colId xmlns:a16="http://schemas.microsoft.com/office/drawing/2014/main" val="1347136929"/>
                    </a:ext>
                  </a:extLst>
                </a:gridCol>
              </a:tblGrid>
              <a:tr h="1722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 dirty="0">
                          <a:effectLst/>
                        </a:rPr>
                        <a:t>период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 dirty="0">
                          <a:effectLst/>
                        </a:rPr>
                        <a:t>Число обращений в день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 dirty="0">
                          <a:effectLst/>
                        </a:rPr>
                        <a:t>Отпущено </a:t>
                      </a:r>
                      <a:r>
                        <a:rPr lang="ru-RU" sz="2800" dirty="0" err="1">
                          <a:effectLst/>
                        </a:rPr>
                        <a:t>гутталакса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 dirty="0">
                          <a:effectLst/>
                        </a:rPr>
                        <a:t>замена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отказ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7458881"/>
                  </a:ext>
                </a:extLst>
              </a:tr>
              <a:tr h="563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1 день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 dirty="0">
                          <a:effectLst/>
                        </a:rPr>
                        <a:t>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057374"/>
                  </a:ext>
                </a:extLst>
              </a:tr>
              <a:tr h="563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2 день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7485325"/>
                  </a:ext>
                </a:extLst>
              </a:tr>
              <a:tr h="563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3 день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586248"/>
                  </a:ext>
                </a:extLst>
              </a:tr>
              <a:tr h="563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Среднее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676894"/>
                  </a:ext>
                </a:extLst>
              </a:tr>
              <a:tr h="831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Всего за месяц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150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90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>
                          <a:effectLst/>
                        </a:rPr>
                        <a:t>30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800" dirty="0">
                          <a:effectLst/>
                        </a:rPr>
                        <a:t>30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086535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23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33237" y="360218"/>
            <a:ext cx="1011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Пример: Рассчитать размеры ежемесячного спроса на препарат </a:t>
            </a:r>
            <a:r>
              <a:rPr lang="ru-RU" sz="2400" b="1" dirty="0" err="1" smtClean="0">
                <a:solidFill>
                  <a:srgbClr val="7030A0"/>
                </a:solidFill>
              </a:rPr>
              <a:t>Гутталакс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5"/>
            <a:ext cx="1154545" cy="1053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7487" y="5938050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действительный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91336" y="5970272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реализованный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61017" y="5826065"/>
            <a:ext cx="2190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неудовлетворенный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9646" y="616958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скрытый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60368" y="618205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явный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2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31750"/>
              </p:ext>
            </p:extLst>
          </p:nvPr>
        </p:nvGraphicFramePr>
        <p:xfrm>
          <a:off x="323271" y="708982"/>
          <a:ext cx="11354439" cy="5954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24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360"/>
            <a:ext cx="960581" cy="8768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5139" y="186198"/>
            <a:ext cx="5236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Ценовые детерминанты спроса:</a:t>
            </a:r>
          </a:p>
        </p:txBody>
      </p:sp>
    </p:spTree>
    <p:extLst>
      <p:ext uri="{BB962C8B-B14F-4D97-AF65-F5344CB8AC3E}">
        <p14:creationId xmlns:p14="http://schemas.microsoft.com/office/powerpoint/2010/main" val="12447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535766"/>
              </p:ext>
            </p:extLst>
          </p:nvPr>
        </p:nvGraphicFramePr>
        <p:xfrm>
          <a:off x="115774" y="1065181"/>
          <a:ext cx="11729936" cy="565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45"/>
            <a:ext cx="1154545" cy="1053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0858" y="436479"/>
            <a:ext cx="5609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Неценовые детерминанты спроса:</a:t>
            </a:r>
          </a:p>
        </p:txBody>
      </p:sp>
    </p:spTree>
    <p:extLst>
      <p:ext uri="{BB962C8B-B14F-4D97-AF65-F5344CB8AC3E}">
        <p14:creationId xmlns:p14="http://schemas.microsoft.com/office/powerpoint/2010/main" val="33952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2F541E-D8F1-EAC4-2EF7-7FCCC2C78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35" y="1054699"/>
            <a:ext cx="11574588" cy="1551796"/>
          </a:xfrm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  <a:tabLst>
                <a:tab pos="5850890" algn="l"/>
              </a:tabLst>
            </a:pPr>
            <a:r>
              <a:rPr lang="ru-RU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редложение</a:t>
            </a: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фарм. рынке определяется количеством товаров и услуг, которые могут быть предложены потребителю за определенный период времени по определенной цене. </a:t>
            </a:r>
            <a:endParaRPr lang="ru-RU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26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44" cy="10546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335" y="2980576"/>
            <a:ext cx="5811974" cy="26776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</a:rPr>
              <a:t>Закон предложения </a:t>
            </a:r>
            <a:r>
              <a:rPr lang="ru-RU" sz="2800" dirty="0"/>
              <a:t>гласит, при прочих равных условиях, что между ценой и величиной предложения существует прямая зависимость, т.е. </a:t>
            </a:r>
            <a:r>
              <a:rPr lang="ru-RU" sz="2800" b="1" dirty="0"/>
              <a:t>с повышением цен возрастает величина предложения </a:t>
            </a:r>
            <a:r>
              <a:rPr lang="ru-RU" sz="2800" dirty="0"/>
              <a:t>и наоборот.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-601" t="-245" r="601" b="6598"/>
          <a:stretch/>
        </p:blipFill>
        <p:spPr>
          <a:xfrm>
            <a:off x="6734608" y="2823108"/>
            <a:ext cx="4612265" cy="353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683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454365"/>
              </p:ext>
            </p:extLst>
          </p:nvPr>
        </p:nvGraphicFramePr>
        <p:xfrm>
          <a:off x="415636" y="1200728"/>
          <a:ext cx="11425382" cy="523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27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1246909" cy="1141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9609" y="278287"/>
            <a:ext cx="7115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Ценовые </a:t>
            </a:r>
            <a:r>
              <a:rPr lang="ru-RU" sz="3200" b="1" dirty="0" smtClean="0">
                <a:solidFill>
                  <a:srgbClr val="7030A0"/>
                </a:solidFill>
              </a:rPr>
              <a:t>детерминанты предложения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10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89834-9B54-CAB9-CD32-6371B40F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938"/>
            <a:ext cx="10515600" cy="6660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Неценовые детерминанты 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endParaRPr lang="ru-RU" sz="6600" b="1" dirty="0">
              <a:solidFill>
                <a:srgbClr val="7030A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173249"/>
              </p:ext>
            </p:extLst>
          </p:nvPr>
        </p:nvGraphicFramePr>
        <p:xfrm>
          <a:off x="107004" y="894944"/>
          <a:ext cx="11848290" cy="573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28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33062" cy="8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52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BE74C0-901F-B2CE-1095-0EF93C1A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72" y="1266699"/>
            <a:ext cx="11247628" cy="3533236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 рыночных механизмов необходимо учитывать взаимные интересы покупателя и продавца. Ситуация, при которой интересы покупателя и продавца совпадают, и ни у кого не возникает желания нарушить существующее предложение называется </a:t>
            </a:r>
            <a:r>
              <a:rPr lang="ru-RU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рыночным равновесием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29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621" y="3147601"/>
            <a:ext cx="6880900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Максимальная цена, по которой потребитель еще согласен потреблять товары, называется </a:t>
            </a:r>
            <a:r>
              <a:rPr lang="ru-RU" sz="2400" b="1" dirty="0">
                <a:solidFill>
                  <a:srgbClr val="7030A0"/>
                </a:solidFill>
              </a:rPr>
              <a:t>ценой спроса</a:t>
            </a:r>
            <a:r>
              <a:rPr lang="ru-RU" sz="2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077" y="2882611"/>
            <a:ext cx="3618723" cy="344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35810" y="309065"/>
            <a:ext cx="6458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Взаимодействие спроса и предложения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46909" cy="11413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620" y="4732658"/>
            <a:ext cx="6880901" cy="163121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Минимальная </a:t>
            </a:r>
            <a:r>
              <a:rPr lang="ru-RU" sz="2000" dirty="0"/>
              <a:t>цена, по которой продавцы еще готовы отпускать </a:t>
            </a:r>
            <a:r>
              <a:rPr lang="ru-RU" sz="2000" dirty="0" smtClean="0"/>
              <a:t>товары, называется </a:t>
            </a:r>
            <a:r>
              <a:rPr lang="ru-RU" sz="2000" b="1" dirty="0">
                <a:solidFill>
                  <a:srgbClr val="7030A0"/>
                </a:solidFill>
              </a:rPr>
              <a:t>ценой предложения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Цена </a:t>
            </a:r>
            <a:r>
              <a:rPr lang="ru-RU" sz="2000" dirty="0"/>
              <a:t>предложения должна покрывать затраты и приносить прибыль, иначе деятельность аптечной организации будет </a:t>
            </a:r>
            <a:r>
              <a:rPr lang="ru-RU" sz="2000" dirty="0" smtClean="0"/>
              <a:t>неэффективной.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247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390E0-2C70-779A-7166-11B0F3D9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59112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Понятие </a:t>
            </a:r>
            <a:r>
              <a:rPr lang="ru-RU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маркетинге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56766-3107-46A4-3542-1AD4006EA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838332"/>
            <a:ext cx="6243782" cy="4183777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комплексная система организации производства и сбыта продукции, ориентированная на удовлетворение конкретных потребностей потребителей и получение прибыли на основе исследования и прогнозирования рынка, т. о. маркетинг – это концепция управления рынком.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974" r="20397"/>
          <a:stretch/>
        </p:blipFill>
        <p:spPr>
          <a:xfrm>
            <a:off x="0" y="-1"/>
            <a:ext cx="1607127" cy="1467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385" y="1736436"/>
            <a:ext cx="5403372" cy="359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165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2966C-7781-72D9-F562-5128D5F1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08" y="2904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Формы </a:t>
            </a:r>
            <a:r>
              <a:rPr lang="ru-RU" sz="32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продвижения товаров аптечного ассортимента</a:t>
            </a:r>
            <a:endParaRPr lang="ru-RU" sz="6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E6D80-E4B4-62A5-57D5-3C660A2E7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783"/>
            <a:ext cx="10515600" cy="5092092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Продвижение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одно из приоритетных направлений маркетинга, представляющее собой</a:t>
            </a:r>
            <a:r>
              <a:rPr lang="ru-RU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передачи маркетингового послания (информация о товарах или услугах) целевой аудитории. </a:t>
            </a:r>
            <a:endParaRPr lang="ru-RU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риемы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продвижения: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 smtClean="0">
                <a:effectLst/>
                <a:ea typeface="Times New Roman" panose="02020603050405020304" pitchFamily="18" charset="0"/>
              </a:rPr>
              <a:t>реклама,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ea typeface="Times New Roman" panose="02020603050405020304" pitchFamily="18" charset="0"/>
              </a:rPr>
              <a:t>связи с 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общественностью,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ea typeface="Times New Roman" panose="02020603050405020304" pitchFamily="18" charset="0"/>
              </a:rPr>
              <a:t>стимулирование 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сбыта,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ea typeface="Times New Roman" panose="02020603050405020304" pitchFamily="18" charset="0"/>
              </a:rPr>
              <a:t>личная 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продажа,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ea typeface="Times New Roman" panose="02020603050405020304" pitchFamily="18" charset="0"/>
              </a:rPr>
              <a:t>прямой 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маркетинг.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30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46909" cy="11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03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7A6695-7905-B13A-B89E-96345846A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06" y="1140051"/>
            <a:ext cx="11905034" cy="6433158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распространяемая в любой форме, с помощью любых средств, информация о физическом или юридическом лице, товарах, идеях, начинаниях, которая предназначена для неопределенного круга лиц и призвана формировать или поддерживать интерес к этому физическому или юридическому лицу, и способствовать реализации товаров, идей, начинаний.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 любыми средствами подразумеваются: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СМИ (телевидение, Интернет)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наружная реклама (плакаты, крупногабаритное панно)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реклама на транспорте (бегущая строка)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реклама в местах продажи товара (мерчандайзинг)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31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9788" cy="11400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0111" y="330720"/>
            <a:ext cx="4612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ФЗ №38 от 13.03.06 «О рекламе»</a:t>
            </a:r>
          </a:p>
        </p:txBody>
      </p:sp>
    </p:spTree>
    <p:extLst>
      <p:ext uri="{BB962C8B-B14F-4D97-AF65-F5344CB8AC3E}">
        <p14:creationId xmlns:p14="http://schemas.microsoft.com/office/powerpoint/2010/main" val="159355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0306F1-6635-0A1C-7B30-BC5C3721E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26" y="1095255"/>
            <a:ext cx="11431621" cy="5398852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Стимулирование сбыта</a:t>
            </a:r>
            <a:r>
              <a:rPr lang="ru-RU" sz="24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 мероприятия, направленные на привлечение потребителя в местах продажи товара.  К ним относятся скидки, дисконтные карты, продажа двух упаковок по цене одной.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Персональная продажа</a:t>
            </a:r>
            <a:r>
              <a:rPr lang="ru-RU" sz="24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 прямое общение медицинского представителя с фармацевтом. </a:t>
            </a:r>
            <a:r>
              <a:rPr lang="ru-RU" sz="2400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Прямой </a:t>
            </a:r>
            <a:r>
              <a:rPr lang="ru-RU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предполагает обращение к потребителю со спец. предложением, например в Интернете – заказ и доставка ЛП на дом, почтовая реклама</a:t>
            </a:r>
            <a:r>
              <a:rPr lang="ru-RU" sz="2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Мерчандайзинг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(англ. «искусство торговать») – комплекс мероприятий, проводимых в торговом зале и направленных на продвижение того или иного товара, марки, вида, результатом которого является стимулирование желания потребителя выбрать или купить продвигаемый товар.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32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52"/>
            <a:ext cx="124978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06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8A12F-CEA3-CDF5-BEAC-72D28D3C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5. Методы </a:t>
            </a:r>
            <a:r>
              <a:rPr lang="ru-RU" sz="32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анализа ассортимента</a:t>
            </a:r>
            <a:endParaRPr lang="ru-RU" sz="6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33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9C4A9DA-4559-8853-07FF-E96E36A9BFB7}"/>
              </a:ext>
            </a:extLst>
          </p:cNvPr>
          <p:cNvSpPr txBox="1">
            <a:spLocks/>
          </p:cNvSpPr>
          <p:nvPr/>
        </p:nvSpPr>
        <p:spPr>
          <a:xfrm>
            <a:off x="724050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40385" algn="just">
              <a:lnSpc>
                <a:spcPct val="115000"/>
              </a:lnSpc>
              <a:spcBef>
                <a:spcPts val="137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ru-RU" sz="3600" spc="-5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Анализ по </a:t>
            </a:r>
            <a:r>
              <a:rPr lang="ru-RU" sz="3600" b="1" i="1" u="sng" spc="-5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маркетинговым показателям</a:t>
            </a:r>
            <a:r>
              <a:rPr lang="ru-RU" sz="3600" spc="-5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>
                <a:ea typeface="Times New Roman" panose="02020603050405020304" pitchFamily="18" charset="0"/>
              </a:rPr>
              <a:t>широта ассортимента;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>
                <a:ea typeface="Times New Roman" panose="02020603050405020304" pitchFamily="18" charset="0"/>
              </a:rPr>
              <a:t>полнота ассортимента;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>
                <a:ea typeface="Times New Roman" panose="02020603050405020304" pitchFamily="18" charset="0"/>
              </a:rPr>
              <a:t>глубина ассортимента;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>
                <a:ea typeface="Times New Roman" panose="02020603050405020304" pitchFamily="18" charset="0"/>
              </a:rPr>
              <a:t>насыщенность ассортимента;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>
                <a:ea typeface="Times New Roman" panose="02020603050405020304" pitchFamily="18" charset="0"/>
              </a:rPr>
              <a:t>гармоничность ассортимента;</a:t>
            </a:r>
            <a:endParaRPr lang="ru-RU" sz="3600" dirty="0"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52"/>
            <a:ext cx="124978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45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BB2EBF-C615-FFFE-FB7C-32EA3116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16" y="326850"/>
            <a:ext cx="11149519" cy="1244545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b="1" spc="5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Широта ассортимента</a:t>
            </a:r>
            <a:r>
              <a:rPr lang="ru-RU" sz="3000" spc="5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5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3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число представленных в ассортименте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фармакотерапевтических</a:t>
            </a:r>
            <a:r>
              <a:rPr lang="ru-RU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групп.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93980" y="1529118"/>
            <a:ext cx="8388220" cy="132343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Коэффициент широты </a:t>
            </a:r>
            <a:r>
              <a:rPr lang="ru-RU" sz="2000" dirty="0" smtClean="0"/>
              <a:t>– отношение </a:t>
            </a:r>
            <a:r>
              <a:rPr lang="ru-RU" sz="2000" dirty="0"/>
              <a:t>фактического числа ассортиментных </a:t>
            </a:r>
            <a:r>
              <a:rPr lang="ru-RU" sz="2000" dirty="0" smtClean="0"/>
              <a:t>групп </a:t>
            </a:r>
            <a:r>
              <a:rPr lang="ru-RU" sz="2000" dirty="0"/>
              <a:t>к базовой (максимально возможной широте</a:t>
            </a:r>
            <a:r>
              <a:rPr lang="ru-RU" sz="2000" dirty="0" smtClean="0"/>
              <a:t>):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Кш = </a:t>
            </a:r>
            <a:r>
              <a:rPr lang="ru-RU" sz="2000" b="1" dirty="0" err="1">
                <a:solidFill>
                  <a:srgbClr val="7030A0"/>
                </a:solidFill>
              </a:rPr>
              <a:t>Шфакт</a:t>
            </a:r>
            <a:r>
              <a:rPr lang="ru-RU" sz="2000" b="1" dirty="0">
                <a:solidFill>
                  <a:srgbClr val="7030A0"/>
                </a:solidFill>
              </a:rPr>
              <a:t>/</a:t>
            </a:r>
            <a:r>
              <a:rPr lang="ru-RU" sz="2000" b="1" dirty="0" err="1">
                <a:solidFill>
                  <a:srgbClr val="7030A0"/>
                </a:solidFill>
              </a:rPr>
              <a:t>Шбазовая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878" y="2971228"/>
            <a:ext cx="10933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</a:rPr>
              <a:t>Полнота ассортимента </a:t>
            </a:r>
            <a:r>
              <a:rPr lang="ru-RU" sz="2800" dirty="0" smtClean="0"/>
              <a:t>рассматривается </a:t>
            </a:r>
            <a:r>
              <a:rPr lang="ru-RU" sz="2800" dirty="0"/>
              <a:t>применительно к каждой номенклатурной позиции и характеризуется числом </a:t>
            </a:r>
            <a:r>
              <a:rPr lang="ru-RU" sz="2800" dirty="0" smtClean="0"/>
              <a:t>ЛФ </a:t>
            </a:r>
            <a:r>
              <a:rPr lang="ru-RU" sz="2800" dirty="0"/>
              <a:t>этой </a:t>
            </a:r>
            <a:r>
              <a:rPr lang="ru-RU" sz="2800" dirty="0" smtClean="0"/>
              <a:t>позиции </a:t>
            </a:r>
            <a:r>
              <a:rPr lang="ru-RU" sz="2800" dirty="0"/>
              <a:t>по отношению к зарегистрированным и разрешенным к применению.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878" y="4417358"/>
            <a:ext cx="7257272" cy="19389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Коэффициент полноты </a:t>
            </a:r>
            <a:r>
              <a:rPr lang="ru-RU" sz="2000" dirty="0" smtClean="0"/>
              <a:t>– отношение </a:t>
            </a:r>
            <a:r>
              <a:rPr lang="ru-RU" sz="2000" dirty="0"/>
              <a:t>числа ассортиментных </a:t>
            </a:r>
            <a:r>
              <a:rPr lang="ru-RU" sz="2000" dirty="0" smtClean="0"/>
              <a:t>позиций, </a:t>
            </a:r>
            <a:r>
              <a:rPr lang="ru-RU" sz="2000" dirty="0"/>
              <a:t>имею­щихся в наличии в фармацевтической организации (полнота фактическая), к числу ассортиментных позиций, внесенных в </a:t>
            </a:r>
            <a:r>
              <a:rPr lang="ru-RU" sz="2000" dirty="0" err="1"/>
              <a:t>Госреестр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/>
              <a:t>полнота базовая</a:t>
            </a:r>
            <a:r>
              <a:rPr lang="ru-RU" sz="2000" dirty="0" smtClean="0"/>
              <a:t>):</a:t>
            </a:r>
          </a:p>
          <a:p>
            <a:pPr algn="just"/>
            <a:endParaRPr lang="ru-RU" sz="2000" dirty="0"/>
          </a:p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Кп</a:t>
            </a:r>
            <a:r>
              <a:rPr lang="ru-RU" sz="2000" b="1" dirty="0">
                <a:solidFill>
                  <a:srgbClr val="7030A0"/>
                </a:solidFill>
              </a:rPr>
              <a:t> = </a:t>
            </a:r>
            <a:r>
              <a:rPr lang="ru-RU" sz="2000" b="1" dirty="0" err="1">
                <a:solidFill>
                  <a:srgbClr val="7030A0"/>
                </a:solidFill>
              </a:rPr>
              <a:t>Пфакт</a:t>
            </a:r>
            <a:r>
              <a:rPr lang="ru-RU" sz="2000" b="1" dirty="0">
                <a:solidFill>
                  <a:srgbClr val="7030A0"/>
                </a:solidFill>
              </a:rPr>
              <a:t>/</a:t>
            </a:r>
            <a:r>
              <a:rPr lang="ru-RU" sz="2000" b="1" dirty="0" err="1">
                <a:solidFill>
                  <a:srgbClr val="7030A0"/>
                </a:solidFill>
              </a:rPr>
              <a:t>Пбазовая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21"/>
            <a:ext cx="1091682" cy="9958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24328" y="4356223"/>
            <a:ext cx="3479152" cy="2031325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</a:t>
            </a:r>
            <a:r>
              <a:rPr lang="ru-RU" dirty="0" smtClean="0"/>
              <a:t>апример</a:t>
            </a:r>
            <a:r>
              <a:rPr lang="ru-RU" dirty="0"/>
              <a:t>, </a:t>
            </a:r>
            <a:r>
              <a:rPr lang="ru-RU" dirty="0" err="1" smtClean="0"/>
              <a:t>диклофенак</a:t>
            </a:r>
            <a:r>
              <a:rPr lang="ru-RU" dirty="0" smtClean="0"/>
              <a:t>: </a:t>
            </a:r>
            <a:r>
              <a:rPr lang="ru-RU" dirty="0"/>
              <a:t>выпускается в виде </a:t>
            </a:r>
            <a:r>
              <a:rPr lang="ru-RU" dirty="0" smtClean="0"/>
              <a:t>геля, </a:t>
            </a:r>
            <a:r>
              <a:rPr lang="ru-RU" dirty="0"/>
              <a:t>таблеток, </a:t>
            </a:r>
            <a:r>
              <a:rPr lang="ru-RU" dirty="0" smtClean="0"/>
              <a:t>пластыря, ампульных </a:t>
            </a:r>
            <a:r>
              <a:rPr lang="ru-RU" dirty="0"/>
              <a:t>растворов </a:t>
            </a:r>
            <a:r>
              <a:rPr lang="ru-RU" dirty="0" smtClean="0"/>
              <a:t>и, если </a:t>
            </a:r>
            <a:r>
              <a:rPr lang="ru-RU" dirty="0"/>
              <a:t>все эти формы есть в аптеке, то по данной позиции мы можем говорить о полном ассортименте.</a:t>
            </a:r>
          </a:p>
        </p:txBody>
      </p:sp>
    </p:spTree>
    <p:extLst>
      <p:ext uri="{BB962C8B-B14F-4D97-AF65-F5344CB8AC3E}">
        <p14:creationId xmlns:p14="http://schemas.microsoft.com/office/powerpoint/2010/main" val="2004701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60579" y="377627"/>
            <a:ext cx="10751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Глубина ассортимента </a:t>
            </a:r>
            <a:r>
              <a:rPr lang="ru-RU" sz="2400" dirty="0"/>
              <a:t>характеризуется разновидностью дозировок, концентраций, фасовок од­ного наименования ЛП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67743" y="1426280"/>
            <a:ext cx="5267131" cy="1200329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Коэффициент </a:t>
            </a:r>
            <a:r>
              <a:rPr lang="ru-RU" b="1" dirty="0">
                <a:solidFill>
                  <a:srgbClr val="7030A0"/>
                </a:solidFill>
              </a:rPr>
              <a:t>глубины </a:t>
            </a:r>
            <a:r>
              <a:rPr lang="ru-RU" dirty="0"/>
              <a:t>- отношение фактического числа ассортиментных позиций одного товарного наименования к возможному числу позиций: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Кг =</a:t>
            </a:r>
            <a:r>
              <a:rPr lang="ru-RU" b="1" dirty="0" err="1">
                <a:solidFill>
                  <a:srgbClr val="7030A0"/>
                </a:solidFill>
              </a:rPr>
              <a:t>Гфакт</a:t>
            </a:r>
            <a:r>
              <a:rPr lang="ru-RU" b="1" dirty="0">
                <a:solidFill>
                  <a:srgbClr val="7030A0"/>
                </a:solidFill>
              </a:rPr>
              <a:t>/</a:t>
            </a:r>
            <a:r>
              <a:rPr lang="ru-RU" b="1" dirty="0" err="1">
                <a:solidFill>
                  <a:srgbClr val="7030A0"/>
                </a:solidFill>
              </a:rPr>
              <a:t>Гбазовая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498" y="3045762"/>
            <a:ext cx="5716555" cy="923330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</a:t>
            </a:r>
            <a:r>
              <a:rPr lang="ru-RU" dirty="0" smtClean="0"/>
              <a:t>огда </a:t>
            </a:r>
            <a:r>
              <a:rPr lang="ru-RU" dirty="0"/>
              <a:t>мы имеем в ассортименте не просто </a:t>
            </a:r>
            <a:r>
              <a:rPr lang="ru-RU" dirty="0" smtClean="0"/>
              <a:t>таблетки </a:t>
            </a:r>
            <a:r>
              <a:rPr lang="ru-RU" dirty="0" err="1" smtClean="0"/>
              <a:t>диклофенака</a:t>
            </a:r>
            <a:r>
              <a:rPr lang="ru-RU" dirty="0" smtClean="0"/>
              <a:t>, </a:t>
            </a:r>
            <a:r>
              <a:rPr lang="ru-RU" dirty="0"/>
              <a:t>а </a:t>
            </a:r>
            <a:r>
              <a:rPr lang="ru-RU" dirty="0" smtClean="0"/>
              <a:t>в разных </a:t>
            </a:r>
            <a:r>
              <a:rPr lang="ru-RU" dirty="0"/>
              <a:t>фасовках и дозировках, то глубина такого ассортимента удовлетворительная.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1314" y="3040495"/>
            <a:ext cx="5716555" cy="923330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Примером недостаточной глубины аптечного ассортимента может служить наличие взрослых дозировок и отсутствие детских.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21"/>
            <a:ext cx="1091682" cy="99582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BDE84D24-E771-98F7-54E3-6ACE6F62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80" y="4359048"/>
            <a:ext cx="11237068" cy="1865527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spc="-1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Насыщенность ассортимента </a:t>
            </a:r>
            <a:r>
              <a:rPr lang="ru-RU" sz="24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это общее количество всех производимых </a:t>
            </a:r>
            <a:r>
              <a:rPr lang="ru-RU" sz="2400" spc="-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(продаваемых) на рынке лекарств (которые могут присутствовать в аптечном ассортименте).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572675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8264" y="1268963"/>
            <a:ext cx="110661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Гармоничность ассортимента </a:t>
            </a:r>
            <a:r>
              <a:rPr lang="ru-RU" sz="2400" dirty="0"/>
              <a:t>характеризуется степенью однородности </a:t>
            </a:r>
            <a:r>
              <a:rPr lang="ru-RU" sz="2400" dirty="0" smtClean="0"/>
              <a:t>ассортимента </a:t>
            </a:r>
            <a:r>
              <a:rPr lang="ru-RU" sz="2400" dirty="0"/>
              <a:t>по отношению к предпочтениям врача, пациента.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Так</a:t>
            </a:r>
            <a:r>
              <a:rPr lang="ru-RU" sz="2400" dirty="0"/>
              <a:t>, имея широкую номенклатуру диуретиков, мы можем говорить о ее гармоничности, </a:t>
            </a:r>
            <a:r>
              <a:rPr lang="ru-RU" sz="2400" i="1" dirty="0"/>
              <a:t>если она удовлетворяет все потребительские предпочтения</a:t>
            </a:r>
            <a:r>
              <a:rPr lang="ru-RU" sz="2400" dirty="0"/>
              <a:t>, т. е. здесь имеются осмотические, петлевые, калийсберегающие диуретики, а также комбинированные препараты этой группы.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833" y="4458987"/>
            <a:ext cx="10945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Минимальный ассортимент </a:t>
            </a:r>
            <a:r>
              <a:rPr lang="ru-RU" sz="2400" dirty="0"/>
              <a:t>— минимально допустимое количество видов товаров, определяющих профиль розничной аптечной </a:t>
            </a:r>
            <a:r>
              <a:rPr lang="ru-RU" sz="2400" dirty="0" smtClean="0"/>
              <a:t>организации (</a:t>
            </a:r>
            <a:r>
              <a:rPr lang="ru-RU" dirty="0"/>
              <a:t>С 1 марта 2026 года действует </a:t>
            </a:r>
            <a:r>
              <a:rPr lang="ru-RU" b="1" dirty="0"/>
              <a:t>«Минимальный ассортимент лекарственных препаратов, необходимых для оказания медицинской помощи»</a:t>
            </a:r>
            <a:r>
              <a:rPr lang="ru-RU" dirty="0"/>
              <a:t>, утверждённый </a:t>
            </a:r>
            <a:r>
              <a:rPr lang="ru-RU" b="1" dirty="0">
                <a:solidFill>
                  <a:srgbClr val="C00000"/>
                </a:solidFill>
              </a:rPr>
              <a:t>распоряжением Правительства РФ от 18.12.2025 г. №</a:t>
            </a:r>
            <a:r>
              <a:rPr lang="ru-RU" b="1" dirty="0" smtClean="0">
                <a:solidFill>
                  <a:srgbClr val="C00000"/>
                </a:solidFill>
              </a:rPr>
              <a:t>3867-р</a:t>
            </a:r>
            <a:r>
              <a:rPr lang="ru-RU" dirty="0" smtClean="0"/>
              <a:t>)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21"/>
            <a:ext cx="1091682" cy="99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22E34C-373B-1936-2AB5-FC37C50AC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86" y="940345"/>
            <a:ext cx="11100881" cy="5598567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spc="-5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Полнота использования ассортимента </a:t>
            </a:r>
            <a:r>
              <a:rPr lang="ru-RU" spc="-5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рациональность </a:t>
            </a:r>
            <a:r>
              <a:rPr lang="ru-RU" spc="-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подобранного организацией ассортимента. </a:t>
            </a:r>
            <a:endParaRPr lang="ru-RU" spc="-5" dirty="0" smtClean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pc="-5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pc="-5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pc="-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проданных ассортиментных позиций к </a:t>
            </a:r>
            <a:r>
              <a:rPr lang="ru-RU" spc="-5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имеющимся в наличии </a:t>
            </a:r>
            <a:r>
              <a:rPr lang="ru-RU" spc="-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 определенный </a:t>
            </a:r>
            <a:r>
              <a:rPr lang="ru-RU" spc="-1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промежуток времени.</a:t>
            </a:r>
            <a:r>
              <a:rPr lang="ru-RU" spc="-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Чем выше этот показатель, тем правильнее подобран ассортимент. </a:t>
            </a:r>
            <a:endParaRPr lang="ru-RU" dirty="0" smtClean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pc="-1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широты, полноты и глубины ассортимента </a:t>
            </a:r>
            <a:r>
              <a:rPr lang="ru-RU" spc="-5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мало </a:t>
            </a:r>
            <a:r>
              <a:rPr lang="ru-RU" spc="-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меняются во времени, то можно говорить о консервативной ассортиментной политике, устойчивости ассортимента, что связано с определенным рыночным риском.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37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21"/>
            <a:ext cx="1091682" cy="99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1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969804-8A8C-6BB6-4548-6E71C16BE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20" y="1159139"/>
            <a:ext cx="11177048" cy="36079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spc="1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 обновления (новизны) ассортимента</a:t>
            </a:r>
            <a:r>
              <a:rPr lang="ru-RU" spc="1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демонстрирует способность товара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удовлетворять изменившиеся потребности за счет </a:t>
            </a:r>
            <a:r>
              <a:rPr lang="ru-RU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появления новых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товаров аптечного </a:t>
            </a:r>
            <a:r>
              <a:rPr lang="ru-RU" spc="-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ассортимента, лекарственных форм, дозировок, фасовок. </a:t>
            </a:r>
            <a:endParaRPr lang="ru-RU" spc="-5" dirty="0" smtClean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pc="-5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pc="-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обновления можно рассчитать, как отношение количества новых товаров </a:t>
            </a:r>
            <a:r>
              <a:rPr lang="ru-RU" spc="-5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 фактической полноте ассортимента</a:t>
            </a:r>
          </a:p>
          <a:p>
            <a:pPr marL="0" indent="0" algn="ctr">
              <a:buNone/>
            </a:pPr>
            <a:r>
              <a:rPr lang="ru-RU" b="1" spc="-5" dirty="0" err="1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Кобн</a:t>
            </a:r>
            <a:r>
              <a:rPr lang="ru-RU" b="1" spc="-5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b="1" spc="-5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Н/</a:t>
            </a:r>
            <a:r>
              <a:rPr lang="ru-RU" b="1" spc="-5" dirty="0" err="1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Пфакт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38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21"/>
            <a:ext cx="1091682" cy="995827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FF766077-A8D8-068B-0C21-39F9E0C73D6D}"/>
              </a:ext>
            </a:extLst>
          </p:cNvPr>
          <p:cNvSpPr txBox="1">
            <a:spLocks/>
          </p:cNvSpPr>
          <p:nvPr/>
        </p:nvSpPr>
        <p:spPr>
          <a:xfrm>
            <a:off x="447869" y="4246132"/>
            <a:ext cx="10763375" cy="104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Устойчивость ассортимента</a:t>
            </a:r>
            <a:r>
              <a:rPr lang="ru-RU" sz="3200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способность набора товаров удовлетворять постоянный покупательский спрос.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7868" y="5287982"/>
            <a:ext cx="1076337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Обновление ассортимента</a:t>
            </a:r>
            <a:r>
              <a:rPr lang="ru-RU" sz="28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— качественные и количественные изменения товаров, характеризующиеся увеличением показателя новизны. </a:t>
            </a:r>
          </a:p>
        </p:txBody>
      </p:sp>
    </p:spTree>
    <p:extLst>
      <p:ext uri="{BB962C8B-B14F-4D97-AF65-F5344CB8AC3E}">
        <p14:creationId xmlns:p14="http://schemas.microsoft.com/office/powerpoint/2010/main" val="364742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9E9921-B10D-ECE0-12A2-EC1AA07D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0" y="330741"/>
            <a:ext cx="11130821" cy="6527259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ABC-анализ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— классификация объектов по влиянию на прибыль компании. Например, разделение товаров на группы по объёму выручки, которую они приносят. В основе метода лежит </a:t>
            </a:r>
            <a:r>
              <a:rPr lang="ru-RU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Парето: 20% усилий приносят 80% результата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ABC-анализа объекты делят на три группы: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Группа A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Это самые ценные позиции: 20% товаров, приносящих 80% прибыли.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Группа B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Промежуточные позиции — 30% товаров, приносящие 15% прибыли.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Группа C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Наименее ценные позиции. Это 80% товаров, которые приносят 5% прибыли.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39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73020" cy="9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2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656766-3107-46A4-3542-1AD4006EA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07" y="131336"/>
            <a:ext cx="11665527" cy="4904214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онцепции маркетинга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7030A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товара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Суть в том, что если есть товар хорошего качества, то никаких усилий не нужно прикладывать к его реализации.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сбыта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Суть в том, что максимум продаж связывается с различными методами стимулирования продаж.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собственного маркетинга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Если есть потребность у покупателя, она должна быть полностью удовлетворена и эти потребности должны быть выявлены и изучены.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социально-этического маркетинга.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Суть в том, что удовлетворять нужно только разумные потребности</a:t>
            </a:r>
            <a:r>
              <a:rPr lang="ru-RU" sz="2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862" y="4103884"/>
            <a:ext cx="6386171" cy="242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7" y="5316996"/>
            <a:ext cx="160948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58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433" y="542843"/>
            <a:ext cx="10663335" cy="5946775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XYZ-анализ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— классификация объектов по частоте использования. Например, разделение товаров на группы по колебанию спроса на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результате XYZ-анализа объекты делят тоже на три группы: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Группа X.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неё входят объекты с коэффициентом вариативности 0–10%. Это значит, что спрос не меняется более, чем на 10% в месяц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Группа Y.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неё входят объекты с коэффициентом вариативности 10–25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Группа Z.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неё входят товары с самым непредсказуемым спросом — объекты с коэффициентом вариативности больше 25%.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40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6327" cy="10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57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E6E064-293B-81DD-85AE-40850FB03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5643" y="96086"/>
            <a:ext cx="12347643" cy="6789906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ABC/XYZ-анализ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комбинирует эти два анализа. Объекты распределяют не по трём группам, а по девяти: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AX — большая доля прибыли, стабильный спрос.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AY — большая доля прибыли, колеблющийся спрос.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AZ — большая доля прибыли, непредсказуемый спрос.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BX — средние объёмы прибыли, стабильный спрос.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BY — средние объёмы прибыли, колеблющийся спрос.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BZ — средние объёмы прибыли, непредсказуемый спрос.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CX — малозначительная прибыль, стабильный спрос.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CY — малозначительная прибыль, колеблющийся спрос.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CZ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малозначительная прибыль, непредсказуемый спрос.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06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DD0EBB-5DB7-E9EC-390A-81F33B2B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186"/>
            <a:ext cx="12192000" cy="6721813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Что делать с этими группами: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дополнительно продвигают.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 запасают в таком количестве, чтобы покрыть спрос.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 прекращают продавать. Другая стратегия — уменьшить их запасы.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 всегда должны быть в наличии на складе. За ними приходит большинство покупателей.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 закупают в небольших количествах. Создавать запасы для них обычно бессмысленно.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 лучше поставлять по предзаказу — их покупают от случая к случаю. Отказываться от них не стоит — часто продукты группы Z знакомят потребителей с продукцией компании.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8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B2943-FAF3-0596-F2DC-AA938C4A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523082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самоконтроля</a:t>
            </a:r>
            <a:br>
              <a:rPr lang="ru-RU" sz="4400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007C97-9BC7-85D5-8CAB-7B61BCCF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4" y="662280"/>
            <a:ext cx="12192000" cy="6176962"/>
          </a:xfrm>
        </p:spPr>
        <p:txBody>
          <a:bodyPr>
            <a:normAutofit/>
          </a:bodyPr>
          <a:lstStyle/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Что такое маркетинг? Какие концепции маркетинга вам известны?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Каковы принципы маркетинга? Что такое правила 5П?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Назовите основные функции маркетинга.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Что такое сегментация рынка? Какова основная ее цель?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Что такое продвижение товара? Назовите основные формы продвижения.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Охарактеризуйте рекламу как форму продвижения товаров.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Что такое спрос? В чем заключается закон спроса?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Эластичный и неэластичный спрос. Способы расчета.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Какие еще виды спроса вам известны? Представьте их характеристику.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От чего зависит величина спроса?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Закон предложения и его детерминанты.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Взаимодействие спроса и предложения.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В чем заключается анализ ассортимента по маркетинговым показателям? Приведите примеры.</a:t>
            </a:r>
          </a:p>
          <a:p>
            <a:pPr marL="342900" marR="2032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АВС  и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XYZ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-анализ ассортимента. Значение в фармацевтической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75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521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Дополнительно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44</a:t>
            </a:fld>
            <a:endParaRPr lang="ru-RU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5D7CFCF0-B152-0951-59A6-567FDFC7A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788"/>
            <a:ext cx="10515600" cy="4351338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altLang="en-US" sz="2000" b="1" u="sng" dirty="0" smtClean="0">
                <a:solidFill>
                  <a:srgbClr val="7030A0"/>
                </a:solidFill>
              </a:rPr>
              <a:t>STEP</a:t>
            </a:r>
            <a:r>
              <a:rPr lang="ru-RU" altLang="en-US" sz="2000" b="1" u="sng" dirty="0" smtClean="0">
                <a:solidFill>
                  <a:srgbClr val="7030A0"/>
                </a:solidFill>
              </a:rPr>
              <a:t>-анализ</a:t>
            </a:r>
            <a:r>
              <a:rPr lang="ru-RU" altLang="en-US" sz="2000" dirty="0"/>
              <a:t> </a:t>
            </a:r>
            <a:r>
              <a:rPr lang="ru-RU" altLang="en-US" sz="2000" dirty="0" smtClean="0"/>
              <a:t>– </a:t>
            </a:r>
            <a:r>
              <a:rPr lang="ru-RU" altLang="en-US" sz="2000" dirty="0"/>
              <a:t>это метод анализа окружающей среды организации с систематизацией социальных (</a:t>
            </a:r>
            <a:r>
              <a:rPr lang="en-US" altLang="en-US" sz="2000" dirty="0"/>
              <a:t>S</a:t>
            </a:r>
            <a:r>
              <a:rPr lang="ru-RU" altLang="en-US" sz="2000" dirty="0"/>
              <a:t>), технологических (Т), экономических (Е), политических (Р) факторов.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en-US" sz="2000" u="sng" dirty="0" smtClean="0"/>
              <a:t>Социальные </a:t>
            </a:r>
            <a:r>
              <a:rPr lang="ru-RU" altLang="en-US" sz="2000" u="sng" dirty="0"/>
              <a:t>факторы</a:t>
            </a:r>
            <a:r>
              <a:rPr lang="ru-RU" altLang="en-US" sz="2000" dirty="0"/>
              <a:t>: численность населения, состояние и перспективы здоровья, состояние здравоохранения, платежеспособность населения, демографическая ситуация, социальные льготы, профилактика болезней и самолечение и др.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en-US" sz="2000" u="sng" dirty="0" smtClean="0"/>
              <a:t>Технологические </a:t>
            </a:r>
            <a:r>
              <a:rPr lang="ru-RU" altLang="en-US" sz="2000" u="sng" dirty="0"/>
              <a:t>факторы:</a:t>
            </a:r>
            <a:r>
              <a:rPr lang="ru-RU" altLang="en-US" sz="2000" dirty="0"/>
              <a:t> развитие научно-технического прогресса (НТП), технологический характер общества, НТП в фармацевтической промышленности, состояние экологической ситуации др.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en-US" sz="2000" u="sng" dirty="0" smtClean="0"/>
              <a:t>Экономические </a:t>
            </a:r>
            <a:r>
              <a:rPr lang="ru-RU" altLang="en-US" sz="2000" u="sng" dirty="0"/>
              <a:t>факторы: </a:t>
            </a:r>
            <a:r>
              <a:rPr lang="ru-RU" altLang="en-US" sz="2000" dirty="0"/>
              <a:t>финансовое положение населения, курс валют, цены на энергоносители, цены на медицинские и фармацевтические товары, таможенная политика и др.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en-US" sz="2000" u="sng" dirty="0" smtClean="0"/>
              <a:t>Политические </a:t>
            </a:r>
            <a:r>
              <a:rPr lang="ru-RU" altLang="en-US" sz="2000" u="sng" dirty="0"/>
              <a:t>факторы</a:t>
            </a:r>
            <a:r>
              <a:rPr lang="ru-RU" altLang="en-US" sz="2000" dirty="0"/>
              <a:t>: политическая обстановка в стране, региональные политико-правовые особенности, политика государства в области здравоохранения, образования, культуры, труда и заработанной платы.</a:t>
            </a:r>
          </a:p>
          <a:p>
            <a:pPr marL="0" indent="0" algn="just" eaLnBrk="1" hangingPunct="1">
              <a:buNone/>
            </a:pPr>
            <a:r>
              <a:rPr lang="ru-RU" altLang="en-US" sz="2000" dirty="0"/>
              <a:t>Сама аптечная организация не может оказывать влияние на вышеперечисленные факторы, но их действие (положительное или отрицательное) она должна обязательно учитывать.</a:t>
            </a:r>
          </a:p>
        </p:txBody>
      </p:sp>
    </p:spTree>
    <p:extLst>
      <p:ext uri="{BB962C8B-B14F-4D97-AF65-F5344CB8AC3E}">
        <p14:creationId xmlns:p14="http://schemas.microsoft.com/office/powerpoint/2010/main" val="3809167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altLang="en-US" sz="3600" b="1" dirty="0" smtClean="0">
                <a:solidFill>
                  <a:srgbClr val="7030A0"/>
                </a:solidFill>
                <a:latin typeface="+mn-lt"/>
              </a:rPr>
              <a:t>SWOT</a:t>
            </a:r>
            <a:r>
              <a:rPr lang="ru-RU" altLang="en-US" sz="3600" b="1" dirty="0" smtClean="0">
                <a:solidFill>
                  <a:srgbClr val="7030A0"/>
                </a:solidFill>
                <a:latin typeface="+mn-lt"/>
              </a:rPr>
              <a:t>-анализ</a:t>
            </a:r>
            <a:r>
              <a:rPr lang="ru-RU" altLang="en-US" sz="3600" dirty="0" smtClean="0">
                <a:latin typeface="+mn-lt"/>
              </a:rPr>
              <a:t> – это </a:t>
            </a:r>
            <a:r>
              <a:rPr lang="ru-RU" altLang="en-US" sz="3600" dirty="0">
                <a:latin typeface="+mn-lt"/>
              </a:rPr>
              <a:t>определение сильных и слабых сторон организации, а также возможностей и угроз, исходящих из его ближайшего </a:t>
            </a:r>
            <a:r>
              <a:rPr lang="ru-RU" altLang="en-US" sz="3600" dirty="0" smtClean="0">
                <a:latin typeface="+mn-lt"/>
              </a:rPr>
              <a:t>окружения.</a:t>
            </a:r>
            <a:endParaRPr lang="ru-RU" sz="36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45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2F87855-DFA5-69C0-5689-CC0799516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62823"/>
              </p:ext>
            </p:extLst>
          </p:nvPr>
        </p:nvGraphicFramePr>
        <p:xfrm>
          <a:off x="923730" y="2006080"/>
          <a:ext cx="9899780" cy="4133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9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9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6731"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– Сильные стороны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преимущества организации</a:t>
                      </a:r>
                      <a:endParaRPr lang="ru-RU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 – благоприятные возможности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Opportunities</a:t>
                      </a: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факторы внешней среды,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которых создаст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преимущества на рынке </a:t>
                      </a:r>
                      <a:endParaRPr lang="ru-RU" sz="20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6731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Слабые стороны </a:t>
                      </a: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 </a:t>
                      </a: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недостатки организации</a:t>
                      </a:r>
                      <a:endParaRPr lang="ru-RU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 – Угрозы </a:t>
                      </a: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Threat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 факторы,</a:t>
                      </a: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которые могут потенциально</a:t>
                      </a: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ухудшить положение организации</a:t>
                      </a: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рынке</a:t>
                      </a:r>
                      <a:endParaRPr lang="ru-RU" sz="20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19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C4C62-31F9-2EFD-4E7B-1624268B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55" y="5683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развития маркетинговых </a:t>
            </a:r>
            <a:r>
              <a:rPr lang="ru-RU" sz="4000" b="1" dirty="0" smtClean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ru-RU" sz="20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3E6A7-194E-E7E3-C3ED-B6555C13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09" y="1807152"/>
            <a:ext cx="10515600" cy="435133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 переход рынка продавца в рынок покупателя.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2) спрос превышает предложение (предложение &lt;спрос)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3) усиление конкуренции на рынке.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4) необходимость снижения риска в бизнесе.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974" r="20397"/>
          <a:stretch/>
        </p:blipFill>
        <p:spPr>
          <a:xfrm>
            <a:off x="0" y="-1"/>
            <a:ext cx="1607127" cy="1467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082" y="3058102"/>
            <a:ext cx="3663373" cy="36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253D9-78D5-A96F-98A4-409D5CC1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en-US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b="1" dirty="0" smtClean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513ED-3A5A-35A7-49DC-D2C1386AD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170"/>
            <a:ext cx="10515600" cy="435133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roduct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lace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romotion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ersonnel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Все направления должны удовлетворять потребности людей.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455" y="1529051"/>
            <a:ext cx="4558289" cy="3641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974" r="20397"/>
          <a:stretch/>
        </p:blipFill>
        <p:spPr>
          <a:xfrm>
            <a:off x="0" y="-1"/>
            <a:ext cx="1607127" cy="14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3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2B387-6380-6069-2A53-6CF95092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8007028" y="2790283"/>
            <a:ext cx="6030912" cy="14663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маркетинга</a:t>
            </a:r>
            <a:r>
              <a:rPr lang="ru-RU" sz="36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6099" t="21054" r="15530" b="9122"/>
          <a:stretch/>
        </p:blipFill>
        <p:spPr>
          <a:xfrm>
            <a:off x="1302328" y="122538"/>
            <a:ext cx="8497454" cy="6508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7974" r="20397"/>
          <a:stretch/>
        </p:blipFill>
        <p:spPr>
          <a:xfrm>
            <a:off x="0" y="-1"/>
            <a:ext cx="1607127" cy="14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1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5ED6D-75E9-7D74-EC46-CF2A23C9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5793365" y="2899868"/>
            <a:ext cx="10515600" cy="7894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b="1" dirty="0" smtClean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маркетинга</a:t>
            </a:r>
            <a:r>
              <a:rPr lang="ru-RU" sz="18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3447" t="20975" r="13352" b="7378"/>
          <a:stretch/>
        </p:blipFill>
        <p:spPr>
          <a:xfrm>
            <a:off x="1228726" y="50245"/>
            <a:ext cx="8753474" cy="6488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7974" r="20397"/>
          <a:stretch/>
        </p:blipFill>
        <p:spPr>
          <a:xfrm>
            <a:off x="0" y="-1"/>
            <a:ext cx="1607127" cy="14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1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8755E-B28B-6FA7-A334-A36B50E0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Сегментация </a:t>
            </a:r>
            <a:r>
              <a:rPr lang="ru-RU" sz="36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рынка</a:t>
            </a:r>
            <a:r>
              <a:rPr lang="ru-RU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9311C-F127-9912-2302-1381341C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3" y="1096150"/>
            <a:ext cx="10771909" cy="4351338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егментация рынка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разбивка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рынка на отдельные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сегменты,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 маркетинговых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исследований.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Сегмент </a:t>
            </a:r>
            <a:r>
              <a:rPr lang="ru-RU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рынка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особым образом выделенная часть </a:t>
            </a: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рынка, группа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потребителей, которые обладают похожими характеристиками спроса и одинаково реагируют на один и тот же товар.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6C38-FEDC-4AA2-BD90-71F56021EF96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717" y="3968042"/>
            <a:ext cx="4569691" cy="257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5"/>
            <a:ext cx="1377247" cy="12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99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3069</Words>
  <Application>Microsoft Office PowerPoint</Application>
  <PresentationFormat>Широкоэкранный</PresentationFormat>
  <Paragraphs>325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Тема 2.2. Фармацевтический маркетинг</vt:lpstr>
      <vt:lpstr>План занятия</vt:lpstr>
      <vt:lpstr>1. Понятие о маркетинге </vt:lpstr>
      <vt:lpstr>Презентация PowerPoint</vt:lpstr>
      <vt:lpstr>Причины развития маркетинговых исследований </vt:lpstr>
      <vt:lpstr>Правило 5 П </vt:lpstr>
      <vt:lpstr>Принципы маркетинга </vt:lpstr>
      <vt:lpstr>Функции маркетинга </vt:lpstr>
      <vt:lpstr>2. Сегментация рынка </vt:lpstr>
      <vt:lpstr> Все потенциальные покупатели различаются:</vt:lpstr>
      <vt:lpstr>Презентация PowerPoint</vt:lpstr>
      <vt:lpstr>Презентация PowerPoint</vt:lpstr>
      <vt:lpstr>3. Основные экономические законы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Неценовые детерминанты предложения</vt:lpstr>
      <vt:lpstr>Презентация PowerPoint</vt:lpstr>
      <vt:lpstr>4. Формы продвижения товаров аптечного ассортимента</vt:lpstr>
      <vt:lpstr>Презентация PowerPoint</vt:lpstr>
      <vt:lpstr>Презентация PowerPoint</vt:lpstr>
      <vt:lpstr>5. Методы анализа ассортимента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самоконтроля </vt:lpstr>
      <vt:lpstr>Дополнительно</vt:lpstr>
      <vt:lpstr>SWOT-анализ – это определение сильных и слабых сторон организации, а также возможностей и угроз, исходящих из его ближайшего окружения.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Фармацевтический маркетинг</dc:title>
  <dc:creator>Тахир Бурганов</dc:creator>
  <cp:lastModifiedBy>Ноутбук 1</cp:lastModifiedBy>
  <cp:revision>39</cp:revision>
  <dcterms:created xsi:type="dcterms:W3CDTF">2025-04-16T18:30:03Z</dcterms:created>
  <dcterms:modified xsi:type="dcterms:W3CDTF">2026-03-23T09:02:11Z</dcterms:modified>
</cp:coreProperties>
</file>