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74" r:id="rId5"/>
    <p:sldId id="273" r:id="rId6"/>
    <p:sldId id="275" r:id="rId7"/>
    <p:sldId id="276" r:id="rId8"/>
    <p:sldId id="277" r:id="rId9"/>
    <p:sldId id="279" r:id="rId10"/>
    <p:sldId id="280" r:id="rId11"/>
    <p:sldId id="281" r:id="rId12"/>
    <p:sldId id="282" r:id="rId13"/>
    <p:sldId id="283" r:id="rId14"/>
    <p:sldId id="284" r:id="rId15"/>
    <p:sldId id="290" r:id="rId16"/>
    <p:sldId id="285" r:id="rId17"/>
    <p:sldId id="286" r:id="rId18"/>
    <p:sldId id="287" r:id="rId19"/>
    <p:sldId id="288" r:id="rId20"/>
    <p:sldId id="289" r:id="rId21"/>
    <p:sldId id="291" r:id="rId22"/>
    <p:sldId id="292" r:id="rId23"/>
    <p:sldId id="293" r:id="rId24"/>
    <p:sldId id="294" r:id="rId25"/>
    <p:sldId id="295" r:id="rId26"/>
    <p:sldId id="296" r:id="rId27"/>
    <p:sldId id="307" r:id="rId28"/>
    <p:sldId id="297" r:id="rId29"/>
    <p:sldId id="299" r:id="rId30"/>
    <p:sldId id="298" r:id="rId31"/>
    <p:sldId id="300" r:id="rId32"/>
    <p:sldId id="301" r:id="rId33"/>
    <p:sldId id="302" r:id="rId34"/>
    <p:sldId id="305" r:id="rId35"/>
    <p:sldId id="303" r:id="rId36"/>
    <p:sldId id="304" r:id="rId37"/>
    <p:sldId id="306"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335A44-F9FB-4D2C-86D1-D93AB2331D0E}" type="datetimeFigureOut">
              <a:rPr lang="ru-RU" smtClean="0"/>
              <a:pPr/>
              <a:t>05.04.2016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F14621-BC41-4799-8AA4-815E46CF318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335A44-F9FB-4D2C-86D1-D93AB2331D0E}" type="datetimeFigureOut">
              <a:rPr lang="ru-RU" smtClean="0"/>
              <a:pPr/>
              <a:t>05.04.2016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F14621-BC41-4799-8AA4-815E46CF318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flipV="1">
            <a:off x="457200" y="-838200"/>
            <a:ext cx="8229600" cy="1112838"/>
          </a:xfrm>
        </p:spPr>
        <p:txBody>
          <a:bodyPr/>
          <a:lstStyle/>
          <a:p>
            <a:endParaRPr lang="ru-RU" dirty="0"/>
          </a:p>
        </p:txBody>
      </p:sp>
      <p:sp>
        <p:nvSpPr>
          <p:cNvPr id="5" name="Содержимое 4"/>
          <p:cNvSpPr>
            <a:spLocks noGrp="1"/>
          </p:cNvSpPr>
          <p:nvPr>
            <p:ph idx="1"/>
          </p:nvPr>
        </p:nvSpPr>
        <p:spPr>
          <a:xfrm>
            <a:off x="457200" y="914400"/>
            <a:ext cx="8229600" cy="5211763"/>
          </a:xfrm>
        </p:spPr>
        <p:txBody>
          <a:bodyPr>
            <a:normAutofit/>
          </a:bodyPr>
          <a:lstStyle/>
          <a:p>
            <a:r>
              <a:rPr lang="ru-RU" b="1" dirty="0"/>
              <a:t>Тема: Этика (2</a:t>
            </a:r>
            <a:r>
              <a:rPr lang="ru-RU" b="1" dirty="0" smtClean="0"/>
              <a:t>). Этические </a:t>
            </a:r>
            <a:r>
              <a:rPr lang="ru-RU" b="1" dirty="0"/>
              <a:t>теории Нового времени</a:t>
            </a:r>
          </a:p>
          <a:p>
            <a:r>
              <a:rPr lang="ru-RU" dirty="0"/>
              <a:t>    </a:t>
            </a:r>
            <a:r>
              <a:rPr lang="ru-RU" dirty="0" smtClean="0"/>
              <a:t>1)  </a:t>
            </a:r>
            <a:r>
              <a:rPr lang="ru-RU" dirty="0"/>
              <a:t>утилитаризм И. Бентама и Д.С. Милля</a:t>
            </a:r>
          </a:p>
          <a:p>
            <a:r>
              <a:rPr lang="ru-RU" dirty="0"/>
              <a:t>    </a:t>
            </a:r>
            <a:r>
              <a:rPr lang="ru-RU" dirty="0" smtClean="0"/>
              <a:t>2) </a:t>
            </a:r>
            <a:r>
              <a:rPr lang="ru-RU" dirty="0" err="1"/>
              <a:t>деонтологическая</a:t>
            </a:r>
            <a:r>
              <a:rPr lang="ru-RU" dirty="0"/>
              <a:t> этика И.Канта</a:t>
            </a:r>
          </a:p>
          <a:p>
            <a:r>
              <a:rPr lang="ru-RU" dirty="0"/>
              <a:t>    </a:t>
            </a:r>
            <a:r>
              <a:rPr lang="ru-RU" dirty="0" smtClean="0"/>
              <a:t>3) </a:t>
            </a:r>
            <a:r>
              <a:rPr lang="ru-RU" dirty="0"/>
              <a:t>Моральный нигилизм Ф. </a:t>
            </a:r>
            <a:r>
              <a:rPr lang="ru-RU" dirty="0" smtClean="0"/>
              <a:t>Ницше</a:t>
            </a:r>
          </a:p>
          <a:p>
            <a:r>
              <a:rPr lang="ru-RU" dirty="0" smtClean="0"/>
              <a:t>    4) Этика благоговения перед жизнью А. Швейцера.</a:t>
            </a:r>
            <a:endParaRPr lang="ru-RU" dirty="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04800"/>
            <a:ext cx="8229600" cy="6248400"/>
          </a:xfrm>
        </p:spPr>
        <p:txBody>
          <a:bodyPr>
            <a:normAutofit/>
          </a:bodyPr>
          <a:lstStyle/>
          <a:p>
            <a:r>
              <a:rPr lang="ru-RU" dirty="0"/>
              <a:t>Утилитаризм критикуют также за то, что он как это ни парадоксально, может быть оправданием аморальных поступков. Надо поступать таким образом, чтобы способствовать наивысшему счастью наибольшего числа людей. А если в результате расчета окажется, что это счастье делает необходимым страдания некоторых людей? </a:t>
            </a:r>
          </a:p>
          <a:p>
            <a:r>
              <a:rPr lang="ru-RU" dirty="0"/>
              <a:t>Достоевский утверждал, что счастье человечества не стоит слезы одного ребенка.</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81000"/>
            <a:ext cx="8229600" cy="5745163"/>
          </a:xfrm>
        </p:spPr>
        <p:txBody>
          <a:bodyPr>
            <a:normAutofit lnSpcReduction="10000"/>
          </a:bodyPr>
          <a:lstStyle/>
          <a:p>
            <a:r>
              <a:rPr lang="en-US" b="1" dirty="0" smtClean="0"/>
              <a:t>2</a:t>
            </a:r>
            <a:r>
              <a:rPr lang="ru-RU" b="1" dirty="0" smtClean="0"/>
              <a:t>) </a:t>
            </a:r>
            <a:r>
              <a:rPr lang="ru-RU" b="1" dirty="0"/>
              <a:t>Этика Канта (1724-1804)</a:t>
            </a:r>
          </a:p>
          <a:p>
            <a:r>
              <a:rPr lang="ru-RU" dirty="0"/>
              <a:t>Этику Канта называют </a:t>
            </a:r>
            <a:r>
              <a:rPr lang="ru-RU" i="1" dirty="0" err="1"/>
              <a:t>деонтологической</a:t>
            </a:r>
            <a:r>
              <a:rPr lang="ru-RU" dirty="0"/>
              <a:t>. </a:t>
            </a:r>
            <a:endParaRPr lang="ru-RU" i="1" dirty="0"/>
          </a:p>
          <a:p>
            <a:r>
              <a:rPr lang="ru-RU" b="1" dirty="0" smtClean="0"/>
              <a:t>Гедонистическая</a:t>
            </a:r>
            <a:r>
              <a:rPr lang="ru-RU" dirty="0" smtClean="0"/>
              <a:t> этика критерием </a:t>
            </a:r>
            <a:r>
              <a:rPr lang="ru-RU" dirty="0"/>
              <a:t>правильности действия </a:t>
            </a:r>
            <a:r>
              <a:rPr lang="ru-RU" dirty="0" smtClean="0"/>
              <a:t>считает </a:t>
            </a:r>
            <a:r>
              <a:rPr lang="ru-RU" dirty="0"/>
              <a:t>последствия </a:t>
            </a:r>
            <a:r>
              <a:rPr lang="ru-RU" dirty="0" smtClean="0"/>
              <a:t>(например, утилитаризм). </a:t>
            </a:r>
          </a:p>
          <a:p>
            <a:r>
              <a:rPr lang="ru-RU" b="1" dirty="0"/>
              <a:t>Деонтологическая</a:t>
            </a:r>
            <a:r>
              <a:rPr lang="ru-RU" dirty="0"/>
              <a:t> </a:t>
            </a:r>
            <a:r>
              <a:rPr lang="ru-RU" dirty="0" smtClean="0"/>
              <a:t> этика, </a:t>
            </a:r>
            <a:r>
              <a:rPr lang="ru-RU" dirty="0"/>
              <a:t>напротив, утверждает, что </a:t>
            </a:r>
            <a:r>
              <a:rPr lang="ru-RU" dirty="0" smtClean="0"/>
              <a:t>критерием </a:t>
            </a:r>
            <a:r>
              <a:rPr lang="ru-RU" dirty="0"/>
              <a:t>морального действия является </a:t>
            </a:r>
            <a:r>
              <a:rPr lang="ru-RU" dirty="0" smtClean="0"/>
              <a:t>не последствия действия, а намерение </a:t>
            </a:r>
            <a:r>
              <a:rPr lang="ru-RU" dirty="0"/>
              <a:t>выполнить свой долг, совершив определенное действие. Это и есть тезис </a:t>
            </a:r>
            <a:r>
              <a:rPr lang="ru-RU" dirty="0" err="1"/>
              <a:t>Иммануила</a:t>
            </a:r>
            <a:r>
              <a:rPr lang="ru-RU" dirty="0"/>
              <a:t> Канта.</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152400" y="762000"/>
            <a:ext cx="8763000" cy="5867400"/>
          </a:xfrm>
        </p:spPr>
        <p:txBody>
          <a:bodyPr>
            <a:normAutofit fontScale="92500" lnSpcReduction="10000"/>
          </a:bodyPr>
          <a:lstStyle/>
          <a:p>
            <a:r>
              <a:rPr lang="ru-RU" dirty="0"/>
              <a:t>Кант считал, что мораль безусловна. </a:t>
            </a:r>
            <a:r>
              <a:rPr lang="ru-RU" dirty="0" smtClean="0"/>
              <a:t>Он </a:t>
            </a:r>
            <a:r>
              <a:rPr lang="ru-RU" dirty="0"/>
              <a:t>проводит различие между </a:t>
            </a:r>
            <a:r>
              <a:rPr lang="ru-RU" b="1" dirty="0"/>
              <a:t>условным </a:t>
            </a:r>
            <a:r>
              <a:rPr lang="ru-RU" dirty="0"/>
              <a:t>долгом и </a:t>
            </a:r>
            <a:r>
              <a:rPr lang="ru-RU" b="1" dirty="0"/>
              <a:t>безусловным </a:t>
            </a:r>
            <a:r>
              <a:rPr lang="ru-RU" dirty="0"/>
              <a:t>долгом.  </a:t>
            </a:r>
            <a:endParaRPr lang="ru-RU" dirty="0" smtClean="0"/>
          </a:p>
          <a:p>
            <a:r>
              <a:rPr lang="ru-RU" dirty="0" smtClean="0"/>
              <a:t>Форма условного долга: </a:t>
            </a:r>
            <a:r>
              <a:rPr lang="ru-RU" dirty="0"/>
              <a:t>" Если ты хочешь чего-то, ты должен делать </a:t>
            </a:r>
            <a:r>
              <a:rPr lang="ru-RU" dirty="0" smtClean="0"/>
              <a:t>Х."  </a:t>
            </a:r>
          </a:p>
          <a:p>
            <a:r>
              <a:rPr lang="ru-RU" dirty="0"/>
              <a:t>Б</a:t>
            </a:r>
            <a:r>
              <a:rPr lang="ru-RU" dirty="0" smtClean="0"/>
              <a:t>езусловный </a:t>
            </a:r>
            <a:r>
              <a:rPr lang="ru-RU" dirty="0"/>
              <a:t>долг </a:t>
            </a:r>
            <a:r>
              <a:rPr lang="ru-RU" dirty="0" smtClean="0"/>
              <a:t>имеет другую форму: </a:t>
            </a:r>
            <a:r>
              <a:rPr lang="ru-RU" dirty="0"/>
              <a:t>«Ты должен делать </a:t>
            </a:r>
            <a:r>
              <a:rPr lang="ru-RU" dirty="0" smtClean="0"/>
              <a:t>Х. </a:t>
            </a:r>
            <a:r>
              <a:rPr lang="ru-RU" dirty="0"/>
              <a:t>И точка". </a:t>
            </a:r>
            <a:endParaRPr lang="ru-RU" dirty="0" smtClean="0"/>
          </a:p>
          <a:p>
            <a:r>
              <a:rPr lang="ru-RU" dirty="0" smtClean="0"/>
              <a:t>Для </a:t>
            </a:r>
            <a:r>
              <a:rPr lang="ru-RU" dirty="0"/>
              <a:t>Канта только безусловный долг является моральным долгом. Кто бы ты ни был, какова бы ни была ситуация, ты непременно должен делать </a:t>
            </a:r>
            <a:r>
              <a:rPr lang="ru-RU" dirty="0" smtClean="0"/>
              <a:t>Х.  </a:t>
            </a:r>
          </a:p>
          <a:p>
            <a:r>
              <a:rPr lang="ru-RU" dirty="0"/>
              <a:t>Для Канта моральная оценка не зависит от последствий поступков.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09600"/>
            <a:ext cx="8229600" cy="6096000"/>
          </a:xfrm>
        </p:spPr>
        <p:txBody>
          <a:bodyPr>
            <a:normAutofit/>
          </a:bodyPr>
          <a:lstStyle/>
          <a:p>
            <a:r>
              <a:rPr lang="ru-RU" dirty="0"/>
              <a:t>В "Основах метафизики нравственности" Кант подчеркивает, что нравственный закон не зависит от опыта и не требует подтверждения опытом, он выводится априори из чистого разума. </a:t>
            </a:r>
          </a:p>
          <a:p>
            <a:r>
              <a:rPr lang="ru-RU" dirty="0"/>
              <a:t>«Две вещи наполняют душу всегда новым и все более сильным удивлением и благоговением, чем чаще и продолжительнее мы размышляем о них, - это звездное небо надо мной и моральный закон во мне».</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lnSpcReduction="10000"/>
          </a:bodyPr>
          <a:lstStyle/>
          <a:p>
            <a:r>
              <a:rPr lang="ru-RU" dirty="0"/>
              <a:t>Абсолютным благом, а значит основой рациональной морали по Канту является </a:t>
            </a:r>
            <a:r>
              <a:rPr lang="ru-RU" b="1" dirty="0"/>
              <a:t>добрая воля</a:t>
            </a:r>
            <a:r>
              <a:rPr lang="ru-RU" dirty="0"/>
              <a:t>.  Только она обладает безусловной ценностью.</a:t>
            </a:r>
          </a:p>
          <a:p>
            <a:r>
              <a:rPr lang="ru-RU" dirty="0"/>
              <a:t>Возьмем, например, рассудок или мужество. Являются ли они абсолютным благом? Имеют ли они внутреннюю безусловную ценность? Нет, </a:t>
            </a:r>
            <a:r>
              <a:rPr lang="ru-RU" dirty="0" smtClean="0"/>
              <a:t>потому что и </a:t>
            </a:r>
            <a:r>
              <a:rPr lang="ru-RU" dirty="0"/>
              <a:t>то, и другое может быть обращено во зло. </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28600"/>
            <a:ext cx="8229600" cy="6248400"/>
          </a:xfrm>
        </p:spPr>
        <p:txBody>
          <a:bodyPr>
            <a:normAutofit fontScale="77500" lnSpcReduction="20000"/>
          </a:bodyPr>
          <a:lstStyle/>
          <a:p>
            <a:r>
              <a:rPr lang="ru-RU" dirty="0" smtClean="0"/>
              <a:t>"Нигде в мире, да и нигде вне его, невозможно мыслить ничего иного, что могло бы считаться добрым без ограничения, кроме одной только </a:t>
            </a:r>
            <a:r>
              <a:rPr lang="ru-RU" i="1" dirty="0" smtClean="0"/>
              <a:t>доброй воли. </a:t>
            </a:r>
            <a:r>
              <a:rPr lang="ru-RU" dirty="0" smtClean="0"/>
              <a:t>Рассудок...или </a:t>
            </a:r>
            <a:r>
              <a:rPr lang="ru-RU" dirty="0" err="1" smtClean="0"/>
              <a:t>мужество...в</a:t>
            </a:r>
            <a:r>
              <a:rPr lang="ru-RU" dirty="0" smtClean="0"/>
              <a:t> некоторых отношениях, без сомнения, хороши и желательны; но они могут стать также в высшей степени дурными и вредными, если не добрая воля, которая должна пользоваться этими дарами </a:t>
            </a:r>
            <a:r>
              <a:rPr lang="ru-RU" dirty="0" err="1" smtClean="0"/>
              <a:t>природы...Точно</a:t>
            </a:r>
            <a:r>
              <a:rPr lang="ru-RU" dirty="0" smtClean="0"/>
              <a:t> так же дело обстоит и с дарами счастья. Власть, богатство, почет, даже здоровье и вообще хорошее состояние и удовлетворенность своим состоянием под именем счастья внушают гордость и даже высокомерие, когда нет доброй воли, которая бы исправляла бы их влияние на </a:t>
            </a:r>
            <a:r>
              <a:rPr lang="ru-RU" dirty="0" err="1" smtClean="0"/>
              <a:t>душу...Не</a:t>
            </a:r>
            <a:r>
              <a:rPr lang="ru-RU" dirty="0" smtClean="0"/>
              <a:t> стоит и говорить, что разумному беспристрастному человеку никогда не может доставить удовольствие видеть человека преуспевающего без единой черты.. доброй воли. Таким образом, добрая воля составляет, по-видимому, непременное условие достойности быть счастливым." </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533400"/>
            <a:ext cx="8229600" cy="808038"/>
          </a:xfrm>
        </p:spPr>
        <p:txBody>
          <a:bodyPr/>
          <a:lstStyle/>
          <a:p>
            <a:endParaRPr lang="ru-RU" dirty="0"/>
          </a:p>
        </p:txBody>
      </p:sp>
      <p:sp>
        <p:nvSpPr>
          <p:cNvPr id="3" name="Содержимое 2"/>
          <p:cNvSpPr>
            <a:spLocks noGrp="1"/>
          </p:cNvSpPr>
          <p:nvPr>
            <p:ph idx="1"/>
          </p:nvPr>
        </p:nvSpPr>
        <p:spPr>
          <a:xfrm>
            <a:off x="457200" y="457200"/>
            <a:ext cx="8229600" cy="6172200"/>
          </a:xfrm>
        </p:spPr>
        <p:txBody>
          <a:bodyPr>
            <a:normAutofit lnSpcReduction="10000"/>
          </a:bodyPr>
          <a:lstStyle/>
          <a:p>
            <a:r>
              <a:rPr lang="ru-RU" dirty="0" smtClean="0"/>
              <a:t>Добрая воля </a:t>
            </a:r>
            <a:r>
              <a:rPr lang="ru-RU" dirty="0"/>
              <a:t>- это намерение действовать в соответствии с моральным законом, </a:t>
            </a:r>
            <a:r>
              <a:rPr lang="ru-RU" dirty="0" smtClean="0"/>
              <a:t>исходя </a:t>
            </a:r>
            <a:r>
              <a:rPr lang="ru-RU" dirty="0"/>
              <a:t>из </a:t>
            </a:r>
            <a:r>
              <a:rPr lang="ru-RU" dirty="0" smtClean="0"/>
              <a:t>долга. Добрую </a:t>
            </a:r>
            <a:r>
              <a:rPr lang="ru-RU" dirty="0"/>
              <a:t>волю порождает разум. </a:t>
            </a:r>
            <a:endParaRPr lang="ru-RU" dirty="0" smtClean="0"/>
          </a:p>
          <a:p>
            <a:r>
              <a:rPr lang="ru-RU" dirty="0" smtClean="0"/>
              <a:t>Давид Юм:  </a:t>
            </a:r>
            <a:r>
              <a:rPr lang="ru-RU" dirty="0"/>
              <a:t>разум не способен заставить нас действовать</a:t>
            </a:r>
            <a:r>
              <a:rPr lang="ru-RU" dirty="0" smtClean="0"/>
              <a:t>, действовать </a:t>
            </a:r>
            <a:r>
              <a:rPr lang="ru-RU" dirty="0"/>
              <a:t>нас заставляет</a:t>
            </a:r>
            <a:r>
              <a:rPr lang="ru-RU" i="1" dirty="0"/>
              <a:t> желание</a:t>
            </a:r>
            <a:r>
              <a:rPr lang="ru-RU" dirty="0"/>
              <a:t>; разум же указывает наиболее эффективный путь к достижению цели, выбранной желанием. </a:t>
            </a:r>
            <a:endParaRPr lang="ru-RU" dirty="0" smtClean="0"/>
          </a:p>
          <a:p>
            <a:r>
              <a:rPr lang="ru-RU" dirty="0" smtClean="0"/>
              <a:t>Кант: Природа предназначила наш разум для того, чтобы управлять нашей волей. Разумное существо - это человек, который способен заставить себя действовать на основе разума. </a:t>
            </a:r>
            <a:endParaRPr lang="ru-RU" dirty="0"/>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762000"/>
            <a:ext cx="8229600" cy="1143000"/>
          </a:xfrm>
        </p:spPr>
        <p:txBody>
          <a:bodyPr/>
          <a:lstStyle/>
          <a:p>
            <a:endParaRPr lang="ru-RU"/>
          </a:p>
        </p:txBody>
      </p:sp>
      <p:sp>
        <p:nvSpPr>
          <p:cNvPr id="3" name="Содержимое 2"/>
          <p:cNvSpPr>
            <a:spLocks noGrp="1"/>
          </p:cNvSpPr>
          <p:nvPr>
            <p:ph idx="1"/>
          </p:nvPr>
        </p:nvSpPr>
        <p:spPr>
          <a:xfrm>
            <a:off x="457200" y="762000"/>
            <a:ext cx="8229600" cy="5364163"/>
          </a:xfrm>
        </p:spPr>
        <p:txBody>
          <a:bodyPr>
            <a:normAutofit/>
          </a:bodyPr>
          <a:lstStyle/>
          <a:p>
            <a:r>
              <a:rPr lang="ru-RU" dirty="0" smtClean="0"/>
              <a:t> Долг - это необходимость действия из уважения к нравственному закону и только по этой причине. </a:t>
            </a:r>
          </a:p>
          <a:p>
            <a:r>
              <a:rPr lang="ru-RU" dirty="0" smtClean="0"/>
              <a:t>Все, что совершается по склонности -  из любви, симпатии, других альтруистических чувств - не имеет отношения к нравственности, по мнению Канта.</a:t>
            </a:r>
          </a:p>
          <a:p>
            <a:r>
              <a:rPr lang="ru-RU" dirty="0" smtClean="0"/>
              <a:t> За абсолютизацию долга Канта упрекали в этическом ригоризме, излишней строгости его нравственных требований. </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838200"/>
            <a:ext cx="8229600" cy="1112838"/>
          </a:xfrm>
        </p:spPr>
        <p:txBody>
          <a:bodyPr/>
          <a:lstStyle/>
          <a:p>
            <a:endParaRPr lang="ru-RU" dirty="0"/>
          </a:p>
        </p:txBody>
      </p:sp>
      <p:sp>
        <p:nvSpPr>
          <p:cNvPr id="3" name="Содержимое 2"/>
          <p:cNvSpPr>
            <a:spLocks noGrp="1"/>
          </p:cNvSpPr>
          <p:nvPr>
            <p:ph idx="1"/>
          </p:nvPr>
        </p:nvSpPr>
        <p:spPr>
          <a:xfrm>
            <a:off x="457200" y="381000"/>
            <a:ext cx="8229600" cy="6096000"/>
          </a:xfrm>
        </p:spPr>
        <p:txBody>
          <a:bodyPr>
            <a:normAutofit fontScale="92500" lnSpcReduction="10000"/>
          </a:bodyPr>
          <a:lstStyle/>
          <a:p>
            <a:r>
              <a:rPr lang="ru-RU" b="1" dirty="0"/>
              <a:t> Категорический императив </a:t>
            </a:r>
            <a:r>
              <a:rPr lang="ru-RU" b="1" dirty="0" smtClean="0"/>
              <a:t>Канта </a:t>
            </a:r>
          </a:p>
          <a:p>
            <a:r>
              <a:rPr lang="ru-RU" dirty="0" smtClean="0"/>
              <a:t>Согласно Канту это нравственный закон:</a:t>
            </a:r>
            <a:endParaRPr lang="ru-RU" dirty="0"/>
          </a:p>
          <a:p>
            <a:r>
              <a:rPr lang="ru-RU" dirty="0"/>
              <a:t>      </a:t>
            </a:r>
            <a:r>
              <a:rPr lang="ru-RU" dirty="0" smtClean="0"/>
              <a:t>"</a:t>
            </a:r>
            <a:r>
              <a:rPr lang="ru-RU" dirty="0"/>
              <a:t>поступай только согласно такой максиме, руководствуясь </a:t>
            </a:r>
            <a:r>
              <a:rPr lang="ru-RU" dirty="0" smtClean="0"/>
              <a:t>которой, </a:t>
            </a:r>
            <a:r>
              <a:rPr lang="ru-RU" dirty="0"/>
              <a:t>ты в то же время можешь пожелать, чтобы она стала всеобщим законом." </a:t>
            </a:r>
          </a:p>
          <a:p>
            <a:r>
              <a:rPr lang="ru-RU" b="1" dirty="0"/>
              <a:t>Максима</a:t>
            </a:r>
            <a:r>
              <a:rPr lang="ru-RU" dirty="0"/>
              <a:t> - это субъективный принцип, которым руководствуется индивид в своем поведении. </a:t>
            </a:r>
            <a:r>
              <a:rPr lang="ru-RU" b="1" dirty="0" smtClean="0"/>
              <a:t>Закон</a:t>
            </a:r>
            <a:r>
              <a:rPr lang="ru-RU" dirty="0" smtClean="0"/>
              <a:t> </a:t>
            </a:r>
            <a:r>
              <a:rPr lang="ru-RU" dirty="0"/>
              <a:t>– это </a:t>
            </a:r>
            <a:r>
              <a:rPr lang="ru-RU" dirty="0" smtClean="0"/>
              <a:t>объективный, </a:t>
            </a:r>
            <a:r>
              <a:rPr lang="ru-RU" dirty="0"/>
              <a:t>общезначимый принцип, имеющий силу для каждого разумного существа. </a:t>
            </a:r>
            <a:r>
              <a:rPr lang="ru-RU" b="1" dirty="0" smtClean="0"/>
              <a:t>Императив</a:t>
            </a:r>
            <a:r>
              <a:rPr lang="ru-RU" dirty="0" smtClean="0"/>
              <a:t> </a:t>
            </a:r>
            <a:r>
              <a:rPr lang="ru-RU" dirty="0"/>
              <a:t>- это приказ, команда. </a:t>
            </a:r>
            <a:endParaRPr lang="ru-RU" dirty="0" smtClean="0"/>
          </a:p>
          <a:p>
            <a:r>
              <a:rPr lang="ru-RU" b="1" dirty="0" smtClean="0"/>
              <a:t>Категорический</a:t>
            </a:r>
            <a:r>
              <a:rPr lang="ru-RU" dirty="0" smtClean="0"/>
              <a:t> = безусловный</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762000"/>
            <a:ext cx="8229600" cy="5364163"/>
          </a:xfrm>
        </p:spPr>
        <p:txBody>
          <a:bodyPr>
            <a:normAutofit/>
          </a:bodyPr>
          <a:lstStyle/>
          <a:p>
            <a:r>
              <a:rPr lang="ru-RU" dirty="0" smtClean="0"/>
              <a:t>В качестве приказа категорический императив ограничивает нашу волю. Человеческая воля руководствуется не только разумом, на нее действуют и желания, и склонности. Поэтому нравственный закон в случае человеческой воли выступает как принуждение, как необходимость действовать вопреки другим воздействиям, которая эта воля испытывает. </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609600"/>
            <a:ext cx="8229600" cy="609600"/>
          </a:xfrm>
        </p:spPr>
        <p:txBody>
          <a:bodyPr>
            <a:normAutofit fontScale="90000"/>
          </a:bodyPr>
          <a:lstStyle/>
          <a:p>
            <a:endParaRPr lang="ru-RU"/>
          </a:p>
        </p:txBody>
      </p:sp>
      <p:sp>
        <p:nvSpPr>
          <p:cNvPr id="3" name="Содержимое 2"/>
          <p:cNvSpPr>
            <a:spLocks noGrp="1"/>
          </p:cNvSpPr>
          <p:nvPr>
            <p:ph idx="1"/>
          </p:nvPr>
        </p:nvSpPr>
        <p:spPr>
          <a:xfrm>
            <a:off x="457200" y="304800"/>
            <a:ext cx="8229600" cy="6324600"/>
          </a:xfrm>
        </p:spPr>
        <p:txBody>
          <a:bodyPr>
            <a:normAutofit lnSpcReduction="10000"/>
          </a:bodyPr>
          <a:lstStyle/>
          <a:p>
            <a:r>
              <a:rPr lang="ru-RU" b="1" dirty="0"/>
              <a:t>Иеремия Бентам </a:t>
            </a:r>
            <a:r>
              <a:rPr lang="ru-RU" dirty="0"/>
              <a:t>(1748-1832) - основатель </a:t>
            </a:r>
            <a:r>
              <a:rPr lang="ru-RU" dirty="0" smtClean="0"/>
              <a:t>современного </a:t>
            </a:r>
            <a:r>
              <a:rPr lang="ru-RU" b="1" dirty="0" smtClean="0"/>
              <a:t>утилитаризма</a:t>
            </a:r>
            <a:r>
              <a:rPr lang="ru-RU" dirty="0" smtClean="0"/>
              <a:t>.</a:t>
            </a:r>
            <a:endParaRPr lang="ru-RU" dirty="0"/>
          </a:p>
          <a:p>
            <a:r>
              <a:rPr lang="ru-RU" dirty="0" smtClean="0"/>
              <a:t>Процесс </a:t>
            </a:r>
            <a:r>
              <a:rPr lang="ru-RU" dirty="0"/>
              <a:t>принятия морального </a:t>
            </a:r>
            <a:r>
              <a:rPr lang="ru-RU" dirty="0" smtClean="0"/>
              <a:t>решения:</a:t>
            </a:r>
            <a:r>
              <a:rPr lang="en-US" dirty="0" smtClean="0"/>
              <a:t> </a:t>
            </a:r>
            <a:r>
              <a:rPr lang="ru-RU" dirty="0" smtClean="0"/>
              <a:t>      - рассмотрите </a:t>
            </a:r>
            <a:r>
              <a:rPr lang="ru-RU" dirty="0"/>
              <a:t>все возможные для </a:t>
            </a:r>
            <a:r>
              <a:rPr lang="ru-RU" dirty="0" smtClean="0"/>
              <a:t>вас в даной ситуации </a:t>
            </a:r>
            <a:r>
              <a:rPr lang="ru-RU" dirty="0"/>
              <a:t>действия, </a:t>
            </a:r>
            <a:endParaRPr lang="ru-RU" dirty="0" smtClean="0"/>
          </a:p>
          <a:p>
            <a:pPr>
              <a:buNone/>
            </a:pPr>
            <a:r>
              <a:rPr lang="ru-RU" dirty="0" smtClean="0"/>
              <a:t>    - принимая </a:t>
            </a:r>
            <a:r>
              <a:rPr lang="ru-RU" dirty="0"/>
              <a:t>во внимание всех людей, которые могут быть задеты, включая себя </a:t>
            </a:r>
            <a:r>
              <a:rPr lang="ru-RU" dirty="0" smtClean="0"/>
              <a:t>самого, </a:t>
            </a:r>
            <a:r>
              <a:rPr lang="ru-RU" dirty="0"/>
              <a:t>подсчитайте удовольствия и страдания, которые будут следствиями этих действий</a:t>
            </a:r>
            <a:r>
              <a:rPr lang="ru-RU" dirty="0" smtClean="0"/>
              <a:t>,</a:t>
            </a:r>
          </a:p>
          <a:p>
            <a:pPr>
              <a:buNone/>
            </a:pPr>
            <a:r>
              <a:rPr lang="ru-RU" dirty="0" smtClean="0"/>
              <a:t>    - выберите </a:t>
            </a:r>
            <a:r>
              <a:rPr lang="ru-RU" dirty="0"/>
              <a:t>то действие, которое принесет наивысший перевес удовольствия над страданием.</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81000"/>
            <a:ext cx="8534400" cy="6172200"/>
          </a:xfrm>
        </p:spPr>
        <p:txBody>
          <a:bodyPr>
            <a:normAutofit lnSpcReduction="10000"/>
          </a:bodyPr>
          <a:lstStyle/>
          <a:p>
            <a:r>
              <a:rPr lang="ru-RU" dirty="0"/>
              <a:t> Категорический императив </a:t>
            </a:r>
            <a:r>
              <a:rPr lang="ru-RU" dirty="0" smtClean="0"/>
              <a:t>не </a:t>
            </a:r>
            <a:r>
              <a:rPr lang="ru-RU" dirty="0"/>
              <a:t>содержит в себе никаких конкретных указаний на то что делать или чего не делать. </a:t>
            </a:r>
            <a:endParaRPr lang="ru-RU" dirty="0" smtClean="0"/>
          </a:p>
          <a:p>
            <a:r>
              <a:rPr lang="ru-RU" smtClean="0"/>
              <a:t>Он предлагает </a:t>
            </a:r>
            <a:r>
              <a:rPr lang="ru-RU" dirty="0"/>
              <a:t>механизм, позволяющий </a:t>
            </a:r>
            <a:r>
              <a:rPr lang="ru-RU" dirty="0" smtClean="0"/>
              <a:t>индивиду установить  - </a:t>
            </a:r>
            <a:r>
              <a:rPr lang="ru-RU" dirty="0"/>
              <a:t>соответствуют ли реальные мотивы его поведения </a:t>
            </a:r>
            <a:r>
              <a:rPr lang="ru-RU" dirty="0" smtClean="0"/>
              <a:t>долгу</a:t>
            </a:r>
            <a:r>
              <a:rPr lang="ru-RU" dirty="0"/>
              <a:t>. </a:t>
            </a:r>
            <a:endParaRPr lang="ru-RU" dirty="0" smtClean="0"/>
          </a:p>
          <a:p>
            <a:r>
              <a:rPr lang="ru-RU" dirty="0"/>
              <a:t>Е</a:t>
            </a:r>
            <a:r>
              <a:rPr lang="ru-RU" dirty="0" smtClean="0"/>
              <a:t>сли </a:t>
            </a:r>
            <a:r>
              <a:rPr lang="ru-RU" dirty="0"/>
              <a:t>ты собираешься совершить Х, спроси себя, можешь ли ты пожелать, чтобы все другие действовали таким же образом. Если ответ </a:t>
            </a:r>
            <a:r>
              <a:rPr lang="ru-RU" i="1" dirty="0"/>
              <a:t>Да</a:t>
            </a:r>
            <a:r>
              <a:rPr lang="ru-RU" dirty="0"/>
              <a:t>, </a:t>
            </a:r>
            <a:r>
              <a:rPr lang="ru-RU" dirty="0" smtClean="0"/>
              <a:t>тогда ты </a:t>
            </a:r>
            <a:r>
              <a:rPr lang="ru-RU" dirty="0"/>
              <a:t>действуешь исходя из долга (</a:t>
            </a:r>
            <a:r>
              <a:rPr lang="ru-RU" dirty="0" smtClean="0"/>
              <a:t>с </a:t>
            </a:r>
            <a:r>
              <a:rPr lang="ru-RU" dirty="0"/>
              <a:t>доброй </a:t>
            </a:r>
            <a:r>
              <a:rPr lang="ru-RU" dirty="0" smtClean="0"/>
              <a:t>волей). </a:t>
            </a:r>
            <a:r>
              <a:rPr lang="ru-RU" dirty="0"/>
              <a:t>Если же приходишь к противоречию, то действие не является моральным.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04800"/>
            <a:ext cx="8229600" cy="5821363"/>
          </a:xfrm>
        </p:spPr>
        <p:txBody>
          <a:bodyPr>
            <a:normAutofit lnSpcReduction="10000"/>
          </a:bodyPr>
          <a:lstStyle/>
          <a:p>
            <a:r>
              <a:rPr lang="ru-RU" dirty="0" smtClean="0"/>
              <a:t> Кант не считал, что он открыл новый принцип, а предпочитал говорить, что его категорический императив есть более точная формулировка старого Золотого правила нравственности: Поступай с другими так, как ты бы хотел, чтобы они поступали с тобой.</a:t>
            </a:r>
          </a:p>
          <a:p>
            <a:r>
              <a:rPr lang="ru-RU" dirty="0" smtClean="0"/>
              <a:t>Из формулировки категорического императива видно, что ограничением воли индивида является </a:t>
            </a:r>
            <a:r>
              <a:rPr lang="ru-RU" dirty="0" err="1" smtClean="0"/>
              <a:t>общезначимость</a:t>
            </a:r>
            <a:r>
              <a:rPr lang="ru-RU" dirty="0" smtClean="0"/>
              <a:t> или как позднее скажет Сартр: выбирая себя, я выбираю человека вообще.</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371600"/>
            <a:ext cx="8229600" cy="5257800"/>
          </a:xfrm>
        </p:spPr>
        <p:txBody>
          <a:bodyPr>
            <a:normAutofit/>
          </a:bodyPr>
          <a:lstStyle/>
          <a:p>
            <a:r>
              <a:rPr lang="ru-RU" dirty="0" smtClean="0"/>
              <a:t>Категорический императив имеет другую формулировку: "Поступай так, чтобы ты всегда относился к человечеству и в своем лице, и в лице всякого другого так же как к цели и никогда не относился бы к нему только как к средству".  </a:t>
            </a:r>
          </a:p>
          <a:p>
            <a:endParaRPr lang="ru-RU" dirty="0" smtClean="0"/>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914400"/>
            <a:ext cx="8229600" cy="1189038"/>
          </a:xfrm>
        </p:spPr>
        <p:txBody>
          <a:bodyPr/>
          <a:lstStyle/>
          <a:p>
            <a:endParaRPr lang="ru-RU"/>
          </a:p>
        </p:txBody>
      </p:sp>
      <p:sp>
        <p:nvSpPr>
          <p:cNvPr id="3" name="Содержимое 2"/>
          <p:cNvSpPr>
            <a:spLocks noGrp="1"/>
          </p:cNvSpPr>
          <p:nvPr>
            <p:ph idx="1"/>
          </p:nvPr>
        </p:nvSpPr>
        <p:spPr>
          <a:xfrm>
            <a:off x="457200" y="304800"/>
            <a:ext cx="8458200" cy="6172200"/>
          </a:xfrm>
        </p:spPr>
        <p:txBody>
          <a:bodyPr>
            <a:normAutofit lnSpcReduction="10000"/>
          </a:bodyPr>
          <a:lstStyle/>
          <a:p>
            <a:r>
              <a:rPr lang="ru-RU" dirty="0" smtClean="0"/>
              <a:t>Третье уточнение категорического императива:</a:t>
            </a:r>
          </a:p>
          <a:p>
            <a:r>
              <a:rPr lang="ru-RU" dirty="0" smtClean="0"/>
              <a:t> «человек обязан поступать, лишь сообразуясь со своей собственной волей, устанавливающей, однако, всеобщие законы." </a:t>
            </a:r>
          </a:p>
          <a:p>
            <a:r>
              <a:rPr lang="ru-RU" dirty="0" smtClean="0"/>
              <a:t>Если бы это было не так, то закон не возникал бы как закон воли человека, что-то другое заставляло бы его поступать согласно закону -</a:t>
            </a:r>
            <a:r>
              <a:rPr lang="ru-RU" i="1" dirty="0" smtClean="0"/>
              <a:t> принуждение</a:t>
            </a:r>
            <a:r>
              <a:rPr lang="ru-RU" dirty="0" smtClean="0"/>
              <a:t> или </a:t>
            </a:r>
            <a:r>
              <a:rPr lang="ru-RU" i="1" dirty="0" smtClean="0"/>
              <a:t>приманка</a:t>
            </a:r>
            <a:r>
              <a:rPr lang="ru-RU" dirty="0" smtClean="0"/>
              <a:t>. Но такой поступок не является поступком долга. </a:t>
            </a:r>
          </a:p>
          <a:p>
            <a:r>
              <a:rPr lang="ru-RU" dirty="0" smtClean="0"/>
              <a:t>Кант называет эту третью формулировку принципом </a:t>
            </a:r>
            <a:r>
              <a:rPr lang="ru-RU" i="1" dirty="0" smtClean="0"/>
              <a:t>автономии воли</a:t>
            </a:r>
            <a:r>
              <a:rPr lang="ru-RU" dirty="0" smtClean="0"/>
              <a:t>. </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990600"/>
            <a:ext cx="8229600" cy="1265238"/>
          </a:xfrm>
        </p:spPr>
        <p:txBody>
          <a:bodyPr/>
          <a:lstStyle/>
          <a:p>
            <a:endParaRPr lang="ru-RU" dirty="0"/>
          </a:p>
        </p:txBody>
      </p:sp>
      <p:sp>
        <p:nvSpPr>
          <p:cNvPr id="3" name="Содержимое 2"/>
          <p:cNvSpPr>
            <a:spLocks noGrp="1"/>
          </p:cNvSpPr>
          <p:nvPr>
            <p:ph idx="1"/>
          </p:nvPr>
        </p:nvSpPr>
        <p:spPr>
          <a:xfrm>
            <a:off x="228600" y="914400"/>
            <a:ext cx="8763000" cy="5715000"/>
          </a:xfrm>
        </p:spPr>
        <p:txBody>
          <a:bodyPr>
            <a:normAutofit/>
          </a:bodyPr>
          <a:lstStyle/>
          <a:p>
            <a:r>
              <a:rPr lang="ru-RU" dirty="0" smtClean="0"/>
              <a:t> Кант считал, что исторический прогресс приведет к достижению всеобщего правового гражданского общества, членам которого будет предоставлена величайшая свобода, совместимая, однако, со свободой других. Достичь этого состояния самая трудная задача, она позднее других решается человеческим родом. </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228600" y="381000"/>
            <a:ext cx="8686800" cy="6248400"/>
          </a:xfrm>
        </p:spPr>
        <p:txBody>
          <a:bodyPr>
            <a:normAutofit fontScale="92500"/>
          </a:bodyPr>
          <a:lstStyle/>
          <a:p>
            <a:r>
              <a:rPr lang="ru-RU" dirty="0" smtClean="0"/>
              <a:t>Как разумное существо человек стремится создать закон, определяющий границы  произвола для всех, но своекорыстная животная склонность побуждает его делать для самого себя исключение. Каждый облеченный властью будет всегда злоупотреблять своей свободой, когда над ним нет никого, кто контролировал бы его в соответствии с законом. Вот в чем трудность стоящей перед человечеством задачи. </a:t>
            </a:r>
          </a:p>
          <a:p>
            <a:r>
              <a:rPr lang="ru-RU" dirty="0" smtClean="0"/>
              <a:t>Для ее решения необходимы: правильное понятие о государственном устройстве, в течение веков приобретенный опыт и </a:t>
            </a:r>
            <a:r>
              <a:rPr lang="ru-RU" i="1" dirty="0" smtClean="0"/>
              <a:t>, добрая воля</a:t>
            </a:r>
            <a:r>
              <a:rPr lang="ru-RU" dirty="0" smtClean="0"/>
              <a:t>. </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533400"/>
            <a:ext cx="8229600" cy="808038"/>
          </a:xfrm>
        </p:spPr>
        <p:txBody>
          <a:bodyPr/>
          <a:lstStyle/>
          <a:p>
            <a:endParaRPr lang="ru-RU" dirty="0"/>
          </a:p>
        </p:txBody>
      </p:sp>
      <p:sp>
        <p:nvSpPr>
          <p:cNvPr id="3" name="Содержимое 2"/>
          <p:cNvSpPr>
            <a:spLocks noGrp="1"/>
          </p:cNvSpPr>
          <p:nvPr>
            <p:ph idx="1"/>
          </p:nvPr>
        </p:nvSpPr>
        <p:spPr>
          <a:xfrm>
            <a:off x="228600" y="838200"/>
            <a:ext cx="8686800" cy="5287963"/>
          </a:xfrm>
        </p:spPr>
        <p:txBody>
          <a:bodyPr>
            <a:normAutofit/>
          </a:bodyPr>
          <a:lstStyle/>
          <a:p>
            <a:r>
              <a:rPr lang="ru-RU" b="1" dirty="0" smtClean="0"/>
              <a:t>3. Моральный нигилизм Ницше(1844-1900) </a:t>
            </a:r>
            <a:endParaRPr lang="ru-RU" b="1" dirty="0" smtClean="0"/>
          </a:p>
          <a:p>
            <a:r>
              <a:rPr lang="ru-RU" b="1" dirty="0" smtClean="0"/>
              <a:t> </a:t>
            </a:r>
            <a:r>
              <a:rPr lang="ru-RU" dirty="0" smtClean="0"/>
              <a:t>Жизнь есть воля к власти.</a:t>
            </a:r>
            <a:r>
              <a:rPr lang="ru-RU" b="1" dirty="0" smtClean="0"/>
              <a:t> </a:t>
            </a:r>
            <a:r>
              <a:rPr lang="ru-RU" dirty="0" smtClean="0"/>
              <a:t>Ницше не считает линию эволюции, которая привела к появлению человека, прогрессом. Напротив, человек есть высшее заблуждение природы. Человек в своем стремлении отойти от животного начала впадает в болезненное состояние. Развитие его в пользу очеловечивания базируется на иллюзиях, таких как истина, добро, красота. </a:t>
            </a:r>
            <a:endParaRPr lang="ru-RU" b="1"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smtClean="0"/>
              <a:t>	Ницше известен отрицанием объективных моральных ценностей. Он исходит из того, что исторически сложившаяся и получившая распространение в Европе форма морали стала основным препятствием на пути возвышения человека и установления межу людьми искренних отношений</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1219200"/>
            <a:ext cx="8229600" cy="1493838"/>
          </a:xfrm>
        </p:spPr>
        <p:txBody>
          <a:bodyPr/>
          <a:lstStyle/>
          <a:p>
            <a:endParaRPr lang="ru-RU" dirty="0"/>
          </a:p>
        </p:txBody>
      </p:sp>
      <p:sp>
        <p:nvSpPr>
          <p:cNvPr id="3" name="Содержимое 2"/>
          <p:cNvSpPr>
            <a:spLocks noGrp="1"/>
          </p:cNvSpPr>
          <p:nvPr>
            <p:ph idx="1"/>
          </p:nvPr>
        </p:nvSpPr>
        <p:spPr>
          <a:xfrm>
            <a:off x="457200" y="457200"/>
            <a:ext cx="8229600" cy="5668963"/>
          </a:xfrm>
        </p:spPr>
        <p:txBody>
          <a:bodyPr>
            <a:normAutofit/>
          </a:bodyPr>
          <a:lstStyle/>
          <a:p>
            <a:r>
              <a:rPr lang="ru-RU" dirty="0" smtClean="0"/>
              <a:t>По мнению Ницше, существуют разные морали, они делятся на два типа: </a:t>
            </a:r>
            <a:r>
              <a:rPr lang="ru-RU" b="1" dirty="0" smtClean="0"/>
              <a:t>мораль господ</a:t>
            </a:r>
            <a:r>
              <a:rPr lang="ru-RU" dirty="0" smtClean="0"/>
              <a:t> и </a:t>
            </a:r>
            <a:r>
              <a:rPr lang="ru-RU" b="1" dirty="0" smtClean="0"/>
              <a:t>мораль рабов</a:t>
            </a:r>
            <a:r>
              <a:rPr lang="ru-RU" dirty="0" smtClean="0"/>
              <a:t>. </a:t>
            </a:r>
          </a:p>
          <a:p>
            <a:r>
              <a:rPr lang="ru-RU" dirty="0" smtClean="0"/>
              <a:t>Ницше решительно, последовательно и бескомпромиссно отвергает мораль рабов. Под моралью рабов Ницше подразумевает мораль, которая сформировалась под воздействием античной философии и христианской религии. Она ошибочно воспринимается как синоним морали вообще. </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85800"/>
            <a:ext cx="8229600" cy="5943600"/>
          </a:xfrm>
        </p:spPr>
        <p:txBody>
          <a:bodyPr>
            <a:normAutofit/>
          </a:bodyPr>
          <a:lstStyle/>
          <a:p>
            <a:r>
              <a:rPr lang="ru-RU" dirty="0" smtClean="0"/>
              <a:t>а) Рабская мораль  есть мораль стадная. Она выступает как сила, стоящая на страже стада, общества, а не личности. Она понимается как солидарность, братство людей. Она прежде всего направлена на поддержание слабых, больных, нищих, неудачников. </a:t>
            </a:r>
          </a:p>
          <a:p>
            <a:r>
              <a:rPr lang="ru-RU" dirty="0" smtClean="0"/>
              <a:t>Более всего эта мораль ценит способность человека отречься от себя, своего «я», поставить себя на службу другим, обществу. </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a:t>Идея удовольствия у Бентама является чисто </a:t>
            </a:r>
            <a:r>
              <a:rPr lang="ru-RU" b="1" dirty="0"/>
              <a:t>количественной.</a:t>
            </a:r>
            <a:r>
              <a:rPr lang="ru-RU" dirty="0"/>
              <a:t> Наивысшее удовольствие для наибольшего количества людей для Бентама означает наибольшее удовольствие. Так, он утверждает, что если детская игра </a:t>
            </a:r>
            <a:r>
              <a:rPr lang="en-US" dirty="0" smtClean="0"/>
              <a:t>push-pin </a:t>
            </a:r>
            <a:r>
              <a:rPr lang="ru-RU" dirty="0" smtClean="0"/>
              <a:t>доставляет </a:t>
            </a:r>
            <a:r>
              <a:rPr lang="ru-RU" dirty="0"/>
              <a:t>большее удовольствие, чем занятие </a:t>
            </a:r>
            <a:r>
              <a:rPr lang="ru-RU" dirty="0" smtClean="0"/>
              <a:t>поэзией, </a:t>
            </a:r>
            <a:r>
              <a:rPr lang="ru-RU" dirty="0"/>
              <a:t>то она является более ценной.</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1371600"/>
            <a:ext cx="8229600" cy="1646238"/>
          </a:xfrm>
        </p:spPr>
        <p:txBody>
          <a:bodyPr/>
          <a:lstStyle/>
          <a:p>
            <a:endParaRPr lang="ru-RU" dirty="0"/>
          </a:p>
        </p:txBody>
      </p:sp>
      <p:sp>
        <p:nvSpPr>
          <p:cNvPr id="3" name="Содержимое 2"/>
          <p:cNvSpPr>
            <a:spLocks noGrp="1"/>
          </p:cNvSpPr>
          <p:nvPr>
            <p:ph idx="1"/>
          </p:nvPr>
        </p:nvSpPr>
        <p:spPr>
          <a:xfrm>
            <a:off x="457200" y="304800"/>
            <a:ext cx="8229600" cy="5821363"/>
          </a:xfrm>
        </p:spPr>
        <p:txBody>
          <a:bodyPr>
            <a:normAutofit/>
          </a:bodyPr>
          <a:lstStyle/>
          <a:p>
            <a:r>
              <a:rPr lang="ru-RU" dirty="0" smtClean="0"/>
              <a:t>б) Нормы рабской морали призваны усреднить, уравнять индивидов. Она подавляет человеческие инстинкты. При таком подавлении индивид теряет свою личность.</a:t>
            </a:r>
          </a:p>
          <a:p>
            <a:r>
              <a:rPr lang="ru-RU" dirty="0" smtClean="0"/>
              <a:t>в) Рабская мораль внушает человеку сознание его виновности и обрекает его на постоянные сомнения, нерешительность, муки совести. </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"Из-за чего мы боремся с христианством? Из-за того, что оно стремится разрушить сильных, разбить их дух, использовать минуты усталости и слабости, превратить их гордую уверенность в беспокойство и тревогу...»</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066800"/>
            <a:ext cx="8229600" cy="5334000"/>
          </a:xfrm>
        </p:spPr>
        <p:txBody>
          <a:bodyPr>
            <a:normAutofit/>
          </a:bodyPr>
          <a:lstStyle/>
          <a:p>
            <a:r>
              <a:rPr lang="ru-RU" dirty="0" smtClean="0"/>
              <a:t>Г) Рабская мораль лицемерна. Жизнь не может быть не эгоистичной. Мораль, поскольку она остается выражением жизни, не может не выражать ее эгоистической сущности, но только делает это в прикрытой, превращенной форме.</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1219200"/>
            <a:ext cx="8229600" cy="1493838"/>
          </a:xfrm>
        </p:spPr>
        <p:txBody>
          <a:bodyPr/>
          <a:lstStyle/>
          <a:p>
            <a:endParaRPr lang="ru-RU" dirty="0"/>
          </a:p>
        </p:txBody>
      </p:sp>
      <p:sp>
        <p:nvSpPr>
          <p:cNvPr id="3" name="Содержимое 2"/>
          <p:cNvSpPr>
            <a:spLocks noGrp="1"/>
          </p:cNvSpPr>
          <p:nvPr>
            <p:ph idx="1"/>
          </p:nvPr>
        </p:nvSpPr>
        <p:spPr>
          <a:xfrm>
            <a:off x="457200" y="457200"/>
            <a:ext cx="8229600" cy="6172200"/>
          </a:xfrm>
        </p:spPr>
        <p:txBody>
          <a:bodyPr>
            <a:normAutofit/>
          </a:bodyPr>
          <a:lstStyle/>
          <a:p>
            <a:r>
              <a:rPr lang="ru-RU" dirty="0" smtClean="0"/>
              <a:t>В </a:t>
            </a:r>
            <a:r>
              <a:rPr lang="ru-RU" dirty="0" smtClean="0"/>
              <a:t>человеке есть животные качества, и это дает надежду на лучшее, надежду на появление сверхчеловека, белокурого животного. </a:t>
            </a:r>
          </a:p>
          <a:p>
            <a:r>
              <a:rPr lang="ru-RU" dirty="0" smtClean="0"/>
              <a:t>   </a:t>
            </a:r>
            <a:r>
              <a:rPr lang="ru-RU" b="1" dirty="0" smtClean="0"/>
              <a:t>Сверхчеловек</a:t>
            </a:r>
            <a:r>
              <a:rPr lang="ru-RU" dirty="0" smtClean="0"/>
              <a:t> Ницше, которым он был сам в своих мечтах, полностью лишен сострадания, безжалостен, зол, занят лишь собственной властью. </a:t>
            </a: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smtClean="0"/>
              <a:t>Сверхчеловек должен быть способен совершить </a:t>
            </a:r>
            <a:r>
              <a:rPr lang="ru-RU" b="1" dirty="0" smtClean="0"/>
              <a:t>переоценку ценностей</a:t>
            </a:r>
            <a:r>
              <a:rPr lang="ru-RU" dirty="0" smtClean="0"/>
              <a:t>. Ошибочно считать своим долгом добиться победы добра над злом. Ошибочно считать: что правильно для одного, то правильно для другого. Истинная добродетель не для всех, а только для аристократического меньшинства.</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33400"/>
            <a:ext cx="8229600" cy="6019800"/>
          </a:xfrm>
        </p:spPr>
        <p:txBody>
          <a:bodyPr>
            <a:normAutofit fontScale="92500" lnSpcReduction="20000"/>
          </a:bodyPr>
          <a:lstStyle/>
          <a:p>
            <a:r>
              <a:rPr lang="ru-RU" dirty="0" smtClean="0"/>
              <a:t>Обычно Ницше называет простых людей "недоделанными, неполноценными", не возражает, чтобы они страдали, если это необходимо для создания великого человека. Оправдание Великой французской революции 1789-1794 - она сделала возможным Наполеона. "Слабые и неудавшиеся должны погибнуть. - первая заповедь нашего человеколюбия. И надо еще помочь им в этом ",  - пишет Ницше в "</a:t>
            </a:r>
            <a:r>
              <a:rPr lang="ru-RU" dirty="0" err="1" smtClean="0"/>
              <a:t>Антихристианине</a:t>
            </a:r>
            <a:r>
              <a:rPr lang="ru-RU" dirty="0" smtClean="0"/>
              <a:t>". "Задача в том, чтобы достичь той огромной энергии величия, которая сможет создать человека будущего посредством дисциплины, а также посредством уничтожения миллионов недоделанных и неполноценных".</a:t>
            </a: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04800"/>
            <a:ext cx="8229600" cy="5821363"/>
          </a:xfrm>
        </p:spPr>
        <p:txBody>
          <a:bodyPr>
            <a:normAutofit/>
          </a:bodyPr>
          <a:lstStyle/>
          <a:p>
            <a:r>
              <a:rPr lang="ru-RU" dirty="0" smtClean="0"/>
              <a:t>На месте христианского святого Ницше желает видеть благородного человека, который способен на жестокость. Обладает чувством долга по отношению к равным себе, который есть воплощение воли к власти. Хотя о самом себе он пишет: "Легко говорить о разного рода </a:t>
            </a:r>
            <a:r>
              <a:rPr lang="ru-RU" dirty="0" err="1" smtClean="0"/>
              <a:t>имморальности</a:t>
            </a:r>
            <a:r>
              <a:rPr lang="ru-RU" dirty="0" smtClean="0"/>
              <a:t> - иное дело ее выдержать! К примеру мне невыносимо нарушить слово и тем более убийство,«</a:t>
            </a:r>
          </a:p>
          <a:p>
            <a:pPr>
              <a:buNone/>
            </a:pPr>
            <a:endParaRPr lang="ru-RU" dirty="0" smtClean="0"/>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smtClean="0"/>
              <a:t> Фашисты, которые подняли на щит идеи Ницше, не были столь мягкотелыми. Так интеллигентский протест обернулся фашистскими зверствами</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81000"/>
            <a:ext cx="8229600" cy="5745163"/>
          </a:xfrm>
        </p:spPr>
        <p:txBody>
          <a:bodyPr>
            <a:normAutofit/>
          </a:bodyPr>
          <a:lstStyle/>
          <a:p>
            <a:r>
              <a:rPr lang="ru-RU" dirty="0"/>
              <a:t>	Бентам прекрасно осознает разницу между знанием того, что нужно сделать, и выполнением этого. </a:t>
            </a:r>
            <a:r>
              <a:rPr lang="ru-RU" dirty="0" smtClean="0"/>
              <a:t>Он </a:t>
            </a:r>
            <a:r>
              <a:rPr lang="ru-RU" dirty="0"/>
              <a:t>выдвигает доктрину четырех </a:t>
            </a:r>
            <a:r>
              <a:rPr lang="ru-RU" dirty="0" smtClean="0"/>
              <a:t>санкций</a:t>
            </a:r>
            <a:r>
              <a:rPr lang="ru-RU" dirty="0"/>
              <a:t>:</a:t>
            </a:r>
            <a:endParaRPr lang="ru-RU" dirty="0" smtClean="0"/>
          </a:p>
          <a:p>
            <a:r>
              <a:rPr lang="ru-RU" dirty="0" smtClean="0"/>
              <a:t>Если </a:t>
            </a:r>
            <a:r>
              <a:rPr lang="ru-RU" dirty="0"/>
              <a:t>мы не сделаем того, что мы должны были сделать, то нас ждут санкции - естественные законы, гражданские законы, общественное  </a:t>
            </a:r>
            <a:r>
              <a:rPr lang="ru-RU" dirty="0" smtClean="0"/>
              <a:t>мнение </a:t>
            </a:r>
            <a:r>
              <a:rPr lang="ru-RU" dirty="0"/>
              <a:t>или Бог - сделают это для нас неприятным. Эти силы как бы убеждают нас действовать в соответствии с пользой </a:t>
            </a:r>
            <a:r>
              <a:rPr lang="ru-RU" dirty="0" smtClean="0"/>
              <a:t>для </a:t>
            </a:r>
            <a:r>
              <a:rPr lang="ru-RU" dirty="0"/>
              <a:t>общества.</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1447800"/>
            <a:ext cx="8229600" cy="1447800"/>
          </a:xfrm>
        </p:spPr>
        <p:txBody>
          <a:bodyPr/>
          <a:lstStyle/>
          <a:p>
            <a:endParaRPr lang="ru-RU" dirty="0"/>
          </a:p>
        </p:txBody>
      </p:sp>
      <p:sp>
        <p:nvSpPr>
          <p:cNvPr id="3" name="Содержимое 2"/>
          <p:cNvSpPr>
            <a:spLocks noGrp="1"/>
          </p:cNvSpPr>
          <p:nvPr>
            <p:ph idx="1"/>
          </p:nvPr>
        </p:nvSpPr>
        <p:spPr>
          <a:xfrm>
            <a:off x="457200" y="457200"/>
            <a:ext cx="8229600" cy="6248400"/>
          </a:xfrm>
        </p:spPr>
        <p:txBody>
          <a:bodyPr>
            <a:normAutofit lnSpcReduction="10000"/>
          </a:bodyPr>
          <a:lstStyle/>
          <a:p>
            <a:r>
              <a:rPr lang="ru-RU" dirty="0" smtClean="0"/>
              <a:t>Джон </a:t>
            </a:r>
            <a:r>
              <a:rPr lang="ru-RU" dirty="0"/>
              <a:t>Стюарт </a:t>
            </a:r>
            <a:r>
              <a:rPr lang="ru-RU" b="1" dirty="0"/>
              <a:t>Милль</a:t>
            </a:r>
            <a:r>
              <a:rPr lang="ru-RU" dirty="0"/>
              <a:t> (1806-1873)</a:t>
            </a:r>
          </a:p>
          <a:p>
            <a:r>
              <a:rPr lang="ru-RU" dirty="0" smtClean="0"/>
              <a:t>Развивает </a:t>
            </a:r>
            <a:r>
              <a:rPr lang="ru-RU" dirty="0"/>
              <a:t>принцип наивысшего счастья для наибольшего числа людей. </a:t>
            </a:r>
          </a:p>
          <a:p>
            <a:r>
              <a:rPr lang="ru-RU" dirty="0"/>
              <a:t>	Различие между </a:t>
            </a:r>
            <a:r>
              <a:rPr lang="ru-RU" dirty="0" smtClean="0"/>
              <a:t>Бентамом и Миллем </a:t>
            </a:r>
            <a:r>
              <a:rPr lang="ru-RU" dirty="0"/>
              <a:t>состоит в том, что Милль считает важным учитывать </a:t>
            </a:r>
            <a:r>
              <a:rPr lang="ru-RU" b="1" dirty="0"/>
              <a:t>качество</a:t>
            </a:r>
            <a:r>
              <a:rPr lang="ru-RU" dirty="0"/>
              <a:t> удовольствия</a:t>
            </a:r>
            <a:r>
              <a:rPr lang="ru-RU" dirty="0" smtClean="0"/>
              <a:t>. Надо выполнять действия, которые приносят </a:t>
            </a:r>
            <a:r>
              <a:rPr lang="ru-RU" b="1" dirty="0" smtClean="0"/>
              <a:t>наивысшее</a:t>
            </a:r>
            <a:r>
              <a:rPr lang="ru-RU" dirty="0" smtClean="0"/>
              <a:t> счастье для наибольшего числа людей. Но под наивысшим Бентам понимает </a:t>
            </a:r>
            <a:r>
              <a:rPr lang="ru-RU" b="1" dirty="0" smtClean="0"/>
              <a:t>наибольшее</a:t>
            </a:r>
            <a:r>
              <a:rPr lang="ru-RU" dirty="0" smtClean="0"/>
              <a:t>, а Милль - </a:t>
            </a:r>
            <a:r>
              <a:rPr lang="ru-RU" b="1" dirty="0" smtClean="0"/>
              <a:t>наилучшее.</a:t>
            </a:r>
          </a:p>
          <a:p>
            <a:r>
              <a:rPr lang="ru-RU" dirty="0" smtClean="0"/>
              <a:t> "</a:t>
            </a:r>
            <a:r>
              <a:rPr lang="ru-RU" dirty="0"/>
              <a:t>Лучше быть недовольным Сократом, чем </a:t>
            </a:r>
            <a:r>
              <a:rPr lang="ru-RU" dirty="0" smtClean="0"/>
              <a:t>довольным дураком."</a:t>
            </a:r>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457200"/>
            <a:ext cx="8229600" cy="731838"/>
          </a:xfrm>
        </p:spPr>
        <p:txBody>
          <a:bodyPr>
            <a:normAutofit fontScale="90000"/>
          </a:bodyPr>
          <a:lstStyle/>
          <a:p>
            <a:endParaRPr lang="ru-RU" dirty="0"/>
          </a:p>
        </p:txBody>
      </p:sp>
      <p:sp>
        <p:nvSpPr>
          <p:cNvPr id="3" name="Содержимое 2"/>
          <p:cNvSpPr>
            <a:spLocks noGrp="1"/>
          </p:cNvSpPr>
          <p:nvPr>
            <p:ph idx="1"/>
          </p:nvPr>
        </p:nvSpPr>
        <p:spPr>
          <a:xfrm>
            <a:off x="457200" y="533400"/>
            <a:ext cx="8229600" cy="4572000"/>
          </a:xfrm>
        </p:spPr>
        <p:txBody>
          <a:bodyPr>
            <a:normAutofit lnSpcReduction="10000"/>
          </a:bodyPr>
          <a:lstStyle/>
          <a:p>
            <a:endParaRPr lang="ru-RU" dirty="0" smtClean="0"/>
          </a:p>
          <a:p>
            <a:r>
              <a:rPr lang="ru-RU" dirty="0" smtClean="0"/>
              <a:t>Милль не </a:t>
            </a:r>
            <a:r>
              <a:rPr lang="ru-RU" dirty="0"/>
              <a:t>отрицает </a:t>
            </a:r>
            <a:r>
              <a:rPr lang="ru-RU" dirty="0" smtClean="0"/>
              <a:t>внешних </a:t>
            </a:r>
            <a:r>
              <a:rPr lang="ru-RU" dirty="0"/>
              <a:t>мотиваций </a:t>
            </a:r>
            <a:r>
              <a:rPr lang="ru-RU" dirty="0" smtClean="0"/>
              <a:t>морального </a:t>
            </a:r>
            <a:r>
              <a:rPr lang="ru-RU" dirty="0"/>
              <a:t>поведения, которые выделил Бентам (природа, закон, мнение, Бог). Однако он добавляет мотивацию изнутри - </a:t>
            </a:r>
            <a:r>
              <a:rPr lang="ru-RU" b="1" dirty="0"/>
              <a:t>совесть</a:t>
            </a:r>
            <a:r>
              <a:rPr lang="ru-RU" dirty="0"/>
              <a:t>. </a:t>
            </a:r>
            <a:endParaRPr lang="ru-RU" dirty="0" smtClean="0"/>
          </a:p>
          <a:p>
            <a:r>
              <a:rPr lang="ru-RU" dirty="0" smtClean="0"/>
              <a:t>Откуда берется это чувство? Милль считает, что оно  является не врожденным, а приобретенным или культивированным. </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457200"/>
            <a:ext cx="8229600" cy="731838"/>
          </a:xfrm>
        </p:spPr>
        <p:txBody>
          <a:bodyPr>
            <a:normAutofit fontScale="90000"/>
          </a:bodyPr>
          <a:lstStyle/>
          <a:p>
            <a:endParaRPr lang="ru-RU"/>
          </a:p>
        </p:txBody>
      </p:sp>
      <p:sp>
        <p:nvSpPr>
          <p:cNvPr id="3" name="Содержимое 2"/>
          <p:cNvSpPr>
            <a:spLocks noGrp="1"/>
          </p:cNvSpPr>
          <p:nvPr>
            <p:ph idx="1"/>
          </p:nvPr>
        </p:nvSpPr>
        <p:spPr/>
        <p:txBody>
          <a:bodyPr/>
          <a:lstStyle/>
          <a:p>
            <a:r>
              <a:rPr lang="ru-RU" dirty="0"/>
              <a:t> В дискуссиях о морали принято различать </a:t>
            </a:r>
            <a:r>
              <a:rPr lang="ru-RU" b="1" dirty="0"/>
              <a:t>результат</a:t>
            </a:r>
            <a:r>
              <a:rPr lang="ru-RU" dirty="0"/>
              <a:t> действия (его последствия) и </a:t>
            </a:r>
            <a:r>
              <a:rPr lang="ru-RU" b="1" dirty="0"/>
              <a:t>мотив </a:t>
            </a:r>
            <a:r>
              <a:rPr lang="ru-RU" dirty="0"/>
              <a:t>действия. Одни полагают, что действие надо оценивать по результату, другие – по мотиву. </a:t>
            </a:r>
            <a:endParaRPr lang="ru-RU" dirty="0" smtClean="0"/>
          </a:p>
          <a:p>
            <a:r>
              <a:rPr lang="ru-RU" dirty="0" smtClean="0"/>
              <a:t>Милль </a:t>
            </a:r>
            <a:r>
              <a:rPr lang="ru-RU" dirty="0"/>
              <a:t>занимает в этом вопросе жесткую позицию: Моральная оценка действия не зависит от мотива этого действия.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457200"/>
            <a:ext cx="8229600" cy="6019800"/>
          </a:xfrm>
        </p:spPr>
        <p:txBody>
          <a:bodyPr>
            <a:normAutofit fontScale="92500"/>
          </a:bodyPr>
          <a:lstStyle/>
          <a:p>
            <a:r>
              <a:rPr lang="ru-RU" dirty="0"/>
              <a:t> Милль отвечает на </a:t>
            </a:r>
            <a:r>
              <a:rPr lang="ru-RU" dirty="0" smtClean="0"/>
              <a:t>ряд </a:t>
            </a:r>
            <a:r>
              <a:rPr lang="ru-RU" dirty="0"/>
              <a:t>возражений против утилитаризма</a:t>
            </a:r>
            <a:r>
              <a:rPr lang="ru-RU" dirty="0" smtClean="0"/>
              <a:t>:</a:t>
            </a:r>
            <a:endParaRPr lang="ru-RU" dirty="0"/>
          </a:p>
          <a:p>
            <a:r>
              <a:rPr lang="ru-RU" dirty="0"/>
              <a:t>- что утилитаризм это низкая философия, поскольку она призывает к удовольствиям;  </a:t>
            </a:r>
          </a:p>
          <a:p>
            <a:r>
              <a:rPr lang="ru-RU" dirty="0"/>
              <a:t>- что это безбожная философия, поскольку она утверждает критерий нравственности, который не зависит от воли Бога;</a:t>
            </a:r>
          </a:p>
          <a:p>
            <a:r>
              <a:rPr lang="ru-RU" dirty="0"/>
              <a:t>- что эта философия своим расчетом удовольствий остужает человеческие чувства друг к другу;</a:t>
            </a:r>
          </a:p>
          <a:p>
            <a:r>
              <a:rPr lang="ru-RU" dirty="0"/>
              <a:t>- что она требует невозможного - предвидеть бесконечные цепи последствий действий.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33400"/>
            <a:ext cx="8229600" cy="6096000"/>
          </a:xfrm>
        </p:spPr>
        <p:txBody>
          <a:bodyPr>
            <a:normAutofit lnSpcReduction="10000"/>
          </a:bodyPr>
          <a:lstStyle/>
          <a:p>
            <a:r>
              <a:rPr lang="ru-RU" dirty="0"/>
              <a:t>Можно ли действительно рассчитать, какое действие обеспечит максимальное удовольствие для максимального количества людей?</a:t>
            </a:r>
          </a:p>
          <a:p>
            <a:r>
              <a:rPr lang="ru-RU" dirty="0"/>
              <a:t> Во-первых, </a:t>
            </a:r>
            <a:r>
              <a:rPr lang="ru-RU" dirty="0" smtClean="0"/>
              <a:t>можем </a:t>
            </a:r>
            <a:r>
              <a:rPr lang="ru-RU" dirty="0"/>
              <a:t>ли мы </a:t>
            </a:r>
            <a:r>
              <a:rPr lang="ru-RU" dirty="0" smtClean="0"/>
              <a:t>предвидеть все последствия ? </a:t>
            </a:r>
            <a:r>
              <a:rPr lang="ru-RU" dirty="0"/>
              <a:t>В некоторых случаях последствия очевидны, но  в этих случаях мы и не нуждаемся в моральном руководстве. </a:t>
            </a:r>
            <a:endParaRPr lang="ru-RU" dirty="0" smtClean="0"/>
          </a:p>
          <a:p>
            <a:r>
              <a:rPr lang="ru-RU" dirty="0" smtClean="0"/>
              <a:t>Во-вторых</a:t>
            </a:r>
            <a:r>
              <a:rPr lang="ru-RU" dirty="0"/>
              <a:t>, мы не можем всякий раз, когда надо принять решение заниматься подсчетом возможных следствий.</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2102</Words>
  <Application>Microsoft Office PowerPoint</Application>
  <PresentationFormat>On-screen Show (4:3)</PresentationFormat>
  <Paragraphs>87</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Тема Office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Sveta</dc:creator>
  <cp:lastModifiedBy>User</cp:lastModifiedBy>
  <cp:revision>30</cp:revision>
  <dcterms:created xsi:type="dcterms:W3CDTF">2013-02-22T03:10:21Z</dcterms:created>
  <dcterms:modified xsi:type="dcterms:W3CDTF">2016-04-05T06:16:23Z</dcterms:modified>
</cp:coreProperties>
</file>