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19" r:id="rId3"/>
    <p:sldId id="320" r:id="rId4"/>
    <p:sldId id="321" r:id="rId5"/>
    <p:sldId id="322" r:id="rId6"/>
    <p:sldId id="323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  <p:sldId id="291" r:id="rId37"/>
    <p:sldId id="292" r:id="rId38"/>
    <p:sldId id="305" r:id="rId39"/>
    <p:sldId id="293" r:id="rId40"/>
    <p:sldId id="294" r:id="rId41"/>
    <p:sldId id="295" r:id="rId42"/>
    <p:sldId id="297" r:id="rId43"/>
    <p:sldId id="298" r:id="rId44"/>
    <p:sldId id="299" r:id="rId45"/>
    <p:sldId id="324" r:id="rId46"/>
    <p:sldId id="325" r:id="rId47"/>
    <p:sldId id="326" r:id="rId48"/>
    <p:sldId id="327" r:id="rId49"/>
    <p:sldId id="328" r:id="rId50"/>
    <p:sldId id="330" r:id="rId51"/>
    <p:sldId id="331" r:id="rId52"/>
    <p:sldId id="329" r:id="rId5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-624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Blogger Sans Light" panose="02000506030000020004" pitchFamily="50" charset="0"/>
                <a:ea typeface="Blogger Sans Light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4" name="Прямоугольный треугольник 13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2" name="Прямоугольный треугольник 11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0" name="Прямоугольный треугольник 9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9" name="Прямоугольный треугольник 8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24.03.2024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24.03.2024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 smtClean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24.03.2024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24.03.2024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Благодарю</a:t>
            </a:r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24.03.2024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99350/ee0c0a847c6b32f72f8f5093b37ddceea8a809f6/?ysclid=lu5azajzjv377051299" TargetMode="External"/><Relationship Id="rId2" Type="http://schemas.openxmlformats.org/officeDocument/2006/relationships/hyperlink" Target="https://www.consultant.ru/document/cons_doc_LAW_449314/3eb7ee702f8e2366252fd2a88c0c8fa8bb465b7b/#dst1000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85125" y="2280483"/>
            <a:ext cx="6566053" cy="2380691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контроль (надзор) в сфере обращения лекарственных средств</a:t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Федеральный закон от 12.04.2010 N 61-ФЗ (ред. от 30.01.2024) "Об обращении лекарственных средств"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324600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rgbClr val="000000"/>
                </a:solidFill>
                <a:latin typeface="Times New Roman"/>
              </a:rPr>
              <a:t>Государственный контроль (надзор) в сфере обращения лекарственных средств осуществляется посредством федерального государственного </a:t>
            </a:r>
            <a:r>
              <a:rPr lang="ru-RU" u="sng" dirty="0">
                <a:solidFill>
                  <a:srgbClr val="FF9900"/>
                </a:solidFill>
                <a:latin typeface="Times New Roman"/>
                <a:hlinkClick r:id="rId2"/>
              </a:rPr>
              <a:t>контроля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(надзора) в сфере обращения лекарственных средств и федерального государственного лицензионного </a:t>
            </a:r>
            <a:r>
              <a:rPr lang="ru-RU" u="sng" dirty="0">
                <a:solidFill>
                  <a:srgbClr val="1A0DAB"/>
                </a:solidFill>
                <a:latin typeface="Times New Roman"/>
                <a:hlinkClick r:id="rId3"/>
              </a:rPr>
              <a:t>контроля</a:t>
            </a:r>
            <a:r>
              <a:rPr lang="ru-RU" dirty="0">
                <a:solidFill>
                  <a:srgbClr val="000000"/>
                </a:solidFill>
                <a:latin typeface="Times New Roman"/>
              </a:rPr>
              <a:t> деятельности по производству лекарственных средств, осуществляемых федеральными органами исполнительной власти, уполномоченными Правительством Российской Федерации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514" y="1887342"/>
            <a:ext cx="3751383" cy="358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69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771274"/>
            <a:ext cx="9906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Предметом федерального государственного контроля (надзора) в сфере обращения лекарственных средств являются:</a:t>
            </a:r>
          </a:p>
          <a:p>
            <a:endParaRPr lang="ru-RU" sz="2000" dirty="0"/>
          </a:p>
          <a:p>
            <a:pPr marL="457200" indent="-457200">
              <a:buAutoNum type="arabicParenR"/>
            </a:pPr>
            <a:r>
              <a:rPr lang="ru-RU" sz="2000" dirty="0" smtClean="0"/>
              <a:t>соблюдение </a:t>
            </a:r>
            <a:r>
              <a:rPr lang="ru-RU" sz="2000" dirty="0"/>
              <a:t>обязательных требований в сфере обращения лекарственных средств, в том числе</a:t>
            </a:r>
            <a:r>
              <a:rPr lang="ru-RU" sz="2000" dirty="0" smtClean="0"/>
              <a:t>:</a:t>
            </a:r>
          </a:p>
          <a:p>
            <a:pPr marL="457200" indent="-457200">
              <a:buAutoNum type="arabicParenR"/>
            </a:pPr>
            <a:endParaRPr lang="ru-RU" sz="2000" dirty="0"/>
          </a:p>
          <a:p>
            <a:r>
              <a:rPr lang="ru-RU" sz="2000" dirty="0" smtClean="0"/>
              <a:t>а</a:t>
            </a:r>
            <a:r>
              <a:rPr lang="ru-RU" sz="2000" dirty="0"/>
              <a:t>) требований к доклиническим исследованиям лекарственных средств, клиническим исследованиям лекарственных препаратов, изготовлению, хранению, перевозке, ввозу в Российскую Федерацию, отпуску, реализации, передаче, продаже лекарственных средств, применению лекарственных препаратов, уничтожению лекарственных средств, установлению производителями лекарственных препаратов цен на лекарственные препараты, включенные в перечень жизненно необходимых и важнейших лекарственных препаратов;</a:t>
            </a:r>
          </a:p>
          <a:p>
            <a:r>
              <a:rPr lang="ru-RU" sz="2000" dirty="0" smtClean="0"/>
              <a:t>б</a:t>
            </a:r>
            <a:r>
              <a:rPr lang="ru-RU" sz="2000" dirty="0"/>
              <a:t>) требований к соответствию лекарственных средств, находящихся в обращении, показателям качества, эффективности и безопасности, установленным в соответствии с настоящим Федеральным </a:t>
            </a:r>
            <a:r>
              <a:rPr lang="ru-RU" sz="2000" dirty="0" smtClean="0"/>
              <a:t>законом</a:t>
            </a:r>
          </a:p>
          <a:p>
            <a:endParaRPr lang="ru-RU" sz="2000" dirty="0" smtClean="0"/>
          </a:p>
          <a:p>
            <a:r>
              <a:rPr lang="ru-RU" sz="2000" dirty="0"/>
              <a:t>2) соблюдение лицензионных требований к осуществлению фармацевтической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73014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3629" y="1028343"/>
            <a:ext cx="96012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осуществлении федерального государственного контроля (надзора) в сфере обращения лекарственных средств проводятся следующие виды контрольных (надзорных) мероприятий:</a:t>
            </a:r>
          </a:p>
          <a:p>
            <a:endParaRPr lang="ru-RU" sz="2000" dirty="0"/>
          </a:p>
          <a:p>
            <a:r>
              <a:rPr lang="ru-RU" sz="2000" dirty="0"/>
              <a:t>1) документарная проверка;</a:t>
            </a:r>
          </a:p>
          <a:p>
            <a:endParaRPr lang="ru-RU" sz="2000" dirty="0"/>
          </a:p>
          <a:p>
            <a:r>
              <a:rPr lang="ru-RU" sz="2000" dirty="0"/>
              <a:t>2) выездная проверка;</a:t>
            </a:r>
          </a:p>
          <a:p>
            <a:endParaRPr lang="ru-RU" sz="2000" dirty="0"/>
          </a:p>
          <a:p>
            <a:r>
              <a:rPr lang="ru-RU" sz="2000" dirty="0"/>
              <a:t>3) выборочный контроль качества;</a:t>
            </a:r>
          </a:p>
          <a:p>
            <a:endParaRPr lang="ru-RU" sz="2000" dirty="0"/>
          </a:p>
          <a:p>
            <a:r>
              <a:rPr lang="ru-RU" sz="2000" dirty="0"/>
              <a:t>4) контрольная закупка;</a:t>
            </a:r>
          </a:p>
          <a:p>
            <a:endParaRPr lang="ru-RU" sz="2000" dirty="0"/>
          </a:p>
          <a:p>
            <a:r>
              <a:rPr lang="ru-RU" sz="2000" dirty="0"/>
              <a:t>5) инспекционный визит;</a:t>
            </a:r>
          </a:p>
          <a:p>
            <a:endParaRPr lang="ru-RU" sz="2000" dirty="0"/>
          </a:p>
          <a:p>
            <a:r>
              <a:rPr lang="ru-RU" sz="2000" dirty="0"/>
              <a:t>6) наблюдение за соблюдением обязательных требований (мониторинг безопасности) (</a:t>
            </a:r>
            <a:r>
              <a:rPr lang="ru-RU" sz="2000" dirty="0" err="1"/>
              <a:t>фармаконадзор</a:t>
            </a:r>
            <a:r>
              <a:rPr lang="ru-RU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6717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3629" y="1191123"/>
            <a:ext cx="95032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Организация и осуществление федерального государственного контроля (надзора) в сфере обращения лекарственных средств регулируются Федеральным законом от 31 июля 2020 года N 248-ФЗ "О государственном контроле (надзоре) и муниципальном контроле в Российской Федерации"</a:t>
            </a:r>
          </a:p>
        </p:txBody>
      </p:sp>
    </p:spTree>
    <p:extLst>
      <p:ext uri="{BB962C8B-B14F-4D97-AF65-F5344CB8AC3E}">
        <p14:creationId xmlns:p14="http://schemas.microsoft.com/office/powerpoint/2010/main" val="34383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5029" y="176519"/>
            <a:ext cx="1040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Внеплановый выборочный контроль качества проводится в том числе на основании программы проверок</a:t>
            </a:r>
            <a:r>
              <a:rPr lang="ru-RU" sz="2400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5029" y="1019138"/>
            <a:ext cx="987334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 результатам выборочного контроля качества</a:t>
            </a:r>
            <a:r>
              <a:rPr lang="ru-RU" dirty="0"/>
              <a:t> наряду с решениями, предусмотренными Федеральным законом от 31 июля 2020 года N 248-ФЗ "О государственном контроле (надзоре) и муниципальном контроле в Российской Федерации", федеральными органами исполнительной власти, уполномоченными на осуществление выборочного контроля качества, принимаются следующие решения: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i="1" dirty="0"/>
              <a:t>о дальнейшем гражданском обороте серии, партии соответствующего лекарственного средства в случае подтверждения по результатам проведенных испытаний соответствия качества лекарственного средства установленным требованиям;</a:t>
            </a:r>
          </a:p>
          <a:p>
            <a:endParaRPr lang="ru-RU" dirty="0"/>
          </a:p>
          <a:p>
            <a:r>
              <a:rPr lang="ru-RU" dirty="0"/>
              <a:t>2) об изъятии из гражданского оборота серии, партии соответствующего лекарственного средства в случае выявления по результатам проведенных испытаний несоответствия качества лекарственного средства установленным требованиям;</a:t>
            </a:r>
          </a:p>
          <a:p>
            <a:endParaRPr lang="ru-RU" dirty="0"/>
          </a:p>
          <a:p>
            <a:r>
              <a:rPr lang="ru-RU" dirty="0"/>
              <a:t>3) </a:t>
            </a:r>
            <a:r>
              <a:rPr lang="ru-RU" i="1" dirty="0"/>
              <a:t>о переводе лекарственного средства на </a:t>
            </a:r>
            <a:r>
              <a:rPr lang="ru-RU" i="1" dirty="0" err="1"/>
              <a:t>посерийный</a:t>
            </a:r>
            <a:r>
              <a:rPr lang="ru-RU" i="1" dirty="0"/>
              <a:t> выборочный контроль качества лекарственных средств в случае повторного выявления несоответствия качества лекарственного средства установленным требованиям и (при необходимости) о проверке субъекта обращения лекарственных средств. Расходы, связанные с проведением </a:t>
            </a:r>
            <a:r>
              <a:rPr lang="ru-RU" i="1" dirty="0" err="1"/>
              <a:t>посерийного</a:t>
            </a:r>
            <a:r>
              <a:rPr lang="ru-RU" i="1" dirty="0"/>
              <a:t> выборочного контроля, оплачиваются производителем лекарственного средства либо держателем или владельцем регистрационного удостоверения лекарственного препарата.</a:t>
            </a:r>
          </a:p>
        </p:txBody>
      </p:sp>
    </p:spTree>
    <p:extLst>
      <p:ext uri="{BB962C8B-B14F-4D97-AF65-F5344CB8AC3E}">
        <p14:creationId xmlns:p14="http://schemas.microsoft.com/office/powerpoint/2010/main" val="323108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17171" y="1312039"/>
            <a:ext cx="91875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ПРАВИТЕЛЬСТВО РОССИЙСКОЙ ФЕДЕРАЦИИ</a:t>
            </a:r>
          </a:p>
          <a:p>
            <a:r>
              <a:rPr lang="ru-RU" sz="2400" dirty="0"/>
              <a:t>ПОСТАНОВЛЕНИЕ</a:t>
            </a:r>
          </a:p>
          <a:p>
            <a:endParaRPr lang="ru-RU" sz="2400" dirty="0"/>
          </a:p>
          <a:p>
            <a:r>
              <a:rPr lang="ru-RU" sz="2400" dirty="0"/>
              <a:t>от 29 июня 2021 года N 1049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О федеральном государственном контроле (надзоре) в сфере обращения лекарственных средств</a:t>
            </a:r>
          </a:p>
          <a:p>
            <a:endParaRPr lang="ru-RU" sz="2400" dirty="0"/>
          </a:p>
          <a:p>
            <a:r>
              <a:rPr lang="ru-RU" sz="2400" dirty="0"/>
              <a:t>(с изменениями на 10 июня 2023 года)</a:t>
            </a:r>
          </a:p>
        </p:txBody>
      </p:sp>
    </p:spTree>
    <p:extLst>
      <p:ext uri="{BB962C8B-B14F-4D97-AF65-F5344CB8AC3E}">
        <p14:creationId xmlns:p14="http://schemas.microsoft.com/office/powerpoint/2010/main" val="46238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8457" y="1230983"/>
            <a:ext cx="1090748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Федеральный государственный контроль (надзор) в сфере обращения лекарственных средств для медицинского применения осуществляется </a:t>
            </a:r>
            <a:r>
              <a:rPr lang="ru-RU" sz="2800" b="1" dirty="0"/>
              <a:t>Федеральной службой по надзору в сфере здравоохранения и ее территориальными органами.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Федеральный государственный контроль (надзор) в сфере обращения лекарственных средств для ветеринарного применения осуществляется </a:t>
            </a:r>
            <a:r>
              <a:rPr lang="ru-RU" sz="2800" b="1" dirty="0"/>
              <a:t>Федеральной службой по ветеринарному и фитосанитарному надзору и ее территориальными органами.</a:t>
            </a:r>
          </a:p>
        </p:txBody>
      </p:sp>
    </p:spTree>
    <p:extLst>
      <p:ext uri="{BB962C8B-B14F-4D97-AF65-F5344CB8AC3E}">
        <p14:creationId xmlns:p14="http://schemas.microsoft.com/office/powerpoint/2010/main" val="32333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1" y="979717"/>
            <a:ext cx="943791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941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21871"/>
            <a:ext cx="8011886" cy="585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2215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36913" y="1168178"/>
            <a:ext cx="91331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Объекты федерального государственного контроля (надзора) в сфере обращения лекарственных средств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36913" y="2010452"/>
            <a:ext cx="945968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а) деятельность контролируемых лиц в сфере обращения лекарственных средств;</a:t>
            </a: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б) результаты деятельности контролируемых лиц в сфере обращения лекарственных средств (находящиеся в обращении на территории Российской Федерации);</a:t>
            </a:r>
          </a:p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в) используемые контролируемыми лицами при осуществлении деятельности в сфере обращения лекарственных средств здания, помещения, сооружения, оборудование (далее - производственные объекты) и транспортные средства, к которым предъявляются обязательные требования.</a:t>
            </a:r>
          </a:p>
        </p:txBody>
      </p:sp>
    </p:spTree>
    <p:extLst>
      <p:ext uri="{BB962C8B-B14F-4D97-AF65-F5344CB8AC3E}">
        <p14:creationId xmlns:p14="http://schemas.microsoft.com/office/powerpoint/2010/main" val="2012548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5029" y="1076236"/>
            <a:ext cx="1059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Управление рисками причинения вреда (ущерба) охраняемым законом ценностям при осуществлении федерального государственного контроля (надзора) в сфере обращения лекарственных средств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3514" y="1874758"/>
            <a:ext cx="1087482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Орган государственного контроля при осуществлении федерального государственного контроля (надзора) в сфере обращения лекарственных средств относит объекты государственного контроля к одной из следующих категорий риска причинения вреда (ущерба) (далее - категории риска):</a:t>
            </a:r>
          </a:p>
          <a:p>
            <a:endParaRPr lang="ru-RU" dirty="0"/>
          </a:p>
          <a:p>
            <a:r>
              <a:rPr lang="ru-RU" dirty="0"/>
              <a:t>а) высокий риск;</a:t>
            </a:r>
          </a:p>
          <a:p>
            <a:endParaRPr lang="ru-RU" dirty="0"/>
          </a:p>
          <a:p>
            <a:r>
              <a:rPr lang="ru-RU" dirty="0" smtClean="0"/>
              <a:t>б</a:t>
            </a:r>
            <a:r>
              <a:rPr lang="ru-RU" dirty="0"/>
              <a:t>) значительный риск;</a:t>
            </a:r>
          </a:p>
          <a:p>
            <a:endParaRPr lang="ru-RU" dirty="0"/>
          </a:p>
          <a:p>
            <a:r>
              <a:rPr lang="ru-RU" dirty="0" smtClean="0"/>
              <a:t>в</a:t>
            </a:r>
            <a:r>
              <a:rPr lang="ru-RU" dirty="0"/>
              <a:t>) средний риск;</a:t>
            </a:r>
          </a:p>
          <a:p>
            <a:endParaRPr lang="ru-RU" dirty="0"/>
          </a:p>
          <a:p>
            <a:r>
              <a:rPr lang="ru-RU" dirty="0"/>
              <a:t>г) умеренный риск;</a:t>
            </a:r>
          </a:p>
          <a:p>
            <a:endParaRPr lang="ru-RU" dirty="0"/>
          </a:p>
          <a:p>
            <a:r>
              <a:rPr lang="ru-RU" dirty="0" smtClean="0"/>
              <a:t>д</a:t>
            </a:r>
            <a:r>
              <a:rPr lang="ru-RU" dirty="0"/>
              <a:t>) низкий риск.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401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628" y="1627725"/>
            <a:ext cx="101999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ПРАВИТЕЛЬСТВО РОССИЙСКОЙ ФЕДЕРАЦИИ</a:t>
            </a:r>
          </a:p>
          <a:p>
            <a:endParaRPr lang="ru-RU" dirty="0"/>
          </a:p>
          <a:p>
            <a:r>
              <a:rPr lang="ru-RU" dirty="0"/>
              <a:t>ПОСТАНОВЛЕНИЕ</a:t>
            </a:r>
          </a:p>
          <a:p>
            <a:endParaRPr lang="ru-RU" dirty="0"/>
          </a:p>
          <a:p>
            <a:r>
              <a:rPr lang="ru-RU" dirty="0"/>
              <a:t>от 10 июня 2023 года N 961</a:t>
            </a:r>
          </a:p>
          <a:p>
            <a:endParaRPr lang="ru-RU" dirty="0"/>
          </a:p>
          <a:p>
            <a:r>
              <a:rPr lang="ru-RU" dirty="0" smtClean="0"/>
              <a:t>О </a:t>
            </a:r>
            <a:r>
              <a:rPr lang="ru-RU" dirty="0"/>
              <a:t>внесении изменений в Положение о федеральном государственном контроле (надзоре) в сфере обращения лекарственных </a:t>
            </a:r>
            <a:r>
              <a:rPr lang="ru-RU" dirty="0" smtClean="0"/>
              <a:t>средств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2441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914" y="1249740"/>
            <a:ext cx="105917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"для категории высокого риска одно из указанных контрольных (надзорных) мероприятий: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инспекционный визит - один раз в 2 года;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выездная проверка - один раз в 2 года;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документарная проверка - один раз в 2 года;".</a:t>
            </a:r>
          </a:p>
        </p:txBody>
      </p:sp>
    </p:spTree>
    <p:extLst>
      <p:ext uri="{BB962C8B-B14F-4D97-AF65-F5344CB8AC3E}">
        <p14:creationId xmlns:p14="http://schemas.microsoft.com/office/powerpoint/2010/main" val="889679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7685" y="1205529"/>
            <a:ext cx="95032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а) высокий риск - в случае, если показатель риска (К) составляет свыше 49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б) значительный риск - в случае, если показатель риска (К) составляет от 39 до 49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в) средний риск - в случае, если показатель риска (К) составляет от 27 до 39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г) умеренный риск - в случае, если показатель риска (К) составляет от 16 до 26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д) низкий риск - в случае, если показатель риска (К) составляет менее 16 баллов."</a:t>
            </a:r>
          </a:p>
        </p:txBody>
      </p:sp>
    </p:spTree>
    <p:extLst>
      <p:ext uri="{BB962C8B-B14F-4D97-AF65-F5344CB8AC3E}">
        <p14:creationId xmlns:p14="http://schemas.microsoft.com/office/powerpoint/2010/main" val="2670925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2629" y="1434797"/>
            <a:ext cx="105591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Значение показателя риска (К) определяется по формуле: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     К = К1 + К2 + К3 + К4 + К5 + К6,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где К1, К2, К3, К4, К5, К6 - показатели риска, присваиваемые для оптовой торговли лекарственными средствами для медицинского применения, согласно приложению N 1 к настоящим критериям."</a:t>
            </a:r>
          </a:p>
        </p:txBody>
      </p:sp>
    </p:spTree>
    <p:extLst>
      <p:ext uri="{BB962C8B-B14F-4D97-AF65-F5344CB8AC3E}">
        <p14:creationId xmlns:p14="http://schemas.microsoft.com/office/powerpoint/2010/main" val="107441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130269"/>
              </p:ext>
            </p:extLst>
          </p:nvPr>
        </p:nvGraphicFramePr>
        <p:xfrm>
          <a:off x="1338145" y="1758718"/>
          <a:ext cx="9445084" cy="4756096"/>
        </p:xfrm>
        <a:graphic>
          <a:graphicData uri="http://schemas.openxmlformats.org/drawingml/2006/table">
            <a:tbl>
              <a:tblPr/>
              <a:tblGrid>
                <a:gridCol w="1962616"/>
                <a:gridCol w="1605776"/>
                <a:gridCol w="3515421"/>
                <a:gridCol w="2361271"/>
              </a:tblGrid>
              <a:tr h="66944">
                <a:tc>
                  <a:txBody>
                    <a:bodyPr/>
                    <a:lstStyle/>
                    <a:p>
                      <a:pPr fontAlgn="t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Показатели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Условия (процессы)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осуществления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деятельности</a:t>
                      </a:r>
                    </a:p>
                  </a:txBody>
                  <a:tcPr marL="16736" marR="16736" marT="8368" marB="836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Характеристики</a:t>
                      </a:r>
                    </a:p>
                  </a:txBody>
                  <a:tcPr marL="16736" marR="16736" marT="8368" marB="836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Баллы</a:t>
                      </a:r>
                    </a:p>
                  </a:txBody>
                  <a:tcPr marL="16736" marR="16736" marT="8368" marB="8368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90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К1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наличие площадки для разгрузки автотранспорта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автоматические ворота докового типа с погрузочно-разгрузочными площадками регулируемой высоты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тамбурно-шлюзовая разгрузка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7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7982">
                <a:tc>
                  <a:txBody>
                    <a:bodyPr/>
                    <a:lstStyle/>
                    <a:p>
                      <a:pPr algn="ctr"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механизированные ворота докового типа с погрузочно-разгрузочными площадками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8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пандус для разгрузки товара, в том числе с использованием рампы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10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151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К2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степень механизации складских операций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автоматические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151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автоматизированные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3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комплексно-механизированные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9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151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немеханизированные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10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К3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высота укладки груза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 err="1">
                          <a:effectLst/>
                        </a:rPr>
                        <a:t>высотностеллажные</a:t>
                      </a:r>
                      <a:r>
                        <a:rPr lang="ru-RU" sz="1200" dirty="0">
                          <a:effectLst/>
                        </a:rPr>
                        <a:t> (более 10 м)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1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81713" y="828982"/>
            <a:ext cx="9667968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  <a:t>Показатели риска, присваиваемые для оптовой торговли лекарственными средствами для медицинского применения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7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  <a:t>________________</a:t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  <a:t>Определяется на основании сведений из системы мониторинга движения лекарственных препаратов 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cs typeface="Arial" pitchFamily="34" charset="0"/>
              </a:rPr>
              <a:t>для медицинского применения за предшествующий календарный год.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5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730027"/>
              </p:ext>
            </p:extLst>
          </p:nvPr>
        </p:nvGraphicFramePr>
        <p:xfrm>
          <a:off x="947057" y="845910"/>
          <a:ext cx="9445084" cy="5687232"/>
        </p:xfrm>
        <a:graphic>
          <a:graphicData uri="http://schemas.openxmlformats.org/drawingml/2006/table">
            <a:tbl>
              <a:tblPr/>
              <a:tblGrid>
                <a:gridCol w="1962616"/>
                <a:gridCol w="1605776"/>
                <a:gridCol w="3515421"/>
                <a:gridCol w="2361271"/>
              </a:tblGrid>
              <a:tr h="308754">
                <a:tc>
                  <a:txBody>
                    <a:bodyPr/>
                    <a:lstStyle/>
                    <a:p>
                      <a:pPr algn="ctr"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одноэтажные (более 6 и до 10 м)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2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одноэтажные (более 3 и до 6 м)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5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 err="1">
                          <a:effectLst/>
                        </a:rPr>
                        <a:t>паллетное</a:t>
                      </a:r>
                      <a:r>
                        <a:rPr lang="ru-RU" sz="1200" dirty="0">
                          <a:effectLst/>
                        </a:rPr>
                        <a:t> хранение (до 3 м)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7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К4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поддержание специального режима температуры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автоматическое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3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151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автоматизированное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4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холодильные камеры,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промышленные холодильники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8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697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холодильники фармацевтические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10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К5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режим хранения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с фиксированным температурно-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влажностным режимом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5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отапливаемые центральным снабжением</a:t>
                      </a:r>
                      <a:br>
                        <a:rPr lang="ru-RU" sz="1200" dirty="0">
                          <a:effectLst/>
                        </a:rPr>
                      </a:br>
                      <a:endParaRPr lang="ru-RU" sz="1200" dirty="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6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7359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отапливаемые автономно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9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567">
                <a:tc>
                  <a:txBody>
                    <a:bodyPr/>
                    <a:lstStyle/>
                    <a:p>
                      <a:pPr algn="ctr"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отапливаемые отопительными приборами</a:t>
                      </a:r>
                      <a:br>
                        <a:rPr lang="ru-RU" sz="1200">
                          <a:effectLst/>
                        </a:rPr>
                      </a:br>
                      <a:endParaRPr lang="ru-RU" sz="1200">
                        <a:effectLst/>
                      </a:endParaRP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10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8190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>
                          <a:effectLst/>
                        </a:rPr>
                        <a:t>К6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 dirty="0">
                          <a:effectLst/>
                        </a:rPr>
                        <a:t>реализация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определенной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категории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лекарственных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препаратов*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ru-RU" sz="1200">
                          <a:effectLst/>
                        </a:rPr>
                        <a:t>лекарственные препараты для медицинского применения, подлежащие предметно-количественному учету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200" dirty="0">
                          <a:effectLst/>
                        </a:rPr>
                        <a:t>45</a:t>
                      </a:r>
                    </a:p>
                  </a:txBody>
                  <a:tcPr marL="16736" marR="16736" marT="8368" marB="836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459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114" y="1559396"/>
            <a:ext cx="96773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Для доклинических исследований лекарственных средств для медицинского применения, клинических исследований лекарственных препаратов для медицинского применения, розничной торговли лекарственными препаратами для медицинского применения и уничтожения лекарственных средств для медицинского применения отнесение объекта государственного контроля к категории риска осуществляется с учетом следующих значений показателя риска (Л)</a:t>
            </a:r>
          </a:p>
        </p:txBody>
      </p:sp>
    </p:spTree>
    <p:extLst>
      <p:ext uri="{BB962C8B-B14F-4D97-AF65-F5344CB8AC3E}">
        <p14:creationId xmlns:p14="http://schemas.microsoft.com/office/powerpoint/2010/main" val="3542109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256" y="1375856"/>
            <a:ext cx="10265229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а) высокий риск - в случае, если показатель риска (Л) составляет свыше 36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б</a:t>
            </a:r>
            <a:r>
              <a:rPr lang="ru-RU" sz="2000" dirty="0"/>
              <a:t>) значительный риск - в случае, если показатель риска (Л) составляет от 29 до 36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в) средний риск - в случае, если показатель риска (Л) составляет от 21 до 28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г) умеренный риск - в случае, если показатель риска (Л) составляет от 15 до 20 баллов;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д) низкий риск - в случае, если показатель риска (Л) составляет менее 15 баллов.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957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0600" y="1598750"/>
            <a:ext cx="98733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Значение показателя риска (Л) определяется путем сложения баллов в зависимости от процессов, осуществляемых объектом государственного надзора, согласно приложению N 2 к настоящим критериям.</a:t>
            </a:r>
          </a:p>
        </p:txBody>
      </p:sp>
    </p:spTree>
    <p:extLst>
      <p:ext uri="{BB962C8B-B14F-4D97-AF65-F5344CB8AC3E}">
        <p14:creationId xmlns:p14="http://schemas.microsoft.com/office/powerpoint/2010/main" val="491178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7571" y="942592"/>
            <a:ext cx="109292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Учет рисков причинения вреда (ущерба) охраняемым законом ценностям при проведении контрольных (надзорных) мероприятий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1742" y="2237992"/>
            <a:ext cx="100148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Плановые контрольные (надзорные) мероприятия в отношении объектов государственного контроля в сфере обращения лекарственных средств для медицинского применения в зависимости от присвоенной категории риска проводятся со следующей периодичностью:</a:t>
            </a:r>
          </a:p>
          <a:p>
            <a:endParaRPr lang="ru-RU" dirty="0"/>
          </a:p>
          <a:p>
            <a:r>
              <a:rPr lang="ru-RU" dirty="0" smtClean="0"/>
              <a:t>для </a:t>
            </a:r>
            <a:r>
              <a:rPr lang="ru-RU" dirty="0"/>
              <a:t>категории </a:t>
            </a:r>
            <a:r>
              <a:rPr lang="ru-RU" b="1" dirty="0"/>
              <a:t>высокого риска </a:t>
            </a:r>
            <a:r>
              <a:rPr lang="ru-RU" dirty="0"/>
              <a:t>одно из указанных контрольных (надзорных) мероприятий:</a:t>
            </a:r>
          </a:p>
          <a:p>
            <a:endParaRPr lang="ru-RU" dirty="0"/>
          </a:p>
          <a:p>
            <a:r>
              <a:rPr lang="ru-RU" dirty="0" smtClean="0"/>
              <a:t>инспекционный </a:t>
            </a:r>
            <a:r>
              <a:rPr lang="ru-RU" dirty="0"/>
              <a:t>визит - один раз в 2 года;</a:t>
            </a:r>
          </a:p>
          <a:p>
            <a:endParaRPr lang="ru-RU" dirty="0"/>
          </a:p>
          <a:p>
            <a:r>
              <a:rPr lang="ru-RU" dirty="0" smtClean="0"/>
              <a:t>выездная </a:t>
            </a:r>
            <a:r>
              <a:rPr lang="ru-RU" dirty="0"/>
              <a:t>проверка - один раз в 2 года;</a:t>
            </a:r>
          </a:p>
          <a:p>
            <a:endParaRPr lang="ru-RU" dirty="0"/>
          </a:p>
          <a:p>
            <a:r>
              <a:rPr lang="ru-RU" dirty="0"/>
              <a:t>документарная проверка - один раз в 2 года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733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1115" y="1016790"/>
            <a:ext cx="98189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категории </a:t>
            </a:r>
            <a:r>
              <a:rPr lang="ru-RU" b="1" dirty="0"/>
              <a:t>значительного риска </a:t>
            </a:r>
            <a:r>
              <a:rPr lang="ru-RU" dirty="0"/>
              <a:t>одно из указанных контрольных (надзорных) мероприятий:</a:t>
            </a:r>
          </a:p>
          <a:p>
            <a:endParaRPr lang="ru-RU" dirty="0"/>
          </a:p>
          <a:p>
            <a:r>
              <a:rPr lang="ru-RU" dirty="0" smtClean="0"/>
              <a:t>инспекционный </a:t>
            </a:r>
            <a:r>
              <a:rPr lang="ru-RU" dirty="0"/>
              <a:t>визит - один раз в 3 года;</a:t>
            </a:r>
          </a:p>
          <a:p>
            <a:endParaRPr lang="ru-RU" dirty="0"/>
          </a:p>
          <a:p>
            <a:r>
              <a:rPr lang="ru-RU" dirty="0" smtClean="0"/>
              <a:t>выездная </a:t>
            </a:r>
            <a:r>
              <a:rPr lang="ru-RU" dirty="0"/>
              <a:t>проверка - один раз в 3 года;</a:t>
            </a:r>
          </a:p>
          <a:p>
            <a:endParaRPr lang="ru-RU" dirty="0"/>
          </a:p>
          <a:p>
            <a:r>
              <a:rPr lang="ru-RU" dirty="0"/>
              <a:t>документарная проверка - один раз в 3 года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для </a:t>
            </a:r>
            <a:r>
              <a:rPr lang="ru-RU" dirty="0"/>
              <a:t>категории </a:t>
            </a:r>
            <a:r>
              <a:rPr lang="ru-RU" b="1" dirty="0"/>
              <a:t>среднего риска</a:t>
            </a:r>
            <a:r>
              <a:rPr lang="ru-RU" dirty="0"/>
              <a:t> одно из указанных контрольных (надзорных) мероприятий:</a:t>
            </a:r>
          </a:p>
          <a:p>
            <a:endParaRPr lang="ru-RU" dirty="0"/>
          </a:p>
          <a:p>
            <a:r>
              <a:rPr lang="ru-RU" dirty="0"/>
              <a:t>инспекционный визит - один раз в 5 лет;</a:t>
            </a:r>
          </a:p>
          <a:p>
            <a:endParaRPr lang="ru-RU" dirty="0"/>
          </a:p>
          <a:p>
            <a:r>
              <a:rPr lang="ru-RU" dirty="0" smtClean="0"/>
              <a:t>выездная </a:t>
            </a:r>
            <a:r>
              <a:rPr lang="ru-RU" dirty="0"/>
              <a:t>проверка - один раз в 5 лет;</a:t>
            </a:r>
          </a:p>
          <a:p>
            <a:endParaRPr lang="ru-RU" dirty="0"/>
          </a:p>
          <a:p>
            <a:r>
              <a:rPr lang="ru-RU" dirty="0" smtClean="0"/>
              <a:t>документарная </a:t>
            </a:r>
            <a:r>
              <a:rPr lang="ru-RU" dirty="0"/>
              <a:t>проверка - один раз в 5 лет;</a:t>
            </a:r>
          </a:p>
        </p:txBody>
      </p:sp>
    </p:spTree>
    <p:extLst>
      <p:ext uri="{BB962C8B-B14F-4D97-AF65-F5344CB8AC3E}">
        <p14:creationId xmlns:p14="http://schemas.microsoft.com/office/powerpoint/2010/main" val="158317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1358597"/>
            <a:ext cx="105482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для категории </a:t>
            </a:r>
            <a:r>
              <a:rPr lang="ru-RU" sz="2000" b="1" dirty="0"/>
              <a:t>умеренного риска</a:t>
            </a:r>
            <a:r>
              <a:rPr lang="ru-RU" sz="2000" dirty="0"/>
              <a:t> одно из указанных контрольных (надзорных) мероприятий: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инспекционный визит - один раз в 6 лет;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выездная проверка - один раз в 6 лет;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документарная проверка - один раз в 6 лет.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4883221"/>
            <a:ext cx="55517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отношении объектов государственного контроля, отнесенных к категории </a:t>
            </a:r>
            <a:r>
              <a:rPr lang="ru-RU" b="1" dirty="0"/>
              <a:t>низкого риска</a:t>
            </a:r>
            <a:r>
              <a:rPr lang="ru-RU" dirty="0"/>
              <a:t>, плановые проверки не проводятся.</a:t>
            </a:r>
          </a:p>
        </p:txBody>
      </p:sp>
    </p:spTree>
    <p:extLst>
      <p:ext uri="{BB962C8B-B14F-4D97-AF65-F5344CB8AC3E}">
        <p14:creationId xmlns:p14="http://schemas.microsoft.com/office/powerpoint/2010/main" val="50796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5287" y="889844"/>
            <a:ext cx="9677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Плановые контрольные (надзорные) мероприятия в отношении объектов государственного контроля в сфере обращения лекарственных средств для </a:t>
            </a:r>
            <a:r>
              <a:rPr lang="ru-RU" b="1" dirty="0"/>
              <a:t>ветеринарного применения</a:t>
            </a:r>
            <a:r>
              <a:rPr lang="ru-RU" dirty="0"/>
              <a:t> в зависимости от присвоенной категории риска проводятся со следующей периодичностью: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для категории </a:t>
            </a:r>
            <a:r>
              <a:rPr lang="ru-RU" b="1" dirty="0"/>
              <a:t>значительного риска </a:t>
            </a:r>
            <a:r>
              <a:rPr lang="ru-RU" dirty="0"/>
              <a:t>одно из указанных контрольных (надзорных) мероприятий: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инспекционный визит - один раз в 3 года;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выездная проверка - один раз в 3 года;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документарная проверка - один раз в 3 года</a:t>
            </a:r>
          </a:p>
        </p:txBody>
      </p:sp>
    </p:spTree>
    <p:extLst>
      <p:ext uri="{BB962C8B-B14F-4D97-AF65-F5344CB8AC3E}">
        <p14:creationId xmlns:p14="http://schemas.microsoft.com/office/powerpoint/2010/main" val="2245440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1743" y="886160"/>
            <a:ext cx="96882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категории </a:t>
            </a:r>
            <a:r>
              <a:rPr lang="ru-RU" b="1" dirty="0"/>
              <a:t>среднего риска</a:t>
            </a:r>
            <a:r>
              <a:rPr lang="ru-RU" dirty="0"/>
              <a:t> одно из указанных контрольных (надзорных) мероприятий:</a:t>
            </a:r>
          </a:p>
          <a:p>
            <a:endParaRPr lang="ru-RU" dirty="0"/>
          </a:p>
          <a:p>
            <a:r>
              <a:rPr lang="ru-RU" dirty="0" smtClean="0"/>
              <a:t>инспекционный </a:t>
            </a:r>
            <a:r>
              <a:rPr lang="ru-RU" dirty="0"/>
              <a:t>визит - один раз в 4 года;</a:t>
            </a:r>
          </a:p>
          <a:p>
            <a:endParaRPr lang="ru-RU" dirty="0"/>
          </a:p>
          <a:p>
            <a:r>
              <a:rPr lang="ru-RU" dirty="0" smtClean="0"/>
              <a:t>выездная </a:t>
            </a:r>
            <a:r>
              <a:rPr lang="ru-RU" dirty="0"/>
              <a:t>проверка - один раз в 4 года;</a:t>
            </a:r>
          </a:p>
          <a:p>
            <a:endParaRPr lang="ru-RU" dirty="0"/>
          </a:p>
          <a:p>
            <a:r>
              <a:rPr lang="ru-RU" dirty="0"/>
              <a:t>документарная проверка - один раз в 4 года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для категории </a:t>
            </a:r>
            <a:r>
              <a:rPr lang="ru-RU" b="1" dirty="0"/>
              <a:t>умеренного риска</a:t>
            </a:r>
            <a:r>
              <a:rPr lang="ru-RU" dirty="0"/>
              <a:t> одно из указанных контрольных (надзорных) мероприятий:</a:t>
            </a:r>
          </a:p>
          <a:p>
            <a:endParaRPr lang="ru-RU" dirty="0"/>
          </a:p>
          <a:p>
            <a:r>
              <a:rPr lang="ru-RU" dirty="0"/>
              <a:t>инспекционный визит - один раз в 5 лет;</a:t>
            </a:r>
          </a:p>
          <a:p>
            <a:endParaRPr lang="ru-RU" dirty="0"/>
          </a:p>
          <a:p>
            <a:r>
              <a:rPr lang="ru-RU" dirty="0" smtClean="0"/>
              <a:t>выездная </a:t>
            </a:r>
            <a:r>
              <a:rPr lang="ru-RU" dirty="0"/>
              <a:t>проверка - один раз в 5 лет;</a:t>
            </a:r>
          </a:p>
          <a:p>
            <a:endParaRPr lang="ru-RU" dirty="0"/>
          </a:p>
          <a:p>
            <a:r>
              <a:rPr lang="ru-RU" dirty="0" smtClean="0"/>
              <a:t>документарная </a:t>
            </a:r>
            <a:r>
              <a:rPr lang="ru-RU" dirty="0"/>
              <a:t>проверка - один раз в 5 лет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/>
              <a:t>В отношении объектов государственного контроля, отнесенных к категории </a:t>
            </a:r>
            <a:r>
              <a:rPr lang="ru-RU" b="1" dirty="0"/>
              <a:t>низкого риска</a:t>
            </a:r>
            <a:r>
              <a:rPr lang="ru-RU" dirty="0"/>
              <a:t>, плановые контрольные (надзорные) мероприятия не проводятся.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8426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07571" y="1276874"/>
            <a:ext cx="101999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Профилактика рисков причинения вреда (ущерба) охраняемым законом ценностям при осуществлении федерального государственного контроля (надзора) в сфере обращения лекарственных </a:t>
            </a:r>
            <a:r>
              <a:rPr lang="ru-RU" b="1" dirty="0" smtClean="0"/>
              <a:t>средств</a:t>
            </a:r>
          </a:p>
          <a:p>
            <a:endParaRPr lang="ru-RU" b="1" dirty="0"/>
          </a:p>
          <a:p>
            <a:r>
              <a:rPr lang="ru-RU" dirty="0" smtClean="0"/>
              <a:t>Федеральная </a:t>
            </a:r>
            <a:r>
              <a:rPr lang="ru-RU" dirty="0"/>
              <a:t>служба по надзору в сфере здравоохранения ежегодно утверждает программу профилактики рисков причинения вреда (ущерба) охраняемым законом ценностям, которая размещается на официальном сайте Федеральной службы по надзору в сфере здравоохранения в информационно-телекоммуникационной сети "Интернет" (далее - сеть "Интернет").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Федеральная служба по ветеринарному и фитосанитарному надзору ежегодно утверждает программу профилактики рисков причинения вреда (ущерба) охраняемым законом ценностям, которая размещается на официальном сайте Федеральной службы по ветеринарному и фитосанитарному надзору в сети "Интернет".</a:t>
            </a:r>
          </a:p>
        </p:txBody>
      </p:sp>
    </p:spTree>
    <p:extLst>
      <p:ext uri="{BB962C8B-B14F-4D97-AF65-F5344CB8AC3E}">
        <p14:creationId xmlns:p14="http://schemas.microsoft.com/office/powerpoint/2010/main" val="475641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838" y="1162777"/>
            <a:ext cx="11576105" cy="51480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1370" y="1202514"/>
            <a:ext cx="101128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Орган государственного контроля может проводить следующие профилактические мероприятия: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а) информирование;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б) обобщение правоприменительной практики;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в) объявление предостережения;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г) консультирование;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д) профилактический визит.</a:t>
            </a:r>
          </a:p>
        </p:txBody>
      </p:sp>
    </p:spTree>
    <p:extLst>
      <p:ext uri="{BB962C8B-B14F-4D97-AF65-F5344CB8AC3E}">
        <p14:creationId xmlns:p14="http://schemas.microsoft.com/office/powerpoint/2010/main" val="2850287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6542" y="1551248"/>
            <a:ext cx="97753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Информирование</a:t>
            </a:r>
            <a:r>
              <a:rPr lang="ru-RU" sz="2400" dirty="0"/>
              <a:t> осуществляется посредством размещения сведений, предусмотренных статьей 46 Федерального закона "О государственном контроле (надзоре) и муниципальном контроле в Российской Федерации", </a:t>
            </a:r>
            <a:r>
              <a:rPr lang="ru-RU" sz="2400" b="1" dirty="0"/>
              <a:t>на официальном сайте органа государственного контроля в сети "Интернет", в средствах массовой информации, через личные кабинеты контролируемых лиц в государственных информационных системах</a:t>
            </a:r>
            <a:r>
              <a:rPr lang="ru-RU" sz="2400" dirty="0"/>
              <a:t> (при их наличии).</a:t>
            </a:r>
          </a:p>
        </p:txBody>
      </p:sp>
    </p:spTree>
    <p:extLst>
      <p:ext uri="{BB962C8B-B14F-4D97-AF65-F5344CB8AC3E}">
        <p14:creationId xmlns:p14="http://schemas.microsoft.com/office/powerpoint/2010/main" val="24146545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771" y="1483196"/>
            <a:ext cx="9829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Доклад о правоприменительной практике </a:t>
            </a:r>
            <a:r>
              <a:rPr lang="ru-RU" sz="2400" dirty="0"/>
              <a:t>при осуществлении федерального государственного контроля (надзора) в сфере обращения лекарственных средств для медицинского применения утверждается приказом (распоряжением) руководителя Федеральной службы по надзору в сфере здравоохранения и </a:t>
            </a:r>
            <a:r>
              <a:rPr lang="ru-RU" sz="2400" b="1" dirty="0"/>
              <a:t>размещается на официальном сайте Федеральной службы по надзору в сфере здравоохранения в сети "Интернет" не позднее 1 марта года, следующего за отчетным.</a:t>
            </a:r>
          </a:p>
        </p:txBody>
      </p:sp>
    </p:spTree>
    <p:extLst>
      <p:ext uri="{BB962C8B-B14F-4D97-AF65-F5344CB8AC3E}">
        <p14:creationId xmlns:p14="http://schemas.microsoft.com/office/powerpoint/2010/main" val="2768494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5542" y="1350058"/>
            <a:ext cx="10232571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 случае наличия у органа государственного контроля сведений о </a:t>
            </a:r>
            <a:r>
              <a:rPr lang="ru-RU" sz="2000" b="1" dirty="0"/>
              <a:t>готовящихся нарушениях обязательных требований или признаках нарушений обязательных требований</a:t>
            </a:r>
            <a:r>
              <a:rPr lang="ru-RU" sz="2000" dirty="0"/>
              <a:t> и (или) в случае отсутствия подтвержденных данных о том, что нарушение обязательных требований причинило вред (ущерб) охраняемым законом ценностям либо создало угрозу причинения вреда (ущерба) охраняемым законом ценностям, орган государственного контроля </a:t>
            </a:r>
            <a:r>
              <a:rPr lang="ru-RU" sz="2000" b="1" dirty="0"/>
              <a:t>объявляет контролируемому лицу предостережение </a:t>
            </a:r>
            <a:r>
              <a:rPr lang="ru-RU" sz="2000" dirty="0"/>
              <a:t>о недопустимости нарушения обязательных требований (далее - предостережение) и предлагает принять меры по обеспечению соблюдения обязательных требований.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 smtClean="0"/>
              <a:t>Контролируемое </a:t>
            </a:r>
            <a:r>
              <a:rPr lang="ru-RU" sz="2000" dirty="0"/>
              <a:t>лицо вправе в течение 15 календарных дней с даты получения предостережения подать в орган государственного контроля </a:t>
            </a:r>
            <a:r>
              <a:rPr lang="ru-RU" sz="2000" b="1" dirty="0"/>
              <a:t>возражение</a:t>
            </a:r>
            <a:r>
              <a:rPr lang="ru-RU" sz="2000" dirty="0"/>
              <a:t> в отношении указанного предостережения (далее - возражение).</a:t>
            </a:r>
          </a:p>
        </p:txBody>
      </p:sp>
    </p:spTree>
    <p:extLst>
      <p:ext uri="{BB962C8B-B14F-4D97-AF65-F5344CB8AC3E}">
        <p14:creationId xmlns:p14="http://schemas.microsoft.com/office/powerpoint/2010/main" val="3266232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06285" y="1062841"/>
            <a:ext cx="976448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Консультирование</a:t>
            </a:r>
            <a:r>
              <a:rPr lang="ru-RU" sz="2400" dirty="0"/>
              <a:t> может осуществляться должностным лицом органа государственного контроля по телефону, посредством видео-конференц-связи, на личном приеме либо в ходе проведения профилактического мероприятия, контрольного (надзорного) мероприятия.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 smtClean="0"/>
              <a:t>Консультирование </a:t>
            </a:r>
            <a:r>
              <a:rPr lang="ru-RU" sz="2400" dirty="0"/>
              <a:t>в ходе проведения профилактического мероприятия, контрольного (надзорного) мероприятия осуществляется до завершения соответствующего мероприятия в случае волеизъявления контролируемого лица, о чем делается отметка в документах, оформляемых по итогам соответствующего мероприятия.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12860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1257" y="1063578"/>
            <a:ext cx="117565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Должностные лица органа государственного контроля осуществляют консультирование по следующим вопросам: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а) наличие и (или) содержание обязательных требований в сфере обращения лекарственных средств;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б) периодичность и порядок проведения контрольных (надзорных) мероприятий;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в) порядок выполнения обязательных требований в сфере обращения лекарственных средств;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г) выполнение предписания, выданного по итогам контрольного (надзорного) мероприятия.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Должностные </a:t>
            </a:r>
            <a:r>
              <a:rPr lang="ru-RU" dirty="0"/>
              <a:t>лица органа государственного контроля осуществляют письменное консультирование по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396285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5143" y="1482021"/>
            <a:ext cx="87521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Орган государственного контроля обязан предложить проведение </a:t>
            </a:r>
            <a:r>
              <a:rPr lang="ru-RU" sz="2400" b="1" dirty="0"/>
              <a:t>профилактического визита </a:t>
            </a:r>
            <a:r>
              <a:rPr lang="ru-RU" sz="2400" dirty="0"/>
              <a:t>лицам, приступающим к осуществлению деятельности в сфере обращения лекарственных средств, не позднее чем в течение одного года с момента начала такой </a:t>
            </a:r>
            <a:r>
              <a:rPr lang="ru-RU" sz="2400" dirty="0" smtClean="0"/>
              <a:t>деятельности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487385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514" y="834241"/>
            <a:ext cx="1135379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Обязательные профилактические визиты проводятся в отношении:</a:t>
            </a:r>
          </a:p>
          <a:p>
            <a:endParaRPr lang="ru-RU" sz="2000" dirty="0"/>
          </a:p>
          <a:p>
            <a:r>
              <a:rPr lang="ru-RU" dirty="0"/>
              <a:t>а) объектов государственного контроля, отнесенных к категориям высокого и значительного рисков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б) контролируемых лиц, приступающих к осуществлению деятельности в сфере обращения лекарственных средств (получивших лицензии на осуществление фармацевтической деятельности, внесших изменения в реестр лицензий в связи с осуществлением не указанных в ранее действовавшей лицензии работ и услуг, составляющих фармацевтическую деятельность, и (или) осуществлением фармацевтической деятельности по адресу, не указанному в лицензии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r>
              <a:rPr lang="ru-RU" dirty="0" smtClean="0"/>
              <a:t>Обязательный </a:t>
            </a:r>
            <a:r>
              <a:rPr lang="ru-RU" dirty="0"/>
              <a:t>профилактический визит проводится в соответствии со статьей 52 Федерального закона "О государственном контроле (надзоре) и муниципальном контроле в Российской Федерации" в рабочее время, в период, устанавливаемый уведомлением о проведении обязательного профилактического визита, и не может превышать 8 часов. При проведении обязательного профилактического визита должностными лицами органа государственного контроля осуществляется информирование контролируемого лица об обязательных требованиях, предъявляемых к осуществляемой им деятельности в сфере обращения лекарственных средств либо принадлежащим ему объектам государственного контроля, их соответствии критериям риска, основаниях и рекомендуемых способах снижения категории риска, а также о видах, содержании и интенсивности контрольно-надзорных мероприятий, проводимых в отношении объекта государственного контроля исходя из его отнесения к соответствующей категории риска.</a:t>
            </a:r>
          </a:p>
        </p:txBody>
      </p:sp>
    </p:spTree>
    <p:extLst>
      <p:ext uri="{BB962C8B-B14F-4D97-AF65-F5344CB8AC3E}">
        <p14:creationId xmlns:p14="http://schemas.microsoft.com/office/powerpoint/2010/main" val="643098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142" y="1091817"/>
            <a:ext cx="95794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Целями проведения профилактических визитов являются</a:t>
            </a:r>
            <a:r>
              <a:rPr lang="ru-RU" dirty="0"/>
              <a:t>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а) предупреждение и сокращение количества нарушений контролируемыми лицами обязательных требований;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б) создание мотивации у контролируемых лиц к добросовестному поведению и, как следствие, снижение уровня ущерба охраняемым законом ценностям;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в) формирование единого понимания обязательных требований;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г) выявление причин, факторов и условий, способствующих нарушению обязательных требований, определение способов устранения или снижения рисков их возникновения.</a:t>
            </a:r>
          </a:p>
        </p:txBody>
      </p:sp>
    </p:spTree>
    <p:extLst>
      <p:ext uri="{BB962C8B-B14F-4D97-AF65-F5344CB8AC3E}">
        <p14:creationId xmlns:p14="http://schemas.microsoft.com/office/powerpoint/2010/main" val="1148740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3371" y="1135521"/>
            <a:ext cx="89698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Осуществление федерального государственного контроля (надзора) в сфере обращения лекарственных средств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40971" y="2570594"/>
            <a:ext cx="89045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Плановые контрольные (надзорные) мероприятия проводятся органами государственного контроля на основании плана проведения плановых контрольных (надзорных) мероприятий на очередной календарный год, согласованного с органами прокуратуры.</a:t>
            </a:r>
          </a:p>
        </p:txBody>
      </p:sp>
    </p:spTree>
    <p:extLst>
      <p:ext uri="{BB962C8B-B14F-4D97-AF65-F5344CB8AC3E}">
        <p14:creationId xmlns:p14="http://schemas.microsoft.com/office/powerpoint/2010/main" val="3834785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1166843"/>
            <a:ext cx="91766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Для фиксации должностными лицами, уполномоченными на проведение федерального государственного контроля (надзора) в сфере обращения лекарственных средств, и лицами, привлекаемыми к совершению контрольных (надзорных) действий, доказательств нарушений обязательных требований могут использоваться фотосъемка, аудио- и видеозапись в случае: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а) проведения контрольной закупки;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б) проведения выездной проверки;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в) проведения инспекционного визита.</a:t>
            </a:r>
          </a:p>
        </p:txBody>
      </p:sp>
    </p:spTree>
    <p:extLst>
      <p:ext uri="{BB962C8B-B14F-4D97-AF65-F5344CB8AC3E}">
        <p14:creationId xmlns:p14="http://schemas.microsoft.com/office/powerpoint/2010/main" val="13102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314" y="1307689"/>
            <a:ext cx="9982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При осуществлении федерального государственного контроля (надзора) в сфере обращения лекарственных средств проводятся следующие виды контрольных (надзорных) мероприятий: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а) документарная проверка;</a:t>
            </a:r>
          </a:p>
          <a:p>
            <a:endParaRPr lang="ru-RU" dirty="0"/>
          </a:p>
          <a:p>
            <a:r>
              <a:rPr lang="ru-RU" dirty="0" smtClean="0"/>
              <a:t>б</a:t>
            </a:r>
            <a:r>
              <a:rPr lang="ru-RU" dirty="0"/>
              <a:t>) выездная проверка;</a:t>
            </a:r>
          </a:p>
          <a:p>
            <a:endParaRPr lang="ru-RU" dirty="0"/>
          </a:p>
          <a:p>
            <a:r>
              <a:rPr lang="ru-RU" dirty="0" smtClean="0"/>
              <a:t>в</a:t>
            </a:r>
            <a:r>
              <a:rPr lang="ru-RU" dirty="0"/>
              <a:t>) выборочный контроль качества;</a:t>
            </a:r>
          </a:p>
          <a:p>
            <a:endParaRPr lang="ru-RU" dirty="0"/>
          </a:p>
          <a:p>
            <a:r>
              <a:rPr lang="ru-RU" dirty="0"/>
              <a:t>г) контрольная закупка;</a:t>
            </a:r>
          </a:p>
          <a:p>
            <a:endParaRPr lang="ru-RU" dirty="0"/>
          </a:p>
          <a:p>
            <a:r>
              <a:rPr lang="ru-RU" dirty="0"/>
              <a:t>д) инспекционный визит;</a:t>
            </a:r>
          </a:p>
          <a:p>
            <a:endParaRPr lang="ru-RU" dirty="0"/>
          </a:p>
          <a:p>
            <a:r>
              <a:rPr lang="ru-RU" dirty="0"/>
              <a:t>е) наблюдение за соблюдением обязательных требований (мониторинг безопасности) (</a:t>
            </a:r>
            <a:r>
              <a:rPr lang="ru-RU" dirty="0" err="1"/>
              <a:t>фармаконадзор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763790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3887" y="1059321"/>
            <a:ext cx="100801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Наблюдение за соблюдением обязательных требований (мониторинг безопасности) (</a:t>
            </a:r>
            <a:r>
              <a:rPr lang="ru-RU" sz="2000" b="1" dirty="0" err="1"/>
              <a:t>фармаконадзор</a:t>
            </a:r>
            <a:r>
              <a:rPr lang="ru-RU" sz="2000" b="1" dirty="0"/>
              <a:t>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7686" y="2006884"/>
            <a:ext cx="98624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Наблюдение за соблюдением обязательных требований (мониторинг безопасности) (</a:t>
            </a:r>
            <a:r>
              <a:rPr lang="ru-RU" sz="2400" dirty="0" err="1"/>
              <a:t>фармаконадзор</a:t>
            </a:r>
            <a:r>
              <a:rPr lang="ru-RU" sz="2400" dirty="0"/>
              <a:t>) осуществляется в целях выявления побочных действий, нежелательных реакций, серьезных нежелательных реакций, непредвиденных нежелательных реакций при применении лекарственных препаратов, индивидуальной непереносимости, отсутствии эффективности лекарственных препаратов, а также иных фактах и обстоятельствах, представляющих угрозу жизни или здоровью человека и животных при применении лекарственных препаратов, выявленных на всех этапах обращения лекарственных препаратов в Российской Федерации и других государствах.</a:t>
            </a:r>
          </a:p>
        </p:txBody>
      </p:sp>
    </p:spTree>
    <p:extLst>
      <p:ext uri="{BB962C8B-B14F-4D97-AF65-F5344CB8AC3E}">
        <p14:creationId xmlns:p14="http://schemas.microsoft.com/office/powerpoint/2010/main" val="642632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7543" y="1408837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Фармаконадзор</a:t>
            </a:r>
            <a:r>
              <a:rPr lang="ru-RU" sz="2800" dirty="0"/>
              <a:t> в отношении </a:t>
            </a:r>
            <a:r>
              <a:rPr lang="ru-RU" sz="2800" b="1" dirty="0"/>
              <a:t>лекарственных средств для медицинского применения</a:t>
            </a:r>
            <a:r>
              <a:rPr lang="ru-RU" sz="2800" dirty="0"/>
              <a:t> осуществляется Федеральной службой по надзору в сфере здравоохранения, </a:t>
            </a:r>
            <a:endParaRPr lang="ru-RU" sz="2800" dirty="0" smtClean="0"/>
          </a:p>
          <a:p>
            <a:endParaRPr lang="ru-RU" sz="2800" dirty="0"/>
          </a:p>
          <a:p>
            <a:r>
              <a:rPr lang="ru-RU" sz="2800" dirty="0" err="1" smtClean="0"/>
              <a:t>фармаконадзор</a:t>
            </a:r>
            <a:r>
              <a:rPr lang="ru-RU" sz="2800" dirty="0" smtClean="0"/>
              <a:t> </a:t>
            </a:r>
            <a:r>
              <a:rPr lang="ru-RU" sz="2800" dirty="0"/>
              <a:t>в отношении </a:t>
            </a:r>
            <a:r>
              <a:rPr lang="ru-RU" sz="2800" b="1" dirty="0"/>
              <a:t>лекарственных средств для ветеринарного применения</a:t>
            </a:r>
            <a:r>
              <a:rPr lang="ru-RU" sz="2800" dirty="0"/>
              <a:t> осуществляется Федеральной службой по ветеринарному и фитосанитарному надзору</a:t>
            </a:r>
          </a:p>
        </p:txBody>
      </p:sp>
    </p:spTree>
    <p:extLst>
      <p:ext uri="{BB962C8B-B14F-4D97-AF65-F5344CB8AC3E}">
        <p14:creationId xmlns:p14="http://schemas.microsoft.com/office/powerpoint/2010/main" val="4144773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7943" y="2257255"/>
            <a:ext cx="103740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оценка качества медицинской деятельности;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оценка уровня безопасности медицинских изделий;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отслеживание обращения лекарственных средств, которые входят в перечень жизненно важных препаратов;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проверка предоставляемых статистических данных;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контроль процесса реализации различных государственных программ;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выдача разрешающих документов;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регистрация медицинских изделий и препаратов;</a:t>
            </a:r>
          </a:p>
          <a:p>
            <a:pPr>
              <a:buFont typeface="Arial"/>
              <a:buChar char="•"/>
            </a:pPr>
            <a:r>
              <a:rPr lang="ru-RU" dirty="0">
                <a:solidFill>
                  <a:srgbClr val="131313"/>
                </a:solidFill>
                <a:latin typeface="Georgia"/>
              </a:rPr>
              <a:t>ведение государственного реестра учреждений, которые выпускают продукцию и самостоятельно занимаются ее регистрацией.</a:t>
            </a:r>
            <a:endParaRPr lang="ru-RU" b="0" i="0" dirty="0">
              <a:solidFill>
                <a:srgbClr val="131313"/>
              </a:solidFill>
              <a:effectLst/>
              <a:latin typeface="Georgi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4729" y="1350220"/>
            <a:ext cx="5031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Какие организации проверяет Росздравнадзор?</a:t>
            </a:r>
          </a:p>
        </p:txBody>
      </p:sp>
    </p:spTree>
    <p:extLst>
      <p:ext uri="{BB962C8B-B14F-4D97-AF65-F5344CB8AC3E}">
        <p14:creationId xmlns:p14="http://schemas.microsoft.com/office/powerpoint/2010/main" val="1882968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203" y="2029320"/>
            <a:ext cx="5229023" cy="280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1797" y="1948544"/>
            <a:ext cx="56605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Лицензирование </a:t>
            </a:r>
            <a:r>
              <a:rPr lang="ru-RU" sz="2000" dirty="0"/>
              <a:t>— это предварительный этап для любого производства, необходимый в дальнейшем для регистрации ЛС, подтверждение того, что производство соответствует всем необходимым требованиям.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Лицензирование </a:t>
            </a:r>
            <a:r>
              <a:rPr lang="ru-RU" sz="2000" dirty="0"/>
              <a:t>осуществляют инспектора </a:t>
            </a:r>
            <a:r>
              <a:rPr lang="ru-RU" sz="2000" dirty="0" err="1"/>
              <a:t>Минпромторга</a:t>
            </a:r>
            <a:r>
              <a:rPr lang="ru-RU" sz="2000" dirty="0"/>
              <a:t> РФ. </a:t>
            </a:r>
            <a:endParaRPr lang="ru-RU" sz="2000" dirty="0" smtClean="0"/>
          </a:p>
          <a:p>
            <a:endParaRPr lang="ru-RU" sz="2000" dirty="0"/>
          </a:p>
          <a:p>
            <a:r>
              <a:rPr lang="ru-RU" sz="2000" dirty="0" smtClean="0"/>
              <a:t>Для </a:t>
            </a:r>
            <a:r>
              <a:rPr lang="ru-RU" sz="2000" dirty="0"/>
              <a:t>получения лицензии проверяется наличие оборудования, необходимых помещений, персонала, документации и иных требований, предусмотренных законом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5057" y="99216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/>
              <a:t>Лицензия на </a:t>
            </a:r>
            <a:r>
              <a:rPr lang="ru-RU" sz="2000" b="1" dirty="0" err="1"/>
              <a:t>фармпроизводство</a:t>
            </a:r>
            <a:r>
              <a:rPr lang="ru-RU" sz="2000" b="1" dirty="0"/>
              <a:t> — основа </a:t>
            </a:r>
            <a:r>
              <a:rPr lang="ru-RU" sz="2000" b="1" dirty="0" smtClean="0"/>
              <a:t>качества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34150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257" y="1120676"/>
            <a:ext cx="100148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Современный тренд — переход от жесткого контроля к профилактическим мероприятиям, с этой целью проводятся инспекционные и профилактические визиты специалистов Росздравнадзора на предприятия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Служба Росздравнадзора движется в сторону разработки определенных индикаторов риска, которые позволят предотвращать возможные нарушения. Их показатели становятся поводом для проведения на объекте профилактического мероприятия. Обнаружение рисков — это сигнал для внеплановой проверки. К индикаторам риска специалисты относят, например, случаи трех и более изъятий лекарственных препаратов из гражданского оборота или серий одного лекарства в течение квартала. Применение этих индикаторов обсуждалось в фармацевтическом сообществе и нашло поддержку.  </a:t>
            </a:r>
          </a:p>
        </p:txBody>
      </p:sp>
    </p:spTree>
    <p:extLst>
      <p:ext uri="{BB962C8B-B14F-4D97-AF65-F5344CB8AC3E}">
        <p14:creationId xmlns:p14="http://schemas.microsoft.com/office/powerpoint/2010/main" val="287570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9343" y="1274526"/>
            <a:ext cx="51598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Одним из основных инструментов контроля по-прежнему является лабораторный контроль качества лекарственных препаратов. Сейчас </a:t>
            </a:r>
            <a:r>
              <a:rPr lang="ru-RU" sz="2400" b="1" dirty="0"/>
              <a:t>Росздравнадзор</a:t>
            </a:r>
            <a:r>
              <a:rPr lang="ru-RU" sz="2400" dirty="0"/>
              <a:t> располагает сетью из 13 лабораторий, как стационарных, так и передвижных, практически во всех федеральных округах. Специалисты лабораторий проверяют лекарства при вводе в гражданский оборот, а также делают выборочные проверки при обращении на рынке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600561"/>
            <a:ext cx="5366656" cy="357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92837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8057" y="591741"/>
            <a:ext cx="920931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Фармаконадзор</a:t>
            </a:r>
            <a:r>
              <a:rPr lang="ru-RU" dirty="0"/>
              <a:t> </a:t>
            </a:r>
            <a:endParaRPr lang="ru-RU" dirty="0" smtClean="0"/>
          </a:p>
          <a:p>
            <a:endParaRPr lang="ru-RU" sz="2800" dirty="0"/>
          </a:p>
          <a:p>
            <a:r>
              <a:rPr lang="ru-RU" sz="2800" dirty="0" smtClean="0"/>
              <a:t>Важнейшим </a:t>
            </a:r>
            <a:r>
              <a:rPr lang="ru-RU" sz="2800" dirty="0"/>
              <a:t>направлением контроля качества лекарств является </a:t>
            </a:r>
            <a:r>
              <a:rPr lang="ru-RU" sz="2800" dirty="0" err="1"/>
              <a:t>фармаконадзор</a:t>
            </a:r>
            <a:r>
              <a:rPr lang="ru-RU" sz="2800" dirty="0"/>
              <a:t> — сообщение о нежелательных реакциях при применении лекарств. Должностные лица медицинской организации обязаны уведомлять о таких случаях. За сокрытие фактов о последствиях применения ЛП предусмотрено административное наказание. При получении этой информации вносятся изменения в производственные циклы, а также в инструкции по применению лекарств.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46491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4915" y="637125"/>
            <a:ext cx="51598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Научном центре экспертизы средств медицинского применения по результатам анализа составлен перечень производителей, которые не вносили в инструкции те нежелательные реакции, которые были выявлены. Он будет направлен в </a:t>
            </a:r>
            <a:r>
              <a:rPr lang="ru-RU" sz="2800" dirty="0" err="1"/>
              <a:t>Минпромторг</a:t>
            </a:r>
            <a:r>
              <a:rPr lang="ru-RU" sz="2800" dirty="0"/>
              <a:t>, чтобы были дополнить инструкции о побочных явлениях.    </a:t>
            </a:r>
          </a:p>
        </p:txBody>
      </p:sp>
      <p:pic>
        <p:nvPicPr>
          <p:cNvPr id="4098" name="Picture 2" descr="https://pharmmedprom.ru/wp-content/uploads/2023/10/istock-528181173-1024x6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762" y="1240809"/>
            <a:ext cx="5667670" cy="378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589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3771" y="591235"/>
            <a:ext cx="990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Государственный контроль (надзор) за соблюдением лицензиатом лицензионных требований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57943" y="3685473"/>
            <a:ext cx="10798627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Обеспечение соблюдения лицензиатом лицензионных требований осуществляется посредством проведения профилактических мероприятий, плановых контрольных (надзорных) мероприятий, внеплановых контрольных (надзорных) мероприятий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5025" y="4879151"/>
            <a:ext cx="1022168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Государственный лицензионный контроль (надзор) осуществляется лицензирующими органами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55913" y="5493212"/>
            <a:ext cx="9481457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Федеральный </a:t>
            </a:r>
            <a:r>
              <a:rPr lang="ru-RU" dirty="0"/>
              <a:t>государственный лицензионный контроль </a:t>
            </a:r>
            <a:r>
              <a:rPr lang="ru-RU" b="1" dirty="0"/>
              <a:t>деятельности по производству лекарственных средств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06287" y="1094991"/>
            <a:ext cx="93834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Федеральный закон от 04.05.2011 N 99-ФЗ (ред. от 25.12.2023) "О лицензировании отдельных видов деятельности"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60714" y="1751815"/>
            <a:ext cx="9176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Федеральным законом от 31 июля 2020 года N 248-ФЗ "О государственном контроле (надзоре) и муниципальном контроле в Российской Федерации".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57943" y="2485144"/>
            <a:ext cx="10101941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/>
              <a:t>В рамках федерального государственного лицензионного контроля деятельности по производству лекарственных средств плановые контрольные (надзорные) мероприятия не проводятся, при этом проводится периодическое подтверждение соответствия лицензиатов лицензионным требованиям</a:t>
            </a:r>
          </a:p>
        </p:txBody>
      </p:sp>
    </p:spTree>
    <p:extLst>
      <p:ext uri="{BB962C8B-B14F-4D97-AF65-F5344CB8AC3E}">
        <p14:creationId xmlns:p14="http://schemas.microsoft.com/office/powerpoint/2010/main" val="40020350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4771" y="565114"/>
            <a:ext cx="9677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Уполномоченный </a:t>
            </a:r>
            <a:r>
              <a:rPr lang="ru-RU" sz="2400" dirty="0"/>
              <a:t>федеральный орган исполнительной власти при представлении ему сведений о несоответствии производителя лекарственных средств требованиям правил надлежащей производственной практики и (или) о нарушении лицензионных требований, которые были выявлены </a:t>
            </a:r>
            <a:r>
              <a:rPr lang="ru-RU" sz="2400" b="1" dirty="0"/>
              <a:t>в ходе проведения инспектирования производителя лекарственных средств или осуществления лицензионного контроля в сфере производства лекарственных средств</a:t>
            </a:r>
            <a:r>
              <a:rPr lang="ru-RU" sz="2400" dirty="0"/>
              <a:t> и привели или могут привести к производству лекарственных препаратов для медицинского применения, причинивших или способных причинить вред жизни или здоровью граждан, рассматривает вопрос о приостановлении применения лекарственных препаратов для медицинского применения в установленном им порядке в следующих случаях:</a:t>
            </a:r>
          </a:p>
        </p:txBody>
      </p:sp>
    </p:spTree>
    <p:extLst>
      <p:ext uri="{BB962C8B-B14F-4D97-AF65-F5344CB8AC3E}">
        <p14:creationId xmlns:p14="http://schemas.microsoft.com/office/powerpoint/2010/main" val="3235385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4257" y="1041069"/>
            <a:ext cx="913311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1) состав и (или) технология производства лекарственного препарата для медицинского применения (с описанием стадий производства) отличаются от заявленных в регистрационном досье;</a:t>
            </a:r>
          </a:p>
          <a:p>
            <a:endParaRPr lang="ru-RU" sz="2400" dirty="0"/>
          </a:p>
          <a:p>
            <a:r>
              <a:rPr lang="ru-RU" sz="2400" dirty="0"/>
              <a:t>2) лекарственный препарат для медицинского применения произведен на производственной площадке, не указанной в регистрационном досье;</a:t>
            </a:r>
          </a:p>
          <a:p>
            <a:endParaRPr lang="ru-RU" sz="2400" dirty="0"/>
          </a:p>
          <a:p>
            <a:r>
              <a:rPr lang="ru-RU" sz="2400" dirty="0"/>
              <a:t>3) у производителя лекарственных средств отсутствуют документы, подтверждающие соответствие качества лекарственного препарата для медицинского применения, вводимого в гражданский оборот, требованиям, установленным при его государственной регистрации;</a:t>
            </a:r>
          </a:p>
        </p:txBody>
      </p:sp>
    </p:spTree>
    <p:extLst>
      <p:ext uri="{BB962C8B-B14F-4D97-AF65-F5344CB8AC3E}">
        <p14:creationId xmlns:p14="http://schemas.microsoft.com/office/powerpoint/2010/main" val="3325438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2114" y="697583"/>
            <a:ext cx="99277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4) производителем лекарственных средств в согласованный с соответствующим уполномоченным федеральным органом исполнительной власти срок не устранены нарушения требований правил надлежащей производственной практики и (или) лицензионных требований, которые были выявлены в ходе проведения инспектирования производителя лекарственных средств или осуществления лицензионного контроля в сфере производства лекарственных средств и привели или могут привести к производству лекарственных препаратов для медицинского применения, причинивших или способных причинить вред жизни или здоровью граждан.</a:t>
            </a:r>
          </a:p>
        </p:txBody>
      </p:sp>
    </p:spTree>
    <p:extLst>
      <p:ext uri="{BB962C8B-B14F-4D97-AF65-F5344CB8AC3E}">
        <p14:creationId xmlns:p14="http://schemas.microsoft.com/office/powerpoint/2010/main" val="32823462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663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3477</Words>
  <Application>Microsoft Office PowerPoint</Application>
  <PresentationFormat>Произвольный</PresentationFormat>
  <Paragraphs>391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Государственный контроль (надзор) в сфере обращения лекарственных средств </vt:lpstr>
      <vt:lpstr>Федеральный закон от 12.04.2010 N 61-ФЗ (ред. от 30.01.2024) "Об обращении лекарственных средств"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user</cp:lastModifiedBy>
  <cp:revision>412</cp:revision>
  <dcterms:created xsi:type="dcterms:W3CDTF">2020-04-23T06:28:02Z</dcterms:created>
  <dcterms:modified xsi:type="dcterms:W3CDTF">2024-03-24T18:07:56Z</dcterms:modified>
</cp:coreProperties>
</file>