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19" r:id="rId3"/>
    <p:sldId id="320" r:id="rId4"/>
    <p:sldId id="321" r:id="rId5"/>
    <p:sldId id="322" r:id="rId6"/>
    <p:sldId id="323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91" r:id="rId37"/>
    <p:sldId id="292" r:id="rId38"/>
    <p:sldId id="305" r:id="rId39"/>
    <p:sldId id="293" r:id="rId40"/>
    <p:sldId id="294" r:id="rId41"/>
    <p:sldId id="295" r:id="rId42"/>
    <p:sldId id="297" r:id="rId43"/>
    <p:sldId id="298" r:id="rId44"/>
    <p:sldId id="299" r:id="rId45"/>
    <p:sldId id="260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-62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FB88A8-0797-4939-B3A4-160038F5847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8BD12A-AD64-4F84-B6A1-8C43CBA6B244}">
      <dgm:prSet/>
      <dgm:spPr/>
      <dgm:t>
        <a:bodyPr/>
        <a:lstStyle/>
        <a:p>
          <a:pPr rtl="0"/>
          <a:r>
            <a:rPr lang="ru-RU" b="1" dirty="0" smtClean="0"/>
            <a:t>Лицензирование деятельности по производству лекарственных средств для медицинского применения </a:t>
          </a:r>
          <a:endParaRPr lang="ru-RU" b="1" dirty="0"/>
        </a:p>
      </dgm:t>
    </dgm:pt>
    <dgm:pt modelId="{E0BC3E2D-E9B7-403E-A118-244E8F9E9F45}" type="parTrans" cxnId="{3AA6B60D-D523-4257-AA8E-5D7E3C155BB8}">
      <dgm:prSet/>
      <dgm:spPr/>
      <dgm:t>
        <a:bodyPr/>
        <a:lstStyle/>
        <a:p>
          <a:endParaRPr lang="ru-RU"/>
        </a:p>
      </dgm:t>
    </dgm:pt>
    <dgm:pt modelId="{4B91B746-BA0A-415E-AD26-F81AE3033675}" type="sibTrans" cxnId="{3AA6B60D-D523-4257-AA8E-5D7E3C155BB8}">
      <dgm:prSet/>
      <dgm:spPr/>
      <dgm:t>
        <a:bodyPr/>
        <a:lstStyle/>
        <a:p>
          <a:endParaRPr lang="ru-RU"/>
        </a:p>
      </dgm:t>
    </dgm:pt>
    <dgm:pt modelId="{BEFD5D4D-9533-4617-80E4-BDDA02F471BA}">
      <dgm:prSet/>
      <dgm:spPr/>
      <dgm:t>
        <a:bodyPr/>
        <a:lstStyle/>
        <a:p>
          <a:pPr rtl="0"/>
          <a:r>
            <a:rPr lang="ru-RU" b="1" dirty="0" smtClean="0"/>
            <a:t>Министерство промышленности и торговли Российской Федерации </a:t>
          </a:r>
          <a:endParaRPr lang="ru-RU" b="1" dirty="0"/>
        </a:p>
      </dgm:t>
    </dgm:pt>
    <dgm:pt modelId="{761B88EB-3567-4259-B933-0AA4830A9559}" type="parTrans" cxnId="{A426477A-F20B-4F21-8511-BCA0480FDA07}">
      <dgm:prSet/>
      <dgm:spPr/>
      <dgm:t>
        <a:bodyPr/>
        <a:lstStyle/>
        <a:p>
          <a:endParaRPr lang="ru-RU"/>
        </a:p>
      </dgm:t>
    </dgm:pt>
    <dgm:pt modelId="{63823412-84A9-4576-BB23-45E0B041ED2E}" type="sibTrans" cxnId="{A426477A-F20B-4F21-8511-BCA0480FDA07}">
      <dgm:prSet/>
      <dgm:spPr/>
      <dgm:t>
        <a:bodyPr/>
        <a:lstStyle/>
        <a:p>
          <a:endParaRPr lang="ru-RU"/>
        </a:p>
      </dgm:t>
    </dgm:pt>
    <dgm:pt modelId="{25DAD299-93D6-4B2F-BAF5-35245DB84E8A}">
      <dgm:prSet/>
      <dgm:spPr/>
      <dgm:t>
        <a:bodyPr/>
        <a:lstStyle/>
        <a:p>
          <a:pPr rtl="0"/>
          <a:r>
            <a:rPr lang="ru-RU" b="1" dirty="0" smtClean="0"/>
            <a:t>Лекарственные средства для ветеринарного применения  </a:t>
          </a:r>
          <a:endParaRPr lang="ru-RU" b="1" dirty="0"/>
        </a:p>
      </dgm:t>
    </dgm:pt>
    <dgm:pt modelId="{06E77516-86B0-409C-A6ED-ED9F7289F79C}" type="parTrans" cxnId="{E562DBF3-F6EE-48A8-9973-09752594211B}">
      <dgm:prSet/>
      <dgm:spPr/>
      <dgm:t>
        <a:bodyPr/>
        <a:lstStyle/>
        <a:p>
          <a:endParaRPr lang="ru-RU"/>
        </a:p>
      </dgm:t>
    </dgm:pt>
    <dgm:pt modelId="{1A5E903F-A5C1-4172-B1FA-E1BB6E4AB590}" type="sibTrans" cxnId="{E562DBF3-F6EE-48A8-9973-09752594211B}">
      <dgm:prSet/>
      <dgm:spPr/>
      <dgm:t>
        <a:bodyPr/>
        <a:lstStyle/>
        <a:p>
          <a:endParaRPr lang="ru-RU"/>
        </a:p>
      </dgm:t>
    </dgm:pt>
    <dgm:pt modelId="{A4D2288F-E782-4540-B7E3-B8F328463B7C}">
      <dgm:prSet/>
      <dgm:spPr/>
      <dgm:t>
        <a:bodyPr/>
        <a:lstStyle/>
        <a:p>
          <a:pPr rtl="0"/>
          <a:r>
            <a:rPr lang="ru-RU" b="1" dirty="0" smtClean="0"/>
            <a:t>Федеральная служба по ветеринарному и фитосанитарному надзору </a:t>
          </a:r>
          <a:endParaRPr lang="ru-RU" b="1" dirty="0"/>
        </a:p>
      </dgm:t>
    </dgm:pt>
    <dgm:pt modelId="{1F2658EE-19A1-4AAC-8865-F2574DA3A5E1}" type="parTrans" cxnId="{67548EEA-9847-460B-99B8-2704FB2E9684}">
      <dgm:prSet/>
      <dgm:spPr/>
      <dgm:t>
        <a:bodyPr/>
        <a:lstStyle/>
        <a:p>
          <a:endParaRPr lang="ru-RU"/>
        </a:p>
      </dgm:t>
    </dgm:pt>
    <dgm:pt modelId="{971D0B30-A0A0-4AB0-BFC1-AA97AB3C9037}" type="sibTrans" cxnId="{67548EEA-9847-460B-99B8-2704FB2E9684}">
      <dgm:prSet/>
      <dgm:spPr/>
      <dgm:t>
        <a:bodyPr/>
        <a:lstStyle/>
        <a:p>
          <a:endParaRPr lang="ru-RU"/>
        </a:p>
      </dgm:t>
    </dgm:pt>
    <dgm:pt modelId="{761AAE8B-916F-4097-AC03-8D59D5989A76}" type="pres">
      <dgm:prSet presAssocID="{6AFB88A8-0797-4939-B3A4-160038F5847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562E6D-7C21-4770-860C-F596853CCE9E}" type="pres">
      <dgm:prSet presAssocID="{368BD12A-AD64-4F84-B6A1-8C43CBA6B244}" presName="parentText" presStyleLbl="node1" presStyleIdx="0" presStyleCnt="4" custScaleX="44099" custLinFactY="-11297" custLinFactNeighborX="-2608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E597C-0210-4C01-AC34-D1AEAF516613}" type="pres">
      <dgm:prSet presAssocID="{4B91B746-BA0A-415E-AD26-F81AE3033675}" presName="spacer" presStyleCnt="0"/>
      <dgm:spPr/>
    </dgm:pt>
    <dgm:pt modelId="{BF743468-9183-4C3B-98BE-238A976F0EA1}" type="pres">
      <dgm:prSet presAssocID="{BEFD5D4D-9533-4617-80E4-BDDA02F471BA}" presName="parentText" presStyleLbl="node1" presStyleIdx="1" presStyleCnt="4" custScaleX="36853" custLinFactY="-55434" custLinFactNeighborX="2360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EC880-2FDE-42A4-8896-865B1DA0C6C1}" type="pres">
      <dgm:prSet presAssocID="{63823412-84A9-4576-BB23-45E0B041ED2E}" presName="spacer" presStyleCnt="0"/>
      <dgm:spPr/>
    </dgm:pt>
    <dgm:pt modelId="{43F2C5C2-29AD-4C3C-B5A1-78C4A474780D}" type="pres">
      <dgm:prSet presAssocID="{25DAD299-93D6-4B2F-BAF5-35245DB84E8A}" presName="parentText" presStyleLbl="node1" presStyleIdx="2" presStyleCnt="4" custScaleX="42857" custLinFactY="-31339" custLinFactNeighborX="-2712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89F7D-CB17-40C0-9A6F-913B7BE8DFDE}" type="pres">
      <dgm:prSet presAssocID="{1A5E903F-A5C1-4172-B1FA-E1BB6E4AB590}" presName="spacer" presStyleCnt="0"/>
      <dgm:spPr/>
    </dgm:pt>
    <dgm:pt modelId="{0F75B061-7573-4170-9968-D9C38FC5C606}" type="pres">
      <dgm:prSet presAssocID="{A4D2288F-E782-4540-B7E3-B8F328463B7C}" presName="parentText" presStyleLbl="node1" presStyleIdx="3" presStyleCnt="4" custScaleX="41614" custScaleY="93424" custLinFactY="-87426" custLinFactNeighborX="2598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4F6C71-7FB1-4337-9A90-A26ADAD588ED}" type="presOf" srcId="{6AFB88A8-0797-4939-B3A4-160038F58478}" destId="{761AAE8B-916F-4097-AC03-8D59D5989A76}" srcOrd="0" destOrd="0" presId="urn:microsoft.com/office/officeart/2005/8/layout/vList2"/>
    <dgm:cxn modelId="{7D4FAAE1-E9DB-4F23-BF58-758A4CC39D89}" type="presOf" srcId="{BEFD5D4D-9533-4617-80E4-BDDA02F471BA}" destId="{BF743468-9183-4C3B-98BE-238A976F0EA1}" srcOrd="0" destOrd="0" presId="urn:microsoft.com/office/officeart/2005/8/layout/vList2"/>
    <dgm:cxn modelId="{67548EEA-9847-460B-99B8-2704FB2E9684}" srcId="{6AFB88A8-0797-4939-B3A4-160038F58478}" destId="{A4D2288F-E782-4540-B7E3-B8F328463B7C}" srcOrd="3" destOrd="0" parTransId="{1F2658EE-19A1-4AAC-8865-F2574DA3A5E1}" sibTransId="{971D0B30-A0A0-4AB0-BFC1-AA97AB3C9037}"/>
    <dgm:cxn modelId="{F52B1079-6C34-49CF-8275-9C9D62F9D6AD}" type="presOf" srcId="{368BD12A-AD64-4F84-B6A1-8C43CBA6B244}" destId="{05562E6D-7C21-4770-860C-F596853CCE9E}" srcOrd="0" destOrd="0" presId="urn:microsoft.com/office/officeart/2005/8/layout/vList2"/>
    <dgm:cxn modelId="{3AA6B60D-D523-4257-AA8E-5D7E3C155BB8}" srcId="{6AFB88A8-0797-4939-B3A4-160038F58478}" destId="{368BD12A-AD64-4F84-B6A1-8C43CBA6B244}" srcOrd="0" destOrd="0" parTransId="{E0BC3E2D-E9B7-403E-A118-244E8F9E9F45}" sibTransId="{4B91B746-BA0A-415E-AD26-F81AE3033675}"/>
    <dgm:cxn modelId="{A426477A-F20B-4F21-8511-BCA0480FDA07}" srcId="{6AFB88A8-0797-4939-B3A4-160038F58478}" destId="{BEFD5D4D-9533-4617-80E4-BDDA02F471BA}" srcOrd="1" destOrd="0" parTransId="{761B88EB-3567-4259-B933-0AA4830A9559}" sibTransId="{63823412-84A9-4576-BB23-45E0B041ED2E}"/>
    <dgm:cxn modelId="{3CE8D5B8-4FB0-4032-9A67-1BB90680EACD}" type="presOf" srcId="{25DAD299-93D6-4B2F-BAF5-35245DB84E8A}" destId="{43F2C5C2-29AD-4C3C-B5A1-78C4A474780D}" srcOrd="0" destOrd="0" presId="urn:microsoft.com/office/officeart/2005/8/layout/vList2"/>
    <dgm:cxn modelId="{C5B27616-8B03-4FA5-B8AC-EB17090C73DD}" type="presOf" srcId="{A4D2288F-E782-4540-B7E3-B8F328463B7C}" destId="{0F75B061-7573-4170-9968-D9C38FC5C606}" srcOrd="0" destOrd="0" presId="urn:microsoft.com/office/officeart/2005/8/layout/vList2"/>
    <dgm:cxn modelId="{E562DBF3-F6EE-48A8-9973-09752594211B}" srcId="{6AFB88A8-0797-4939-B3A4-160038F58478}" destId="{25DAD299-93D6-4B2F-BAF5-35245DB84E8A}" srcOrd="2" destOrd="0" parTransId="{06E77516-86B0-409C-A6ED-ED9F7289F79C}" sibTransId="{1A5E903F-A5C1-4172-B1FA-E1BB6E4AB590}"/>
    <dgm:cxn modelId="{2BF4EE4F-8881-43B8-804E-52BA03ED2A6D}" type="presParOf" srcId="{761AAE8B-916F-4097-AC03-8D59D5989A76}" destId="{05562E6D-7C21-4770-860C-F596853CCE9E}" srcOrd="0" destOrd="0" presId="urn:microsoft.com/office/officeart/2005/8/layout/vList2"/>
    <dgm:cxn modelId="{5C17341A-6CCA-4151-B404-8317EF3BCC3B}" type="presParOf" srcId="{761AAE8B-916F-4097-AC03-8D59D5989A76}" destId="{2E8E597C-0210-4C01-AC34-D1AEAF516613}" srcOrd="1" destOrd="0" presId="urn:microsoft.com/office/officeart/2005/8/layout/vList2"/>
    <dgm:cxn modelId="{61C8F8F8-B741-4290-803D-68BBD2486722}" type="presParOf" srcId="{761AAE8B-916F-4097-AC03-8D59D5989A76}" destId="{BF743468-9183-4C3B-98BE-238A976F0EA1}" srcOrd="2" destOrd="0" presId="urn:microsoft.com/office/officeart/2005/8/layout/vList2"/>
    <dgm:cxn modelId="{F3B13ACC-ACDB-4F57-8C30-A5B8CCE393D2}" type="presParOf" srcId="{761AAE8B-916F-4097-AC03-8D59D5989A76}" destId="{906EC880-2FDE-42A4-8896-865B1DA0C6C1}" srcOrd="3" destOrd="0" presId="urn:microsoft.com/office/officeart/2005/8/layout/vList2"/>
    <dgm:cxn modelId="{1B05C223-9F7A-434C-925C-885DA38BF201}" type="presParOf" srcId="{761AAE8B-916F-4097-AC03-8D59D5989A76}" destId="{43F2C5C2-29AD-4C3C-B5A1-78C4A474780D}" srcOrd="4" destOrd="0" presId="urn:microsoft.com/office/officeart/2005/8/layout/vList2"/>
    <dgm:cxn modelId="{A9A29EEA-5D43-4AD1-9CF2-1930D2A82016}" type="presParOf" srcId="{761AAE8B-916F-4097-AC03-8D59D5989A76}" destId="{64B89F7D-CB17-40C0-9A6F-913B7BE8DFDE}" srcOrd="5" destOrd="0" presId="urn:microsoft.com/office/officeart/2005/8/layout/vList2"/>
    <dgm:cxn modelId="{B8916617-865B-4912-A25C-3A7AE7CBB9FC}" type="presParOf" srcId="{761AAE8B-916F-4097-AC03-8D59D5989A76}" destId="{0F75B061-7573-4170-9968-D9C38FC5C60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62E6D-7C21-4770-860C-F596853CCE9E}">
      <dsp:nvSpPr>
        <dsp:cNvPr id="0" name=""/>
        <dsp:cNvSpPr/>
      </dsp:nvSpPr>
      <dsp:spPr>
        <a:xfrm>
          <a:off x="195958" y="18916"/>
          <a:ext cx="4637274" cy="1272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Лицензирование деятельности по производству лекарственных средств для медицинского применения </a:t>
          </a:r>
          <a:endParaRPr lang="ru-RU" sz="2000" b="1" kern="1200" dirty="0"/>
        </a:p>
      </dsp:txBody>
      <dsp:txXfrm>
        <a:off x="258099" y="81057"/>
        <a:ext cx="4512992" cy="1148678"/>
      </dsp:txXfrm>
    </dsp:sp>
    <dsp:sp modelId="{BF743468-9183-4C3B-98BE-238A976F0EA1}">
      <dsp:nvSpPr>
        <dsp:cNvPr id="0" name=""/>
        <dsp:cNvSpPr/>
      </dsp:nvSpPr>
      <dsp:spPr>
        <a:xfrm>
          <a:off x="5802034" y="822189"/>
          <a:ext cx="3875314" cy="1272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Министерство промышленности и торговли Российской Федерации </a:t>
          </a:r>
          <a:endParaRPr lang="ru-RU" sz="2000" b="1" kern="1200" dirty="0"/>
        </a:p>
      </dsp:txBody>
      <dsp:txXfrm>
        <a:off x="5864175" y="884330"/>
        <a:ext cx="3751032" cy="1148678"/>
      </dsp:txXfrm>
    </dsp:sp>
    <dsp:sp modelId="{43F2C5C2-29AD-4C3C-B5A1-78C4A474780D}">
      <dsp:nvSpPr>
        <dsp:cNvPr id="0" name=""/>
        <dsp:cNvSpPr/>
      </dsp:nvSpPr>
      <dsp:spPr>
        <a:xfrm>
          <a:off x="152528" y="2494029"/>
          <a:ext cx="4506670" cy="1272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Лекарственные средства для ветеринарного применения  </a:t>
          </a:r>
          <a:endParaRPr lang="ru-RU" sz="2000" b="1" kern="1200" dirty="0"/>
        </a:p>
      </dsp:txBody>
      <dsp:txXfrm>
        <a:off x="214669" y="2556170"/>
        <a:ext cx="4382388" cy="1148678"/>
      </dsp:txXfrm>
    </dsp:sp>
    <dsp:sp modelId="{0F75B061-7573-4170-9968-D9C38FC5C606}">
      <dsp:nvSpPr>
        <dsp:cNvPr id="0" name=""/>
        <dsp:cNvSpPr/>
      </dsp:nvSpPr>
      <dsp:spPr>
        <a:xfrm>
          <a:off x="5802087" y="3145184"/>
          <a:ext cx="4375961" cy="118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Федеральная служба по ветеринарному и фитосанитарному надзору </a:t>
          </a:r>
          <a:endParaRPr lang="ru-RU" sz="2000" b="1" kern="1200" dirty="0"/>
        </a:p>
      </dsp:txBody>
      <dsp:txXfrm>
        <a:off x="5860141" y="3203238"/>
        <a:ext cx="4259853" cy="1073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Blogger Sans Light" panose="02000506030000020004" pitchFamily="50" charset="0"/>
                <a:ea typeface="Blogger Sans Light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4" name="Прямоугольный треугольник 13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2" name="Прямоугольный треугольник 11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0" name="Прямоугольный треугольник 9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9" name="Прямоугольный треугольник 8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17.03.2024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 smtClean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17.03.2024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17.03.2024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Благодарю</a:t>
            </a:r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17.03.2024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99350/702a172c82a752194880a43d24a9c3c323343da5/?ysclid=ltu0pbtwvg77610863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base.garant.ru/71546280/#block_100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5125" y="2280483"/>
            <a:ext cx="6566053" cy="238069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фармацевтического производства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Федеральный закон "О лицензировании отдельных видов деятельности" от 04.05.2011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99-ФЗ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мая 2011 года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324600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Лицензирование 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- деятельность лицензирующих органов по предоставлению лицензий, продлению срока действия лицензий в случае, если ограничение срока действия лицензий предусмотрено федеральными законами, оценке соблюдения соискателем лицензии, лицензиатом лицензионных требований, приостановлению, возобновлению, прекращению действия и аннулированию лицензий, формированию и ведению реестра лицензий, формированию государственного информационного ресурса, а также по предоставлению в установленном порядке информации по вопросам лицензирования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514" y="1887342"/>
            <a:ext cx="3751383" cy="358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69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400" y="1289094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Лицензия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специальное разрешение на право осуществления юридическим лицом или индивидуальным предпринимателем конкретного вида деятельности (выполнения работ, оказания услуг, составляющих лицензируемый вид деятельности), которое подтверждается записью в реестре лицензий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943" y="1434567"/>
            <a:ext cx="2732314" cy="390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14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34884" y="1240695"/>
            <a:ext cx="95794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Соискатель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лицензии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юридическое лицо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(в том числе иностранное юридическое лицо, если возможность осуществления лицензируемого вида деятельности иностранным юридическим лицом установлена в соответствии с частью 4 статьи 12 настоящего Федерального закона) или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индивидуальный предприниматель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обратившиеся в лицензирующий орган с заявлением о предоставлении лицензии</a:t>
            </a:r>
          </a:p>
        </p:txBody>
      </p:sp>
    </p:spTree>
    <p:extLst>
      <p:ext uri="{BB962C8B-B14F-4D97-AF65-F5344CB8AC3E}">
        <p14:creationId xmlns:p14="http://schemas.microsoft.com/office/powerpoint/2010/main" val="33671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6915" y="1583008"/>
            <a:ext cx="95141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Лицензиат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юридическое лицо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(в том числе иностранное юридическое лицо, если возможность осуществления лицензируемого вида деятельности иностранным юридическим лицом установлена в соответствии с частью 4 статьи 12 настоящего Федерального закона) или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индивидуальный предприниматель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имеющие лицензию</a:t>
            </a:r>
          </a:p>
        </p:txBody>
      </p:sp>
    </p:spTree>
    <p:extLst>
      <p:ext uri="{BB962C8B-B14F-4D97-AF65-F5344CB8AC3E}">
        <p14:creationId xmlns:p14="http://schemas.microsoft.com/office/powerpoint/2010/main" val="34383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1228" y="569969"/>
            <a:ext cx="97100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Лицензионные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требования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обязательные требования, которые связаны с осуществлением лицензируемых видов деятельности, установлены положениями о лицензировании конкретных видов деятельности, основаны на соответствующих требованиях законодательства Российской Федерации и (или) положениях международных договоров Российской Федерации, не требующих издания внутригосударственных актов для их применения и действующих в Российской Федерации, направлены на обеспечение достижения целей лицензирования и оценка соблюдения которых осуществляется в порядке, предусмотренном настоящим Федеральным законом</a:t>
            </a:r>
          </a:p>
        </p:txBody>
      </p:sp>
    </p:spTree>
    <p:extLst>
      <p:ext uri="{BB962C8B-B14F-4D97-AF65-F5344CB8AC3E}">
        <p14:creationId xmlns:p14="http://schemas.microsoft.com/office/powerpoint/2010/main" val="323108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05543" y="922111"/>
            <a:ext cx="10515600" cy="4351338"/>
          </a:xfrm>
        </p:spPr>
        <p:txBody>
          <a:bodyPr/>
          <a:lstStyle/>
          <a:p>
            <a:r>
              <a:rPr lang="ru-RU" b="1" dirty="0">
                <a:solidFill>
                  <a:srgbClr val="22272F"/>
                </a:solidFill>
                <a:latin typeface="PT Serif"/>
              </a:rPr>
              <a:t>Постановление Правительства РФ от 6 июля 2012 г. N 686 "Об утверждении Положения о лицензировании производства лекарственных средств" (с изменениями и дополнениями)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503" y="2808514"/>
            <a:ext cx="36766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238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293551"/>
              </p:ext>
            </p:extLst>
          </p:nvPr>
        </p:nvGraphicFramePr>
        <p:xfrm>
          <a:off x="881743" y="867681"/>
          <a:ext cx="10515600" cy="5794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трелка вправо 7"/>
          <p:cNvSpPr/>
          <p:nvPr/>
        </p:nvSpPr>
        <p:spPr>
          <a:xfrm>
            <a:off x="5845628" y="1807028"/>
            <a:ext cx="838200" cy="5769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627914" y="3929743"/>
            <a:ext cx="978408" cy="677744"/>
          </a:xfrm>
          <a:prstGeom prst="rightArrow">
            <a:avLst>
              <a:gd name="adj1" fmla="val 50000"/>
              <a:gd name="adj2" fmla="val 548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3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42949" y="1128939"/>
            <a:ext cx="10515600" cy="4351338"/>
          </a:xfrm>
        </p:spPr>
        <p:txBody>
          <a:bodyPr/>
          <a:lstStyle/>
          <a:p>
            <a:r>
              <a:rPr lang="ru-RU" b="1" dirty="0">
                <a:solidFill>
                  <a:srgbClr val="464C55"/>
                </a:solidFill>
                <a:latin typeface="PT Serif"/>
              </a:rPr>
              <a:t>Лицензионные требования к соискателю лицензии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3771" y="1716653"/>
            <a:ext cx="105918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а) наличие у соискателя лицензии помещений, зданий, сооружений и иных объектов, технических средств, оборудования и технической документации, принадлежащих ему на праве собственности или на ином законном основании, необходимых для выполнения заявляемых работ, соответствующих установленным требованиям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2885" y="3060451"/>
            <a:ext cx="10613572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б) соответствие производства лекарственных средств для ветеринарного применения правилам надлежащей производственной практики в соответствии со статьей 45 Федерального закона "Об обращении лекарственных средств"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72885" y="4071258"/>
            <a:ext cx="1060268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б 1) соответствие производства лекарственных средств для медицинского применения правилам надлежащей производственной практики Евразийского экономического союза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9343" y="4826446"/>
            <a:ext cx="10657114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в) </a:t>
            </a:r>
            <a:r>
              <a:rPr lang="ru-RU" b="1" dirty="0"/>
              <a:t>наличие в соответствии со статьей 45 Федерального закона "Об обращении лекарственных средств" промышленных регламентов, утвержденных руководителем производителя лекарственных средств (соискателя лицензии)</a:t>
            </a:r>
          </a:p>
        </p:txBody>
      </p:sp>
    </p:spTree>
    <p:extLst>
      <p:ext uri="{BB962C8B-B14F-4D97-AF65-F5344CB8AC3E}">
        <p14:creationId xmlns:p14="http://schemas.microsoft.com/office/powerpoint/2010/main" val="22194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250" y="1143000"/>
            <a:ext cx="10515600" cy="458079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Лицензионные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требования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г) наличие в соответствии со статьей 45 Федерального закона "Об обращении лекарственных средств"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уполномоченного лица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производителя лекарственных средств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для ветеринарного применения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которое при вводе лекарственных средств для ветеринарного применения в гражданский оборот осуществляет подтверждение соответствия лекарственных средств для ветеринарного применения требованиям, установленным при их государственной регистрации, и гарантирует, что лекарственные средства для ветеринарного применения произведены в соответствии с правилами надлежащей производственной практики,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имеет образование и стаж работы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соответствующие требованиям,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установленным,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производстве статьей 45 Федерального закона "Об обращении лекарственных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средств"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лекарственных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средств для ветеринарного применения и аттестовано в порядке, установленном Министерством сельского хозяйства Российской Федерации;</a:t>
            </a:r>
          </a:p>
        </p:txBody>
      </p:sp>
    </p:spTree>
    <p:extLst>
      <p:ext uri="{BB962C8B-B14F-4D97-AF65-F5344CB8AC3E}">
        <p14:creationId xmlns:p14="http://schemas.microsoft.com/office/powerpoint/2010/main" val="148221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499053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/>
              </a:rPr>
              <a:t>Лицензионные требования</a:t>
            </a:r>
          </a:p>
          <a:p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Times New Roman"/>
              </a:rPr>
              <a:t>7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. Уполномоченным лицом производителя лекарственных средств является его работник, аттестованный в установленном уполномоченным федеральным органом исполнительной власти </a:t>
            </a:r>
            <a:r>
              <a:rPr lang="ru-RU" u="sng" dirty="0">
                <a:solidFill>
                  <a:srgbClr val="FF9900"/>
                </a:solidFill>
                <a:latin typeface="Times New Roman"/>
                <a:hlinkClick r:id="rId2"/>
              </a:rPr>
              <a:t>порядке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и имеющий стаж работы не менее чем пять лет в области производства и (или) контроля качества лекарственных средств, высшее образование соответственно по одной из специальностей и (или) одному из направлений подготовки: биология, биотехнология, ветеринария, ветеринарно-санитарная экспертиза, клиническая медицина, радиационная, химическая и биологическая защита, фармация, фундаментальная медицина, химическая технология, химия.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548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83771" y="1259568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Лицензионные требования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 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наличие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уполномоченного лица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(уполномоченных лиц) производителя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лекарственных средств для медицинского применения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являющегося его работником, которое при вводе лекарственных средств в гражданский оборот осуществляет подтверждение соответствия лекарственных средств требованиям, установленным при их государственной регистрации, и гарантирует, что лекарственные средства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произведены в соответствии с требованиями </a:t>
            </a:r>
            <a:r>
              <a:rPr lang="ru-RU" b="1" dirty="0">
                <a:latin typeface="Times New Roman" pitchFamily="18" charset="0"/>
                <a:cs typeface="Times New Roman" pitchFamily="18" charset="0"/>
                <a:hlinkClick r:id="rId2"/>
              </a:rPr>
              <a:t>Правил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надлежащей производственной практики Евразийского экономического союза, которое аттестовано и включено в реестр уполномоченных лиц производителей лекарственных средств Евразийского экономического союза в соответствии с правом Евразийского экономического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2287401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121227" y="1349552"/>
            <a:ext cx="99822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Лицензионные требования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 наличие работников, заключивших трудовые договоры, имеющих соответственно высшее или среднее профессиональное фармацевтическое, химическое, химико-технологическое, биологическое, биотехнологическое, медицинское или ветеринарное образование, ответственных за производство, маркировку и контроль качества лекарственных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3942441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183" y="1098512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Лицензионные требования, предъявляемые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лицензиату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осуществлении деятельности по производству лекарственных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а) наличие у лицензиата помещений, зданий, сооружений и иных объектов, технических средств, оборудования и технической документации, принадлежащих ему на праве собственности или на ином законном основании, необходимых для выполнения заявленных работ, соответствующих установленным требованиям;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 соблюдение в соответствии со статьей 45 Федерального закона "Об обращении лекарственных средств" требований промышленных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регламентов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в) в отношении производства лекарственных средств для ветеринарного применения соблюдение в соответствии со статьей 45 Федерального закона "Об обращении лекарственных средств" правил надлежащей производственной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практики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679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20484" y="929734"/>
            <a:ext cx="1148443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г) наличие в соответствии со статьей 45 Федерального закона "Об обращении лекарственных средств"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уполномоченного лица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производителя лекарственных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средств для ветеринарного применения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которое при вводе лекарственных средств для ветеринарного применения в гражданский оборот осуществляет подтверждение соответствия лекарственных средств для ветеринарного применения требованиям, установленным при их государственной регистрации, и гарантирует, что лекарственные средства для ветеринарного применения произведены в соответствии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 правилами надлежащей производственной практики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также которое имеет образование и стаж работы, соответствующие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требованиям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 1) наличие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уполномоченного лица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(уполномоченных лиц) производителя лекарственных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средств для медицинского применения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являющееся его работником, которое при вводе лекарственных средств в гражданский оборот осуществляет подтверждение соответствия лекарственных средств требованиям, установленным при их государственной регистрации,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гарантирует, что лекарственные средства произведены в соответствии с требованиями Правил надлежащей производственной практики Евразийского экономического союза, которое аттестовано и включено в реестр уполномоченных лиц производителей лекарственных средств Евразийского экономического союза в порядке, установленном Евразийской экономической комиссией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При назначении нового уполномоченного лица производителя лекарственных средств лицензиат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обязан в течение 10 рабочих дней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уведомить лицензирующий орган о фамилии, имени и отчестве (при наличии) уполномоченного лица и дате его назначения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2670925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9971" y="889338"/>
            <a:ext cx="100692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д) наличие работников, заключивших трудовые договоры, имеющих высшее или среднее профессиональное фармацевтическое, химическое, химико-технологическое, биологическое, биотехнологическое, медицинское или ветеринарное образование,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ответственных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производство, маркировку и контроль качества лекарственных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е) соблюдение лицензиатом требований статьи 45 Федерального закона "Об обращении лекарственных средств"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 запрете производства лекарственных средств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не включенных в государственный реестр лекарственных средств, за исключением лекарственных средств, производимых для проведения клинических исследований и экспорта, а также о запрещении производства фальсифицированных лекарственных средств, лекарственных средств для ветеринарного применения с нарушением правил надлежащей производственной практики, лекарственных средств для медицинского применения с нарушением Правил надлежащей производственной практики Евразийского экономического союза</a:t>
            </a:r>
          </a:p>
        </p:txBody>
      </p:sp>
    </p:spTree>
    <p:extLst>
      <p:ext uri="{BB962C8B-B14F-4D97-AF65-F5344CB8AC3E}">
        <p14:creationId xmlns:p14="http://schemas.microsoft.com/office/powerpoint/2010/main" val="107441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53143" y="1136694"/>
            <a:ext cx="10668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ж) соблюдение лицензиатом требований статьи 57 Федерального закона "Об обращении лекарственных средств" о запрете продажи недоброкачественных лекарственных средств, фальсифицированных лекарственных средств и контрафактных лекарственных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з) соблюдение правил хранения лекарственных средств в соответствии со статьей 58 Федерального закона "Об обращении лекарственных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средств«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и) соблюдение Правил уничтожения недоброкачественных лекарственных средств, фальсифицированных лекарственных средств и контрафактных лекарственных средств, утвержденных в соответствии со статьями 47 и 59 Федерального закона "Об обращении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лекарственных средств", 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49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2143" y="1039896"/>
            <a:ext cx="114844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 1) соблюдение правил регистрации операций, связанных с обращением лекарственных средств для медицинского применения, включенных в перечень лекарственных средств для медицинского применения, подлежащих предметно-количественному учету, в специальных журналах учета операций, связанных с обращением лекарственных средств для медицинского применения, и правил ведения и хранения специальных журналов учета операций, связанных с обращением лекарственных средств для медицинского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применения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л) повышение квалификации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лиц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м) регистрация в системе мониторинга движения лекарственных препаратов для медицинского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применения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459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01485" y="998032"/>
            <a:ext cx="991688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н) соблюдение требований статьи 67 Федерального закона "Об обращении лекарственных средств":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обеспечении в порядке и в составе, которые установлены Правительством Российской Федерации, внесения информации о лекарственных препаратах для медицинского применения в систему мониторинга движения лекарственных препаратов для медицинского применения;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 нанесении для целей идентификации упаковок лекарственных препаратов для медицинского применения в порядке, установленном Правительством Российской Федерации, на первичную упаковку (в отношении лекарственных препаратов для медицинского применения, для которых не предусмотрена вторичная упаковка) и вторичную (потребительскую) упаковку лекарственных препаратов для медицинского применения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средства идентификации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за исключением лекарственных препаратов для медицинского применения, производимых для проведения клинических исследований, экспорта, лекарственных препаратов, указанных в частях 5 и 8 статьи 13 указанного Федерального закона, радиофармацевтических лекарственных препаратов, пиявок медицинских и газов медицинских.</a:t>
            </a:r>
          </a:p>
        </p:txBody>
      </p:sp>
    </p:spTree>
    <p:extLst>
      <p:ext uri="{BB962C8B-B14F-4D97-AF65-F5344CB8AC3E}">
        <p14:creationId xmlns:p14="http://schemas.microsoft.com/office/powerpoint/2010/main" val="3542109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314" y="1168684"/>
            <a:ext cx="105373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Осуществление деятельности по производству лекарственных средств с грубым нарушением лицензионных требований влечет за собой ответственность, установленную законодательством Российской Федерации.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этом под грубым нарушением понимается невыполнение лицензиатом требований, предусмотренных подпунктами "а" - "и", "к 1", "м" и "н" пункта 5 и пунктами 5 1 и 5 2 настоящего Положения, повлекшее за собой последствия, предусмотренные частью 10 статьи 19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Федерального закона "О лицензировании отдельных видов деятельности"</a:t>
            </a:r>
          </a:p>
        </p:txBody>
      </p:sp>
    </p:spTree>
    <p:extLst>
      <p:ext uri="{BB962C8B-B14F-4D97-AF65-F5344CB8AC3E}">
        <p14:creationId xmlns:p14="http://schemas.microsoft.com/office/powerpoint/2010/main" val="88195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72886" y="965653"/>
            <a:ext cx="10515600" cy="522831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получения лицензии соискатель лицензии направляет в лицензирующий орган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заявление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 предоставлении лицензии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приложением: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сведений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подтверждающих наличие у соискателя лицензии на праве собственности или на ином законном основании необходимых для осуществления деятельности по производству лекарственных средств помещений, зданий, сооружений и (или) иных объектов по месту осуществления лицензируемого вида деятельности, технических средств, оборудования и технической документации, соответствующих установленным требованиям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сведений, подтверждающих наличие в том числе соответствующих лицензионным требованиям образования, квалификации и стажа работы уполномоченного лица производителя лекарственных средств, а также образования специалистов, ответственных за производство, маркировку и контроль качества лекарственных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17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5029" y="1397675"/>
            <a:ext cx="9949542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следующих документов (копий документов):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перечень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лекарственных средств, производимых (планируемых к производству) на производственном участке;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досье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производственного участка (мастер-файл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>
              <a:buFontTx/>
              <a:buChar char="-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33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16428" y="1644363"/>
            <a:ext cx="10134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Заявление о предоставлении лицензии и прилагаемые к нему сведения и документы (копии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документов) направляются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лицензирующий орган в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форме электронного документа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(пакета электронных документов), подписанного в соответствии с Федеральным законом "О лицензировании отдельных видов деятельности электронной подписью юридического лица с использованием федеральной государственной информационной системы "Единый портал государственных и муниципальных услуг (функций)"</a:t>
            </a:r>
          </a:p>
        </p:txBody>
      </p:sp>
    </p:spTree>
    <p:extLst>
      <p:ext uri="{BB962C8B-B14F-4D97-AF65-F5344CB8AC3E}">
        <p14:creationId xmlns:p14="http://schemas.microsoft.com/office/powerpoint/2010/main" val="158317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28600" y="987426"/>
            <a:ext cx="11745686" cy="43513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целях рассмотрения заявления о предоставлении лицензии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лицензирующий орган запрашивает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 использованием межведомственного информационного взаимодействия у соответствующего федерального органа исполнительной власти, в распоряжении которого находятся такие сведения, следующие сведения и документы: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выписка из Единого государственного реестра юридических лиц;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подтверждающие наличие в том числе соответствующих лицензионным требованиям образования, квалификации и стажа работы уполномоченного лица производителя лекарственных средств, а также образования специалистов, ответственных за производство, маркировку и контроль качества лекарственных средств;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подтверждающие аттестацию уполномоченного лица производителя лекарственных средств для медицинского применения и включение в реестр уполномоченных лиц производителей лекарственных средств Евразийского экономического союза;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подтверждающие наличие у соискателя лицензии на праве собственности или на ином законном основании необходимых для осуществления деятельности по производству лекарственных средств помещений, зданий, сооружений и (или) иных объектов по месту осуществления лицензируемого вида деятельности;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подтверждающие наличие у соискателя лицензии на праве собственности или на ином законном основании необходимых технических средств, оборудования и технической документации, соответствующих установленным требованиям.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50796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7429" y="1051955"/>
            <a:ext cx="10058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Лицензирующий орган размещает в федеральной государственной информационной системе "Единый портал государственных и муниципальных услуг (функций)" в установленном порядке сведения о ходе принятия им решения о предоставлении лицензии (об отказе в предоставлении лицензии), внесении изменений в реестр лицензий (об отказе во внесении изменений в реестр лицензий), приостановлении, возобновлении, прекращении действия лицензии, сведения об аннулировании лицензии, сведения о ходе принятия им решения о периодическом подтверждении соответствия лицензиата лицензионным требованиям, а также сведения о дате предоставления лицензии и регистрационном номере лицензии</a:t>
            </a:r>
          </a:p>
        </p:txBody>
      </p:sp>
    </p:spTree>
    <p:extLst>
      <p:ext uri="{BB962C8B-B14F-4D97-AF65-F5344CB8AC3E}">
        <p14:creationId xmlns:p14="http://schemas.microsoft.com/office/powerpoint/2010/main" val="2245440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801" y="1447524"/>
            <a:ext cx="1046117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Доступ к общедоступной информации, содержащейся в реестрах лицензий, обеспечивается лицензирующим органом посредством ее размещения в информационно-телекоммуникационной сети "Интернет", в том числе в форме открытых данных. Данные о лицензиях, содержащиеся в реестре лицензий, получают статус открытых данных при внесении записи в этот реестр, который ведется в электронном виде.</a:t>
            </a:r>
          </a:p>
        </p:txBody>
      </p:sp>
    </p:spTree>
    <p:extLst>
      <p:ext uri="{BB962C8B-B14F-4D97-AF65-F5344CB8AC3E}">
        <p14:creationId xmlns:p14="http://schemas.microsoft.com/office/powerpoint/2010/main" val="343842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1228" y="1094324"/>
            <a:ext cx="1001485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Уполномоченные должностные лица лицензирующего органа при осуществлении лицензирования для установления соответствия соискателя лицензии или лицензиата лицензионным требованиям проводят оценку соответствия соискателя лицензии или лицензиата лицензионным требованиям в соответствии со статьей 19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Федерального закона "О лицензировании отдельных видов деятельности" в форме документарной и (или) выездной оценки, в том числе с использованием средств дистанционного взаимодействия.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475641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838" y="1162777"/>
            <a:ext cx="11576105" cy="51480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2371" y="955826"/>
            <a:ext cx="92528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Кроме документарной оценки, проводится выездная оценка в отношении соискателя лицензии при предоставлении лицензии и лицензиата в случае внесения изменений в реестр лицензий при намерении лицензиата осуществлять деятельность по производству лекарственных средств по новому адресу, не предусмотренному реестром лицензий, и в случае внесения изменений в реестр лицензий при намерении лицензиата выполнять новые работы, составляющие деятельность по производству лекарственных средств, ранее не предусмотренные реестром лицензий.</a:t>
            </a:r>
          </a:p>
        </p:txBody>
      </p:sp>
    </p:spTree>
    <p:extLst>
      <p:ext uri="{BB962C8B-B14F-4D97-AF65-F5344CB8AC3E}">
        <p14:creationId xmlns:p14="http://schemas.microsoft.com/office/powerpoint/2010/main" val="2850287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1174743"/>
            <a:ext cx="93617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Выездная оценка проводится в целях оценки соответствия лицензионным требованиям состояния производственных объектов, технических средств, оборудования, иных объектов, которые предполагается использовать соискателем лицензии или лицензиатом при осуществлении производства лекарственных средств и которые необходимы для осуществления деятельности по производству лекарственных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2414654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6171" y="950303"/>
            <a:ext cx="9753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проведении оценки соответствия соискателя лицензии и лицензиата лицензионным требованиям, предъявляемым к соискателю лицензии и лицензиату на осуществление деятельности по производству лекарственных средств для медицинского применения, лицензирующий орган вправе привлекать федеральное бюджетное учреждение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"Государственный институт лекарственных средств и надлежащих практик"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подведомственное Министерству промышленности и торговли Российской Федерации.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проведении оценки соответствия соискателя лицензии и лицензиата лицензионным требованиям, предъявляемым к соискателю лицензии и лицензиату на осуществление деятельности по производству лекарственных средств для ветеринарного применения, лицензирующий орган вправе привлекать федеральное государственное бюджетное учреждение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"Всероссийский государственный Центр качества и стандартизации лекарственных средств для животных и кормов"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подведомственное Федеральной службе по ветеринарному и фитосанитарному надзору.</a:t>
            </a:r>
          </a:p>
        </p:txBody>
      </p:sp>
    </p:spTree>
    <p:extLst>
      <p:ext uri="{BB962C8B-B14F-4D97-AF65-F5344CB8AC3E}">
        <p14:creationId xmlns:p14="http://schemas.microsoft.com/office/powerpoint/2010/main" val="2768494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3772" y="1237011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Подтверждение соответствия соискателя лицензии и лицензиата требованиям правил надлежащей производственной практики Евразийского экономического союза осуществляется в рамках лицензирования производства лекарственных средств для медицинского применения, при положительном результате которого и принятии решения о предоставлении лицензии или внесении изменений в реестр лицензий в рамках процедуры лицензирования производства лекарственных средств для медицинского применения выдается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сертификат соответствия производителя лекарственных средств для медицинского применения требованиям правил надлежащей производственной практики Евразийского экономического союза.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034" y="1050851"/>
            <a:ext cx="3776509" cy="538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232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9200" y="1422738"/>
            <a:ext cx="9372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Срок предоставления лицензии лицензирующим органом не может превышать 30 рабочих дней.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Лицензирующий орган вправе продлить срок предоставления услуги на 10 рабочих дней в случае, если соискатель лицензии заявляет более 3 адресов мест осуществления лицензируемого вида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2860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655" y="963028"/>
            <a:ext cx="7968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Упрощен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порядок выдачи лицензий на производство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лекарств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255" y="2192722"/>
            <a:ext cx="5264968" cy="3526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6797" y="2044349"/>
            <a:ext cx="48332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Упрощенный порядок получения лицензий на производство лекарств, ранее появившийся как временный, с 2023 года станет постоянным. Документы на получение лицензии можно будет подать через портал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госуслуг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срок их рассмотрения сократится в полтора раза — с 45 до 30 дней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5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799" y="1045926"/>
            <a:ext cx="969917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ФБУ «Государственный институт лекарственных средств и надлежащих практик» (ФБУ «ГИЛС и НП»)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подведомственным учреждением Министерства промышленности и торговли Российской Федерации, уполномоченным с 2015 года на проведение инспектирования производителей лекарственных средств для медицинского применения, производство которых осуществляется за пределами Российской Федерации, на соответствие требованиям правил GMP в целях выдачи заключений о соответствии производителя лекарственных средств требованиям правил надлежащей производственной практики.</a:t>
            </a:r>
          </a:p>
        </p:txBody>
      </p:sp>
    </p:spTree>
    <p:extLst>
      <p:ext uri="{BB962C8B-B14F-4D97-AF65-F5344CB8AC3E}">
        <p14:creationId xmlns:p14="http://schemas.microsoft.com/office/powerpoint/2010/main" val="20487385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8" y="1119618"/>
            <a:ext cx="99277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Помимо инспектирования производственных площадок на соответствие GMP и разработки новых лекарственных форм, «ГИЛС и НП» осуществляет следующие виды деятельности: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Инженерные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практики и квалификация чистых помещений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Мониторинг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отраслевых рынков и государственных программ: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Организационно-аналитическое сопровождение и мониторинг хода реализации государственной программы Российской Федерации «Развитие фармацевтической и медицинской промышленности»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Сбор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анализ данных по производству лекарственных средств и медицинских изделий на территории Российской Федерации, анализ продуктового портфеля российских и зарубежных предприятий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Сбор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обработка информации для формирования информационных баз по проектным задачам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Мониторинг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перехода производителей лекарственных средств к маркировке лекарственных препаратов средствами идентификации с использованием криптографической защиты.</a:t>
            </a:r>
          </a:p>
        </p:txBody>
      </p:sp>
    </p:spTree>
    <p:extLst>
      <p:ext uri="{BB962C8B-B14F-4D97-AF65-F5344CB8AC3E}">
        <p14:creationId xmlns:p14="http://schemas.microsoft.com/office/powerpoint/2010/main" val="643098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47056" y="901397"/>
            <a:ext cx="92637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Федеральное государственное бюджетное учреждение «Всероссийский государственный Центр качества и стандартизации лекарственных средств для животных и кормов» (ФГБУ «ВГНКИ»)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организует на территории Российской Федерации систему реализации государственной политики в области обеспечения качества лекарственных средств для животных, кормов и безопасности в ветеринарно-санитарном отношении продукции животного и растительного происхождения в целях охраны здоровья животных и населения от болезней, общих для человека и животных.</a:t>
            </a:r>
          </a:p>
        </p:txBody>
      </p:sp>
    </p:spTree>
    <p:extLst>
      <p:ext uri="{BB962C8B-B14F-4D97-AF65-F5344CB8AC3E}">
        <p14:creationId xmlns:p14="http://schemas.microsoft.com/office/powerpoint/2010/main" val="1148740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76400" y="1039896"/>
            <a:ext cx="92419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Сертификация и мониторинг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Учреждение проводит аттестацию предприятий, производственных цехов, отделов и испытательных лабораторий, занятых изготовлением, контролем и реализацией препаратов ветеринарного назначения.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ФГБУ «ВГНКИ» проводит регистрационные и сертификационные испытания отечественных и импортных ветеринарных препаратов, предполагаемых для применения на территории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3834785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4658" y="840109"/>
            <a:ext cx="105373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настоящее время Орган по сертификации ФГБУ «ВГНКИ» аккредитован в национальной системе аккредитации (уникальный номер записи о аккредитации в реестре аккредитованных лиц № RA.RU.11СС07) на проведение услуг по подтверждению соответствия по таким направлениям добровольной сертификации, как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производство органической продукции (органическое растениеводство, животноводство, пчеловодство,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аквакультура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производство грибов, переработка органической продукции растениеводства и животноводства, кормопроизводство, сбор, заготовка и переработка дикорастущего сырья),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лекарственные препараты для ветеринарного применения,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корма для продуктивных и непродуктивных животных, аминокислоты (лизин, метионин), комбикорма, концентраты, БВМК, АВМК, премиксы, дрожжи кормовые, витамины, препараты ферментные, шроты кормовые и другую кормовую продукцию,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средства косметические для ухода за животными,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дезинфектанты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применения в ветеринарии,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сперма быков, буйволов, хряков, баранов, козлов, жеребцов, ослов и собак,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среды для разбавления, хранения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криоконсервации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семени,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мясная и рыбная продукция, в том числе для закладки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госрезерв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02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06285" y="1076075"/>
            <a:ext cx="94161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Научно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исследовательская деятельность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Центра осуществляется в рамках реализации Федеральной научно-технической программы развития сельского хозяйства на 2017 – 2025 годы, утвержденной постановлением Правительства Российской Федерации от 25.08.2017 года № 996, и соответствует следующим основным задачам: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условий для развития научной, научно-технической деятельности и получения результатов, необходимых для создания технологий, продукции, товаров и оказания услуг, обеспечивающих независимость и конкурентоспособность отечественного агропромышленного комплекса;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совершенствование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системы дополнительного профессионального образования кадров для агропромышленного комплекса, ориентированной на быструю адаптацию к требованиям научно- технического прогресса;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создание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внедрение технологий производства высококачественных кормов, кормовых добавок для животных и лекарственных средств для ветеринарного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1376379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632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773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2968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4150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70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61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2930</Words>
  <Application>Microsoft Office PowerPoint</Application>
  <PresentationFormat>Произвольный</PresentationFormat>
  <Paragraphs>125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Лицензирование фармацевтического производства </vt:lpstr>
      <vt:lpstr>Федеральный закон "О лицензировании отдельных видов деятельности" от 04.05.2011  N 99-ФЗ 4 мая 2011 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user</cp:lastModifiedBy>
  <cp:revision>323</cp:revision>
  <dcterms:created xsi:type="dcterms:W3CDTF">2020-04-23T06:28:02Z</dcterms:created>
  <dcterms:modified xsi:type="dcterms:W3CDTF">2024-03-17T19:08:41Z</dcterms:modified>
</cp:coreProperties>
</file>