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2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5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9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5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4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2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7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5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9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9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3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7D9A3-355C-43C3-B555-409E70372657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ED7C7A-E4E9-414A-A29F-CC5F98802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0227"/>
            <a:ext cx="9144000" cy="732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4.1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225" y="1461243"/>
            <a:ext cx="7795550" cy="386883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Методы оценки состояния тканей протезного ложа. </a:t>
            </a:r>
          </a:p>
          <a:p>
            <a:endParaRPr lang="ru-RU" sz="2800" b="1" u="sng" dirty="0"/>
          </a:p>
          <a:p>
            <a:r>
              <a:rPr lang="ru-RU" sz="2800" b="1" u="sng" dirty="0" smtClean="0"/>
              <a:t>Характеристика СОПР. </a:t>
            </a:r>
          </a:p>
          <a:p>
            <a:endParaRPr lang="ru-RU" sz="2800" b="1" u="sng" dirty="0"/>
          </a:p>
          <a:p>
            <a:r>
              <a:rPr lang="ru-RU" sz="2800" b="1" u="sng" dirty="0" smtClean="0"/>
              <a:t>Конструктивные элементы съемных пластиночных протезов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88023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631" y="600810"/>
            <a:ext cx="9601196" cy="3318936"/>
          </a:xfrm>
        </p:spPr>
        <p:txBody>
          <a:bodyPr/>
          <a:lstStyle/>
          <a:p>
            <a:r>
              <a:rPr lang="ru-RU" b="1" dirty="0"/>
              <a:t>Телескопические системы.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Работают </a:t>
            </a:r>
            <a:r>
              <a:rPr lang="ru-RU" dirty="0"/>
              <a:t>по принципу телескопа: на опорный зуб устанавливается внутренняя коронка, а на протез — внешняя, что обеспечивает крепкую фиксацию.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41" y="2962943"/>
            <a:ext cx="3622915" cy="28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Магнитные фиксаторы.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конструкцию встраиваются магниты, которые притягиваются к аналогичным элементам на зубах или имплантатах. Однако могут испытывать сложности с удержанием конструкции от горизонтального смещения.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9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355" y="714049"/>
            <a:ext cx="9601196" cy="3318936"/>
          </a:xfrm>
        </p:spPr>
        <p:txBody>
          <a:bodyPr/>
          <a:lstStyle/>
          <a:p>
            <a:r>
              <a:rPr lang="ru-RU" b="1" dirty="0"/>
              <a:t>Балочная система.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Разновидность </a:t>
            </a:r>
            <a:r>
              <a:rPr lang="ru-RU" dirty="0" err="1"/>
              <a:t>аттачментов</a:t>
            </a:r>
            <a:r>
              <a:rPr lang="ru-RU" dirty="0"/>
              <a:t>, где используется балка как основа для фиксации. Может применяться при полной адентии.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58" y="2832987"/>
            <a:ext cx="4942390" cy="30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95" y="763928"/>
            <a:ext cx="11029316" cy="52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556811"/>
            <a:ext cx="7668695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50" y="618585"/>
            <a:ext cx="8809298" cy="56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79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ОПРЕДЕЛЕНИЕ МОРФОЛОГИЧЕСКИХ ОСОБЕННОСТЕЙ ТКАНЕЙ ПРОТЕЗНОГО ЛОЖА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16788"/>
              </p:ext>
            </p:extLst>
          </p:nvPr>
        </p:nvGraphicFramePr>
        <p:xfrm>
          <a:off x="841092" y="2893129"/>
          <a:ext cx="10509813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456">
                  <a:extLst>
                    <a:ext uri="{9D8B030D-6E8A-4147-A177-3AD203B41FA5}">
                      <a16:colId xmlns:a16="http://schemas.microsoft.com/office/drawing/2014/main" val="3226431908"/>
                    </a:ext>
                  </a:extLst>
                </a:gridCol>
                <a:gridCol w="3296583">
                  <a:extLst>
                    <a:ext uri="{9D8B030D-6E8A-4147-A177-3AD203B41FA5}">
                      <a16:colId xmlns:a16="http://schemas.microsoft.com/office/drawing/2014/main" val="3955930442"/>
                    </a:ext>
                  </a:extLst>
                </a:gridCol>
                <a:gridCol w="5592774">
                  <a:extLst>
                    <a:ext uri="{9D8B030D-6E8A-4147-A177-3AD203B41FA5}">
                      <a16:colId xmlns:a16="http://schemas.microsoft.com/office/drawing/2014/main" val="4258235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Опрос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субъективнй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метод)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Сбор жалоб, анамнеза заболевания, анамнеза жизни.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Изучить жалобы пациента, его общее состояние, условия жизни, профессиональные условия труда. Выявить причину потери зубов и давность их удаления. Установить пользовался ли пациент съемными протезами. Оценить состояние ранее изготовленных протезов с точки зрения врача и пациента. В тех случаях, когда пациент протезируется впервые нужно выяснить его осведомлен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ность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о протезах.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19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8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13389"/>
              </p:ext>
            </p:extLst>
          </p:nvPr>
        </p:nvGraphicFramePr>
        <p:xfrm>
          <a:off x="289368" y="347241"/>
          <a:ext cx="11528384" cy="6377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6973">
                  <a:extLst>
                    <a:ext uri="{9D8B030D-6E8A-4147-A177-3AD203B41FA5}">
                      <a16:colId xmlns:a16="http://schemas.microsoft.com/office/drawing/2014/main" val="3312725958"/>
                    </a:ext>
                  </a:extLst>
                </a:gridCol>
                <a:gridCol w="2142775">
                  <a:extLst>
                    <a:ext uri="{9D8B030D-6E8A-4147-A177-3AD203B41FA5}">
                      <a16:colId xmlns:a16="http://schemas.microsoft.com/office/drawing/2014/main" val="3452074960"/>
                    </a:ext>
                  </a:extLst>
                </a:gridCol>
                <a:gridCol w="7568636">
                  <a:extLst>
                    <a:ext uri="{9D8B030D-6E8A-4147-A177-3AD203B41FA5}">
                      <a16:colId xmlns:a16="http://schemas.microsoft.com/office/drawing/2014/main" val="379630948"/>
                    </a:ext>
                  </a:extLst>
                </a:gridCol>
              </a:tblGrid>
              <a:tr h="637765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Осмотр: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внешний;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осмотр полости рта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Визуальное изучение, ин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струменты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для осмотра: зонд, зубоврачебное зеркало.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sng" dirty="0" smtClean="0">
                          <a:solidFill>
                            <a:schemeClr val="tx1"/>
                          </a:solidFill>
                        </a:rPr>
                        <a:t>Внешний осмотр: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оценить степень изменений в конфигурации лица. Отметить симметрию лица, наличие или отсутствие рубцов кожных покровов лица, ограничивающих открывания рта, степень уменьшения губ, состояние их красной каймы, степень выраженности носогубных и подбородочных складок, состояние слизистой оболочки в области углов рта, степень снижения высоты нижнего отдела лица. Обратить внимание на степень открывания рта (свободный или за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трудненный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), характер соотношения челюстей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ортогнатический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прогнатический,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прогенический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). Отметить особенности речевой артикуляции и произношения звуков, мимику.</a:t>
                      </a:r>
                    </a:p>
                    <a:p>
                      <a:pPr algn="just"/>
                      <a:r>
                        <a:rPr lang="ru-RU" sz="1600" u="sng" dirty="0" smtClean="0">
                          <a:solidFill>
                            <a:schemeClr val="tx1"/>
                          </a:solidFill>
                        </a:rPr>
                        <a:t>Осмотр полости рта: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 осмотре верхней челюсти обращаем внимание на выраженность альвеолярного отростка и направление вестибулярного ската (пологий, отвесной), высоту небного свода (глубокий, средний, плоский), выраженность бугров (высокие, невыраженные). маловыраженные, Отмечаем выраженность торуса и топографию его по отношению к линии А, выраженный торус, не резко выраженный широкий торус. На нижней челюсти обращаем внимание на выраженность альвеолярного отростка хорошо выражен; равномерно либо значительно атрофирован; хорошо выражен в области фронтальных зубов и резко атрофирован в области жевательных зубов; резко атрофирован в области фронтальных зубов и хорошо выражен в области жевательных зубов; топографию переходной складки (альвеолярный отросток выступает над уровнем прикрепления мышц; альвеолярный отросток атрофирован до уровня места прикрепления мышц; атрофия тела челюсти ниже места прикрепления мышц; неравномерная атрофия в области жевательных или передних зубов). Отмечаем расположение уздечек, связок, подъязычных слюнных желез и наличие костных выступов, экзостозов.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04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9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81320"/>
              </p:ext>
            </p:extLst>
          </p:nvPr>
        </p:nvGraphicFramePr>
        <p:xfrm>
          <a:off x="787079" y="625032"/>
          <a:ext cx="10671857" cy="5648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0883">
                  <a:extLst>
                    <a:ext uri="{9D8B030D-6E8A-4147-A177-3AD203B41FA5}">
                      <a16:colId xmlns:a16="http://schemas.microsoft.com/office/drawing/2014/main" val="31537215"/>
                    </a:ext>
                  </a:extLst>
                </a:gridCol>
                <a:gridCol w="2405832">
                  <a:extLst>
                    <a:ext uri="{9D8B030D-6E8A-4147-A177-3AD203B41FA5}">
                      <a16:colId xmlns:a16="http://schemas.microsoft.com/office/drawing/2014/main" val="3550610183"/>
                    </a:ext>
                  </a:extLst>
                </a:gridCol>
                <a:gridCol w="6335142">
                  <a:extLst>
                    <a:ext uri="{9D8B030D-6E8A-4147-A177-3AD203B41FA5}">
                      <a16:colId xmlns:a16="http://schemas.microsoft.com/office/drawing/2014/main" val="1603844764"/>
                    </a:ext>
                  </a:extLst>
                </a:gridCol>
              </a:tblGrid>
              <a:tr h="282422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 Пальпация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Альвеолярный отросток следует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пропальпировать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для обнаружения острых выступов и корней, покрытых слизистой обо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лочкой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 неподвижных при осмотре. Определяем сохранность альвеолярного отростка, направление, положение и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подвиж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ность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складок слизистой оболочки и уздечек. Устанавливаем наличие небного возвышения. Выявляем состояние переходной складки и альвеолярного отростка.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19224"/>
                  </a:ext>
                </a:extLst>
              </a:tr>
              <a:tr h="28242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4. Лабораторные исследования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Приборы для определения податливости слизистой оболочки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Определение податливости слизистой обо </a:t>
                      </a:r>
                      <a:r>
                        <a:rPr lang="ru-RU" b="1" dirty="0" err="1" smtClean="0"/>
                        <a:t>лочки</a:t>
                      </a:r>
                      <a:r>
                        <a:rPr lang="ru-RU" b="1" dirty="0" smtClean="0"/>
                        <a:t> покрывающей твердое небо и </a:t>
                      </a:r>
                      <a:r>
                        <a:rPr lang="ru-RU" b="1" dirty="0" err="1" smtClean="0"/>
                        <a:t>альвео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лярные</a:t>
                      </a:r>
                      <a:r>
                        <a:rPr lang="ru-RU" b="1" dirty="0" smtClean="0"/>
                        <a:t> отростки. При подозрении на скрытые корни, а также при планировании дентальной имплантации показана рентгенография альвеолярных отростков (</a:t>
                      </a:r>
                      <a:r>
                        <a:rPr lang="ru-RU" b="1" dirty="0" err="1" smtClean="0"/>
                        <a:t>ортопантомография</a:t>
                      </a:r>
                      <a:r>
                        <a:rPr lang="ru-RU" b="1" dirty="0" smtClean="0"/>
                        <a:t> и </a:t>
                      </a:r>
                      <a:r>
                        <a:rPr lang="ru-RU" b="1" dirty="0" err="1" smtClean="0"/>
                        <a:t>внутриротовая</a:t>
                      </a:r>
                      <a:r>
                        <a:rPr lang="ru-RU" b="1" dirty="0" smtClean="0"/>
                        <a:t> дентальная). Рентгенологическое обследование </a:t>
                      </a:r>
                      <a:r>
                        <a:rPr lang="ru-RU" b="1" dirty="0" err="1" smtClean="0"/>
                        <a:t>височно</a:t>
                      </a:r>
                      <a:r>
                        <a:rPr lang="ru-RU" b="1" dirty="0" smtClean="0"/>
                        <a:t> нижнечелюстного сустава по показаниям. </a:t>
                      </a:r>
                      <a:r>
                        <a:rPr lang="ru-RU" b="1" dirty="0" err="1" smtClean="0"/>
                        <a:t>Аксиография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3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2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50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СЛИЗИСТОЙ ОБОЛОЧКИ ПРОТЕЗНОГО ЛОЖА ПО СУППЛИ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I класс – идеальное протезное ложе (“нормальный рот”); слизистая оболочка умеренно податливая, умеренно подвижная, бледно–розового цвета; </a:t>
            </a:r>
          </a:p>
          <a:p>
            <a:r>
              <a:rPr lang="ru-RU" dirty="0" smtClean="0"/>
              <a:t>II класс – твердое протезное ложе (“твердый рот”); слизистая </a:t>
            </a:r>
            <a:r>
              <a:rPr lang="ru-RU" dirty="0" err="1" smtClean="0"/>
              <a:t>атрофичная</a:t>
            </a:r>
            <a:r>
              <a:rPr lang="ru-RU" dirty="0" smtClean="0"/>
              <a:t>, </a:t>
            </a:r>
            <a:r>
              <a:rPr lang="ru-RU" dirty="0" err="1" smtClean="0"/>
              <a:t>малоподатливая</a:t>
            </a:r>
            <a:r>
              <a:rPr lang="ru-RU" dirty="0" smtClean="0"/>
              <a:t>, бледно–розового цвета, слабо увлажнена, с повышенной болевой чувствительностью, покрывает альвеолярные отростки и нёбо натянутым слоем, </a:t>
            </a:r>
          </a:p>
          <a:p>
            <a:r>
              <a:rPr lang="ru-RU" dirty="0" smtClean="0"/>
              <a:t>III класс – мягкое протезное ложе (“рыхлый рот”); альвеолярные отростки, задняя треть нёба покрыта разрыхленной, с избыточной податливостью, чрезмерно увлажненной слизистой оболочкой; </a:t>
            </a:r>
          </a:p>
          <a:p>
            <a:r>
              <a:rPr lang="ru-RU" dirty="0" smtClean="0"/>
              <a:t>IV класс – протезное ложе с участками чрезмерно подвижной слизистой оболочки (болтающийся гребень); подвижные ткани слизистой расположены продольно и легко смещаются.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7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ФАКТОРЫ, ОПРЕДЕЛЯЮЩИЕ СТАБИЛИЗАЦИЮ ПОЛНЫХ СЪЕМНЫХ ПЛАСТИНОЧНЫХ ПРОТЕЗОВ: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02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степень атрофии беззубых альвеолярных отростков; </a:t>
            </a:r>
            <a:endParaRPr lang="ru-RU" b="1" dirty="0" smtClean="0"/>
          </a:p>
          <a:p>
            <a:r>
              <a:rPr lang="ru-RU" b="1" dirty="0" smtClean="0"/>
              <a:t>податливость </a:t>
            </a:r>
            <a:r>
              <a:rPr lang="ru-RU" b="1" dirty="0"/>
              <a:t>и подвижность слизистой протезного ложа; </a:t>
            </a:r>
            <a:endParaRPr lang="ru-RU" b="1" dirty="0" smtClean="0"/>
          </a:p>
          <a:p>
            <a:r>
              <a:rPr lang="ru-RU" b="1" dirty="0" smtClean="0"/>
              <a:t>равномерное </a:t>
            </a:r>
            <a:r>
              <a:rPr lang="ru-RU" b="1" dirty="0"/>
              <a:t>распределение жевательной нагрузки на протезное ложе, что 26 достигается плотным прилеганием базиса протеза к слизистой на всем протяжении; </a:t>
            </a:r>
            <a:endParaRPr lang="ru-RU" b="1" dirty="0" smtClean="0"/>
          </a:p>
          <a:p>
            <a:r>
              <a:rPr lang="ru-RU" b="1" dirty="0" smtClean="0"/>
              <a:t>сохранение </a:t>
            </a:r>
            <a:r>
              <a:rPr lang="ru-RU" b="1" dirty="0"/>
              <a:t>объемных границ полного протеза с учетом функции, создаваемое при снятии функционального оттиска; </a:t>
            </a:r>
          </a:p>
          <a:p>
            <a:r>
              <a:rPr lang="ru-RU" b="1" dirty="0" smtClean="0"/>
              <a:t>выбор </a:t>
            </a:r>
            <a:r>
              <a:rPr lang="ru-RU" b="1" dirty="0"/>
              <a:t>оптимальной </a:t>
            </a:r>
            <a:r>
              <a:rPr lang="ru-RU" b="1" dirty="0" err="1"/>
              <a:t>окклюзионной</a:t>
            </a:r>
            <a:r>
              <a:rPr lang="ru-RU" b="1" dirty="0"/>
              <a:t> схемы, с учетом функциональной анатомии тканей протезного ложа</a:t>
            </a:r>
            <a:r>
              <a:rPr lang="ru-RU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зубные </a:t>
            </a:r>
            <a:r>
              <a:rPr lang="ru-RU" b="1" dirty="0"/>
              <a:t>ряды должны устанавливаться в положении центрального соотношения без </a:t>
            </a:r>
            <a:r>
              <a:rPr lang="ru-RU" b="1" dirty="0" err="1"/>
              <a:t>супраконтактов</a:t>
            </a:r>
            <a:r>
              <a:rPr lang="ru-RU" b="1" dirty="0"/>
              <a:t> с множественными межзубными контактами одинаковой силы и обеспечивать предпочтительно вертикальную передачу давления базиса протеза на опорные ткани без негативных боковых нагрузок на альвеолярный отросток;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по </a:t>
            </a:r>
            <a:r>
              <a:rPr lang="ru-RU" b="1" dirty="0"/>
              <a:t>возможности создание сбалансированной окклюзии, это означает, что при любых функциональных движениях нижней челюсти зубные ряды на всем протяжении сохраняют равномерные и множественные контакты без зон </a:t>
            </a:r>
            <a:r>
              <a:rPr lang="ru-RU" b="1" dirty="0" err="1"/>
              <a:t>дезокклюзии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83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Конструктивные особенности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съёмных </a:t>
            </a:r>
            <a:r>
              <a:rPr lang="ru-RU" b="1" dirty="0"/>
              <a:t>протезов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90171"/>
            <a:ext cx="9601196" cy="3318936"/>
          </a:xfrm>
        </p:spPr>
        <p:txBody>
          <a:bodyPr numCol="2">
            <a:normAutofit lnSpcReduction="10000"/>
          </a:bodyPr>
          <a:lstStyle/>
          <a:p>
            <a:r>
              <a:rPr lang="ru-RU" sz="2000" b="1" dirty="0"/>
              <a:t>Полные съёмные протезы</a:t>
            </a:r>
            <a:r>
              <a:rPr lang="ru-RU" sz="2000" dirty="0"/>
              <a:t> используются при полном отсутствии зубов. Состоят из базиса и искусственных зубов. Базис прилегает к челюсти, а его цвет имитирует внешний вид слизистой оболочки десны.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Частичные </a:t>
            </a:r>
            <a:r>
              <a:rPr lang="ru-RU" sz="2000" b="1" dirty="0"/>
              <a:t>съёмные протезы</a:t>
            </a:r>
            <a:r>
              <a:rPr lang="ru-RU" sz="2000" dirty="0"/>
              <a:t> применяются при частичной адентии. Могут включать </a:t>
            </a:r>
            <a:r>
              <a:rPr lang="ru-RU" sz="2000" dirty="0" err="1"/>
              <a:t>кламмеры</a:t>
            </a:r>
            <a:r>
              <a:rPr lang="ru-RU" sz="2000" dirty="0"/>
              <a:t>, </a:t>
            </a:r>
            <a:r>
              <a:rPr lang="ru-RU" sz="2000" dirty="0" err="1"/>
              <a:t>аттачмены</a:t>
            </a:r>
            <a:r>
              <a:rPr lang="ru-RU" sz="2000" dirty="0"/>
              <a:t>, телескопические коронки и другие фиксирующие элементы.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53" y="3972577"/>
            <a:ext cx="2841881" cy="2381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37" y="4102338"/>
            <a:ext cx="2989941" cy="22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фиксации съёмных протезов: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Кламмеры</a:t>
            </a:r>
            <a:r>
              <a:rPr lang="ru-RU" b="1" dirty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Металлические </a:t>
            </a:r>
            <a:r>
              <a:rPr lang="ru-RU" dirty="0"/>
              <a:t>элементы, обхватывающие соседние зубы и удерживающие протез на месте. Предотвращают вертикальные и горизонтальные смещения базиса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86" y="4504077"/>
            <a:ext cx="2867425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8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677" y="751281"/>
            <a:ext cx="9601196" cy="3318936"/>
          </a:xfrm>
        </p:spPr>
        <p:txBody>
          <a:bodyPr/>
          <a:lstStyle/>
          <a:p>
            <a:r>
              <a:rPr lang="ru-RU" b="1" dirty="0" err="1"/>
              <a:t>Аттачмены</a:t>
            </a:r>
            <a:r>
              <a:rPr lang="ru-RU" b="1" dirty="0"/>
              <a:t> (замки и шарниры).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Замковые </a:t>
            </a:r>
            <a:r>
              <a:rPr lang="ru-RU" dirty="0"/>
              <a:t>системы, включающие матрицу на оставшихся зубах и патрицу на протезе. Обеспечивают надёжное крепление.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48" y="2410749"/>
            <a:ext cx="6332375" cy="38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753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Тема 4.1</vt:lpstr>
      <vt:lpstr>ОПРЕДЕЛЕНИЕ МОРФОЛОГИЧЕСКИХ ОСОБЕННОСТЕЙ ТКАНЕЙ ПРОТЕЗНОГО ЛОЖА</vt:lpstr>
      <vt:lpstr>Презентация PowerPoint</vt:lpstr>
      <vt:lpstr>Презентация PowerPoint</vt:lpstr>
      <vt:lpstr>КЛАССИФИКАЦИЯ СЛИЗИСТОЙ ОБОЛОЧКИ ПРОТЕЗНОГО ЛОЖА ПО СУППЛИ</vt:lpstr>
      <vt:lpstr>ФАКТОРЫ, ОПРЕДЕЛЯЮЩИЕ СТАБИЛИЗАЦИЮ ПОЛНЫХ СЪЕМНЫХ ПЛАСТИНОЧНЫХ ПРОТЕЗОВ:</vt:lpstr>
      <vt:lpstr>Конструктивные особенности  съёмных протезов</vt:lpstr>
      <vt:lpstr>Виды фиксации съёмных протезов: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4.1</dc:title>
  <dc:creator>user</dc:creator>
  <cp:lastModifiedBy>user</cp:lastModifiedBy>
  <cp:revision>4</cp:revision>
  <dcterms:created xsi:type="dcterms:W3CDTF">2026-06-03T05:38:24Z</dcterms:created>
  <dcterms:modified xsi:type="dcterms:W3CDTF">2026-06-03T06:11:02Z</dcterms:modified>
</cp:coreProperties>
</file>