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8"/>
  </p:notesMasterIdLst>
  <p:sldIdLst>
    <p:sldId id="37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284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295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319" r:id="rId56"/>
    <p:sldId id="320" r:id="rId57"/>
    <p:sldId id="321" r:id="rId58"/>
    <p:sldId id="322" r:id="rId59"/>
    <p:sldId id="365" r:id="rId60"/>
    <p:sldId id="366" r:id="rId61"/>
    <p:sldId id="367" r:id="rId62"/>
    <p:sldId id="368" r:id="rId63"/>
    <p:sldId id="369" r:id="rId64"/>
    <p:sldId id="370" r:id="rId65"/>
    <p:sldId id="257" r:id="rId66"/>
    <p:sldId id="362" r:id="rId67"/>
    <p:sldId id="323" r:id="rId68"/>
    <p:sldId id="324" r:id="rId69"/>
    <p:sldId id="325" r:id="rId70"/>
    <p:sldId id="363" r:id="rId71"/>
    <p:sldId id="364" r:id="rId72"/>
    <p:sldId id="326" r:id="rId73"/>
    <p:sldId id="264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293" r:id="rId85"/>
    <p:sldId id="271" r:id="rId86"/>
    <p:sldId id="337" r:id="rId87"/>
    <p:sldId id="338" r:id="rId88"/>
    <p:sldId id="273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276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289" r:id="rId107"/>
    <p:sldId id="355" r:id="rId108"/>
    <p:sldId id="356" r:id="rId109"/>
    <p:sldId id="357" r:id="rId110"/>
    <p:sldId id="358" r:id="rId111"/>
    <p:sldId id="359" r:id="rId112"/>
    <p:sldId id="360" r:id="rId113"/>
    <p:sldId id="361" r:id="rId114"/>
    <p:sldId id="308" r:id="rId115"/>
    <p:sldId id="309" r:id="rId116"/>
    <p:sldId id="310" r:id="rId117"/>
    <p:sldId id="311" r:id="rId118"/>
    <p:sldId id="312" r:id="rId119"/>
    <p:sldId id="313" r:id="rId120"/>
    <p:sldId id="314" r:id="rId121"/>
    <p:sldId id="315" r:id="rId122"/>
    <p:sldId id="316" r:id="rId123"/>
    <p:sldId id="317" r:id="rId124"/>
    <p:sldId id="318" r:id="rId125"/>
    <p:sldId id="258" r:id="rId126"/>
    <p:sldId id="259" r:id="rId127"/>
    <p:sldId id="260" r:id="rId128"/>
    <p:sldId id="261" r:id="rId129"/>
    <p:sldId id="262" r:id="rId130"/>
    <p:sldId id="263" r:id="rId131"/>
    <p:sldId id="265" r:id="rId132"/>
    <p:sldId id="266" r:id="rId133"/>
    <p:sldId id="267" r:id="rId134"/>
    <p:sldId id="269" r:id="rId135"/>
    <p:sldId id="270" r:id="rId136"/>
    <p:sldId id="290" r:id="rId137"/>
    <p:sldId id="305" r:id="rId138"/>
    <p:sldId id="268" r:id="rId139"/>
    <p:sldId id="288" r:id="rId140"/>
    <p:sldId id="307" r:id="rId141"/>
    <p:sldId id="306" r:id="rId142"/>
    <p:sldId id="275" r:id="rId143"/>
    <p:sldId id="272" r:id="rId144"/>
    <p:sldId id="423" r:id="rId145"/>
    <p:sldId id="424" r:id="rId146"/>
    <p:sldId id="425" r:id="rId147"/>
    <p:sldId id="426" r:id="rId148"/>
    <p:sldId id="427" r:id="rId149"/>
    <p:sldId id="274" r:id="rId150"/>
    <p:sldId id="277" r:id="rId151"/>
    <p:sldId id="280" r:id="rId152"/>
    <p:sldId id="279" r:id="rId153"/>
    <p:sldId id="278" r:id="rId154"/>
    <p:sldId id="282" r:id="rId155"/>
    <p:sldId id="281" r:id="rId156"/>
    <p:sldId id="283" r:id="rId157"/>
    <p:sldId id="285" r:id="rId158"/>
    <p:sldId id="286" r:id="rId159"/>
    <p:sldId id="300" r:id="rId160"/>
    <p:sldId id="301" r:id="rId161"/>
    <p:sldId id="296" r:id="rId162"/>
    <p:sldId id="287" r:id="rId163"/>
    <p:sldId id="297" r:id="rId164"/>
    <p:sldId id="291" r:id="rId165"/>
    <p:sldId id="292" r:id="rId166"/>
    <p:sldId id="294" r:id="rId1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94670"/>
  </p:normalViewPr>
  <p:slideViewPr>
    <p:cSldViewPr>
      <p:cViewPr varScale="1">
        <p:scale>
          <a:sx n="109" d="100"/>
          <a:sy n="109" d="100"/>
        </p:scale>
        <p:origin x="2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A4D201-D622-43D5-A69C-7B1B4E9DA208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</dgm:pt>
    <dgm:pt modelId="{CCBE8106-4B8F-47F6-A23F-71DBBFA1E84B}">
      <dgm:prSet phldrT="[Текст]" custT="1"/>
      <dgm:spPr/>
      <dgm:t>
        <a:bodyPr/>
        <a:lstStyle/>
        <a:p>
          <a:r>
            <a:rPr lang="ru-RU" sz="1600" b="1" dirty="0"/>
            <a:t>Эндотелий капилляра </a:t>
          </a:r>
          <a:r>
            <a:rPr lang="ru-RU" sz="1600" b="1" dirty="0" err="1"/>
            <a:t>интерстиция</a:t>
          </a:r>
          <a:endParaRPr lang="ru-RU" sz="1600" b="1" dirty="0"/>
        </a:p>
      </dgm:t>
    </dgm:pt>
    <dgm:pt modelId="{F6DED008-3369-427B-8EEE-8AEA5F771A86}" type="parTrans" cxnId="{BB73AFA5-1533-4985-9BC4-55A2F8CD3E53}">
      <dgm:prSet/>
      <dgm:spPr/>
      <dgm:t>
        <a:bodyPr/>
        <a:lstStyle/>
        <a:p>
          <a:endParaRPr lang="ru-RU"/>
        </a:p>
      </dgm:t>
    </dgm:pt>
    <dgm:pt modelId="{881D7AA0-1D04-4769-8EBD-CE34433AF212}" type="sibTrans" cxnId="{BB73AFA5-1533-4985-9BC4-55A2F8CD3E53}">
      <dgm:prSet/>
      <dgm:spPr/>
      <dgm:t>
        <a:bodyPr/>
        <a:lstStyle/>
        <a:p>
          <a:endParaRPr lang="ru-RU"/>
        </a:p>
      </dgm:t>
    </dgm:pt>
    <dgm:pt modelId="{5C1B75B2-D506-4CA2-8FBB-72BEF0C5D8BC}">
      <dgm:prSet phldrT="[Текст]" custT="1"/>
      <dgm:spPr/>
      <dgm:t>
        <a:bodyPr/>
        <a:lstStyle/>
        <a:p>
          <a:r>
            <a:rPr lang="ru-RU" sz="1600" b="1" dirty="0"/>
            <a:t>Базальная мембрана канальца</a:t>
          </a:r>
        </a:p>
      </dgm:t>
    </dgm:pt>
    <dgm:pt modelId="{EF1B4433-0F5A-4C46-8689-9E2469B938E9}" type="parTrans" cxnId="{B568E919-FA60-47DA-B28F-375417D83C57}">
      <dgm:prSet/>
      <dgm:spPr/>
      <dgm:t>
        <a:bodyPr/>
        <a:lstStyle/>
        <a:p>
          <a:endParaRPr lang="ru-RU"/>
        </a:p>
      </dgm:t>
    </dgm:pt>
    <dgm:pt modelId="{DC19FEDD-2141-4E7F-9857-8858571415B4}" type="sibTrans" cxnId="{B568E919-FA60-47DA-B28F-375417D83C57}">
      <dgm:prSet/>
      <dgm:spPr/>
      <dgm:t>
        <a:bodyPr/>
        <a:lstStyle/>
        <a:p>
          <a:endParaRPr lang="ru-RU"/>
        </a:p>
      </dgm:t>
    </dgm:pt>
    <dgm:pt modelId="{B6BE25B2-D2EA-4E1E-BF86-B8EA91E2FBE2}">
      <dgm:prSet phldrT="[Текст]" custT="1"/>
      <dgm:spPr/>
      <dgm:t>
        <a:bodyPr/>
        <a:lstStyle/>
        <a:p>
          <a:r>
            <a:rPr lang="ru-RU" sz="1600" b="1" dirty="0"/>
            <a:t>Плотные соединения между отростками клеток </a:t>
          </a:r>
          <a:r>
            <a:rPr lang="ru-RU" sz="1600" b="1" dirty="0" err="1"/>
            <a:t>Сертоли</a:t>
          </a:r>
          <a:endParaRPr lang="ru-RU" sz="1600" b="1" dirty="0"/>
        </a:p>
      </dgm:t>
    </dgm:pt>
    <dgm:pt modelId="{A8682D98-5E3F-4115-B2A7-899A6F588638}" type="parTrans" cxnId="{57D79DD6-315F-4D77-8CCF-DE9E3EBC67F4}">
      <dgm:prSet/>
      <dgm:spPr/>
      <dgm:t>
        <a:bodyPr/>
        <a:lstStyle/>
        <a:p>
          <a:endParaRPr lang="ru-RU"/>
        </a:p>
      </dgm:t>
    </dgm:pt>
    <dgm:pt modelId="{C95BB221-0299-48BA-A015-0ECB1839AE95}" type="sibTrans" cxnId="{57D79DD6-315F-4D77-8CCF-DE9E3EBC67F4}">
      <dgm:prSet/>
      <dgm:spPr/>
      <dgm:t>
        <a:bodyPr/>
        <a:lstStyle/>
        <a:p>
          <a:endParaRPr lang="ru-RU"/>
        </a:p>
      </dgm:t>
    </dgm:pt>
    <dgm:pt modelId="{719D685F-89F3-464C-A360-D317BE51C224}">
      <dgm:prSet custT="1"/>
      <dgm:spPr/>
      <dgm:t>
        <a:bodyPr/>
        <a:lstStyle/>
        <a:p>
          <a:r>
            <a:rPr lang="ru-RU" sz="1600" b="1" dirty="0"/>
            <a:t>Базальная мембрана эндотелия</a:t>
          </a:r>
        </a:p>
      </dgm:t>
    </dgm:pt>
    <dgm:pt modelId="{FED51F0A-AFB6-43FD-84F5-6DB8F94F44C1}" type="parTrans" cxnId="{F3541F88-F4DF-4011-A7F9-9E4BAE7CDDB7}">
      <dgm:prSet/>
      <dgm:spPr/>
      <dgm:t>
        <a:bodyPr/>
        <a:lstStyle/>
        <a:p>
          <a:endParaRPr lang="ru-RU"/>
        </a:p>
      </dgm:t>
    </dgm:pt>
    <dgm:pt modelId="{BD7B5827-A598-4D14-B9BF-B1AB45CF319A}" type="sibTrans" cxnId="{F3541F88-F4DF-4011-A7F9-9E4BAE7CDDB7}">
      <dgm:prSet/>
      <dgm:spPr/>
      <dgm:t>
        <a:bodyPr/>
        <a:lstStyle/>
        <a:p>
          <a:endParaRPr lang="ru-RU"/>
        </a:p>
      </dgm:t>
    </dgm:pt>
    <dgm:pt modelId="{8783B67B-C65B-421F-A9C5-621DF084FEDF}">
      <dgm:prSet custT="1"/>
      <dgm:spPr/>
      <dgm:t>
        <a:bodyPr/>
        <a:lstStyle/>
        <a:p>
          <a:r>
            <a:rPr lang="ru-RU" sz="1600" b="1" dirty="0"/>
            <a:t>Интерстициальная соединительная ткань</a:t>
          </a:r>
        </a:p>
      </dgm:t>
    </dgm:pt>
    <dgm:pt modelId="{D6D28EE7-1991-4549-B041-9FECFA588645}" type="parTrans" cxnId="{9C04CB0D-625B-4B75-893E-87257765CDB5}">
      <dgm:prSet/>
      <dgm:spPr/>
      <dgm:t>
        <a:bodyPr/>
        <a:lstStyle/>
        <a:p>
          <a:endParaRPr lang="ru-RU"/>
        </a:p>
      </dgm:t>
    </dgm:pt>
    <dgm:pt modelId="{68D1CC4D-5F21-482C-848D-A47665302BAD}" type="sibTrans" cxnId="{9C04CB0D-625B-4B75-893E-87257765CDB5}">
      <dgm:prSet/>
      <dgm:spPr/>
      <dgm:t>
        <a:bodyPr/>
        <a:lstStyle/>
        <a:p>
          <a:endParaRPr lang="ru-RU"/>
        </a:p>
      </dgm:t>
    </dgm:pt>
    <dgm:pt modelId="{2FC3A9DE-9F5D-4CB2-832E-2B74906BF466}">
      <dgm:prSet custT="1"/>
      <dgm:spPr/>
      <dgm:t>
        <a:bodyPr/>
        <a:lstStyle/>
        <a:p>
          <a:r>
            <a:rPr lang="ru-RU" sz="1600" b="1" dirty="0"/>
            <a:t>Слой </a:t>
          </a:r>
          <a:r>
            <a:rPr lang="ru-RU" sz="1600" b="1" dirty="0" err="1"/>
            <a:t>миоидных</a:t>
          </a:r>
          <a:r>
            <a:rPr lang="ru-RU" sz="1600" b="1" dirty="0"/>
            <a:t> клеток</a:t>
          </a:r>
        </a:p>
      </dgm:t>
    </dgm:pt>
    <dgm:pt modelId="{00BB057A-3093-46BC-8F13-4046FFFFBE73}" type="parTrans" cxnId="{E211FFB0-7659-4ED4-8950-2429B7338461}">
      <dgm:prSet/>
      <dgm:spPr/>
      <dgm:t>
        <a:bodyPr/>
        <a:lstStyle/>
        <a:p>
          <a:endParaRPr lang="ru-RU"/>
        </a:p>
      </dgm:t>
    </dgm:pt>
    <dgm:pt modelId="{F3A45A37-F8A2-4AF1-B15C-7FA1C377141F}" type="sibTrans" cxnId="{E211FFB0-7659-4ED4-8950-2429B7338461}">
      <dgm:prSet/>
      <dgm:spPr/>
      <dgm:t>
        <a:bodyPr/>
        <a:lstStyle/>
        <a:p>
          <a:endParaRPr lang="ru-RU"/>
        </a:p>
      </dgm:t>
    </dgm:pt>
    <dgm:pt modelId="{507410BA-4F9D-4DB2-8621-40EA9A66AA5C}" type="pres">
      <dgm:prSet presAssocID="{36A4D201-D622-43D5-A69C-7B1B4E9DA208}" presName="linear" presStyleCnt="0">
        <dgm:presLayoutVars>
          <dgm:animLvl val="lvl"/>
          <dgm:resizeHandles val="exact"/>
        </dgm:presLayoutVars>
      </dgm:prSet>
      <dgm:spPr/>
    </dgm:pt>
    <dgm:pt modelId="{FEA6DAE6-065D-4D19-B9DC-81C6C8591B66}" type="pres">
      <dgm:prSet presAssocID="{CCBE8106-4B8F-47F6-A23F-71DBBFA1E84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861F7D9-A169-4C66-9F91-4A718BBC872B}" type="pres">
      <dgm:prSet presAssocID="{881D7AA0-1D04-4769-8EBD-CE34433AF212}" presName="spacer" presStyleCnt="0"/>
      <dgm:spPr/>
    </dgm:pt>
    <dgm:pt modelId="{44B0AA11-B7FC-4587-A1F5-8D2D26EDD7D6}" type="pres">
      <dgm:prSet presAssocID="{719D685F-89F3-464C-A360-D317BE51C22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9DF11EF-9477-4296-91AF-B7012A84E648}" type="pres">
      <dgm:prSet presAssocID="{BD7B5827-A598-4D14-B9BF-B1AB45CF319A}" presName="spacer" presStyleCnt="0"/>
      <dgm:spPr/>
    </dgm:pt>
    <dgm:pt modelId="{1108543E-69A4-47D6-8177-ACA7F96AA809}" type="pres">
      <dgm:prSet presAssocID="{8783B67B-C65B-421F-A9C5-621DF084FED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7B8ADEE-B96A-47A8-A9FA-C6924AD94CDE}" type="pres">
      <dgm:prSet presAssocID="{68D1CC4D-5F21-482C-848D-A47665302BAD}" presName="spacer" presStyleCnt="0"/>
      <dgm:spPr/>
    </dgm:pt>
    <dgm:pt modelId="{D51CE7E1-6D1B-4A37-9DD4-AFE912270174}" type="pres">
      <dgm:prSet presAssocID="{2FC3A9DE-9F5D-4CB2-832E-2B74906BF46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6579182-6192-4D92-98D8-DBD2D64FF879}" type="pres">
      <dgm:prSet presAssocID="{F3A45A37-F8A2-4AF1-B15C-7FA1C377141F}" presName="spacer" presStyleCnt="0"/>
      <dgm:spPr/>
    </dgm:pt>
    <dgm:pt modelId="{2BCEC596-C287-4128-B3F4-C07BD5596ED2}" type="pres">
      <dgm:prSet presAssocID="{5C1B75B2-D506-4CA2-8FBB-72BEF0C5D8B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9A8266E-F9B5-4B0C-8D07-604E3B2FCE87}" type="pres">
      <dgm:prSet presAssocID="{DC19FEDD-2141-4E7F-9857-8858571415B4}" presName="spacer" presStyleCnt="0"/>
      <dgm:spPr/>
    </dgm:pt>
    <dgm:pt modelId="{337226C3-275B-42FB-8E42-2CA633DEAE64}" type="pres">
      <dgm:prSet presAssocID="{B6BE25B2-D2EA-4E1E-BF86-B8EA91E2FBE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C04CB0D-625B-4B75-893E-87257765CDB5}" srcId="{36A4D201-D622-43D5-A69C-7B1B4E9DA208}" destId="{8783B67B-C65B-421F-A9C5-621DF084FEDF}" srcOrd="2" destOrd="0" parTransId="{D6D28EE7-1991-4549-B041-9FECFA588645}" sibTransId="{68D1CC4D-5F21-482C-848D-A47665302BAD}"/>
    <dgm:cxn modelId="{FFF8260E-B6C6-4EE7-90FA-D6AF5D3D0D0F}" type="presOf" srcId="{36A4D201-D622-43D5-A69C-7B1B4E9DA208}" destId="{507410BA-4F9D-4DB2-8621-40EA9A66AA5C}" srcOrd="0" destOrd="0" presId="urn:microsoft.com/office/officeart/2005/8/layout/vList2"/>
    <dgm:cxn modelId="{B568E919-FA60-47DA-B28F-375417D83C57}" srcId="{36A4D201-D622-43D5-A69C-7B1B4E9DA208}" destId="{5C1B75B2-D506-4CA2-8FBB-72BEF0C5D8BC}" srcOrd="4" destOrd="0" parTransId="{EF1B4433-0F5A-4C46-8689-9E2469B938E9}" sibTransId="{DC19FEDD-2141-4E7F-9857-8858571415B4}"/>
    <dgm:cxn modelId="{C6F73E24-2436-4CF5-95FD-D0E5D82E6320}" type="presOf" srcId="{8783B67B-C65B-421F-A9C5-621DF084FEDF}" destId="{1108543E-69A4-47D6-8177-ACA7F96AA809}" srcOrd="0" destOrd="0" presId="urn:microsoft.com/office/officeart/2005/8/layout/vList2"/>
    <dgm:cxn modelId="{2570EE25-289F-4156-916C-E20FB3DF0A42}" type="presOf" srcId="{CCBE8106-4B8F-47F6-A23F-71DBBFA1E84B}" destId="{FEA6DAE6-065D-4D19-B9DC-81C6C8591B66}" srcOrd="0" destOrd="0" presId="urn:microsoft.com/office/officeart/2005/8/layout/vList2"/>
    <dgm:cxn modelId="{47E8E74E-1A58-4917-B57D-7ADB44B42382}" type="presOf" srcId="{2FC3A9DE-9F5D-4CB2-832E-2B74906BF466}" destId="{D51CE7E1-6D1B-4A37-9DD4-AFE912270174}" srcOrd="0" destOrd="0" presId="urn:microsoft.com/office/officeart/2005/8/layout/vList2"/>
    <dgm:cxn modelId="{F3541F88-F4DF-4011-A7F9-9E4BAE7CDDB7}" srcId="{36A4D201-D622-43D5-A69C-7B1B4E9DA208}" destId="{719D685F-89F3-464C-A360-D317BE51C224}" srcOrd="1" destOrd="0" parTransId="{FED51F0A-AFB6-43FD-84F5-6DB8F94F44C1}" sibTransId="{BD7B5827-A598-4D14-B9BF-B1AB45CF319A}"/>
    <dgm:cxn modelId="{BB73AFA5-1533-4985-9BC4-55A2F8CD3E53}" srcId="{36A4D201-D622-43D5-A69C-7B1B4E9DA208}" destId="{CCBE8106-4B8F-47F6-A23F-71DBBFA1E84B}" srcOrd="0" destOrd="0" parTransId="{F6DED008-3369-427B-8EEE-8AEA5F771A86}" sibTransId="{881D7AA0-1D04-4769-8EBD-CE34433AF212}"/>
    <dgm:cxn modelId="{E211FFB0-7659-4ED4-8950-2429B7338461}" srcId="{36A4D201-D622-43D5-A69C-7B1B4E9DA208}" destId="{2FC3A9DE-9F5D-4CB2-832E-2B74906BF466}" srcOrd="3" destOrd="0" parTransId="{00BB057A-3093-46BC-8F13-4046FFFFBE73}" sibTransId="{F3A45A37-F8A2-4AF1-B15C-7FA1C377141F}"/>
    <dgm:cxn modelId="{57D79DD6-315F-4D77-8CCF-DE9E3EBC67F4}" srcId="{36A4D201-D622-43D5-A69C-7B1B4E9DA208}" destId="{B6BE25B2-D2EA-4E1E-BF86-B8EA91E2FBE2}" srcOrd="5" destOrd="0" parTransId="{A8682D98-5E3F-4115-B2A7-899A6F588638}" sibTransId="{C95BB221-0299-48BA-A015-0ECB1839AE95}"/>
    <dgm:cxn modelId="{76B08AE4-DD4A-48D4-A2A5-4B1AFC5F0942}" type="presOf" srcId="{B6BE25B2-D2EA-4E1E-BF86-B8EA91E2FBE2}" destId="{337226C3-275B-42FB-8E42-2CA633DEAE64}" srcOrd="0" destOrd="0" presId="urn:microsoft.com/office/officeart/2005/8/layout/vList2"/>
    <dgm:cxn modelId="{D5D0D3F7-5F15-4021-A3C1-ADD885671A48}" type="presOf" srcId="{5C1B75B2-D506-4CA2-8FBB-72BEF0C5D8BC}" destId="{2BCEC596-C287-4128-B3F4-C07BD5596ED2}" srcOrd="0" destOrd="0" presId="urn:microsoft.com/office/officeart/2005/8/layout/vList2"/>
    <dgm:cxn modelId="{49E8B2FE-9963-4FD5-B0EC-8EFF3D84DE25}" type="presOf" srcId="{719D685F-89F3-464C-A360-D317BE51C224}" destId="{44B0AA11-B7FC-4587-A1F5-8D2D26EDD7D6}" srcOrd="0" destOrd="0" presId="urn:microsoft.com/office/officeart/2005/8/layout/vList2"/>
    <dgm:cxn modelId="{1B229A59-0FAF-477D-BECB-5EA4A296C29D}" type="presParOf" srcId="{507410BA-4F9D-4DB2-8621-40EA9A66AA5C}" destId="{FEA6DAE6-065D-4D19-B9DC-81C6C8591B66}" srcOrd="0" destOrd="0" presId="urn:microsoft.com/office/officeart/2005/8/layout/vList2"/>
    <dgm:cxn modelId="{6E36E1F3-ADAB-4A4A-B358-8C1BE072ED01}" type="presParOf" srcId="{507410BA-4F9D-4DB2-8621-40EA9A66AA5C}" destId="{D861F7D9-A169-4C66-9F91-4A718BBC872B}" srcOrd="1" destOrd="0" presId="urn:microsoft.com/office/officeart/2005/8/layout/vList2"/>
    <dgm:cxn modelId="{F8824E1B-D365-4E5C-B318-2E4A06AC1697}" type="presParOf" srcId="{507410BA-4F9D-4DB2-8621-40EA9A66AA5C}" destId="{44B0AA11-B7FC-4587-A1F5-8D2D26EDD7D6}" srcOrd="2" destOrd="0" presId="urn:microsoft.com/office/officeart/2005/8/layout/vList2"/>
    <dgm:cxn modelId="{426F4D95-C72F-4EC8-99A8-589A885444D6}" type="presParOf" srcId="{507410BA-4F9D-4DB2-8621-40EA9A66AA5C}" destId="{99DF11EF-9477-4296-91AF-B7012A84E648}" srcOrd="3" destOrd="0" presId="urn:microsoft.com/office/officeart/2005/8/layout/vList2"/>
    <dgm:cxn modelId="{B8412A9E-491C-46DC-AB75-2F8F0AC0118E}" type="presParOf" srcId="{507410BA-4F9D-4DB2-8621-40EA9A66AA5C}" destId="{1108543E-69A4-47D6-8177-ACA7F96AA809}" srcOrd="4" destOrd="0" presId="urn:microsoft.com/office/officeart/2005/8/layout/vList2"/>
    <dgm:cxn modelId="{DA5DDA44-4377-4D5C-B2B9-C5E1127290E9}" type="presParOf" srcId="{507410BA-4F9D-4DB2-8621-40EA9A66AA5C}" destId="{A7B8ADEE-B96A-47A8-A9FA-C6924AD94CDE}" srcOrd="5" destOrd="0" presId="urn:microsoft.com/office/officeart/2005/8/layout/vList2"/>
    <dgm:cxn modelId="{5C9D077E-7687-44E8-8BBA-472DCF7C853B}" type="presParOf" srcId="{507410BA-4F9D-4DB2-8621-40EA9A66AA5C}" destId="{D51CE7E1-6D1B-4A37-9DD4-AFE912270174}" srcOrd="6" destOrd="0" presId="urn:microsoft.com/office/officeart/2005/8/layout/vList2"/>
    <dgm:cxn modelId="{31684D55-B642-4BE4-9331-5BBA7F45D45E}" type="presParOf" srcId="{507410BA-4F9D-4DB2-8621-40EA9A66AA5C}" destId="{26579182-6192-4D92-98D8-DBD2D64FF879}" srcOrd="7" destOrd="0" presId="urn:microsoft.com/office/officeart/2005/8/layout/vList2"/>
    <dgm:cxn modelId="{5BFADE15-AEDD-4605-ADF0-B94481B628D6}" type="presParOf" srcId="{507410BA-4F9D-4DB2-8621-40EA9A66AA5C}" destId="{2BCEC596-C287-4128-B3F4-C07BD5596ED2}" srcOrd="8" destOrd="0" presId="urn:microsoft.com/office/officeart/2005/8/layout/vList2"/>
    <dgm:cxn modelId="{27A3558B-6BF5-46C4-8DF1-91E78C2EF216}" type="presParOf" srcId="{507410BA-4F9D-4DB2-8621-40EA9A66AA5C}" destId="{39A8266E-F9B5-4B0C-8D07-604E3B2FCE87}" srcOrd="9" destOrd="0" presId="urn:microsoft.com/office/officeart/2005/8/layout/vList2"/>
    <dgm:cxn modelId="{99ECBB5C-BD64-49FB-9A80-7455B9773E76}" type="presParOf" srcId="{507410BA-4F9D-4DB2-8621-40EA9A66AA5C}" destId="{337226C3-275B-42FB-8E42-2CA633DEAE6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6DAE6-065D-4D19-B9DC-81C6C8591B66}">
      <dsp:nvSpPr>
        <dsp:cNvPr id="0" name=""/>
        <dsp:cNvSpPr/>
      </dsp:nvSpPr>
      <dsp:spPr>
        <a:xfrm>
          <a:off x="0" y="1648"/>
          <a:ext cx="3571900" cy="74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Эндотелий капилляра </a:t>
          </a:r>
          <a:r>
            <a:rPr lang="ru-RU" sz="1600" b="1" kern="1200" dirty="0" err="1"/>
            <a:t>интерстиция</a:t>
          </a:r>
          <a:endParaRPr lang="ru-RU" sz="1600" b="1" kern="1200" dirty="0"/>
        </a:p>
      </dsp:txBody>
      <dsp:txXfrm>
        <a:off x="36553" y="38201"/>
        <a:ext cx="3498794" cy="675694"/>
      </dsp:txXfrm>
    </dsp:sp>
    <dsp:sp modelId="{44B0AA11-B7FC-4587-A1F5-8D2D26EDD7D6}">
      <dsp:nvSpPr>
        <dsp:cNvPr id="0" name=""/>
        <dsp:cNvSpPr/>
      </dsp:nvSpPr>
      <dsp:spPr>
        <a:xfrm>
          <a:off x="0" y="865648"/>
          <a:ext cx="3571900" cy="748800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tint val="50000"/>
                <a:satMod val="300000"/>
              </a:schemeClr>
            </a:gs>
            <a:gs pos="35000">
              <a:schemeClr val="accent2">
                <a:hueOff val="936304"/>
                <a:satOff val="-1168"/>
                <a:lumOff val="275"/>
                <a:alphaOff val="0"/>
                <a:tint val="37000"/>
                <a:satMod val="30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Базальная мембрана эндотелия</a:t>
          </a:r>
        </a:p>
      </dsp:txBody>
      <dsp:txXfrm>
        <a:off x="36553" y="902201"/>
        <a:ext cx="3498794" cy="675694"/>
      </dsp:txXfrm>
    </dsp:sp>
    <dsp:sp modelId="{1108543E-69A4-47D6-8177-ACA7F96AA809}">
      <dsp:nvSpPr>
        <dsp:cNvPr id="0" name=""/>
        <dsp:cNvSpPr/>
      </dsp:nvSpPr>
      <dsp:spPr>
        <a:xfrm>
          <a:off x="0" y="1729648"/>
          <a:ext cx="3571900" cy="748800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tint val="50000"/>
                <a:satMod val="300000"/>
              </a:schemeClr>
            </a:gs>
            <a:gs pos="35000">
              <a:schemeClr val="accent2">
                <a:hueOff val="1872608"/>
                <a:satOff val="-2336"/>
                <a:lumOff val="549"/>
                <a:alphaOff val="0"/>
                <a:tint val="37000"/>
                <a:satMod val="30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Интерстициальная соединительная ткань</a:t>
          </a:r>
        </a:p>
      </dsp:txBody>
      <dsp:txXfrm>
        <a:off x="36553" y="1766201"/>
        <a:ext cx="3498794" cy="675694"/>
      </dsp:txXfrm>
    </dsp:sp>
    <dsp:sp modelId="{D51CE7E1-6D1B-4A37-9DD4-AFE912270174}">
      <dsp:nvSpPr>
        <dsp:cNvPr id="0" name=""/>
        <dsp:cNvSpPr/>
      </dsp:nvSpPr>
      <dsp:spPr>
        <a:xfrm>
          <a:off x="0" y="2593648"/>
          <a:ext cx="3571900" cy="748800"/>
        </a:xfrm>
        <a:prstGeom prst="roundRect">
          <a:avLst/>
        </a:prstGeom>
        <a:gradFill rotWithShape="0">
          <a:gsLst>
            <a:gs pos="0">
              <a:schemeClr val="accent2">
                <a:hueOff val="2808912"/>
                <a:satOff val="-3503"/>
                <a:lumOff val="824"/>
                <a:alphaOff val="0"/>
                <a:tint val="50000"/>
                <a:satMod val="300000"/>
              </a:schemeClr>
            </a:gs>
            <a:gs pos="35000">
              <a:schemeClr val="accent2">
                <a:hueOff val="2808912"/>
                <a:satOff val="-3503"/>
                <a:lumOff val="824"/>
                <a:alphaOff val="0"/>
                <a:tint val="37000"/>
                <a:satMod val="300000"/>
              </a:schemeClr>
            </a:gs>
            <a:gs pos="100000">
              <a:schemeClr val="accent2">
                <a:hueOff val="2808912"/>
                <a:satOff val="-3503"/>
                <a:lumOff val="82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Слой </a:t>
          </a:r>
          <a:r>
            <a:rPr lang="ru-RU" sz="1600" b="1" kern="1200" dirty="0" err="1"/>
            <a:t>миоидных</a:t>
          </a:r>
          <a:r>
            <a:rPr lang="ru-RU" sz="1600" b="1" kern="1200" dirty="0"/>
            <a:t> клеток</a:t>
          </a:r>
        </a:p>
      </dsp:txBody>
      <dsp:txXfrm>
        <a:off x="36553" y="2630201"/>
        <a:ext cx="3498794" cy="675694"/>
      </dsp:txXfrm>
    </dsp:sp>
    <dsp:sp modelId="{2BCEC596-C287-4128-B3F4-C07BD5596ED2}">
      <dsp:nvSpPr>
        <dsp:cNvPr id="0" name=""/>
        <dsp:cNvSpPr/>
      </dsp:nvSpPr>
      <dsp:spPr>
        <a:xfrm>
          <a:off x="0" y="3457649"/>
          <a:ext cx="3571900" cy="748800"/>
        </a:xfrm>
        <a:prstGeom prst="roundRect">
          <a:avLst/>
        </a:prstGeom>
        <a:gradFill rotWithShape="0">
          <a:gsLst>
            <a:gs pos="0">
              <a:schemeClr val="accent2">
                <a:hueOff val="3745216"/>
                <a:satOff val="-4671"/>
                <a:lumOff val="1098"/>
                <a:alphaOff val="0"/>
                <a:tint val="50000"/>
                <a:satMod val="300000"/>
              </a:schemeClr>
            </a:gs>
            <a:gs pos="35000">
              <a:schemeClr val="accent2">
                <a:hueOff val="3745216"/>
                <a:satOff val="-4671"/>
                <a:lumOff val="1098"/>
                <a:alphaOff val="0"/>
                <a:tint val="37000"/>
                <a:satMod val="300000"/>
              </a:schemeClr>
            </a:gs>
            <a:gs pos="100000">
              <a:schemeClr val="accent2">
                <a:hueOff val="3745216"/>
                <a:satOff val="-4671"/>
                <a:lumOff val="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Базальная мембрана канальца</a:t>
          </a:r>
        </a:p>
      </dsp:txBody>
      <dsp:txXfrm>
        <a:off x="36553" y="3494202"/>
        <a:ext cx="3498794" cy="675694"/>
      </dsp:txXfrm>
    </dsp:sp>
    <dsp:sp modelId="{337226C3-275B-42FB-8E42-2CA633DEAE64}">
      <dsp:nvSpPr>
        <dsp:cNvPr id="0" name=""/>
        <dsp:cNvSpPr/>
      </dsp:nvSpPr>
      <dsp:spPr>
        <a:xfrm>
          <a:off x="0" y="4321649"/>
          <a:ext cx="3571900" cy="748800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20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Плотные соединения между отростками клеток </a:t>
          </a:r>
          <a:r>
            <a:rPr lang="ru-RU" sz="1600" b="1" kern="1200" dirty="0" err="1"/>
            <a:t>Сертоли</a:t>
          </a:r>
          <a:endParaRPr lang="ru-RU" sz="1600" b="1" kern="1200" dirty="0"/>
        </a:p>
      </dsp:txBody>
      <dsp:txXfrm>
        <a:off x="36553" y="4358202"/>
        <a:ext cx="3498794" cy="67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85644-4FF2-49CA-9ED4-BACF5D6B6EE3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383DB-9DED-4658-92E4-F41BC3E21D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Уровень пролактина во время беременности </a:t>
            </a:r>
            <a:r>
              <a:rPr lang="ru-RU" dirty="0" err="1"/>
              <a:t>ворастает</a:t>
            </a:r>
            <a:r>
              <a:rPr lang="ru-RU" dirty="0"/>
              <a:t> в 10 раз, что связано с увеличением содержания эстрогенов и прогестерона и направлено на подготовку </a:t>
            </a:r>
            <a:r>
              <a:rPr lang="ru-RU" dirty="0" err="1"/>
              <a:t>беремнной</a:t>
            </a:r>
            <a:r>
              <a:rPr lang="ru-RU" dirty="0"/>
              <a:t> к лактации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8089-10B6-420D-938E-06C3EA76F3EC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13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Постепенно повышается уровень АКТГ в сыворотке крови, в 2-3 раза возрастает содержание как свободного, так и связанного</a:t>
            </a:r>
            <a:r>
              <a:rPr lang="ru-RU" baseline="0" dirty="0"/>
              <a:t> кортизола, но суточные колебания уровня АКТГ  кортизола такие же, как и вне беременности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8089-10B6-420D-938E-06C3EA76F3EC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31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второй половине беременности под действием плац</a:t>
            </a:r>
            <a:r>
              <a:rPr lang="ru-RU" baseline="0" dirty="0"/>
              <a:t> </a:t>
            </a:r>
            <a:r>
              <a:rPr lang="ru-RU" baseline="0" dirty="0" err="1"/>
              <a:t>лакт</a:t>
            </a:r>
            <a:r>
              <a:rPr lang="ru-RU" baseline="0" dirty="0"/>
              <a:t> усиливается </a:t>
            </a:r>
            <a:r>
              <a:rPr lang="ru-RU" baseline="0" dirty="0" err="1"/>
              <a:t>липолиз</a:t>
            </a:r>
            <a:r>
              <a:rPr lang="ru-RU" baseline="0" dirty="0"/>
              <a:t>, что приводит к повышению уровня глицерина и свободных жирных кислот в плазме и, следовательно к усилению </a:t>
            </a:r>
            <a:r>
              <a:rPr lang="ru-RU" baseline="0" dirty="0" err="1"/>
              <a:t>кетогенеза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8089-10B6-420D-938E-06C3EA76F3EC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2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06B5-28ED-4CBB-AAAA-9B48CE1B6E16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F560B-5659-4C27-8E38-F7C85B5C31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5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4129" y="1717992"/>
            <a:ext cx="8253730" cy="135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FF99FF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66FF3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216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08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BFCA3-9AC3-4A75-97B9-4FEECD386208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17A49-BDD7-46F9-92A0-D04B888E12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14.png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35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54129" y="1717992"/>
            <a:ext cx="8253730" cy="3372077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74295" algn="ctr">
              <a:lnSpc>
                <a:spcPts val="5180"/>
              </a:lnSpc>
              <a:spcBef>
                <a:spcPts val="295"/>
              </a:spcBef>
            </a:pPr>
            <a:r>
              <a:rPr lang="ru-RU" sz="4400" spc="-165" dirty="0">
                <a:solidFill>
                  <a:srgbClr val="FF0000"/>
                </a:solidFill>
                <a:latin typeface="Arial"/>
                <a:cs typeface="Arial"/>
              </a:rPr>
              <a:t>ГОРМОНАЛЬНАЯ </a:t>
            </a:r>
            <a:r>
              <a:rPr sz="4400" spc="-1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spc="-45" dirty="0">
                <a:solidFill>
                  <a:srgbClr val="FF0000"/>
                </a:solidFill>
                <a:latin typeface="Arial"/>
                <a:cs typeface="Arial"/>
              </a:rPr>
              <a:t>РЕГУЛЯЦИЯ</a:t>
            </a:r>
            <a:r>
              <a:rPr lang="ru-RU" sz="4400" spc="-45" dirty="0">
                <a:solidFill>
                  <a:srgbClr val="FF0000"/>
                </a:solidFill>
                <a:latin typeface="Arial"/>
                <a:cs typeface="Arial"/>
              </a:rPr>
              <a:t> РАЗВИТИЯ </a:t>
            </a:r>
            <a:r>
              <a:rPr sz="44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spc="-120" dirty="0">
                <a:solidFill>
                  <a:srgbClr val="FF0000"/>
                </a:solidFill>
                <a:latin typeface="Arial"/>
                <a:cs typeface="Arial"/>
              </a:rPr>
              <a:t>РЕПРОДУКТИВНОЙ</a:t>
            </a:r>
            <a:r>
              <a:rPr sz="4400" spc="-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400" spc="-75" dirty="0">
                <a:solidFill>
                  <a:srgbClr val="FF0000"/>
                </a:solidFill>
                <a:latin typeface="Arial"/>
                <a:cs typeface="Arial"/>
              </a:rPr>
              <a:t>СИСТЕМЫ</a:t>
            </a:r>
            <a:r>
              <a:rPr lang="ru-RU" sz="4400" spc="-75" dirty="0">
                <a:solidFill>
                  <a:srgbClr val="FF0000"/>
                </a:solidFill>
                <a:latin typeface="Arial"/>
                <a:cs typeface="Arial"/>
              </a:rPr>
              <a:t> ВО ВНУТРИУТРОБНОМ ПЕРИОДЕ</a:t>
            </a:r>
            <a:endParaRPr sz="4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062" y="22705"/>
            <a:ext cx="8392637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23850" y="908050"/>
            <a:ext cx="8578850" cy="5762625"/>
          </a:xfrm>
          <a:custGeom>
            <a:avLst/>
            <a:gdLst/>
            <a:ahLst/>
            <a:cxnLst/>
            <a:rect l="l" t="t" r="r" b="b"/>
            <a:pathLst>
              <a:path w="8578850" h="5762625">
                <a:moveTo>
                  <a:pt x="8578850" y="0"/>
                </a:moveTo>
                <a:lnTo>
                  <a:pt x="0" y="0"/>
                </a:lnTo>
                <a:lnTo>
                  <a:pt x="0" y="5762625"/>
                </a:lnTo>
                <a:lnTo>
                  <a:pt x="8578850" y="5762625"/>
                </a:lnTo>
                <a:lnTo>
                  <a:pt x="857885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1169" y="1371600"/>
            <a:ext cx="8077200" cy="45974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4965" marR="5080" indent="-342900">
              <a:lnSpc>
                <a:spcPts val="3240"/>
              </a:lnSpc>
              <a:spcBef>
                <a:spcPts val="50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  <a:tab pos="1951989" algn="l"/>
              </a:tabLst>
            </a:pP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НАДПОЧЕЧНИКИ</a:t>
            </a:r>
            <a:r>
              <a:rPr sz="30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играют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важную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роль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половой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дифференциации</a:t>
            </a:r>
            <a:r>
              <a:rPr sz="3000" b="1" spc="-1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плода.</a:t>
            </a:r>
            <a:r>
              <a:rPr sz="30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Их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называют</a:t>
            </a:r>
            <a:r>
              <a:rPr sz="30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третьей</a:t>
            </a:r>
            <a:r>
              <a:rPr sz="3000" b="1" spc="-1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половой</a:t>
            </a:r>
            <a:r>
              <a:rPr sz="3000" b="1" spc="-1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железой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Зачатки </a:t>
            </a: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надпочечников</a:t>
            </a:r>
            <a:r>
              <a:rPr sz="3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половых</a:t>
            </a:r>
            <a:r>
              <a:rPr sz="30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желез</a:t>
            </a:r>
            <a:r>
              <a:rPr sz="30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появляются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одновременно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конце</a:t>
            </a:r>
            <a:r>
              <a:rPr sz="3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5-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й</a:t>
            </a:r>
            <a:r>
              <a:rPr sz="30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недели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эмбриогенеза</a:t>
            </a:r>
            <a:r>
              <a:rPr sz="3000" b="1" spc="-9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складке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первичной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полости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тела.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Кора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надпочечников</a:t>
            </a:r>
            <a:r>
              <a:rPr sz="3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между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3</a:t>
            </a:r>
            <a:r>
              <a:rPr sz="30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и</a:t>
            </a:r>
            <a:r>
              <a:rPr sz="30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60" dirty="0">
                <a:solidFill>
                  <a:srgbClr val="FF66FF"/>
                </a:solidFill>
                <a:latin typeface="Corbel"/>
                <a:cs typeface="Corbel"/>
              </a:rPr>
              <a:t>7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месяцами</a:t>
            </a:r>
            <a:r>
              <a:rPr sz="3000" b="1" spc="-12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внутриутробной</a:t>
            </a:r>
            <a:r>
              <a:rPr sz="3000" b="1" spc="-1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жизни представлена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одной</a:t>
            </a:r>
            <a:r>
              <a:rPr sz="3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зоной,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которая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носит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название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фетальной</a:t>
            </a:r>
            <a:r>
              <a:rPr sz="3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(зона</a:t>
            </a:r>
            <a:r>
              <a:rPr sz="3000" b="1" spc="-14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Х,</a:t>
            </a:r>
            <a:r>
              <a:rPr sz="3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«переходная зона»)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684" y="1057966"/>
            <a:ext cx="4124158" cy="2910580"/>
          </a:xfrm>
        </p:spPr>
        <p:txBody>
          <a:bodyPr>
            <a:noAutofit/>
          </a:bodyPr>
          <a:lstStyle/>
          <a:p>
            <a:pPr marL="214313" indent="-214313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беременности отмечаются повышенная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васкуляризация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гиперемия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влагалища и наружных половых органов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Стенки влагалища становятся легко растяжимыми, как бы подготавливая влагалище для прохождения плода. </a:t>
            </a:r>
          </a:p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Слизистая оболочка значительно утолщается, приобретает синюшную окраску.</a:t>
            </a:r>
          </a:p>
          <a:p>
            <a:endParaRPr lang="ru-RU" sz="1800" dirty="0"/>
          </a:p>
        </p:txBody>
      </p:sp>
      <p:pic>
        <p:nvPicPr>
          <p:cNvPr id="15362" name="Picture 2" descr="http://www.medweb.ru/upload/enarticles/photo_24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43" y="1500424"/>
            <a:ext cx="4177557" cy="30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7136920" y="3759824"/>
            <a:ext cx="534125" cy="417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6084157" y="3759824"/>
            <a:ext cx="534125" cy="41744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" name="Прямоугольник 3"/>
          <p:cNvSpPr/>
          <p:nvPr/>
        </p:nvSpPr>
        <p:spPr>
          <a:xfrm>
            <a:off x="419315" y="4778828"/>
            <a:ext cx="6984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Наружные половые органы во время беременности разрыхляются, слизистая оболочка входа во влагалище также становится синюшного цвета.</a:t>
            </a:r>
          </a:p>
        </p:txBody>
      </p:sp>
    </p:spTree>
    <p:extLst>
      <p:ext uri="{BB962C8B-B14F-4D97-AF65-F5344CB8AC3E}">
        <p14:creationId xmlns:p14="http://schemas.microsoft.com/office/powerpoint/2010/main" val="19017404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1314450"/>
            <a:ext cx="6447501" cy="577516"/>
          </a:xfrm>
        </p:spPr>
        <p:txBody>
          <a:bodyPr>
            <a:normAutofit fontScale="90000"/>
          </a:bodyPr>
          <a:lstStyle/>
          <a:p>
            <a:r>
              <a:rPr lang="ru-RU" dirty="0"/>
              <a:t>Иммунная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891967"/>
            <a:ext cx="8106610" cy="1925052"/>
          </a:xfrm>
        </p:spPr>
        <p:txBody>
          <a:bodyPr>
            <a:normAutofit/>
          </a:bodyPr>
          <a:lstStyle/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Эмбрион и плод человека получают от отца 50 % генетической информации, которая чужеродна для организма матери. </a:t>
            </a:r>
          </a:p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половина генетической информации плода является общей для него и матери. </a:t>
            </a:r>
          </a:p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плод всегда является генетически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полусовместимым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трансплантатом по отношению к организму матери.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26" name="Picture 2" descr="Картинки по запросу мужской зна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128853"/>
            <a:ext cx="1270417" cy="127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8179" y="4417812"/>
            <a:ext cx="103618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50%</a:t>
            </a:r>
          </a:p>
        </p:txBody>
      </p:sp>
      <p:pic>
        <p:nvPicPr>
          <p:cNvPr id="1028" name="Picture 4" descr="http://myfamilydoctor.ru/wp-content/uploads/2016/05/1434056504_baby-in-womb-e141259026127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15" y="3921919"/>
            <a:ext cx="2901344" cy="19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279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535766" y="1458256"/>
            <a:ext cx="4704175" cy="2784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ранним иммунным барьером является блестящая оболочка, которая образует защитный слой вокруг яйцеклетки и в дальнейшем сохраняется от момента оплодотворения почти до стадии имплантации.</a:t>
            </a:r>
          </a:p>
        </p:txBody>
      </p:sp>
      <p:pic>
        <p:nvPicPr>
          <p:cNvPr id="11" name="Picture 2" descr="http://www.zdravosil.ru/uploads/posts/2015-02/5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112130"/>
            <a:ext cx="3166136" cy="287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5239941" y="2726446"/>
            <a:ext cx="1318022" cy="85724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78619" y="3969728"/>
            <a:ext cx="642580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Установлено, что блестящая оболочка непроницаема для иммунных клеток, вследствие чего антитела матери, которые могли бы образоваться в оплодотворенной яйцеклетке и эмбрионе на ранних стадиях развития, не могут пройти через этот барьер.</a:t>
            </a:r>
          </a:p>
        </p:txBody>
      </p:sp>
    </p:spTree>
    <p:extLst>
      <p:ext uri="{BB962C8B-B14F-4D97-AF65-F5344CB8AC3E}">
        <p14:creationId xmlns:p14="http://schemas.microsoft.com/office/powerpoint/2010/main" val="40054430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896816" y="1487233"/>
            <a:ext cx="6218361" cy="39714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4313" indent="-21431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фактором защиты плода является иммунологическая толерантность материнского организма к антигенам плода отцовского происхождения, обусловленная различными механизмами.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реакции антиген-антитело регулируются гуморальными и клеточными механизмами. </a:t>
            </a:r>
          </a:p>
        </p:txBody>
      </p:sp>
    </p:spTree>
    <p:extLst>
      <p:ext uri="{BB962C8B-B14F-4D97-AF65-F5344CB8AC3E}">
        <p14:creationId xmlns:p14="http://schemas.microsoft.com/office/powerpoint/2010/main" val="27189180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beremennuyu.ru/images/beremennuyu/2016/07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9329" y="3009606"/>
            <a:ext cx="3681285" cy="2454190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 rot="5400000">
            <a:off x="6504064" y="2598416"/>
            <a:ext cx="1029440" cy="43407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" name="Прямоугольник 6"/>
          <p:cNvSpPr/>
          <p:nvPr/>
        </p:nvSpPr>
        <p:spPr>
          <a:xfrm>
            <a:off x="5961186" y="1215265"/>
            <a:ext cx="193079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5715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IgG</a:t>
            </a:r>
            <a:endParaRPr lang="ru-RU" sz="5400" b="1" dirty="0">
              <a:ln w="57150">
                <a:solidFill>
                  <a:schemeClr val="accent5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6861" y="1544345"/>
            <a:ext cx="43715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физиологическом развитии беременности гуморальное звено иммунитета, оцениваемое на основании уровня в крови иммуноглобулинов классов  А, М и G, существенно не изменяется, за исключением концентрации иммуноглобулина G, которая в конце беременности несколько снижается в результате перехода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плаценту к плоду. 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14313" indent="-214313">
              <a:spcBef>
                <a:spcPts val="750"/>
              </a:spcBef>
            </a:pP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Не претерпевает значительных изменений во время беременности и такая важнейшая составная часть иммунной системы, как система комплемента. Следовательно, организм беременной не только адекватно отвечает на антигенную стимуляцию плода, но и вырабатывает антитела, связывающие антигены отцовского происхождения.</a:t>
            </a:r>
            <a:b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100" dirty="0"/>
          </a:p>
        </p:txBody>
      </p:sp>
      <p:pic>
        <p:nvPicPr>
          <p:cNvPr id="4" name="Picture 2" descr="Картинки по запросу мужской зна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867150"/>
            <a:ext cx="1270417" cy="127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2927037" y="4498200"/>
            <a:ext cx="600075" cy="4929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АГ</a:t>
            </a:r>
          </a:p>
        </p:txBody>
      </p:sp>
      <p:pic>
        <p:nvPicPr>
          <p:cNvPr id="2050" name="Picture 2" descr="https://nebolet.com/medimg/content/antitela-pri-beremennosti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79" y="3402137"/>
            <a:ext cx="3829287" cy="23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7091493">
            <a:off x="4902340" y="3744577"/>
            <a:ext cx="64312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495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430758">
            <a:off x="5768140" y="3246255"/>
            <a:ext cx="64312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495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686569">
            <a:off x="4745636" y="4863364"/>
            <a:ext cx="64312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495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40577">
            <a:off x="5608775" y="4318576"/>
            <a:ext cx="64312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4950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699422" y="3936216"/>
            <a:ext cx="600075" cy="4929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АГ</a:t>
            </a:r>
          </a:p>
        </p:txBody>
      </p:sp>
      <p:sp>
        <p:nvSpPr>
          <p:cNvPr id="14" name="Овал 13"/>
          <p:cNvSpPr/>
          <p:nvPr/>
        </p:nvSpPr>
        <p:spPr>
          <a:xfrm>
            <a:off x="2292767" y="4681260"/>
            <a:ext cx="600075" cy="4929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АГ</a:t>
            </a:r>
          </a:p>
        </p:txBody>
      </p:sp>
    </p:spTree>
    <p:extLst>
      <p:ext uri="{BB962C8B-B14F-4D97-AF65-F5344CB8AC3E}">
        <p14:creationId xmlns:p14="http://schemas.microsoft.com/office/powerpoint/2010/main" val="31617248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08001" y="1500847"/>
            <a:ext cx="6824784" cy="38874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 время беременности соотношение Т-, В-лимфоцитов, Т-хелперов и              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Т-супрессоров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существенно не меняется, хотя абсолютное количество этих клеток подвержено определенным колебаниям.</a:t>
            </a:r>
          </a:p>
        </p:txBody>
      </p:sp>
      <p:pic>
        <p:nvPicPr>
          <p:cNvPr id="14338" name="Picture 2" descr="https://upload.wikimedia.org/wikipedia/commons/0/0b/Blausen_0624_Lymphocyte_B_ce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0393" y="2794451"/>
            <a:ext cx="2842297" cy="2842297"/>
          </a:xfrm>
          <a:prstGeom prst="rect">
            <a:avLst/>
          </a:prstGeom>
          <a:noFill/>
        </p:spPr>
      </p:pic>
      <p:pic>
        <p:nvPicPr>
          <p:cNvPr id="14340" name="Picture 4" descr="https://upload.wikimedia.org/wikipedia/commons/6/63/Blausen_0625_Lymphocyte_T_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007" y="3020158"/>
            <a:ext cx="2644103" cy="2644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80230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0843" y="1701311"/>
            <a:ext cx="6364658" cy="3686961"/>
          </a:xfrm>
        </p:spPr>
        <p:txBody>
          <a:bodyPr>
            <a:normAutofit/>
          </a:bodyPr>
          <a:lstStyle/>
          <a:p>
            <a:pPr marL="214313" indent="-214313">
              <a:buClr>
                <a:srgbClr val="90C226"/>
              </a:buClr>
            </a:pP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количества лимфоцитов, характерное при беременности, не имеет существенного значения в процессах иммуномодуляции. </a:t>
            </a:r>
          </a:p>
          <a:p>
            <a:pPr marL="214313" indent="-214313">
              <a:buClr>
                <a:srgbClr val="90C226"/>
              </a:buClr>
            </a:pP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для физиологически протекающей беременности характерна известная иммунологическая толерантность материнского организма к антигенам плода отцовского генеза. </a:t>
            </a:r>
          </a:p>
          <a:p>
            <a:pPr marL="214313" indent="-214313">
              <a:buClr>
                <a:srgbClr val="90C226"/>
              </a:buClr>
            </a:pP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толерантность обусловлена рядом факторов. Большую роль играют гормоны и специфические белки плаценты.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697" y="1426992"/>
            <a:ext cx="7183511" cy="759656"/>
          </a:xfrm>
        </p:spPr>
        <p:txBody>
          <a:bodyPr>
            <a:noAutofit/>
          </a:bodyPr>
          <a:lstStyle/>
          <a:p>
            <a:pPr marL="214313" indent="-214313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Выраженными иммунодепрессивными свойствами обладает хорионический гонадотропин, 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100" dirty="0"/>
          </a:p>
        </p:txBody>
      </p:sp>
      <p:pic>
        <p:nvPicPr>
          <p:cNvPr id="84994" name="Picture 2" descr="https://upload.wikimedia.org/wikipedia/commons/thumb/7/72/Blastocyst_English.svg/2000px-Blastocyst_English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527" y="2281431"/>
            <a:ext cx="4193784" cy="3476653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10800000">
            <a:off x="3450102" y="4359937"/>
            <a:ext cx="1106060" cy="41744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" name="Прямоугольник 6"/>
          <p:cNvSpPr/>
          <p:nvPr/>
        </p:nvSpPr>
        <p:spPr>
          <a:xfrm>
            <a:off x="242668" y="4074524"/>
            <a:ext cx="3133579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хорионический гонадотропин</a:t>
            </a:r>
            <a:endParaRPr lang="ru-RU" sz="330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3385" y="1994391"/>
            <a:ext cx="3094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который продуцируется </a:t>
            </a:r>
            <a:r>
              <a:rPr lang="ru-RU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трофобластом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 самых ранних стадий беременности. </a:t>
            </a:r>
            <a:endParaRPr lang="ru-RU" sz="135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1314451"/>
            <a:ext cx="6793132" cy="903849"/>
          </a:xfrm>
        </p:spPr>
        <p:txBody>
          <a:bodyPr>
            <a:normAutofit fontScale="90000"/>
          </a:bodyPr>
          <a:lstStyle/>
          <a:p>
            <a:pPr marL="214313" indent="-214313">
              <a:spcBef>
                <a:spcPts val="75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Аналогичными свойствами обладает плацентарный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лактоген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http://www.materinstvo.ru/content/article_images/articles_9969/plaze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3" y="1986081"/>
            <a:ext cx="1650644" cy="20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38562" y="1953380"/>
            <a:ext cx="2870798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лактоген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прогестерон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эстрогены</a:t>
            </a:r>
            <a:endParaRPr lang="ru-RU" sz="30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268415" y="2756219"/>
            <a:ext cx="1106060" cy="41744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" name="Прямоугольник 6"/>
          <p:cNvSpPr/>
          <p:nvPr/>
        </p:nvSpPr>
        <p:spPr>
          <a:xfrm>
            <a:off x="334106" y="4085787"/>
            <a:ext cx="715694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этими гормонами известную роль в процессах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иммуносупрессии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играют также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глюкокортикоиды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прогестерон и эстрогены, которые в возрастающем количестве вырабатываются плацентой на протяжении беременности.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062" y="22705"/>
            <a:ext cx="8633937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23850" y="908050"/>
            <a:ext cx="8445500" cy="5834380"/>
          </a:xfrm>
          <a:custGeom>
            <a:avLst/>
            <a:gdLst/>
            <a:ahLst/>
            <a:cxnLst/>
            <a:rect l="l" t="t" r="r" b="b"/>
            <a:pathLst>
              <a:path w="8445500" h="5834380">
                <a:moveTo>
                  <a:pt x="8445500" y="0"/>
                </a:moveTo>
                <a:lnTo>
                  <a:pt x="0" y="0"/>
                </a:lnTo>
                <a:lnTo>
                  <a:pt x="0" y="5834062"/>
                </a:lnTo>
                <a:lnTo>
                  <a:pt x="8445500" y="5834062"/>
                </a:lnTo>
                <a:lnTo>
                  <a:pt x="84455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1169" y="1371600"/>
            <a:ext cx="8215630" cy="37744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4965" marR="5080" indent="-342900">
              <a:lnSpc>
                <a:spcPts val="3240"/>
              </a:lnSpc>
              <a:spcBef>
                <a:spcPts val="50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Фетальная</a:t>
            </a:r>
            <a:r>
              <a:rPr sz="3000" b="1" spc="-114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зона</a:t>
            </a:r>
            <a:r>
              <a:rPr sz="30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коры</a:t>
            </a:r>
            <a:r>
              <a:rPr sz="3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надпочечников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представлена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гипертрофированной</a:t>
            </a:r>
            <a:r>
              <a:rPr sz="30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сетчатой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зоной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которая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гистологически характеризуется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наличием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крупных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эозинофильных</a:t>
            </a:r>
            <a:r>
              <a:rPr sz="3000" b="1" spc="-10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клеток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последующем начинается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частичная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атрофия</a:t>
            </a:r>
            <a:r>
              <a:rPr sz="3000" b="1" spc="-114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9900"/>
                </a:solidFill>
                <a:latin typeface="Corbel"/>
                <a:cs typeface="Corbel"/>
              </a:rPr>
              <a:t>сетчатой</a:t>
            </a:r>
            <a:r>
              <a:rPr sz="3000" b="1" spc="-11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9900"/>
                </a:solidFill>
                <a:latin typeface="Corbel"/>
                <a:cs typeface="Corbel"/>
              </a:rPr>
              <a:t>зоны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после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7-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го</a:t>
            </a:r>
            <a:r>
              <a:rPr sz="30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месяца</a:t>
            </a:r>
            <a:r>
              <a:rPr sz="30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отчетливо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формируется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пучковая</a:t>
            </a:r>
            <a:r>
              <a:rPr sz="3000" b="1" spc="-114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30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клубочковая</a:t>
            </a:r>
            <a:r>
              <a:rPr sz="30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зоны.</a:t>
            </a:r>
            <a:r>
              <a:rPr sz="3000" b="1" spc="-14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Атрофируясь, </a:t>
            </a:r>
            <a:r>
              <a:rPr sz="3000" b="1" spc="-25" dirty="0">
                <a:solidFill>
                  <a:srgbClr val="FF9900"/>
                </a:solidFill>
                <a:latin typeface="Corbel"/>
                <a:cs typeface="Corbel"/>
              </a:rPr>
              <a:t>сетчатая</a:t>
            </a:r>
            <a:r>
              <a:rPr sz="30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зона</a:t>
            </a:r>
            <a:r>
              <a:rPr sz="30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никогда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исчезает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полностью.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1" y="1722414"/>
            <a:ext cx="7573888" cy="3665858"/>
          </a:xfrm>
        </p:spPr>
        <p:txBody>
          <a:bodyPr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гормонов, подавлению реакций иммунитета материнского организма способствуют </a:t>
            </a:r>
            <a:r>
              <a:rPr lang="ru-RU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альфа-фетопротеин</a:t>
            </a:r>
            <a:r>
              <a:rPr lang="ru-RU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белок, продуцируемый эмбриональными клетками печени, а также некоторые белки плаценты зоны беременности (а2-гликопротеин и </a:t>
            </a:r>
            <a:r>
              <a:rPr lang="ru-RU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трофобластический</a:t>
            </a:r>
            <a:r>
              <a:rPr lang="ru-RU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гликопротеид).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белки плаценты в совокупности с хорионическим гонадотропином и плацентарным </a:t>
            </a:r>
            <a:r>
              <a:rPr lang="ru-RU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лактогеном</a:t>
            </a:r>
            <a:r>
              <a:rPr lang="ru-RU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создают как бы зону биологической защиты </a:t>
            </a:r>
            <a:r>
              <a:rPr lang="ru-RU" sz="22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фетоплацентарного</a:t>
            </a:r>
            <a:r>
              <a:rPr lang="ru-RU" sz="22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от действия клеточных и гуморальных компонентов иммунной системы матери.</a:t>
            </a:r>
          </a:p>
          <a:p>
            <a:endParaRPr lang="ru-RU" sz="225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41" y="1441059"/>
            <a:ext cx="7679396" cy="4090181"/>
          </a:xfrm>
        </p:spPr>
        <p:txBody>
          <a:bodyPr>
            <a:noAutofit/>
          </a:bodyPr>
          <a:lstStyle/>
          <a:p>
            <a:pPr marL="214313" indent="-214313">
              <a:spcBef>
                <a:spcPts val="750"/>
              </a:spcBef>
            </a:pP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Большую роль в иммунной защите плода играет плацента. </a:t>
            </a:r>
            <a:b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Наличие </a:t>
            </a:r>
            <a:r>
              <a:rPr lang="ru-RU" sz="21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трофобластического</a:t>
            </a: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 затем и плацентарного барьеров, разделяющих организм матери и плода, обусловливает выраженные защитные функции. </a:t>
            </a:r>
            <a:b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Установлено, что </a:t>
            </a:r>
            <a:r>
              <a:rPr lang="ru-RU" sz="21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трофобласт</a:t>
            </a: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резистентен</a:t>
            </a: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 иммунному отторжению. </a:t>
            </a:r>
            <a:b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Кроме того, </a:t>
            </a:r>
            <a:r>
              <a:rPr lang="ru-RU" sz="21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трофобласт</a:t>
            </a: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 всех сторон окружен слоем аморфного </a:t>
            </a:r>
            <a:r>
              <a:rPr lang="ru-RU" sz="21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фибриноидного</a:t>
            </a: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вещества, состоящего из </a:t>
            </a:r>
            <a:r>
              <a:rPr lang="ru-RU" sz="21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мукополисахаридов</a:t>
            </a: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Этот слой надежно защищает плод от иммунологической агрессии организма матери. </a:t>
            </a:r>
            <a:b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1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392" y="1082333"/>
            <a:ext cx="6866987" cy="2552700"/>
          </a:xfrm>
        </p:spPr>
        <p:txBody>
          <a:bodyPr>
            <a:normAutofit/>
          </a:bodyPr>
          <a:lstStyle/>
          <a:p>
            <a:pPr marL="214313" indent="-214313">
              <a:spcBef>
                <a:spcPts val="750"/>
              </a:spcBef>
            </a:pPr>
            <a: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Известная роль в подавлении иммунных реакций в плаценте принадлежит также Т- и В-лимфоцитам, макрофагам, гранулоцитам и некоторым другим клеточным элементам, которые обнаруживают в тканях плаценты. </a:t>
            </a:r>
            <a:br>
              <a:rPr lang="ru-RU" sz="2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100" dirty="0"/>
          </a:p>
        </p:txBody>
      </p:sp>
      <p:pic>
        <p:nvPicPr>
          <p:cNvPr id="4" name="Picture 2" descr="https://upload.wikimedia.org/wikipedia/commons/0/0b/Blausen_0624_Lymphocyte_B_ce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136" y="3320856"/>
            <a:ext cx="2384473" cy="2384473"/>
          </a:xfrm>
          <a:prstGeom prst="rect">
            <a:avLst/>
          </a:prstGeom>
          <a:noFill/>
        </p:spPr>
      </p:pic>
      <p:pic>
        <p:nvPicPr>
          <p:cNvPr id="5" name="Picture 4" descr="https://upload.wikimedia.org/wikipedia/commons/6/63/Blausen_0625_Lymphocyte_T_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65" y="3509363"/>
            <a:ext cx="2218203" cy="2218203"/>
          </a:xfrm>
          <a:prstGeom prst="rect">
            <a:avLst/>
          </a:prstGeom>
          <a:noFill/>
        </p:spPr>
      </p:pic>
      <p:pic>
        <p:nvPicPr>
          <p:cNvPr id="88066" name="Picture 2" descr="http://immuno-oncologynews.com/wp-content/uploads/2015/03/shutterstock_41700709-1024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7734" y="3526595"/>
            <a:ext cx="2084912" cy="2084912"/>
          </a:xfrm>
          <a:prstGeom prst="rect">
            <a:avLst/>
          </a:prstGeom>
          <a:noFill/>
        </p:spPr>
      </p:pic>
      <p:pic>
        <p:nvPicPr>
          <p:cNvPr id="88068" name="Picture 4" descr="https://upload.wikimedia.org/wikipedia/commons/5/5d/Blausen_0077_Basoph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932" y="3220622"/>
            <a:ext cx="2401436" cy="2401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552" y="2316773"/>
            <a:ext cx="4714630" cy="2552700"/>
          </a:xfrm>
        </p:spPr>
        <p:txBody>
          <a:bodyPr>
            <a:noAutofit/>
          </a:bodyPr>
          <a:lstStyle/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Таким образом, иммунологические взаимоотношения системы мать-плод являются физиологическим процессом, направленным на создание и обеспечение необходимых условий для нормального развития плода. Нарушение этого процесса нередко приводит к развитию патологии беременности (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невынашивание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гестозы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и др.).</a:t>
            </a:r>
            <a:br>
              <a:rPr lang="ru-RU" sz="2100" dirty="0"/>
            </a:br>
            <a:endParaRPr lang="ru-RU" sz="2100" dirty="0"/>
          </a:p>
        </p:txBody>
      </p:sp>
      <p:pic>
        <p:nvPicPr>
          <p:cNvPr id="87042" name="Picture 2" descr="http://bebifam.ru/wp-content/uploads/2016/04/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0342" y="2190396"/>
            <a:ext cx="3544216" cy="2661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DEDBC-B02B-6CBE-B1C5-2C59B4DD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DAA1A-996A-76C6-6889-3FC97599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Функционирование женской репродуктивной системы зависит от правильного развития и регуляции гипоталамо-­гипофизарно-­яичниковой оси (ГГЯО), ее основным интегрирующим элементом является Гонадотропин-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Рилизинг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Гормон (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). С момента установления роли пульсационной секреции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при половом созревании и циклической функции яичников были предприняты многочисленные попытки изучения регуляторных факторов, контролирующих секрецию гонадотропинов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048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3EAF86-B59D-F1E6-C2B6-43D866845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76672"/>
            <a:ext cx="8352928" cy="6381328"/>
          </a:xfrm>
        </p:spPr>
        <p:txBody>
          <a:bodyPr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Важным открытием (2003) стали идентификация и установление функции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половой дифференциации головного мозга, секреции гонадотропинов и индукции овуляции. Обнаружены случаи делеции и инактивации гена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у пациентов с семейной или спорадической формой идиопатического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гипогонадотропного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гипогонадизма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Считается, что скоординированная работа репродуктивной системы — это энергозатратный процесс. Экспериментальные и клинические исследования продемонстрировали ингибирующее влияние отрицательного энергетического баланса на функцию гипоталамуса и гипофиза. Нейроны, экспрессирующие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" sz="18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нейроны), можно считать медиаторами между энергетическим балансом и репродуктивной системой.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6878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7EEDB41-9777-5AE5-8E16-B6A058694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 lnSpcReduction="10000"/>
          </a:bodyPr>
          <a:lstStyle/>
          <a:p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Лиганд­рецепторная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система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br>
              <a:rPr lang="ru-RU" dirty="0"/>
            </a:b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идентифицированный в 1996 г., относится к семейству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RF­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аминопептидов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Он кодируется геном </a:t>
            </a:r>
            <a:r>
              <a:rPr lang="en" sz="18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расположенным в локусе 1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q32.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Гидрофобный белок,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содержит 145 аминокислотных остатков, в результате расщепления он может распадаться на относительно короткие формы пептидов: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54, 14, 13, 10. Основной его активной формой у человека является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54.</a:t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Первоначально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был определен как супрессор метастазирования опухолей, поскольку его экспрессия оказалась минимальной или даже отсутствовала при метастазирующих злокачественных заболеваниях, а при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неметастазирующих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она остается неизменной. Предполагают, что это свойство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связано с индукцией апоптоза в опухолевых клетках. Биологическую активность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определяет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С­концевой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участок, отвечающий за связывание с рецептором.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2001 г., спустя 5 лет после открытия белка, была выявлена значимая связь между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лигандом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) и рецептором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GPR54 (G­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протеин­связанный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рецептор), именуемым в настоящее время </a:t>
            </a:r>
            <a:r>
              <a:rPr lang="en" sz="18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KISS1R 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[7]. </a:t>
            </a:r>
            <a:r>
              <a:rPr lang="en" sz="18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KISS1R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состоит из 398 аминокислот и относится к семейству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родопсиновых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рецепторов, сопряженных с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протеинами 7 трансмембранными доменами. Установлено, что взаимодействие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 рецептором сопровождается активацией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протеинов и увеличением уровня внутриклеточного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Ca2+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 последующей внутриядерной активацией синтеза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ингибированием пролиферации клеток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2308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5C4B23-EC09-B255-72E7-C498C0D20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76672"/>
            <a:ext cx="8892480" cy="67687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Роль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регуляции секреции гонадотропинов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Способность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потенцировать секрецию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была впервые описана в 2003 г. Исследования подтвердили, что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усиливает секрецию ЛГ и ФСГ как у женщин, так и у мужчин. Стимулирующее воздействие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на ГГЯО было выявлено при различных физиологических состояниях, в различные фазы менструального цикла, а также при беременности и лактации.</a:t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Установлено, что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синтезируется во многих органах: в гипоталамусе, плаценте, гонадах, почках, поджелудочной железе, печени, кишечнике, аорте, коронарных артериях и пупочной вене [13]. Экспрессия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его рецептора в гипоталамусе происходит в основном в нейронах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ядра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антеровентрального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перивентрикулярного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преоптической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области. Обе популяции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по­разному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участвуют в передаче эффекта половых гормонов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Представляется, что между нейронами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преоптического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ядра и эстрогенами возникает положительная обратная связь, ответственная за формирование пика ЛГ, в то время как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ядре существуют и положительная, и отрицательная обратные связи.</a:t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Известно, что повышение уровней эстрогенов в конце фолликулярной фазы менструального цикла способно инициировать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преовуляторный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пик гонадотропинов. Положительная обратная связь осуществляется преимущественно через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эстрогеновые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рецепторы 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α,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их экспрессия отсутствует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отличие от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нейронов. Поэтому эстрогены способны связываться с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эстрогеновыми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рецепторами 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α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нейронов, усиливать секрецию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Есть данные, что экзогенное введение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сильнее повышает концентрацию ЛГ, чем ФСГ. Возможно, это связано с большей устойчивостью ФСГ к влиянию пульсовой секреции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с подавляющим воздействием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ингибина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А и В на секрецию ФСГ.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6683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930020-A9E1-1858-84B6-4C74DB391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5865515"/>
          </a:xfrm>
        </p:spPr>
        <p:txBody>
          <a:bodyPr>
            <a:normAutofit fontScale="40000" lnSpcReduction="20000"/>
          </a:bodyPr>
          <a:lstStyle/>
          <a:p>
            <a:r>
              <a:rPr lang="ru-RU" sz="50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Котрансмиттеры</a:t>
            </a:r>
            <a:r>
              <a:rPr lang="ru-RU" sz="50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50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кисспептинергической</a:t>
            </a:r>
            <a:r>
              <a:rPr lang="ru-RU" sz="5000" b="1" i="0" u="none" strike="noStrike" dirty="0">
                <a:solidFill>
                  <a:srgbClr val="000000"/>
                </a:solidFill>
                <a:effectLst/>
                <a:latin typeface="+mj-lt"/>
              </a:rPr>
              <a:t> системы</a:t>
            </a:r>
            <a:br>
              <a:rPr lang="ru-RU" dirty="0"/>
            </a:b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Считается, что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KISS1­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нейроны в зоне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аркуатного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ядра способны экспрессировать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нейротрансмиттеры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—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нейрокинин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 и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динорфин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KND­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нейроны). Полагают, что с помощью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аутосинапсов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они участвуют в регуляции секреции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кисспептина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Динорфин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является эндогенным опиоидным пептидом, он связывается с </a:t>
            </a:r>
            <a:r>
              <a:rPr lang="el-GR" sz="3400" b="0" i="0" u="none" strike="noStrike" dirty="0">
                <a:solidFill>
                  <a:srgbClr val="000000"/>
                </a:solidFill>
                <a:effectLst/>
              </a:rPr>
              <a:t>κ­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опиоидным рецептором и участвует в отрицательной обратной связи между прогестероном и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ГнРГ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. Подобные взаимодействия способствуют ингибированию секреции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кисспептина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и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ГнРГ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ru-RU" sz="3400" b="0" i="0" u="none" strike="noStrike" dirty="0">
                <a:solidFill>
                  <a:srgbClr val="000000"/>
                </a:solidFill>
                <a:effectLst/>
              </a:rPr>
            </a:br>
            <a:br>
              <a:rPr lang="ru-RU" sz="3400" dirty="0"/>
            </a:b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Повышение уровня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динорфина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, возникающее в ответ на стресс и физические нагрузки, может подавлять секрецию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ГнРГ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и ЛГ, вызывая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ановуляцию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и даже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гипогонадотропную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аменорею. Применение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налоксона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(блокатора опиоидных рецепторов) способно нормализовать выработку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ГнРГ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, восстановить ритм менструаций и овуляции.</a:t>
            </a:r>
            <a:br>
              <a:rPr lang="ru-RU" sz="3400" b="0" i="0" u="none" strike="noStrike" dirty="0">
                <a:solidFill>
                  <a:srgbClr val="000000"/>
                </a:solidFill>
                <a:effectLst/>
              </a:rPr>
            </a:br>
            <a:br>
              <a:rPr lang="ru-RU" sz="3400" dirty="0"/>
            </a:b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Нейрокинин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В, связываясь с рецептором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NK3R, 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напротив, стимулирует секрецию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кисспептина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 гипоталамусе. Данные литературы свидетельствуют, что введение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нейрокинина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 или селективного агониста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NK3R (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сенктида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) может стимулировать овуляторный пик ЛГ. Что касается экспрессии гена </a:t>
            </a:r>
            <a:r>
              <a:rPr lang="en" sz="3400" b="0" i="1" u="none" strike="noStrike" dirty="0">
                <a:solidFill>
                  <a:srgbClr val="000000"/>
                </a:solidFill>
                <a:effectLst/>
              </a:rPr>
              <a:t>TAC3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отвечающего за синтез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нейрокинина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В, она зависит от уровней половых стероидов, предположительно, по механизму отрицательной обратной связи. Показано, что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овариоэктомия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стимулирует экспрессию гена </a:t>
            </a:r>
            <a:r>
              <a:rPr lang="en" sz="3400" b="0" i="1" u="none" strike="noStrike" dirty="0">
                <a:solidFill>
                  <a:srgbClr val="000000"/>
                </a:solidFill>
                <a:effectLst/>
              </a:rPr>
              <a:t>TAC3 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в нейронах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аркуатного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ядра. Терапия эстрогенами, напротив, подавляет экспрессию гена и секрецию ЛГ.</a:t>
            </a:r>
            <a:br>
              <a:rPr lang="ru-RU" sz="3400" dirty="0"/>
            </a:b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Следует отметить, что подобные результаты не были получены у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KISS1R­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нокаутных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мышей. Это может указывать, что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нейрокинин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 является важным регулятором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кисспептинергической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сигнальной системы. Мутации, инактивирующие ген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нейрокинина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В и его рецептора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NK3R, 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сопряжены с крайне низкими уровнями ЛГ (при нормальных уровнях ФСГ), с возникновением гипоталамического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гипогонадизма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и бесплодия. Инактивирующие мутации гена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KISS1R, 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ответственные за экспрессию рецептора к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кисспептину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, ассоциируются с низкими концентрациями и ЛГ, и ФСГ.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KND­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нейроны связаны с передачей сигнала эстрадиола в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аркуатном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ядре головного мозга, регулирующего тепловыделение. В эксперименте показано, что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аблация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KND­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нейронов снижает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вазодилатацию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сосудов кожи и частично блокирует действие эстрадиола на терморегуляцию. Предполагают, что </a:t>
            </a:r>
            <a:r>
              <a:rPr lang="en" sz="3400" b="0" i="0" u="none" strike="noStrike" dirty="0">
                <a:solidFill>
                  <a:srgbClr val="000000"/>
                </a:solidFill>
                <a:effectLst/>
              </a:rPr>
              <a:t>KND­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нейроны </a:t>
            </a:r>
            <a:r>
              <a:rPr lang="ru-RU" sz="3400" b="0" i="0" u="none" strike="noStrike" dirty="0" err="1">
                <a:solidFill>
                  <a:srgbClr val="000000"/>
                </a:solidFill>
                <a:effectLst/>
              </a:rPr>
              <a:t>аркуатного</a:t>
            </a:r>
            <a:r>
              <a:rPr lang="ru-RU" sz="3400" b="0" i="0" u="none" strike="noStrike" dirty="0">
                <a:solidFill>
                  <a:srgbClr val="000000"/>
                </a:solidFill>
                <a:effectLst/>
              </a:rPr>
              <a:t> ядра контролируют теплоотдачу и участвуют в патогенезе приливов жара у женщин в постменопаузе.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42937115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4F7B2B-3694-99F7-7782-9791D6828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577483"/>
          </a:xfrm>
        </p:spPr>
        <p:txBody>
          <a:bodyPr/>
          <a:lstStyle/>
          <a:p>
            <a:pPr marL="0" indent="0">
              <a:buNone/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Роль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половом созревании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Среди причин идиопатического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гипогонадизма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приблизительно 2% составляют инактивирующие мутации гена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его рецептора. В экспериментальных исследованиях показано, что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KISS1R­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нокаутные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мыши не достигают половой зрелости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из­за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отсутствия секреции ЛГ и активности гена С­</a:t>
            </a:r>
            <a:r>
              <a:rPr lang="en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fos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маркера клеточной пролиферации, дифференцировки и нейрональной активности). В то же время активирующие мутации гена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 его рецептора связаны со стимуляцией сигнального пути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преждевременным половым созреванием . Ключевым в его индукции считается увеличение активности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ГнРГ­нейронов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секреции гонадотропинов. Исследования на животных показали рост экспрессии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KISS1R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преоптическом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ядрах гипоталамуса к моменту полового созревания. Согласно имеющимся данным, экзогенное введение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лабораторным животным стимулирует секрецию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приводит к преждевременному половому созреванию.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727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219" y="-199005"/>
            <a:ext cx="8051737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765175"/>
            <a:ext cx="8785225" cy="5977255"/>
          </a:xfrm>
          <a:custGeom>
            <a:avLst/>
            <a:gdLst/>
            <a:ahLst/>
            <a:cxnLst/>
            <a:rect l="l" t="t" r="r" b="b"/>
            <a:pathLst>
              <a:path w="8785225" h="5977255">
                <a:moveTo>
                  <a:pt x="8785225" y="0"/>
                </a:moveTo>
                <a:lnTo>
                  <a:pt x="0" y="0"/>
                </a:lnTo>
                <a:lnTo>
                  <a:pt x="0" y="5976937"/>
                </a:lnTo>
                <a:lnTo>
                  <a:pt x="8785225" y="5976937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1320165"/>
            <a:ext cx="8477250" cy="514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159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Функциональная</a:t>
            </a:r>
            <a:r>
              <a:rPr sz="3000" b="1" spc="-10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активность</a:t>
            </a:r>
            <a:r>
              <a:rPr sz="3000" b="1" spc="-9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надпочечников</a:t>
            </a:r>
            <a:r>
              <a:rPr sz="30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образовании</a:t>
            </a:r>
            <a:r>
              <a:rPr sz="30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стероидных</a:t>
            </a:r>
            <a:r>
              <a:rPr sz="3000" b="1" spc="-1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гормонов: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андрогенов</a:t>
            </a:r>
            <a:r>
              <a:rPr sz="30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и</a:t>
            </a:r>
            <a:r>
              <a:rPr sz="3000" b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9900"/>
                </a:solidFill>
                <a:latin typeface="Corbel"/>
                <a:cs typeface="Corbel"/>
              </a:rPr>
              <a:t>кортизола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По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выработке </a:t>
            </a:r>
            <a:r>
              <a:rPr sz="3000" b="1" spc="-20" dirty="0">
                <a:solidFill>
                  <a:srgbClr val="FF9900"/>
                </a:solidFill>
                <a:latin typeface="Corbel"/>
                <a:cs typeface="Corbel"/>
              </a:rPr>
              <a:t>кортизола</a:t>
            </a:r>
            <a:r>
              <a:rPr sz="30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кв.м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поверхности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тела новорожденный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уступает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детям последующих</a:t>
            </a:r>
            <a:r>
              <a:rPr sz="30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возрастов.</a:t>
            </a:r>
            <a:endParaRPr sz="3000">
              <a:latin typeface="Corbel"/>
              <a:cs typeface="Corbel"/>
            </a:endParaRPr>
          </a:p>
          <a:p>
            <a:pPr marL="355600" marR="5080" indent="-342900">
              <a:lnSpc>
                <a:spcPct val="100000"/>
              </a:lnSpc>
              <a:spcBef>
                <a:spcPts val="69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Мозговое</a:t>
            </a:r>
            <a:r>
              <a:rPr sz="3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вещество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надпочечников</a:t>
            </a:r>
            <a:r>
              <a:rPr sz="30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-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эктодермального</a:t>
            </a:r>
            <a:r>
              <a:rPr sz="3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происхождения,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его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эмбриогенез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заканчивается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3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3-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му</a:t>
            </a:r>
            <a:r>
              <a:rPr sz="30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месяцу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,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затем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вырабатывается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норадреналин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а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затем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–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адреналин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CDDA4-52C6-01A3-9448-0EAA73C9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CC945-8EA5-35FD-80FB-C4314BB2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435280" cy="5976664"/>
          </a:xfrm>
        </p:spPr>
        <p:txBody>
          <a:bodyPr>
            <a:normAutofit fontScale="85000" lnSpcReduction="10000"/>
          </a:bodyPr>
          <a:lstStyle/>
          <a:p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энергетический гомеостаз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Репродуктивная система очень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энергозатратна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но не является определяющей для сохранения жизни, поэтому ингибирование ГГЯО стало эволюционным механизмом существования в условиях энергетического дефицита. Данные литературы демонстрируют значимость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 не только в регуляции репродуктивной системы, но и в энергетическом гомеостазе. В большинстве случаев отрицательный энергетический баланс способствует подавлению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кисспептинэргической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системы. Показано, что 72­часовое голодание приводит к снижению экспрессии мРНК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гипоталамусе, уменьшению концентрации ЛГ и количества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ядре гипоталамуса и к развитию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гипогонадотропного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гипогонадизма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Основные метаболические регуляторы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— лептин, инсулин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Лептин продуцируется преимущественно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адипоцитами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белой жировой ткани, в меньшей степени — плацентой, эпителием молочных желез, скелетной мускулатурой и слизистой желудка. Лептин, являясь медиатором энергетического баланса, способен стимулировать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ГнРГ­нейроны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Однако они лишены рецепторов к лептину, в то время как примерно 40%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аркуатного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ядра экспрессируют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лептиновые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рецепторы. Дефицит лептина, вызванный мутациями, инактивирующими его ген, длительным ограничением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каллоража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потребляемой пищи, декомпенсированным сахарным диабетом, ассоциирован с низкой экспрессией гена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 снижением секреции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Было показано, что линии мышей с нокаутированным геном лептина (</a:t>
            </a:r>
            <a:r>
              <a:rPr lang="en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)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 люди с врожденной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лептиновой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недостаточностью страдают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гипогонадотропным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гипогонадизмом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бесплодием. При функциональной гипоталамической аменорее также отмечены низкие уровни лептина. 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лептин­дефицитных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)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мышей наблюдается снижение экспрессии мРНК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ядре гипоталамуса. Введение лептина в условиях пищевого дефицита приводит к увеличению экспрессии мРНК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у мышей и активации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аркуатных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ядрах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7786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28EBF1-5212-09F3-7657-12632499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76672"/>
            <a:ext cx="9145016" cy="7056784"/>
          </a:xfrm>
        </p:spPr>
        <p:txBody>
          <a:bodyPr>
            <a:normAutofit fontScale="92500" lnSpcReduction="20000"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Медиаторами действия лептина являются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орексигенные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факторы, нейропептиды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Y (NPY 1–4).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Лептин способен подавлять секрецию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ядре гипоталамуса, что приводит к повышению аппетита при уменьшении активности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нейронов. Введение экзогенного лептина снижает экспрессию мРНК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 восстанавливает фертильность 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лептин­дефицитных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мышей [33]. Есть данные и о том, что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10 может подавлять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нейрональную активность через непрямые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GABA­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эргические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синаптические механизмы или через взаимодействие с рецепторами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NPY,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способствуя восстановлению фертильности [34].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Как уже указывалось, посредством влияния на центр питания гипоталамуса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стимулирует пищевое поведение [35]. Чувство голода сигнализирует об отрицательном энергетическом балансе в организме, в ответ увеличивается концентрация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NPY.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Хроническое повышение уровня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ядре гипоталамуса приводит к подавлению активности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кисспептинэргической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системы и, как следствие, к снижению экспрессии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На фоне восстановления положительного энергетического баланса и оптимального уровня «гормонов насыщения» (лептина и инсулина) замечены уменьшение активности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нейронов и восстановление экспрессии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В. </a:t>
            </a:r>
            <a:r>
              <a:rPr lang="en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Meczekalski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соавт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обнаружили низкие уровни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сыворотке крови у пациенток с гипоталамической аменореей, связанной со снижением массы тела, по сравнению с женщинами, имеющими регулярный менструальный цикл [36].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Помимо лептина и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NPY,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 метаболическим регуляторам относится инсулин, однако сведения о степени его влияния на функцию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кисспептиновой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системы весьма противоречивы и малочисленны. Есть данные, что инсулин может осуществлять контроль метаболизма углеводов на уровне гипоталамуса [37]. В некоторых исследованиях показано, что инсулин, взаимодействуя с инсулиновым рецептором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способствует секреции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Приводятся также данные о том, что мыши с нокаутированным геном инсулинового рецептора страдают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гипогонадотропным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гипогонадизмом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метаболическими нарушениями, хотя в некоторых публикациях указано, что селективная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аблация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инсулинового рецептора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не способствует снижению фертильности, тогда как потеря инсулинового рецептора в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KISS1­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нейронах и ИПФР1­рецептора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приводит к задержке полового созревания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0302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6C37543-F84D-6F5C-F0E1-B01CFAE01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>
            <a:normAutofit lnSpcReduction="10000"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 регуляции пищевого поведения важную роль играет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— пептидный гормон, состоящий из 28 аминокислот, который синтезируется преимущественно в париетальных клетках желудка, заметно меньше — в легких, кишечнике, поджелудочной железе, яичках, плаценте, почках и ЦНС. </a:t>
            </a:r>
          </a:p>
          <a:p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Грелин­продуцирующие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нейроны обнаружены также 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аркуатном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ядре гипоталамуса и гипофиза.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Эффекты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регуляции пищевого поведения и репродуктивной системы антагонистичны таковым лептина. В отличие от лептина и инсулина, повышение уровня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является индикатором дефицита энергии. Ингибирующее воздействие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на репродуктивную функцию может опосредоваться через действие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Это показано в исследованиях, в которых введение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снижало экспрессию гена </a:t>
            </a:r>
            <a:r>
              <a:rPr lang="en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KISS1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 пульсационную активность ЛГ 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Согласно данным литературы, у пациенток с функциональной гипоталамической аменореей, связанной с чрезмерными физическими нагрузками или резким снижением массы тела, отмечается повышение уровня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по сравнению с женщинами, имеющими регулярный ритм менструаций. </a:t>
            </a: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Кроме этого, есть предположение, что высокая концентрация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грелина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связанная с подавлением ГГЯО, приводит к сохранению аменореи у женщин даже после восстановления массы тела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4496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0F772F-3A8E-F8CC-A810-36C0F0FD2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976664"/>
          </a:xfrm>
        </p:spPr>
        <p:txBody>
          <a:bodyPr>
            <a:normAutofit fontScale="92500" lnSpcReduction="20000"/>
          </a:bodyPr>
          <a:lstStyle/>
          <a:p>
            <a:r>
              <a:rPr lang="ru-RU" sz="23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Влияние стресса на </a:t>
            </a:r>
            <a:r>
              <a:rPr lang="ru-RU" sz="21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кисспептинэргическую</a:t>
            </a:r>
            <a:r>
              <a:rPr lang="ru-RU" sz="21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систему</a:t>
            </a:r>
          </a:p>
          <a:p>
            <a:br>
              <a:rPr lang="ru-RU" dirty="0"/>
            </a:b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Подавление функционирования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кисспептинэргической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системы наблюдается не только при энергетическом дефиците, но и при хроническом стрессе и воспалении.</a:t>
            </a:r>
            <a:br>
              <a:rPr lang="ru-RU" sz="1900" dirty="0">
                <a:latin typeface="+mj-lt"/>
              </a:rPr>
            </a:b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Ответная реакция организма на стресс проявляется активацией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гипоталамо­гипофизарно­надпочечниковой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системы, в частности усилением секреции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кортиколиберина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и глюкокортикоидов. Открытие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кисспептина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позволило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по­новому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взглянуть на механизмы подавления репродуктивной системы вследствие стресса. В исследованиях на животных установлено, что иммобилизация мышей мужского пола в течение 10 дней, имитирующая острую стрессовую реакцию, приводила к значимому повышению содержания кортикостерона и шестикратному уменьшению уровня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кисспептина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ru-RU" sz="1900" dirty="0">
                <a:latin typeface="+mj-lt"/>
              </a:rPr>
            </a:br>
            <a:endParaRPr lang="ru-RU" sz="1900" dirty="0">
              <a:latin typeface="+mj-lt"/>
            </a:endParaRPr>
          </a:p>
          <a:p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В клинической практике часто наблюдают, как стресс приводит к подавлению репродуктивной системы в виде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ановуляции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, а иногда и функциональной гипоталамической аменореи. Исследования последних лет продемонстрировали, что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супрессивное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действие психосоциального стресса на гипоталамус и гипофиз опосредованы кортизолом, который связывается с глюкокортикоидными рецепторами </a:t>
            </a:r>
            <a:r>
              <a:rPr lang="en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II 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типа, локализованными на </a:t>
            </a:r>
            <a:r>
              <a:rPr lang="en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KND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en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­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нейронах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аркуатного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ядра. </a:t>
            </a:r>
          </a:p>
          <a:p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Нарушение секреции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динорфина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и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нейрокинина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В </a:t>
            </a:r>
            <a:r>
              <a:rPr lang="en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KND­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нейронами приводит к угнетению синтеза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кисспептина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. Эти изменения могут подавлять активность </a:t>
            </a:r>
            <a:r>
              <a:rPr lang="ru-RU" sz="19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ГнРГ­нейронов</a:t>
            </a:r>
            <a:r>
              <a:rPr lang="ru-RU" sz="1900" b="0" i="0" u="none" strike="noStrike" dirty="0">
                <a:solidFill>
                  <a:srgbClr val="000000"/>
                </a:solidFill>
                <a:effectLst/>
                <a:latin typeface="+mj-lt"/>
              </a:rPr>
              <a:t> и ингибировать пульсационную секрецию гонадотропинов.</a:t>
            </a:r>
            <a:endParaRPr lang="ru-RU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5105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BBE84-3A87-0011-A336-46392567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CF066E-2241-54D4-1779-9FFB4DB5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47500" lnSpcReduction="20000"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Терапевтические возможности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его аналогов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Данные о ведущей роли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регуляции ГГЯО обосновывают целесообразность применения его аналогов при нарушениях в репродуктивной системе, ассоциированных с его недостаточностью, а также в программах ВРТ. Агонисты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можно использовать для фармакологической активации ГГЯО при недостаточности его синтеза 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интактности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ГнРГ­нейрональной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системы.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Аналоги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вполне могут иметь терапевтический потенциал, близкий к агонистам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которые нашли свое применение при лечении различных гормонозависимых заболеваний и при ЭКО. Однако необходимо отметить разницу между агонистами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агонистами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 точки зрения секреции гонадотропинов в ответ на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болюсное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пролонгированное введение. Так, агонисты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пролонгированного действия, связываясь с рецепторами, индуцируют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десенситизацию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гипофиза, антагонисты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предотвращают активацию рецептора к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и гонадотропинов. Происходит подавление секреции ЛГ и ФСГ с последующим снижением синтеза циркулирующих стероидных гормонов, концентрация которых становится ниже базальной. Понятно, что чрезмерное уменьшение уровней половых стероидов часто вызывает побочные эффекты, такие как приливы, снижение либидо и потеря костной ткани.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Антагонисты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способны уменьшать частоту и амплитуду ЛГ, не влияя на базальную секрецию [52]. Данная закономерность позволяет предположить, что антагонисты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могут найти клиническое применение в таких ситуациях, когда необходимо снизить гонадотропную функцию без полного подавления репродуктивной системы. Потенциально антагонисты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могли бы применяться при эндометриозе и миоме матки для снижения уровней эстрогенов без возникновения побочных эффектов.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Кроме того, способность антагонистов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подавлять пик ЛГ без уменьшения его базальной секреции можно использовать для контрацепции [53]. При этом развитие фолликулов и продукция эстрогенов могут сохраняться без последующей овуляции. Такой подход считается инновационным, поскольку современная гормональная контрацепция ориентируется на подавление гонадотропной функции гипофиза за счет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супрафизиологических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доз половых гормонов.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Хотелось бы отметить, что терапевтический эффект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оценивали у женщин, страдающих функциональной гипоталамической аменореей. Исследования применения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у пациенток с функциональной гипоталамической аменореей, связанной с потерей массы тела, начались после выявления его способности кратковременно увеличивать секрецию ЛГ в 2–2,5 раза в ответ на его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болюсное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введение [54].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Результаты исследования [55], в котором измеряли уровни гонадотропинов и эстрадиола до и после 2­недельного введения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54, свидетельствуют об увеличении концентраций гонадотропинов лишь в первый день введения с последующим его резким снижением. Авторы сделали вывод, что при 2­недельном применении препарата развивается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тахифилаксия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(уменьшение лечебного эффекта). С целью нивелирования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тахифилаксии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предложено изменение кратности введения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до 2 раз в неделю. При таком протоколе наблюдалась лишь частичная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тахифилаксия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после 2 недель введения препарата, при этом уровень ЛГ достигал 7,9 МЕ/л. Несмотря на увеличение содержания ЛГ, роста фолликулов и утолщения эндометрия не было [56]. Проведенные исследования подчеркивают необходимость дальнейшей оптимизации протоколов введения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у пациенток с функциональной гипоталамической аменореей.</a:t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Способность агонистов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стимулировать секрецию гонадотропинов без влияния на их базовый уровень нашла свое применение в лечении бесплодия в программах ВРТ [57]. В исследовании 2015 г. был использован стандартный протокол стимуляции овуляции с ФСГ/антагонистами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ГнРГ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[57]. В качестве триггера овуляции применяли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54 в различных дозировках: 3,2, 6,4, 9,6 и 12,8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нмоль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/кг. Наиболее высокие показатели были получены при использовании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в дозе 9,6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нмоль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/кг. Частота биохимической беременности, клинической беременности и живорождения — 85%, 77% и 62% соответственно. Ни у одной женщины не развился синдром гиперстимуляции яичников. Авторы сделали вывод, что введение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кисспептина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способствует более физиологическому выбросу ЛГ по сравнению с экзогенными гонадотропинами. Этот протокол представляется перспективным и безопасным, особенно для женщин с высоким риском синдрома гиперстимуляции яичников.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824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/>
              <a:t>Мужская половая система.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71472" y="785794"/>
            <a:ext cx="4040188" cy="639762"/>
          </a:xfrm>
        </p:spPr>
        <p:txBody>
          <a:bodyPr/>
          <a:lstStyle/>
          <a:p>
            <a:r>
              <a:rPr lang="ru-RU" dirty="0"/>
              <a:t>Строение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28596" y="1357298"/>
            <a:ext cx="4040188" cy="39512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Гонады (яички)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Систему </a:t>
            </a:r>
            <a:r>
              <a:rPr lang="ru-RU" dirty="0" err="1"/>
              <a:t>внегонадных</a:t>
            </a:r>
            <a:r>
              <a:rPr lang="ru-RU" dirty="0"/>
              <a:t> семявыносящих путей</a:t>
            </a:r>
          </a:p>
          <a:p>
            <a:pPr marL="514350" indent="-514350">
              <a:buAutoNum type="arabicPeriod"/>
            </a:pPr>
            <a:r>
              <a:rPr lang="ru-RU" dirty="0"/>
              <a:t>Добавочные железы</a:t>
            </a:r>
          </a:p>
          <a:p>
            <a:pPr marL="514350" indent="-514350">
              <a:buAutoNum type="arabicPeriod"/>
            </a:pPr>
            <a:r>
              <a:rPr lang="ru-RU" dirty="0"/>
              <a:t>Половой член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2225" y="857232"/>
            <a:ext cx="4041775" cy="639762"/>
          </a:xfrm>
        </p:spPr>
        <p:txBody>
          <a:bodyPr/>
          <a:lstStyle/>
          <a:p>
            <a:r>
              <a:rPr lang="ru-RU" dirty="0"/>
              <a:t>Функции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2225" y="1500174"/>
            <a:ext cx="4041775" cy="3951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/>
              <a:t>Репродуктивная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Гормональная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яичко.jpg"/>
          <p:cNvPicPr>
            <a:picLocks noChangeAspect="1"/>
          </p:cNvPicPr>
          <p:nvPr/>
        </p:nvPicPr>
        <p:blipFill>
          <a:blip r:embed="rId2">
            <a:lum contrast="40000"/>
          </a:blip>
          <a:srcRect l="28125" t="15261" r="38635" b="18039"/>
          <a:stretch>
            <a:fillRect/>
          </a:stretch>
        </p:blipFill>
        <p:spPr>
          <a:xfrm>
            <a:off x="4857720" y="3000372"/>
            <a:ext cx="4286280" cy="342902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710"/>
          </a:xfrm>
        </p:spPr>
        <p:txBody>
          <a:bodyPr/>
          <a:lstStyle/>
          <a:p>
            <a:r>
              <a:rPr lang="ru-RU" dirty="0"/>
              <a:t>Яичко</a:t>
            </a:r>
          </a:p>
        </p:txBody>
      </p:sp>
      <p:pic>
        <p:nvPicPr>
          <p:cNvPr id="8" name="Рисунок 7" descr="why1-2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042"/>
            <a:ext cx="3552254" cy="6143668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357554" y="2786058"/>
            <a:ext cx="3500462" cy="4286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Септы</a:t>
            </a:r>
          </a:p>
          <a:p>
            <a:pPr algn="ctr"/>
            <a:endParaRPr lang="ru-RU" sz="2000" dirty="0"/>
          </a:p>
        </p:txBody>
      </p:sp>
      <p:cxnSp>
        <p:nvCxnSpPr>
          <p:cNvPr id="16" name="Прямая со стрелкой 15"/>
          <p:cNvCxnSpPr>
            <a:stCxn id="11" idx="2"/>
          </p:cNvCxnSpPr>
          <p:nvPr/>
        </p:nvCxnSpPr>
        <p:spPr>
          <a:xfrm rot="10800000" flipV="1">
            <a:off x="714348" y="3000372"/>
            <a:ext cx="2643206" cy="11430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1" idx="2"/>
          </p:cNvCxnSpPr>
          <p:nvPr/>
        </p:nvCxnSpPr>
        <p:spPr>
          <a:xfrm rot="10800000" flipV="1">
            <a:off x="785786" y="3000372"/>
            <a:ext cx="2571768" cy="2000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9" idx="2"/>
          </p:cNvCxnSpPr>
          <p:nvPr/>
        </p:nvCxnSpPr>
        <p:spPr>
          <a:xfrm rot="10800000" flipV="1">
            <a:off x="1643042" y="3821909"/>
            <a:ext cx="1785950" cy="1393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571604" y="2786058"/>
            <a:ext cx="642942" cy="228601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500166" y="1000108"/>
            <a:ext cx="71438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428992" y="3500438"/>
            <a:ext cx="1643042" cy="64294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Дольки</a:t>
            </a:r>
          </a:p>
        </p:txBody>
      </p:sp>
      <p:sp>
        <p:nvSpPr>
          <p:cNvPr id="41" name="Овал 40"/>
          <p:cNvSpPr/>
          <p:nvPr/>
        </p:nvSpPr>
        <p:spPr>
          <a:xfrm>
            <a:off x="3357554" y="5429264"/>
            <a:ext cx="2285984" cy="9286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Семенные извитые канальцы</a:t>
            </a:r>
            <a:endParaRPr lang="ru-RU" sz="1200" dirty="0"/>
          </a:p>
          <a:p>
            <a:pPr algn="ctr"/>
            <a:endParaRPr lang="ru-RU" sz="2000" dirty="0"/>
          </a:p>
        </p:txBody>
      </p:sp>
      <p:cxnSp>
        <p:nvCxnSpPr>
          <p:cNvPr id="66" name="Прямая со стрелкой 65"/>
          <p:cNvCxnSpPr>
            <a:stCxn id="41" idx="6"/>
          </p:cNvCxnSpPr>
          <p:nvPr/>
        </p:nvCxnSpPr>
        <p:spPr>
          <a:xfrm flipV="1">
            <a:off x="5643538" y="5072074"/>
            <a:ext cx="714412" cy="8215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10800000">
            <a:off x="1571604" y="5500702"/>
            <a:ext cx="1785950" cy="3928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0" y="5715016"/>
            <a:ext cx="1071538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857224" y="285728"/>
            <a:ext cx="214314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571472" y="1071546"/>
            <a:ext cx="214314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357158" y="785794"/>
            <a:ext cx="214314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500034" y="1643050"/>
            <a:ext cx="1143008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 rot="19993513">
            <a:off x="316975" y="1999890"/>
            <a:ext cx="785786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0" y="1571612"/>
            <a:ext cx="1143008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2736954">
            <a:off x="2017549" y="1359581"/>
            <a:ext cx="620386" cy="509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ru-RU" dirty="0"/>
              <a:t>Извитые семенные канальцы</a:t>
            </a:r>
          </a:p>
        </p:txBody>
      </p:sp>
      <p:pic>
        <p:nvPicPr>
          <p:cNvPr id="16" name="Рисунок 15" descr="sysro4_3.jpg"/>
          <p:cNvPicPr>
            <a:picLocks noChangeAspect="1"/>
          </p:cNvPicPr>
          <p:nvPr/>
        </p:nvPicPr>
        <p:blipFill>
          <a:blip r:embed="rId2"/>
          <a:srcRect l="3371" t="2985" r="4494" b="5970"/>
          <a:stretch>
            <a:fillRect/>
          </a:stretch>
        </p:blipFill>
        <p:spPr>
          <a:xfrm>
            <a:off x="2714612" y="2000240"/>
            <a:ext cx="6429388" cy="4857760"/>
          </a:xfrm>
          <a:prstGeom prst="rect">
            <a:avLst/>
          </a:prstGeom>
        </p:spPr>
      </p:pic>
      <p:cxnSp>
        <p:nvCxnSpPr>
          <p:cNvPr id="52" name="Прямая соединительная линия 51"/>
          <p:cNvCxnSpPr/>
          <p:nvPr/>
        </p:nvCxnSpPr>
        <p:spPr>
          <a:xfrm>
            <a:off x="3857620" y="6500834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571868" y="5500702"/>
            <a:ext cx="35719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3929058" y="4572008"/>
            <a:ext cx="1714512" cy="9286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6072198" y="2500306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10800000">
            <a:off x="6786578" y="2571744"/>
            <a:ext cx="142876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6357950" y="2571744"/>
            <a:ext cx="428628" cy="4286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10800000">
            <a:off x="7000892" y="4786322"/>
            <a:ext cx="928694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16200000" flipV="1">
            <a:off x="6572264" y="4357694"/>
            <a:ext cx="500066" cy="3571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16200000" flipV="1">
            <a:off x="6643702" y="4429132"/>
            <a:ext cx="357190" cy="3571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10800000">
            <a:off x="6715140" y="3714752"/>
            <a:ext cx="107157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rot="10800000">
            <a:off x="6357950" y="3500438"/>
            <a:ext cx="357190" cy="214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rot="10800000" flipV="1">
            <a:off x="6357950" y="3714752"/>
            <a:ext cx="357190" cy="1428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авая фигурная скобка 78"/>
          <p:cNvSpPr/>
          <p:nvPr/>
        </p:nvSpPr>
        <p:spPr>
          <a:xfrm>
            <a:off x="5643570" y="2928934"/>
            <a:ext cx="45719" cy="92869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>
            <a:stCxn id="79" idx="1"/>
          </p:cNvCxnSpPr>
          <p:nvPr/>
        </p:nvCxnSpPr>
        <p:spPr>
          <a:xfrm rot="10800000" flipH="1" flipV="1">
            <a:off x="5689288" y="3393280"/>
            <a:ext cx="1954545" cy="35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16200000" flipH="1">
            <a:off x="6465107" y="4964917"/>
            <a:ext cx="1000132" cy="642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274955" y="5774765"/>
            <a:ext cx="357190" cy="714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6143636" y="5357826"/>
            <a:ext cx="928694" cy="7858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7072330" y="6143644"/>
            <a:ext cx="50006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5357818" y="6357958"/>
            <a:ext cx="857256" cy="214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6215074" y="6572272"/>
            <a:ext cx="928694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1071538" y="6215082"/>
            <a:ext cx="3286148" cy="6429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Клетки </a:t>
            </a:r>
            <a:r>
              <a:rPr lang="ru-RU" sz="2400" b="1" dirty="0" err="1"/>
              <a:t>Сертоли</a:t>
            </a:r>
            <a:endParaRPr lang="ru-RU" sz="2400" b="1" dirty="0"/>
          </a:p>
        </p:txBody>
      </p:sp>
      <p:sp>
        <p:nvSpPr>
          <p:cNvPr id="95" name="Прямоугольник 94"/>
          <p:cNvSpPr/>
          <p:nvPr/>
        </p:nvSpPr>
        <p:spPr>
          <a:xfrm>
            <a:off x="1571604" y="5286388"/>
            <a:ext cx="2071702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Просвет семенного канальца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4786314" y="1857364"/>
            <a:ext cx="3500462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ysClr val="windowText" lastClr="000000"/>
                </a:solidFill>
              </a:rPr>
              <a:t>Миоидные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перитубулярные</a:t>
            </a:r>
            <a:r>
              <a:rPr lang="ru-RU" sz="1600" b="1" dirty="0">
                <a:solidFill>
                  <a:sysClr val="windowText" lastClr="000000"/>
                </a:solidFill>
              </a:rPr>
              <a:t> клетки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6858016" y="2428868"/>
            <a:ext cx="2071702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ysClr val="windowText" lastClr="000000"/>
                </a:solidFill>
              </a:rPr>
              <a:t>Базальная мембрана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7429520" y="3143248"/>
            <a:ext cx="1714480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ysClr val="windowText" lastClr="000000"/>
                </a:solidFill>
              </a:rPr>
              <a:t>Сперматогенные</a:t>
            </a:r>
            <a:r>
              <a:rPr lang="ru-RU" sz="1600" b="1" dirty="0">
                <a:solidFill>
                  <a:sysClr val="windowText" lastClr="000000"/>
                </a:solidFill>
              </a:rPr>
              <a:t> клетки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786710" y="3714752"/>
            <a:ext cx="1357290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ysClr val="windowText" lastClr="000000"/>
                </a:solidFill>
              </a:rPr>
              <a:t>Первичные сперматоциты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7643834" y="4643446"/>
            <a:ext cx="150016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ysClr val="windowText" lastClr="000000"/>
                </a:solidFill>
              </a:rPr>
              <a:t>Вторичные сперматоциты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7715272" y="5715016"/>
            <a:ext cx="1428728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ysClr val="windowText" lastClr="000000"/>
                </a:solidFill>
              </a:rPr>
              <a:t>Сперматиды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7358082" y="6000768"/>
            <a:ext cx="178591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Сперматозоиды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7143768" y="6286520"/>
            <a:ext cx="1714512" cy="57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ysClr val="windowText" lastClr="000000"/>
                </a:solidFill>
              </a:rPr>
              <a:t>Сперматогонии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714612" y="4286256"/>
            <a:ext cx="100013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3143240" y="1643050"/>
            <a:ext cx="1714512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Интерстициальные клетки </a:t>
            </a:r>
            <a:r>
              <a:rPr lang="ru-RU" sz="1400" b="1" dirty="0" err="1">
                <a:solidFill>
                  <a:sysClr val="windowText" lastClr="000000"/>
                </a:solidFill>
              </a:rPr>
              <a:t>Лейдига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119" name="Прямая соединительная линия 118"/>
          <p:cNvCxnSpPr/>
          <p:nvPr/>
        </p:nvCxnSpPr>
        <p:spPr>
          <a:xfrm rot="16200000" flipH="1">
            <a:off x="6500826" y="5000636"/>
            <a:ext cx="857256" cy="7143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rot="16200000" flipH="1">
            <a:off x="6072198" y="5143512"/>
            <a:ext cx="1143008" cy="857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rot="16200000" flipV="1">
            <a:off x="5536413" y="5893611"/>
            <a:ext cx="714380" cy="642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3786182" y="5857892"/>
            <a:ext cx="857256" cy="4286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3893339" y="5822173"/>
            <a:ext cx="785818" cy="5715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0800000" flipV="1">
            <a:off x="3786182" y="6500834"/>
            <a:ext cx="214314" cy="714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214282" y="2786058"/>
            <a:ext cx="2643206" cy="20002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ysClr val="windowText" lastClr="000000"/>
                </a:solidFill>
              </a:rPr>
              <a:t>Миоидные</a:t>
            </a:r>
            <a:r>
              <a:rPr lang="ru-RU" sz="2000" dirty="0">
                <a:solidFill>
                  <a:sysClr val="windowText" lastClr="000000"/>
                </a:solidFill>
              </a:rPr>
              <a:t>  </a:t>
            </a:r>
            <a:r>
              <a:rPr lang="ru-RU" sz="2000" dirty="0" err="1">
                <a:solidFill>
                  <a:sysClr val="windowText" lastClr="000000"/>
                </a:solidFill>
              </a:rPr>
              <a:t>перитубулярные</a:t>
            </a:r>
            <a:r>
              <a:rPr lang="ru-RU" sz="2000" dirty="0">
                <a:solidFill>
                  <a:sysClr val="windowText" lastClr="000000"/>
                </a:solidFill>
              </a:rPr>
              <a:t> клетки</a:t>
            </a:r>
          </a:p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(</a:t>
            </a:r>
            <a:r>
              <a:rPr lang="ru-RU" sz="2000" dirty="0" err="1">
                <a:solidFill>
                  <a:sysClr val="windowText" lastClr="000000"/>
                </a:solidFill>
              </a:rPr>
              <a:t>миофибробласты</a:t>
            </a:r>
            <a:r>
              <a:rPr lang="ru-RU" sz="20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+фиброциты, эластические волокна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14282" y="1214422"/>
            <a:ext cx="2643206" cy="14287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ysClr val="windowText" lastClr="000000"/>
                </a:solidFill>
              </a:rPr>
              <a:t>Сперматогенных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клеткок</a:t>
            </a:r>
            <a:endParaRPr lang="ru-RU" dirty="0">
              <a:solidFill>
                <a:sysClr val="windowText" lastClr="000000"/>
              </a:solidFill>
            </a:endParaRPr>
          </a:p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4-8 слоев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21636-0550x0475.jpg"/>
          <p:cNvPicPr>
            <a:picLocks noChangeAspect="1"/>
          </p:cNvPicPr>
          <p:nvPr/>
        </p:nvPicPr>
        <p:blipFill>
          <a:blip r:embed="rId2">
            <a:lum contrast="10000"/>
          </a:blip>
          <a:srcRect l="58443" t="25000" r="1754" b="29166"/>
          <a:stretch>
            <a:fillRect/>
          </a:stretch>
        </p:blipFill>
        <p:spPr>
          <a:xfrm>
            <a:off x="3643306" y="2071654"/>
            <a:ext cx="2428868" cy="47863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62"/>
          </a:xfrm>
        </p:spPr>
        <p:txBody>
          <a:bodyPr/>
          <a:lstStyle/>
          <a:p>
            <a:r>
              <a:rPr lang="ru-RU" dirty="0"/>
              <a:t>Сперматогенез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714356"/>
            <a:ext cx="207170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</a:rPr>
              <a:t>Фазы</a:t>
            </a:r>
            <a:r>
              <a:rPr lang="ru-RU" dirty="0">
                <a:solidFill>
                  <a:sysClr val="windowText" lastClr="000000"/>
                </a:solidFill>
              </a:rPr>
              <a:t>:</a:t>
            </a:r>
          </a:p>
        </p:txBody>
      </p:sp>
      <p:cxnSp>
        <p:nvCxnSpPr>
          <p:cNvPr id="6" name="Прямая со стрелкой 5"/>
          <p:cNvCxnSpPr>
            <a:stCxn id="27" idx="4"/>
          </p:cNvCxnSpPr>
          <p:nvPr/>
        </p:nvCxnSpPr>
        <p:spPr>
          <a:xfrm rot="16200000" flipH="1">
            <a:off x="1321571" y="1750207"/>
            <a:ext cx="500066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214282" y="2143116"/>
            <a:ext cx="3071834" cy="642942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</a:rPr>
              <a:t>Деление </a:t>
            </a:r>
            <a:r>
              <a:rPr lang="ru-RU" sz="2000" b="1" dirty="0" err="1">
                <a:solidFill>
                  <a:sysClr val="windowText" lastClr="000000"/>
                </a:solidFill>
              </a:rPr>
              <a:t>сперматогоний</a:t>
            </a:r>
            <a:endParaRPr lang="ru-RU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(диплоидны)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143248"/>
            <a:ext cx="1643074" cy="1000132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ysClr val="windowText" lastClr="000000"/>
                </a:solidFill>
              </a:rPr>
              <a:t>Сперматогонии</a:t>
            </a:r>
            <a:r>
              <a:rPr lang="ru-RU" sz="1600" b="1" dirty="0">
                <a:solidFill>
                  <a:sysClr val="windowText" lastClr="000000"/>
                </a:solidFill>
              </a:rPr>
              <a:t> типа 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4500570"/>
            <a:ext cx="1357322" cy="642942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Темные</a:t>
            </a:r>
          </a:p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(стволовые)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4500570"/>
            <a:ext cx="1285884" cy="64294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Светлые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1500166" y="5286388"/>
            <a:ext cx="1357322" cy="28575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Митоз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282" y="6000768"/>
            <a:ext cx="1500198" cy="428628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Идентичные клетки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00232" y="3143248"/>
            <a:ext cx="1714512" cy="1071570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ysClr val="windowText" lastClr="000000"/>
                </a:solidFill>
              </a:rPr>
              <a:t>Сперматогонии</a:t>
            </a:r>
            <a:r>
              <a:rPr lang="ru-RU" sz="1600" b="1" dirty="0">
                <a:solidFill>
                  <a:sysClr val="windowText" lastClr="000000"/>
                </a:solidFill>
              </a:rPr>
              <a:t> типа В</a:t>
            </a:r>
          </a:p>
        </p:txBody>
      </p:sp>
      <p:cxnSp>
        <p:nvCxnSpPr>
          <p:cNvPr id="16" name="Прямая со стрелкой 15"/>
          <p:cNvCxnSpPr>
            <a:stCxn id="8" idx="2"/>
            <a:endCxn id="9" idx="0"/>
          </p:cNvCxnSpPr>
          <p:nvPr/>
        </p:nvCxnSpPr>
        <p:spPr>
          <a:xfrm rot="5400000">
            <a:off x="1214414" y="2607463"/>
            <a:ext cx="357190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2"/>
            <a:endCxn id="10" idx="0"/>
          </p:cNvCxnSpPr>
          <p:nvPr/>
        </p:nvCxnSpPr>
        <p:spPr>
          <a:xfrm rot="5400000">
            <a:off x="785786" y="4250537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9" idx="2"/>
            <a:endCxn id="11" idx="0"/>
          </p:cNvCxnSpPr>
          <p:nvPr/>
        </p:nvCxnSpPr>
        <p:spPr>
          <a:xfrm rot="16200000" flipH="1">
            <a:off x="1446587" y="3732611"/>
            <a:ext cx="357190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2" idx="4"/>
            <a:endCxn id="13" idx="0"/>
          </p:cNvCxnSpPr>
          <p:nvPr/>
        </p:nvCxnSpPr>
        <p:spPr>
          <a:xfrm rot="5400000">
            <a:off x="1357290" y="5179231"/>
            <a:ext cx="428628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6"/>
          </p:cNvCxnSpPr>
          <p:nvPr/>
        </p:nvCxnSpPr>
        <p:spPr>
          <a:xfrm flipV="1">
            <a:off x="2857488" y="4143380"/>
            <a:ext cx="1285884" cy="128588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786414" y="1714488"/>
            <a:ext cx="3357586" cy="928694"/>
          </a:xfrm>
          <a:prstGeom prst="roundRect">
            <a:avLst/>
          </a:prstGeom>
          <a:noFill/>
          <a:ln>
            <a:solidFill>
              <a:srgbClr val="8F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</a:rPr>
              <a:t>Первичные </a:t>
            </a:r>
            <a:r>
              <a:rPr lang="ru-RU" sz="2400" b="1" dirty="0" err="1">
                <a:solidFill>
                  <a:sysClr val="windowText" lastClr="000000"/>
                </a:solidFill>
              </a:rPr>
              <a:t>смерматоциты</a:t>
            </a:r>
            <a:endParaRPr lang="ru-RU" sz="2400" b="1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1600" dirty="0">
                <a:solidFill>
                  <a:sysClr val="windowText" lastClr="000000"/>
                </a:solidFill>
              </a:rPr>
              <a:t>(</a:t>
            </a:r>
            <a:r>
              <a:rPr lang="ru-RU" sz="1600" dirty="0" err="1">
                <a:solidFill>
                  <a:sysClr val="windowText" lastClr="000000"/>
                </a:solidFill>
              </a:rPr>
              <a:t>тетраплоидны</a:t>
            </a:r>
            <a:r>
              <a:rPr lang="ru-RU" sz="16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72198" y="2714620"/>
            <a:ext cx="3071802" cy="1857388"/>
          </a:xfrm>
          <a:prstGeom prst="rect">
            <a:avLst/>
          </a:prstGeom>
          <a:noFill/>
          <a:ln>
            <a:solidFill>
              <a:srgbClr val="8F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ysClr val="windowText" lastClr="000000"/>
              </a:solidFill>
            </a:endParaRPr>
          </a:p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Профаза мейоза </a:t>
            </a:r>
            <a:r>
              <a:rPr lang="en-GB" dirty="0">
                <a:solidFill>
                  <a:sysClr val="windowText" lastClr="000000"/>
                </a:solidFill>
              </a:rPr>
              <a:t>I</a:t>
            </a:r>
            <a:r>
              <a:rPr lang="ru-RU" dirty="0">
                <a:solidFill>
                  <a:sysClr val="windowText" lastClr="000000"/>
                </a:solidFill>
              </a:rPr>
              <a:t>:</a:t>
            </a:r>
          </a:p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Обмен частей парных хроматид. ← Генетически чужеродная информация, </a:t>
            </a:r>
            <a:r>
              <a:rPr lang="ru-RU" u="sng" dirty="0">
                <a:solidFill>
                  <a:sysClr val="windowText" lastClr="000000"/>
                </a:solidFill>
              </a:rPr>
              <a:t>нужен барьер.</a:t>
            </a:r>
          </a:p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14282" y="1071546"/>
            <a:ext cx="2428892" cy="5715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Размножения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2285984" y="1071546"/>
            <a:ext cx="2428892" cy="571504"/>
          </a:xfrm>
          <a:prstGeom prst="ellipse">
            <a:avLst/>
          </a:prstGeom>
          <a:solidFill>
            <a:srgbClr val="8FD9B0"/>
          </a:solidFill>
          <a:ln>
            <a:solidFill>
              <a:srgbClr val="3E9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Роста</a:t>
            </a:r>
          </a:p>
        </p:txBody>
      </p:sp>
      <p:sp>
        <p:nvSpPr>
          <p:cNvPr id="29" name="Овал 28"/>
          <p:cNvSpPr/>
          <p:nvPr/>
        </p:nvSpPr>
        <p:spPr>
          <a:xfrm>
            <a:off x="4500562" y="1071546"/>
            <a:ext cx="2428892" cy="571504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Созревания</a:t>
            </a:r>
          </a:p>
        </p:txBody>
      </p:sp>
      <p:sp>
        <p:nvSpPr>
          <p:cNvPr id="31" name="Овал 30"/>
          <p:cNvSpPr/>
          <p:nvPr/>
        </p:nvSpPr>
        <p:spPr>
          <a:xfrm>
            <a:off x="6572264" y="1071546"/>
            <a:ext cx="2571736" cy="57150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Формирования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15074" y="621508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Сперматогонии</a:t>
            </a:r>
            <a:r>
              <a:rPr lang="ru-RU" b="1" dirty="0">
                <a:solidFill>
                  <a:srgbClr val="0070C0"/>
                </a:solidFill>
              </a:rPr>
              <a:t> типа 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15074" y="5572140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Сперматогонии</a:t>
            </a:r>
            <a:r>
              <a:rPr lang="ru-RU" b="1" dirty="0">
                <a:solidFill>
                  <a:srgbClr val="0070C0"/>
                </a:solidFill>
              </a:rPr>
              <a:t> типа В</a:t>
            </a:r>
          </a:p>
          <a:p>
            <a:r>
              <a:rPr lang="ru-RU" b="1" dirty="0">
                <a:solidFill>
                  <a:srgbClr val="0070C0"/>
                </a:solidFill>
              </a:rPr>
              <a:t>(грушевидной формы)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72198" y="4786322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E9F23"/>
                </a:solidFill>
              </a:rPr>
              <a:t>Первичные сперматоциты</a:t>
            </a:r>
          </a:p>
        </p:txBody>
      </p:sp>
      <p:cxnSp>
        <p:nvCxnSpPr>
          <p:cNvPr id="42" name="Прямая со стрелкой 41"/>
          <p:cNvCxnSpPr>
            <a:stCxn id="40" idx="1"/>
          </p:cNvCxnSpPr>
          <p:nvPr/>
        </p:nvCxnSpPr>
        <p:spPr>
          <a:xfrm rot="10800000" flipV="1">
            <a:off x="5715008" y="4970988"/>
            <a:ext cx="357190" cy="172524"/>
          </a:xfrm>
          <a:prstGeom prst="straightConnector1">
            <a:avLst/>
          </a:prstGeom>
          <a:ln w="28575">
            <a:solidFill>
              <a:srgbClr val="3E9F2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38" idx="1"/>
          </p:cNvCxnSpPr>
          <p:nvPr/>
        </p:nvCxnSpPr>
        <p:spPr>
          <a:xfrm rot="10800000">
            <a:off x="5143504" y="5357826"/>
            <a:ext cx="1071570" cy="5374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37" idx="1"/>
          </p:cNvCxnSpPr>
          <p:nvPr/>
        </p:nvCxnSpPr>
        <p:spPr>
          <a:xfrm rot="10800000">
            <a:off x="4286248" y="5857892"/>
            <a:ext cx="1928826" cy="5418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28" idx="5"/>
            <a:endCxn id="23" idx="1"/>
          </p:cNvCxnSpPr>
          <p:nvPr/>
        </p:nvCxnSpPr>
        <p:spPr>
          <a:xfrm rot="16200000" flipH="1">
            <a:off x="4763053" y="1155474"/>
            <a:ext cx="619480" cy="1427241"/>
          </a:xfrm>
          <a:prstGeom prst="straightConnector1">
            <a:avLst/>
          </a:prstGeom>
          <a:ln w="28575">
            <a:solidFill>
              <a:srgbClr val="3E9F2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dirty="0"/>
              <a:t>Сперматогенез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714356"/>
            <a:ext cx="207170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</a:rPr>
              <a:t>Фазы</a:t>
            </a:r>
            <a:r>
              <a:rPr lang="ru-RU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" name="Овал 13"/>
          <p:cNvSpPr/>
          <p:nvPr/>
        </p:nvSpPr>
        <p:spPr>
          <a:xfrm>
            <a:off x="0" y="1071546"/>
            <a:ext cx="2428892" cy="5715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Размножения</a:t>
            </a:r>
          </a:p>
        </p:txBody>
      </p:sp>
      <p:sp>
        <p:nvSpPr>
          <p:cNvPr id="17" name="Овал 16"/>
          <p:cNvSpPr/>
          <p:nvPr/>
        </p:nvSpPr>
        <p:spPr>
          <a:xfrm>
            <a:off x="2000232" y="1071546"/>
            <a:ext cx="2428892" cy="571504"/>
          </a:xfrm>
          <a:prstGeom prst="ellipse">
            <a:avLst/>
          </a:prstGeom>
          <a:solidFill>
            <a:schemeClr val="bg1"/>
          </a:solidFill>
          <a:ln>
            <a:solidFill>
              <a:srgbClr val="3E9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Роста</a:t>
            </a:r>
          </a:p>
        </p:txBody>
      </p:sp>
      <p:sp>
        <p:nvSpPr>
          <p:cNvPr id="18" name="Овал 17"/>
          <p:cNvSpPr/>
          <p:nvPr/>
        </p:nvSpPr>
        <p:spPr>
          <a:xfrm>
            <a:off x="3714744" y="1071546"/>
            <a:ext cx="2428892" cy="5715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Созревания</a:t>
            </a:r>
          </a:p>
        </p:txBody>
      </p:sp>
      <p:sp>
        <p:nvSpPr>
          <p:cNvPr id="19" name="Овал 18"/>
          <p:cNvSpPr/>
          <p:nvPr/>
        </p:nvSpPr>
        <p:spPr>
          <a:xfrm>
            <a:off x="6143636" y="1071546"/>
            <a:ext cx="2571768" cy="5715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Формирования</a:t>
            </a:r>
          </a:p>
        </p:txBody>
      </p:sp>
      <p:pic>
        <p:nvPicPr>
          <p:cNvPr id="21" name="Рисунок 20" descr="21636-0550x0475.jpg"/>
          <p:cNvPicPr>
            <a:picLocks noChangeAspect="1"/>
          </p:cNvPicPr>
          <p:nvPr/>
        </p:nvPicPr>
        <p:blipFill>
          <a:blip r:embed="rId2">
            <a:lum contrast="10000"/>
          </a:blip>
          <a:srcRect l="58443" t="25000" r="1754" b="32917"/>
          <a:stretch>
            <a:fillRect/>
          </a:stretch>
        </p:blipFill>
        <p:spPr>
          <a:xfrm>
            <a:off x="4286248" y="2851149"/>
            <a:ext cx="2857520" cy="4006851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785786" y="2071678"/>
            <a:ext cx="1285884" cy="35719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Мейоз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4282" y="3000372"/>
            <a:ext cx="2428892" cy="12144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Вторичные сперматоциты 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диплоидны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5720" y="4714884"/>
            <a:ext cx="2286016" cy="9286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Сперматиды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(гаплоидны)</a:t>
            </a:r>
          </a:p>
        </p:txBody>
      </p:sp>
      <p:cxnSp>
        <p:nvCxnSpPr>
          <p:cNvPr id="26" name="Прямая со стрелкой 25"/>
          <p:cNvCxnSpPr>
            <a:stCxn id="22" idx="4"/>
            <a:endCxn id="23" idx="0"/>
          </p:cNvCxnSpPr>
          <p:nvPr/>
        </p:nvCxnSpPr>
        <p:spPr>
          <a:xfrm rot="5400000">
            <a:off x="1142976" y="2714620"/>
            <a:ext cx="571504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3" idx="2"/>
            <a:endCxn id="24" idx="0"/>
          </p:cNvCxnSpPr>
          <p:nvPr/>
        </p:nvCxnSpPr>
        <p:spPr>
          <a:xfrm rot="5400000">
            <a:off x="1178695" y="4464851"/>
            <a:ext cx="50006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2857488" y="2000240"/>
            <a:ext cx="3643338" cy="928694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Спермии </a:t>
            </a:r>
          </a:p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(сперматозоиды)</a:t>
            </a:r>
          </a:p>
        </p:txBody>
      </p:sp>
      <p:cxnSp>
        <p:nvCxnSpPr>
          <p:cNvPr id="40" name="Прямая со стрелкой 39"/>
          <p:cNvCxnSpPr>
            <a:endCxn id="22" idx="0"/>
          </p:cNvCxnSpPr>
          <p:nvPr/>
        </p:nvCxnSpPr>
        <p:spPr>
          <a:xfrm rot="10800000" flipV="1">
            <a:off x="1428728" y="1571612"/>
            <a:ext cx="2641720" cy="5000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9" idx="4"/>
            <a:endCxn id="39" idx="0"/>
          </p:cNvCxnSpPr>
          <p:nvPr/>
        </p:nvCxnSpPr>
        <p:spPr>
          <a:xfrm rot="5400000">
            <a:off x="5875744" y="446464"/>
            <a:ext cx="357190" cy="275036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143240" y="3143248"/>
            <a:ext cx="135732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Спермии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43768" y="4214818"/>
            <a:ext cx="178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Вторичные сперматоциты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00892" y="3643314"/>
            <a:ext cx="17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Сперматиды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4214810" y="3357562"/>
            <a:ext cx="357190" cy="14287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49" idx="1"/>
          </p:cNvCxnSpPr>
          <p:nvPr/>
        </p:nvCxnSpPr>
        <p:spPr>
          <a:xfrm rot="10800000" flipV="1">
            <a:off x="6858016" y="4537984"/>
            <a:ext cx="285752" cy="10546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0" idx="1"/>
          </p:cNvCxnSpPr>
          <p:nvPr/>
        </p:nvCxnSpPr>
        <p:spPr>
          <a:xfrm rot="10800000" flipV="1">
            <a:off x="6715140" y="3827980"/>
            <a:ext cx="285752" cy="2964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5643" y="294812"/>
            <a:ext cx="8021321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14" dirty="0"/>
              <a:t>Становление</a:t>
            </a:r>
            <a:r>
              <a:rPr sz="2400" spc="-110" dirty="0"/>
              <a:t> </a:t>
            </a:r>
            <a:r>
              <a:rPr sz="2400" spc="-114" dirty="0"/>
              <a:t>репродуктивной</a:t>
            </a:r>
            <a:r>
              <a:rPr sz="2400" spc="-110" dirty="0"/>
              <a:t> </a:t>
            </a:r>
            <a:r>
              <a:rPr sz="2400" spc="-105" dirty="0"/>
              <a:t>системы</a:t>
            </a:r>
            <a:r>
              <a:rPr sz="2400" spc="-114" dirty="0"/>
              <a:t> </a:t>
            </a:r>
            <a:r>
              <a:rPr sz="2400" dirty="0"/>
              <a:t>в</a:t>
            </a:r>
            <a:r>
              <a:rPr sz="2400" spc="-130" dirty="0"/>
              <a:t> </a:t>
            </a:r>
            <a:r>
              <a:rPr sz="2400" spc="-114" dirty="0"/>
              <a:t>антенатальном</a:t>
            </a:r>
            <a:r>
              <a:rPr sz="2400" spc="-110" dirty="0"/>
              <a:t> </a:t>
            </a:r>
            <a:r>
              <a:rPr sz="24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50825" y="692150"/>
            <a:ext cx="8606155" cy="5977255"/>
          </a:xfrm>
          <a:custGeom>
            <a:avLst/>
            <a:gdLst/>
            <a:ahLst/>
            <a:cxnLst/>
            <a:rect l="l" t="t" r="r" b="b"/>
            <a:pathLst>
              <a:path w="8606155" h="5977255">
                <a:moveTo>
                  <a:pt x="8605837" y="0"/>
                </a:moveTo>
                <a:lnTo>
                  <a:pt x="0" y="0"/>
                </a:lnTo>
                <a:lnTo>
                  <a:pt x="0" y="5976937"/>
                </a:lnTo>
                <a:lnTo>
                  <a:pt x="8605837" y="5976937"/>
                </a:lnTo>
                <a:lnTo>
                  <a:pt x="860583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659637"/>
            <a:ext cx="8338820" cy="50603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marR="5080" indent="-342900">
              <a:lnSpc>
                <a:spcPts val="3020"/>
              </a:lnSpc>
              <a:spcBef>
                <a:spcPts val="484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3460115" algn="l"/>
                <a:tab pos="5020310" algn="l"/>
              </a:tabLst>
            </a:pP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ЩИТОВИДНАЯ</a:t>
            </a:r>
            <a:r>
              <a:rPr sz="2800" b="1" spc="-1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ЖЕЛЕЗА</a:t>
            </a:r>
            <a:r>
              <a:rPr sz="28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особо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важна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при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внутриутробном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развитии.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Закладка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её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в</a:t>
            </a:r>
            <a:r>
              <a:rPr sz="28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4-5</a:t>
            </a:r>
            <a:r>
              <a:rPr sz="28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фолликулах щитовидной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железы</a:t>
            </a:r>
            <a:r>
              <a:rPr sz="28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рано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обнаруживается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коллоид,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содержащий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все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тиреоидные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гормоны: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монойодтирозин,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	дийотирозин,</a:t>
            </a:r>
            <a:r>
              <a:rPr sz="2800" b="1" spc="-1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трийодтиронин, тироксин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Но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гормоны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фетальной</a:t>
            </a:r>
            <a:r>
              <a:rPr sz="2800" b="1" spc="-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щитовидной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железы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идентичны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постнатальным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они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не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играют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решающей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роли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ни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росте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плода,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ни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дифференцировке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его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тканей.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постнатальном </a:t>
            </a:r>
            <a:r>
              <a:rPr sz="2800" b="1" spc="-20" dirty="0">
                <a:solidFill>
                  <a:srgbClr val="FF66FF"/>
                </a:solidFill>
                <a:latin typeface="Corbel"/>
                <a:cs typeface="Corbel"/>
              </a:rPr>
              <a:t>периоде</a:t>
            </a:r>
            <a:r>
              <a:rPr sz="2800" b="1" spc="-10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гормон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щитовидной</a:t>
            </a:r>
            <a:r>
              <a:rPr sz="2800" b="1" spc="-10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железы</a:t>
            </a:r>
            <a:r>
              <a:rPr sz="28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оказывает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большое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влияние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менструальную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функцию, процессы</a:t>
            </a:r>
            <a:r>
              <a:rPr sz="28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овуляции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Превращение </a:t>
            </a:r>
            <a:r>
              <a:rPr lang="ru-RU" dirty="0" err="1"/>
              <a:t>сперматид</a:t>
            </a:r>
            <a:r>
              <a:rPr lang="ru-RU" dirty="0"/>
              <a:t> в спермии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214422"/>
            <a:ext cx="242889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29190" y="1571612"/>
            <a:ext cx="392909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/>
              <a:t>Уплотнение хроматина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Образование </a:t>
            </a:r>
            <a:r>
              <a:rPr lang="ru-RU" sz="2400" dirty="0" err="1"/>
              <a:t>акросомы</a:t>
            </a:r>
            <a:endParaRPr lang="ru-RU" sz="2400" dirty="0"/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Формирование жгутика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Образование особого </a:t>
            </a:r>
            <a:r>
              <a:rPr lang="ru-RU" sz="2400" dirty="0" err="1"/>
              <a:t>цитоскелета</a:t>
            </a:r>
            <a:endParaRPr lang="ru-RU" sz="2400" dirty="0"/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Изменение формы и расположения митохондрий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Удаление избыточной цитоплазмы.</a:t>
            </a:r>
          </a:p>
          <a:p>
            <a:pPr marL="342900" indent="-342900"/>
            <a:endParaRPr lang="ru-RU" dirty="0"/>
          </a:p>
        </p:txBody>
      </p:sp>
      <p:pic>
        <p:nvPicPr>
          <p:cNvPr id="9" name="Рисунок 8" descr="B10457p53-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71612"/>
            <a:ext cx="4714876" cy="50488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4546" y="242886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5984" y="371475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1928794" y="3929066"/>
            <a:ext cx="21431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285852" y="60007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71934" y="26431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4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43240" y="521495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6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err="1"/>
              <a:t>Гемато-тестикулярный</a:t>
            </a:r>
            <a:r>
              <a:rPr lang="ru-RU" dirty="0"/>
              <a:t> барьер</a:t>
            </a:r>
          </a:p>
        </p:txBody>
      </p:sp>
      <p:pic>
        <p:nvPicPr>
          <p:cNvPr id="9" name="Содержимое 8" descr="1253618406_asat2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00496" y="1214422"/>
            <a:ext cx="5143504" cy="5429264"/>
          </a:xfrm>
        </p:spPr>
      </p:pic>
      <p:graphicFrame>
        <p:nvGraphicFramePr>
          <p:cNvPr id="10" name="Схема 9"/>
          <p:cNvGraphicFramePr/>
          <p:nvPr/>
        </p:nvGraphicFramePr>
        <p:xfrm>
          <a:off x="357158" y="1071546"/>
          <a:ext cx="357190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/>
              <a:t>Функции клеток </a:t>
            </a:r>
            <a:r>
              <a:rPr lang="ru-RU" dirty="0" err="1"/>
              <a:t>Сертоли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214422"/>
            <a:ext cx="4038600" cy="235745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Трофическая</a:t>
            </a:r>
          </a:p>
          <a:p>
            <a:r>
              <a:rPr lang="ru-RU" dirty="0"/>
              <a:t>Опорная</a:t>
            </a:r>
          </a:p>
          <a:p>
            <a:r>
              <a:rPr lang="ru-RU" dirty="0"/>
              <a:t>Защитная и барьерная</a:t>
            </a:r>
          </a:p>
          <a:p>
            <a:r>
              <a:rPr lang="ru-RU" dirty="0"/>
              <a:t>Транспортная</a:t>
            </a:r>
          </a:p>
          <a:p>
            <a:r>
              <a:rPr lang="ru-RU" dirty="0"/>
              <a:t>Фагоцитарная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1000108"/>
            <a:ext cx="4643438" cy="5857892"/>
          </a:xfrm>
        </p:spPr>
        <p:txBody>
          <a:bodyPr>
            <a:normAutofit lnSpcReduction="10000"/>
          </a:bodyPr>
          <a:lstStyle/>
          <a:p>
            <a:r>
              <a:rPr lang="ru-RU" sz="3000" dirty="0"/>
              <a:t>Синтетическая  и секреторная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Жидкая среда канальца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Регуляторные факторы(инсулиноподобный фактор роста,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кальмодулин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Андроген-связывающий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 белок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Половые стероиды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Ингибин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/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активин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(→ФСГ)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Антимюллеров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 гормон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5" name="Рисунок 4" descr="pictuare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643314"/>
            <a:ext cx="4214810" cy="3000372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Клетки </a:t>
            </a:r>
            <a:r>
              <a:rPr lang="ru-RU" dirty="0" err="1"/>
              <a:t>Лейдига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71546"/>
            <a:ext cx="4429156" cy="55721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Выработка: </a:t>
            </a:r>
          </a:p>
          <a:p>
            <a:r>
              <a:rPr lang="ru-RU" dirty="0"/>
              <a:t>Андрогенов</a:t>
            </a:r>
            <a:endParaRPr lang="en-US" dirty="0"/>
          </a:p>
          <a:p>
            <a:pPr>
              <a:buNone/>
            </a:pPr>
            <a:r>
              <a:rPr lang="ru-RU" dirty="0"/>
              <a:t>(</a:t>
            </a:r>
            <a:r>
              <a:rPr lang="en-US" dirty="0"/>
              <a:t>→</a:t>
            </a:r>
            <a:r>
              <a:rPr lang="ru-RU" dirty="0"/>
              <a:t> </a:t>
            </a:r>
            <a:r>
              <a:rPr lang="ru-RU" dirty="0" err="1"/>
              <a:t>миоидные</a:t>
            </a:r>
            <a:r>
              <a:rPr lang="ru-RU" dirty="0"/>
              <a:t> клетки +</a:t>
            </a:r>
            <a:r>
              <a:rPr lang="de-DE" dirty="0" err="1"/>
              <a:t>PModS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ИПФР 3</a:t>
            </a:r>
          </a:p>
          <a:p>
            <a:r>
              <a:rPr lang="ru-RU" dirty="0"/>
              <a:t>Окситоцина →</a:t>
            </a:r>
            <a:r>
              <a:rPr lang="de-DE" dirty="0"/>
              <a:t> </a:t>
            </a:r>
            <a:r>
              <a:rPr lang="ru-RU" dirty="0" err="1"/>
              <a:t>миоидные</a:t>
            </a:r>
            <a:r>
              <a:rPr lang="ru-RU" dirty="0"/>
              <a:t> клетки</a:t>
            </a:r>
          </a:p>
          <a:p>
            <a:r>
              <a:rPr lang="ru-RU" dirty="0"/>
              <a:t>Производных </a:t>
            </a:r>
            <a:r>
              <a:rPr lang="ru-RU" dirty="0" err="1"/>
              <a:t>проопиомеланокортина</a:t>
            </a:r>
            <a:r>
              <a:rPr lang="ru-RU" dirty="0"/>
              <a:t>→ клетки </a:t>
            </a:r>
            <a:r>
              <a:rPr lang="ru-RU" dirty="0" err="1"/>
              <a:t>Сертоли</a:t>
            </a:r>
            <a:endParaRPr lang="ru-RU" dirty="0"/>
          </a:p>
        </p:txBody>
      </p:sp>
      <p:pic>
        <p:nvPicPr>
          <p:cNvPr id="5" name="Содержимое 4" descr="156_07_03_11_michle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3438" y="1214422"/>
            <a:ext cx="4445000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ле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214422"/>
            <a:ext cx="4857752" cy="428628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steroid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500034" y="3357562"/>
            <a:ext cx="4429156" cy="3240079"/>
          </a:xfrm>
        </p:spPr>
        <p:txBody>
          <a:bodyPr/>
          <a:lstStyle/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Формы:</a:t>
            </a:r>
          </a:p>
          <a:p>
            <a:r>
              <a:rPr lang="ru-RU" dirty="0">
                <a:solidFill>
                  <a:srgbClr val="002060"/>
                </a:solidFill>
              </a:rPr>
              <a:t>Свободная</a:t>
            </a:r>
          </a:p>
          <a:p>
            <a:r>
              <a:rPr lang="ru-RU" dirty="0">
                <a:solidFill>
                  <a:srgbClr val="002060"/>
                </a:solidFill>
              </a:rPr>
              <a:t>Альбумин</a:t>
            </a:r>
          </a:p>
          <a:p>
            <a:r>
              <a:rPr lang="ru-RU" dirty="0">
                <a:solidFill>
                  <a:srgbClr val="002060"/>
                </a:solidFill>
              </a:rPr>
              <a:t>Глобулин, связывающий половые стероиды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ymocha.ru/wp-content/uploads/2016/03/1-12-768x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043" y="5214950"/>
            <a:ext cx="3028957" cy="1643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/>
              <a:t>Не все андрогены и эстрогены синтезируются в яичках</a:t>
            </a:r>
          </a:p>
        </p:txBody>
      </p:sp>
      <p:graphicFrame>
        <p:nvGraphicFramePr>
          <p:cNvPr id="5" name="Содержимое 10"/>
          <p:cNvGraphicFramePr>
            <a:graphicFrameLocks/>
          </p:cNvGraphicFramePr>
          <p:nvPr/>
        </p:nvGraphicFramePr>
        <p:xfrm>
          <a:off x="428596" y="1142984"/>
          <a:ext cx="8501122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0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673">
                <a:tc>
                  <a:txBody>
                    <a:bodyPr/>
                    <a:lstStyle/>
                    <a:p>
                      <a:r>
                        <a:rPr lang="ru-RU" sz="20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Яички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Надпочечники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Периферические</a:t>
                      </a:r>
                      <a:r>
                        <a:rPr lang="ru-RU" sz="2000" baseline="0" dirty="0"/>
                        <a:t> ткани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657">
                <a:tc>
                  <a:txBody>
                    <a:bodyPr/>
                    <a:lstStyle/>
                    <a:p>
                      <a:r>
                        <a:rPr lang="ru-RU" sz="2400" dirty="0"/>
                        <a:t>Тестостерон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&lt;5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73">
                <a:tc>
                  <a:txBody>
                    <a:bodyPr/>
                    <a:lstStyle/>
                    <a:p>
                      <a:r>
                        <a:rPr lang="ru-RU" sz="2400" dirty="0" err="1"/>
                        <a:t>Дигидротестостерон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&lt;20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&lt;1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673">
                <a:tc>
                  <a:txBody>
                    <a:bodyPr/>
                    <a:lstStyle/>
                    <a:p>
                      <a:r>
                        <a:rPr lang="ru-RU" sz="2400" dirty="0" err="1"/>
                        <a:t>Эстрадиол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&lt;20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&lt;1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673">
                <a:tc>
                  <a:txBody>
                    <a:bodyPr/>
                    <a:lstStyle/>
                    <a:p>
                      <a:r>
                        <a:rPr lang="ru-RU" sz="2400" dirty="0"/>
                        <a:t>Эстрон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&lt;2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&lt;1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98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673">
                <a:tc>
                  <a:txBody>
                    <a:bodyPr/>
                    <a:lstStyle/>
                    <a:p>
                      <a:r>
                        <a:rPr lang="ru-RU" sz="2400" dirty="0"/>
                        <a:t>ДГЭА-С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&lt;10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90</a:t>
                      </a:r>
                      <a:endParaRPr lang="ru-RU" sz="2000" dirty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…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5214950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Только 20-30% 17-кетостероидов в моче – метаболиты тестостерона.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nebido.com/html/images/upload/Patients/testosterone_treat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2768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4810" y="25360"/>
            <a:ext cx="4929190" cy="6832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/>
              <a:t>Либидо, половое поведение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Развитие половых признаков, включая </a:t>
            </a:r>
            <a:r>
              <a:rPr lang="ru-RU" sz="2800" dirty="0" err="1"/>
              <a:t>оволосение</a:t>
            </a:r>
            <a:r>
              <a:rPr lang="ru-RU" sz="2800" dirty="0"/>
              <a:t> по мужскому типу.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Развитие мускулатуры, увеличение мышечной силы;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Увеличение плотности кости, закрытие эпифизов;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Уменьшение количества абдоминального жира;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Участие в кроветворении (выработка </a:t>
            </a:r>
            <a:r>
              <a:rPr lang="ru-RU" sz="2800" dirty="0" err="1"/>
              <a:t>эритропоэтина</a:t>
            </a:r>
            <a:r>
              <a:rPr lang="ru-RU" sz="2800" dirty="0"/>
              <a:t>);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Продукция и дифференцировка стволовых клеток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Головной мозг –мишень половых гормонов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1472" y="1214422"/>
            <a:ext cx="4040188" cy="639762"/>
          </a:xfrm>
        </p:spPr>
        <p:txBody>
          <a:bodyPr/>
          <a:lstStyle/>
          <a:p>
            <a:r>
              <a:rPr lang="ru-RU" dirty="0"/>
              <a:t>Тестостерон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1785926"/>
            <a:ext cx="4829180" cy="4572032"/>
          </a:xfrm>
        </p:spPr>
        <p:txBody>
          <a:bodyPr>
            <a:normAutofit fontScale="92500"/>
          </a:bodyPr>
          <a:lstStyle/>
          <a:p>
            <a:r>
              <a:rPr lang="ru-RU" dirty="0"/>
              <a:t>Появление рецепторов в </a:t>
            </a:r>
            <a:r>
              <a:rPr lang="ru-RU" dirty="0" err="1"/>
              <a:t>гиппокампе</a:t>
            </a:r>
            <a:r>
              <a:rPr lang="ru-RU" dirty="0"/>
              <a:t>, гипоталамусе и </a:t>
            </a:r>
            <a:r>
              <a:rPr lang="ru-RU" dirty="0" err="1"/>
              <a:t>неокортексе</a:t>
            </a:r>
            <a:r>
              <a:rPr lang="ru-RU" dirty="0"/>
              <a:t> в эмбриональном периоде.</a:t>
            </a:r>
          </a:p>
          <a:p>
            <a:r>
              <a:rPr lang="ru-RU" dirty="0"/>
              <a:t>Синтез </a:t>
            </a:r>
            <a:r>
              <a:rPr lang="ru-RU" dirty="0" err="1"/>
              <a:t>ароматазы</a:t>
            </a:r>
            <a:endParaRPr lang="ru-RU" dirty="0"/>
          </a:p>
          <a:p>
            <a:r>
              <a:rPr lang="ru-RU" dirty="0"/>
              <a:t>↑ концентрации </a:t>
            </a:r>
            <a:r>
              <a:rPr lang="ru-RU" dirty="0" err="1"/>
              <a:t>эстрадиола</a:t>
            </a:r>
            <a:r>
              <a:rPr lang="ru-RU" dirty="0"/>
              <a:t>.</a:t>
            </a:r>
          </a:p>
          <a:p>
            <a:r>
              <a:rPr lang="ru-RU" dirty="0"/>
              <a:t>После рождения пик тестостерона  в течение 3 месяцев. </a:t>
            </a:r>
          </a:p>
          <a:p>
            <a:pPr>
              <a:buNone/>
            </a:pPr>
            <a:r>
              <a:rPr lang="ru-RU" dirty="0"/>
              <a:t>(задержка созревания нейронных систем в коре мозга, что позднее обеспечивает высокую пластичность?)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102225" y="1214422"/>
            <a:ext cx="4041775" cy="639762"/>
          </a:xfrm>
        </p:spPr>
        <p:txBody>
          <a:bodyPr/>
          <a:lstStyle/>
          <a:p>
            <a:r>
              <a:rPr lang="ru-RU" dirty="0"/>
              <a:t>Эстрогены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102225" y="1928802"/>
            <a:ext cx="4041775" cy="3951288"/>
          </a:xfrm>
        </p:spPr>
        <p:txBody>
          <a:bodyPr/>
          <a:lstStyle/>
          <a:p>
            <a:r>
              <a:rPr lang="el-GR" dirty="0"/>
              <a:t> </a:t>
            </a:r>
            <a:r>
              <a:rPr lang="ru-RU" dirty="0"/>
              <a:t>Мало, чтобы оказывать </a:t>
            </a:r>
            <a:r>
              <a:rPr lang="ru-RU" dirty="0" err="1"/>
              <a:t>маскулинизирующий</a:t>
            </a:r>
            <a:r>
              <a:rPr lang="ru-RU" dirty="0"/>
              <a:t> эффект ,</a:t>
            </a:r>
          </a:p>
          <a:p>
            <a:r>
              <a:rPr lang="ru-RU" dirty="0"/>
              <a:t>Связаны с </a:t>
            </a:r>
            <a:r>
              <a:rPr lang="el-GR" dirty="0"/>
              <a:t>α-</a:t>
            </a:r>
            <a:r>
              <a:rPr lang="ru-RU" dirty="0" err="1"/>
              <a:t>фетопротеином</a:t>
            </a:r>
            <a:r>
              <a:rPr lang="ru-RU" dirty="0"/>
              <a:t>.</a:t>
            </a:r>
          </a:p>
          <a:p>
            <a:r>
              <a:rPr lang="ru-RU" dirty="0"/>
              <a:t>После рождения  концентрация ↑ со 2 недели, длится в течение 1 года.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1000108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Гормональная регуляция сперматогенеза</a:t>
            </a:r>
          </a:p>
        </p:txBody>
      </p:sp>
      <p:pic>
        <p:nvPicPr>
          <p:cNvPr id="5" name="Рисунок 4" descr="Picture13.jpg"/>
          <p:cNvPicPr>
            <a:picLocks noChangeAspect="1"/>
          </p:cNvPicPr>
          <p:nvPr/>
        </p:nvPicPr>
        <p:blipFill>
          <a:blip r:embed="rId2"/>
          <a:srcRect r="962"/>
          <a:stretch>
            <a:fillRect/>
          </a:stretch>
        </p:blipFill>
        <p:spPr>
          <a:xfrm>
            <a:off x="785786" y="1357298"/>
            <a:ext cx="7358114" cy="5500702"/>
          </a:xfrm>
          <a:prstGeom prst="rect">
            <a:avLst/>
          </a:prstGeom>
        </p:spPr>
      </p:pic>
      <p:sp>
        <p:nvSpPr>
          <p:cNvPr id="6" name="Ромб 5"/>
          <p:cNvSpPr/>
          <p:nvPr/>
        </p:nvSpPr>
        <p:spPr>
          <a:xfrm>
            <a:off x="0" y="1285860"/>
            <a:ext cx="2857488" cy="92869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Гипоталамус</a:t>
            </a:r>
          </a:p>
        </p:txBody>
      </p:sp>
      <p:sp>
        <p:nvSpPr>
          <p:cNvPr id="8" name="Овал 7"/>
          <p:cNvSpPr/>
          <p:nvPr/>
        </p:nvSpPr>
        <p:spPr>
          <a:xfrm>
            <a:off x="285720" y="3714752"/>
            <a:ext cx="1000132" cy="714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500034" y="5072074"/>
            <a:ext cx="1785950" cy="857256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Клетки </a:t>
            </a:r>
            <a:r>
              <a:rPr lang="ru-RU" sz="1400" b="1" dirty="0" err="1">
                <a:solidFill>
                  <a:sysClr val="windowText" lastClr="000000"/>
                </a:solidFill>
              </a:rPr>
              <a:t>Сертоли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71604" y="3643314"/>
            <a:ext cx="1071570" cy="357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ysClr val="windowText" lastClr="000000"/>
                </a:solidFill>
              </a:rPr>
              <a:t>Ингибин</a:t>
            </a:r>
            <a:r>
              <a:rPr lang="ru-RU" sz="1400" dirty="0">
                <a:solidFill>
                  <a:sysClr val="windowText" lastClr="000000"/>
                </a:solidFill>
              </a:rPr>
              <a:t> 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86050" y="2786058"/>
            <a:ext cx="571504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ФСГ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28992" y="2786058"/>
            <a:ext cx="571504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ЛГ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29322" y="3929066"/>
            <a:ext cx="1571636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Тестостерон (Т)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85984" y="5143512"/>
            <a:ext cx="1000132" cy="500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F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</a:rPr>
              <a:t>Продукты клеток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28794" y="6000768"/>
            <a:ext cx="1928826" cy="5715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F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ysClr val="windowText" lastClr="000000"/>
                </a:solidFill>
              </a:rPr>
              <a:t>Андроген-связывающий</a:t>
            </a:r>
            <a:r>
              <a:rPr lang="ru-RU" sz="1400" b="1" dirty="0">
                <a:solidFill>
                  <a:sysClr val="windowText" lastClr="000000"/>
                </a:solidFill>
              </a:rPr>
              <a:t> белок (АСБ)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72000" y="6215082"/>
            <a:ext cx="500066" cy="285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F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ysClr val="windowText" lastClr="000000"/>
                </a:solidFill>
              </a:rPr>
              <a:t>АСБ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72066" y="6215082"/>
            <a:ext cx="2286016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ysClr val="windowText" lastClr="000000"/>
                </a:solidFill>
              </a:rPr>
              <a:t>Тестостерон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86050" y="1571612"/>
            <a:ext cx="785818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ysClr val="windowText" lastClr="000000"/>
                </a:solidFill>
              </a:rPr>
              <a:t>ГнРГ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1538" y="4286256"/>
            <a:ext cx="928694" cy="4286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Яичко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72198" y="4786322"/>
            <a:ext cx="1571636" cy="6429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FD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Вторичные половые признаки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85786" y="2357430"/>
            <a:ext cx="1285884" cy="100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0" y="2428868"/>
            <a:ext cx="2071670" cy="1143008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Передняя доля Гипофиза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5072066" y="1285860"/>
            <a:ext cx="3214710" cy="21431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B050"/>
                </a:solidFill>
              </a:rPr>
              <a:t>Андрогены(ДГТ)</a:t>
            </a:r>
          </a:p>
          <a:p>
            <a:pPr algn="ctr"/>
            <a:endParaRPr lang="ru-RU" sz="1400" dirty="0"/>
          </a:p>
          <a:p>
            <a:pPr algn="ctr"/>
            <a:r>
              <a:rPr lang="ru-RU" sz="1600" dirty="0" err="1">
                <a:solidFill>
                  <a:srgbClr val="00B050"/>
                </a:solidFill>
              </a:rPr>
              <a:t>Эстрадиол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00364" y="3500438"/>
            <a:ext cx="15716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err="1"/>
              <a:t>Сперматогонии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357554" y="3857628"/>
            <a:ext cx="12144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Сперматоцит</a:t>
            </a:r>
          </a:p>
        </p:txBody>
      </p:sp>
      <p:sp>
        <p:nvSpPr>
          <p:cNvPr id="10" name="Ромб 9"/>
          <p:cNvSpPr/>
          <p:nvPr/>
        </p:nvSpPr>
        <p:spPr>
          <a:xfrm>
            <a:off x="4357686" y="3143248"/>
            <a:ext cx="1643074" cy="785818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ysClr val="windowText" lastClr="000000"/>
                </a:solidFill>
              </a:rPr>
              <a:t>Клетки </a:t>
            </a:r>
            <a:r>
              <a:rPr lang="ru-RU" sz="1400" dirty="0" err="1">
                <a:solidFill>
                  <a:sysClr val="windowText" lastClr="000000"/>
                </a:solidFill>
              </a:rPr>
              <a:t>Лейдига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4546" y="4572008"/>
            <a:ext cx="107157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Вторичный посредник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43372" y="4500570"/>
            <a:ext cx="78581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Клетки </a:t>
            </a:r>
            <a:r>
              <a:rPr lang="ru-RU" sz="1200" dirty="0" err="1"/>
              <a:t>Сертоли</a:t>
            </a:r>
            <a:endParaRPr lang="ru-RU" sz="1200" dirty="0"/>
          </a:p>
        </p:txBody>
      </p:sp>
      <p:cxnSp>
        <p:nvCxnSpPr>
          <p:cNvPr id="36" name="Скругленная соединительная линия 35"/>
          <p:cNvCxnSpPr>
            <a:stCxn id="19" idx="0"/>
            <a:endCxn id="18" idx="0"/>
          </p:cNvCxnSpPr>
          <p:nvPr/>
        </p:nvCxnSpPr>
        <p:spPr>
          <a:xfrm rot="16200000" flipV="1">
            <a:off x="5518554" y="5518561"/>
            <a:ext cx="1588" cy="1393041"/>
          </a:xfrm>
          <a:prstGeom prst="curvedConnector3">
            <a:avLst>
              <a:gd name="adj1" fmla="val 14395466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олилиния 39"/>
          <p:cNvSpPr/>
          <p:nvPr/>
        </p:nvSpPr>
        <p:spPr>
          <a:xfrm>
            <a:off x="6072198" y="2357430"/>
            <a:ext cx="1871003" cy="114886"/>
          </a:xfrm>
          <a:custGeom>
            <a:avLst/>
            <a:gdLst>
              <a:gd name="connsiteX0" fmla="*/ 0 w 1871003"/>
              <a:gd name="connsiteY0" fmla="*/ 72683 h 114886"/>
              <a:gd name="connsiteX1" fmla="*/ 379827 w 1871003"/>
              <a:gd name="connsiteY1" fmla="*/ 72683 h 114886"/>
              <a:gd name="connsiteX2" fmla="*/ 478301 w 1871003"/>
              <a:gd name="connsiteY2" fmla="*/ 2344 h 114886"/>
              <a:gd name="connsiteX3" fmla="*/ 548640 w 1871003"/>
              <a:gd name="connsiteY3" fmla="*/ 86750 h 114886"/>
              <a:gd name="connsiteX4" fmla="*/ 872197 w 1871003"/>
              <a:gd name="connsiteY4" fmla="*/ 86750 h 114886"/>
              <a:gd name="connsiteX5" fmla="*/ 914400 w 1871003"/>
              <a:gd name="connsiteY5" fmla="*/ 16412 h 114886"/>
              <a:gd name="connsiteX6" fmla="*/ 984738 w 1871003"/>
              <a:gd name="connsiteY6" fmla="*/ 100818 h 114886"/>
              <a:gd name="connsiteX7" fmla="*/ 1350498 w 1871003"/>
              <a:gd name="connsiteY7" fmla="*/ 100818 h 114886"/>
              <a:gd name="connsiteX8" fmla="*/ 1420837 w 1871003"/>
              <a:gd name="connsiteY8" fmla="*/ 30480 h 114886"/>
              <a:gd name="connsiteX9" fmla="*/ 1491175 w 1871003"/>
              <a:gd name="connsiteY9" fmla="*/ 86750 h 114886"/>
              <a:gd name="connsiteX10" fmla="*/ 1871003 w 1871003"/>
              <a:gd name="connsiteY10" fmla="*/ 72683 h 11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1003" h="114886">
                <a:moveTo>
                  <a:pt x="0" y="72683"/>
                </a:moveTo>
                <a:cubicBezTo>
                  <a:pt x="150055" y="78544"/>
                  <a:pt x="300110" y="84406"/>
                  <a:pt x="379827" y="72683"/>
                </a:cubicBezTo>
                <a:cubicBezTo>
                  <a:pt x="459544" y="60960"/>
                  <a:pt x="450166" y="0"/>
                  <a:pt x="478301" y="2344"/>
                </a:cubicBezTo>
                <a:cubicBezTo>
                  <a:pt x="506437" y="4689"/>
                  <a:pt x="482991" y="72682"/>
                  <a:pt x="548640" y="86750"/>
                </a:cubicBezTo>
                <a:cubicBezTo>
                  <a:pt x="614289" y="100818"/>
                  <a:pt x="811237" y="98473"/>
                  <a:pt x="872197" y="86750"/>
                </a:cubicBezTo>
                <a:cubicBezTo>
                  <a:pt x="933157" y="75027"/>
                  <a:pt x="895643" y="14067"/>
                  <a:pt x="914400" y="16412"/>
                </a:cubicBezTo>
                <a:cubicBezTo>
                  <a:pt x="933157" y="18757"/>
                  <a:pt x="912055" y="86750"/>
                  <a:pt x="984738" y="100818"/>
                </a:cubicBezTo>
                <a:cubicBezTo>
                  <a:pt x="1057421" y="114886"/>
                  <a:pt x="1277815" y="112541"/>
                  <a:pt x="1350498" y="100818"/>
                </a:cubicBezTo>
                <a:cubicBezTo>
                  <a:pt x="1423181" y="89095"/>
                  <a:pt x="1397391" y="32825"/>
                  <a:pt x="1420837" y="30480"/>
                </a:cubicBezTo>
                <a:cubicBezTo>
                  <a:pt x="1444283" y="28135"/>
                  <a:pt x="1416147" y="79716"/>
                  <a:pt x="1491175" y="86750"/>
                </a:cubicBezTo>
                <a:cubicBezTo>
                  <a:pt x="1566203" y="93784"/>
                  <a:pt x="1718603" y="83233"/>
                  <a:pt x="1871003" y="72683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Левая фигурная скобка 40"/>
          <p:cNvSpPr/>
          <p:nvPr/>
        </p:nvSpPr>
        <p:spPr>
          <a:xfrm>
            <a:off x="5786446" y="1714488"/>
            <a:ext cx="142876" cy="1071570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 flipV="1">
            <a:off x="3929058" y="2214554"/>
            <a:ext cx="1714512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Полилиния 43"/>
          <p:cNvSpPr/>
          <p:nvPr/>
        </p:nvSpPr>
        <p:spPr>
          <a:xfrm>
            <a:off x="6072198" y="1643050"/>
            <a:ext cx="1955409" cy="314179"/>
          </a:xfrm>
          <a:custGeom>
            <a:avLst/>
            <a:gdLst>
              <a:gd name="connsiteX0" fmla="*/ 0 w 1955409"/>
              <a:gd name="connsiteY0" fmla="*/ 218049 h 314179"/>
              <a:gd name="connsiteX1" fmla="*/ 323557 w 1955409"/>
              <a:gd name="connsiteY1" fmla="*/ 260252 h 314179"/>
              <a:gd name="connsiteX2" fmla="*/ 422031 w 1955409"/>
              <a:gd name="connsiteY2" fmla="*/ 21101 h 314179"/>
              <a:gd name="connsiteX3" fmla="*/ 506437 w 1955409"/>
              <a:gd name="connsiteY3" fmla="*/ 274320 h 314179"/>
              <a:gd name="connsiteX4" fmla="*/ 1392701 w 1955409"/>
              <a:gd name="connsiteY4" fmla="*/ 260252 h 314179"/>
              <a:gd name="connsiteX5" fmla="*/ 1547446 w 1955409"/>
              <a:gd name="connsiteY5" fmla="*/ 63305 h 314179"/>
              <a:gd name="connsiteX6" fmla="*/ 1561514 w 1955409"/>
              <a:gd name="connsiteY6" fmla="*/ 35169 h 314179"/>
              <a:gd name="connsiteX7" fmla="*/ 1603717 w 1955409"/>
              <a:gd name="connsiteY7" fmla="*/ 274320 h 314179"/>
              <a:gd name="connsiteX8" fmla="*/ 1955409 w 1955409"/>
              <a:gd name="connsiteY8" fmla="*/ 260252 h 314179"/>
              <a:gd name="connsiteX9" fmla="*/ 1955409 w 1955409"/>
              <a:gd name="connsiteY9" fmla="*/ 260252 h 31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5409" h="314179">
                <a:moveTo>
                  <a:pt x="0" y="218049"/>
                </a:moveTo>
                <a:cubicBezTo>
                  <a:pt x="126609" y="255563"/>
                  <a:pt x="253219" y="293077"/>
                  <a:pt x="323557" y="260252"/>
                </a:cubicBezTo>
                <a:cubicBezTo>
                  <a:pt x="393896" y="227427"/>
                  <a:pt x="391551" y="18756"/>
                  <a:pt x="422031" y="21101"/>
                </a:cubicBezTo>
                <a:cubicBezTo>
                  <a:pt x="452511" y="23446"/>
                  <a:pt x="344659" y="234461"/>
                  <a:pt x="506437" y="274320"/>
                </a:cubicBezTo>
                <a:cubicBezTo>
                  <a:pt x="668215" y="314179"/>
                  <a:pt x="1219200" y="295421"/>
                  <a:pt x="1392701" y="260252"/>
                </a:cubicBezTo>
                <a:cubicBezTo>
                  <a:pt x="1566203" y="225083"/>
                  <a:pt x="1519311" y="100819"/>
                  <a:pt x="1547446" y="63305"/>
                </a:cubicBezTo>
                <a:cubicBezTo>
                  <a:pt x="1575581" y="25791"/>
                  <a:pt x="1552136" y="0"/>
                  <a:pt x="1561514" y="35169"/>
                </a:cubicBezTo>
                <a:cubicBezTo>
                  <a:pt x="1570892" y="70338"/>
                  <a:pt x="1538068" y="236806"/>
                  <a:pt x="1603717" y="274320"/>
                </a:cubicBezTo>
                <a:cubicBezTo>
                  <a:pt x="1669366" y="311834"/>
                  <a:pt x="1955409" y="260252"/>
                  <a:pt x="1955409" y="260252"/>
                </a:cubicBezTo>
                <a:lnTo>
                  <a:pt x="1955409" y="260252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72264" y="3286124"/>
            <a:ext cx="571504" cy="2857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/>
                </a:solidFill>
              </a:rPr>
              <a:t>ХГЧ</a:t>
            </a:r>
          </a:p>
        </p:txBody>
      </p:sp>
      <p:cxnSp>
        <p:nvCxnSpPr>
          <p:cNvPr id="38" name="Соединительная линия уступом 37"/>
          <p:cNvCxnSpPr>
            <a:stCxn id="35" idx="1"/>
            <a:endCxn id="10" idx="0"/>
          </p:cNvCxnSpPr>
          <p:nvPr/>
        </p:nvCxnSpPr>
        <p:spPr>
          <a:xfrm rot="10800000">
            <a:off x="5179224" y="3143248"/>
            <a:ext cx="1393041" cy="285752"/>
          </a:xfrm>
          <a:prstGeom prst="bentConnector4">
            <a:avLst>
              <a:gd name="adj1" fmla="val 20513"/>
              <a:gd name="adj2" fmla="val 17999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14876" y="1285860"/>
            <a:ext cx="157163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00B050"/>
                </a:solidFill>
              </a:rPr>
              <a:t>GnIH</a:t>
            </a:r>
            <a:endParaRPr lang="de-DE" sz="1600" b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rot="10800000" flipV="1">
            <a:off x="3643306" y="1500174"/>
            <a:ext cx="1143010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000232" y="92867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Kisspeptin</a:t>
            </a:r>
            <a:endParaRPr lang="de-DE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cxnSp>
        <p:nvCxnSpPr>
          <p:cNvPr id="51" name="Прямая со стрелкой 50"/>
          <p:cNvCxnSpPr>
            <a:endCxn id="20" idx="0"/>
          </p:cNvCxnSpPr>
          <p:nvPr/>
        </p:nvCxnSpPr>
        <p:spPr>
          <a:xfrm>
            <a:off x="2786050" y="1285860"/>
            <a:ext cx="392909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Плюс 51"/>
          <p:cNvSpPr/>
          <p:nvPr/>
        </p:nvSpPr>
        <p:spPr>
          <a:xfrm>
            <a:off x="3143240" y="1285860"/>
            <a:ext cx="214314" cy="142876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 external file that holds a picture, illustration, etc.&#10;Object name is fendo-07-00028-g001.jpg"/>
          <p:cNvPicPr>
            <a:picLocks noChangeAspect="1" noChangeArrowheads="1"/>
          </p:cNvPicPr>
          <p:nvPr/>
        </p:nvPicPr>
        <p:blipFill>
          <a:blip r:embed="rId2"/>
          <a:srcRect r="41935"/>
          <a:stretch>
            <a:fillRect/>
          </a:stretch>
        </p:blipFill>
        <p:spPr bwMode="auto">
          <a:xfrm>
            <a:off x="0" y="285728"/>
            <a:ext cx="5500694" cy="607223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0"/>
            <a:ext cx="4429124" cy="5197493"/>
          </a:xfrm>
        </p:spPr>
        <p:txBody>
          <a:bodyPr/>
          <a:lstStyle/>
          <a:p>
            <a:r>
              <a:rPr lang="ru-RU" dirty="0"/>
              <a:t>Если есть рецепторы не только в гипоталамусе, но и в </a:t>
            </a:r>
            <a:r>
              <a:rPr lang="de-DE" dirty="0" err="1"/>
              <a:t>Hippocampus</a:t>
            </a:r>
            <a:r>
              <a:rPr lang="de-DE" dirty="0"/>
              <a:t>, </a:t>
            </a:r>
            <a:r>
              <a:rPr lang="de-DE" dirty="0" err="1"/>
              <a:t>Habenula</a:t>
            </a:r>
            <a:r>
              <a:rPr lang="de-DE" dirty="0"/>
              <a:t>, </a:t>
            </a:r>
            <a:r>
              <a:rPr lang="de-DE" dirty="0" err="1"/>
              <a:t>Tegmentum</a:t>
            </a:r>
            <a:r>
              <a:rPr lang="ru-RU" dirty="0"/>
              <a:t>, существует ли влияние на поведение посредством лекарственных  препаратов?</a:t>
            </a:r>
          </a:p>
          <a:p>
            <a:endParaRPr lang="ru-RU" dirty="0"/>
          </a:p>
        </p:txBody>
      </p:sp>
      <p:pic>
        <p:nvPicPr>
          <p:cNvPr id="1030" name="Picture 6" descr="http://farmdirect.ru/uploads/drugs/c/citalop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00504"/>
            <a:ext cx="3314723" cy="207170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00166" y="5000636"/>
            <a:ext cx="1571636" cy="984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</a:rPr>
              <a:t>KISS-R</a:t>
            </a:r>
          </a:p>
          <a:p>
            <a:r>
              <a:rPr lang="de-DE" sz="2000" b="1" dirty="0" err="1">
                <a:solidFill>
                  <a:srgbClr val="00B050"/>
                </a:solidFill>
              </a:rPr>
              <a:t>GnIH</a:t>
            </a:r>
            <a:r>
              <a:rPr lang="de-DE" sz="2000" b="1" dirty="0">
                <a:solidFill>
                  <a:srgbClr val="00B050"/>
                </a:solidFill>
              </a:rPr>
              <a:t>-R</a:t>
            </a:r>
          </a:p>
          <a:p>
            <a:endParaRPr lang="ru-RU" dirty="0"/>
          </a:p>
        </p:txBody>
      </p:sp>
      <p:cxnSp>
        <p:nvCxnSpPr>
          <p:cNvPr id="11" name="Прямая со стрелкой 10"/>
          <p:cNvCxnSpPr>
            <a:stCxn id="1030" idx="1"/>
          </p:cNvCxnSpPr>
          <p:nvPr/>
        </p:nvCxnSpPr>
        <p:spPr>
          <a:xfrm rot="10800000">
            <a:off x="4643438" y="4357695"/>
            <a:ext cx="928694" cy="6786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Плюс 11"/>
          <p:cNvSpPr/>
          <p:nvPr/>
        </p:nvSpPr>
        <p:spPr>
          <a:xfrm>
            <a:off x="4929190" y="4857760"/>
            <a:ext cx="285752" cy="285752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072198" y="5786454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Селективный ингибитор обратного захвата </a:t>
            </a:r>
            <a:r>
              <a:rPr lang="ru-RU" i="1" dirty="0" err="1"/>
              <a:t>серотонина</a:t>
            </a:r>
            <a:endParaRPr lang="ru-RU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1798" y="-23417"/>
            <a:ext cx="7600641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антенатальном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908050"/>
            <a:ext cx="8785225" cy="5761355"/>
          </a:xfrm>
          <a:custGeom>
            <a:avLst/>
            <a:gdLst/>
            <a:ahLst/>
            <a:cxnLst/>
            <a:rect l="l" t="t" r="r" b="b"/>
            <a:pathLst>
              <a:path w="8785225" h="5761355">
                <a:moveTo>
                  <a:pt x="8785225" y="0"/>
                </a:moveTo>
                <a:lnTo>
                  <a:pt x="0" y="0"/>
                </a:lnTo>
                <a:lnTo>
                  <a:pt x="0" y="5761037"/>
                </a:lnTo>
                <a:lnTo>
                  <a:pt x="8785225" y="5761037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841248"/>
            <a:ext cx="8403590" cy="5498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>
              <a:lnSpc>
                <a:spcPts val="3025"/>
              </a:lnSpc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ЯИЧНИКИ</a:t>
            </a:r>
            <a:r>
              <a:rPr sz="28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при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дифференциации</a:t>
            </a:r>
            <a:r>
              <a:rPr sz="28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00"/>
                </a:solidFill>
                <a:latin typeface="Corbel"/>
                <a:cs typeface="Corbel"/>
              </a:rPr>
              <a:t>проходят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00"/>
                </a:solidFill>
                <a:latin typeface="Corbel"/>
                <a:cs typeface="Corbel"/>
              </a:rPr>
              <a:t>ряд</a:t>
            </a:r>
            <a:endParaRPr sz="2800">
              <a:latin typeface="Corbel"/>
              <a:cs typeface="Corbel"/>
            </a:endParaRPr>
          </a:p>
          <a:p>
            <a:pPr marL="3855720">
              <a:lnSpc>
                <a:spcPts val="3025"/>
              </a:lnSpc>
            </a:pP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стадий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marL="355600" marR="5080" indent="-343535">
              <a:lnSpc>
                <a:spcPct val="80000"/>
              </a:lnSpc>
              <a:spcBef>
                <a:spcPts val="705"/>
              </a:spcBef>
              <a:buFont typeface="Wingdings"/>
              <a:buChar char=""/>
              <a:tabLst>
                <a:tab pos="355600" algn="l"/>
                <a:tab pos="426084" algn="l"/>
              </a:tabLst>
            </a:pPr>
            <a:r>
              <a:rPr sz="2650" dirty="0">
                <a:solidFill>
                  <a:srgbClr val="D6ECFF"/>
                </a:solidFill>
                <a:latin typeface="Times New Roman"/>
                <a:cs typeface="Times New Roman"/>
              </a:rPr>
              <a:t>	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800" b="1" i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spc="-10" dirty="0">
                <a:solidFill>
                  <a:srgbClr val="FF9900"/>
                </a:solidFill>
                <a:latin typeface="Corbel"/>
                <a:cs typeface="Corbel"/>
              </a:rPr>
              <a:t>половых</a:t>
            </a:r>
            <a:r>
              <a:rPr sz="2800" b="1" i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складок</a:t>
            </a:r>
            <a:r>
              <a:rPr sz="2800" b="1" i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3-5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недель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эмбрионального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развития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медиальной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стороне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первичной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почки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обособляются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половые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складки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(половые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валики)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будущие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гонады</a:t>
            </a:r>
            <a:endParaRPr sz="2800">
              <a:latin typeface="Corbel"/>
              <a:cs typeface="Corbel"/>
            </a:endParaRPr>
          </a:p>
          <a:p>
            <a:pPr marL="355600" marR="42545" indent="-343535">
              <a:lnSpc>
                <a:spcPct val="80000"/>
              </a:lnSpc>
              <a:spcBef>
                <a:spcPts val="69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800" b="1" i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spc="-10" dirty="0">
                <a:solidFill>
                  <a:srgbClr val="FF9900"/>
                </a:solidFill>
                <a:latin typeface="Corbel"/>
                <a:cs typeface="Corbel"/>
              </a:rPr>
              <a:t>недифференцированных</a:t>
            </a:r>
            <a:r>
              <a:rPr sz="2800" b="1" i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гонад</a:t>
            </a:r>
            <a:r>
              <a:rPr sz="2800" b="1" i="1" spc="-1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 4-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7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недель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эмбрионального</a:t>
            </a:r>
            <a:r>
              <a:rPr sz="28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развития</a:t>
            </a:r>
            <a:r>
              <a:rPr sz="28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половая</a:t>
            </a:r>
            <a:r>
              <a:rPr sz="28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железа представлена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корковым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мозговым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веществом, разделенными</a:t>
            </a:r>
            <a:r>
              <a:rPr sz="28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полостью,</a:t>
            </a:r>
            <a:r>
              <a:rPr sz="28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заполненной</a:t>
            </a:r>
            <a:r>
              <a:rPr sz="28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клетками мезенхимы</a:t>
            </a:r>
            <a:endParaRPr sz="2800">
              <a:latin typeface="Corbel"/>
              <a:cs typeface="Corbel"/>
            </a:endParaRPr>
          </a:p>
          <a:p>
            <a:pPr marL="355600" marR="203835" indent="-342900">
              <a:lnSpc>
                <a:spcPct val="80000"/>
              </a:lnSpc>
              <a:spcBef>
                <a:spcPts val="71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800" b="1" i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начала</a:t>
            </a:r>
            <a:r>
              <a:rPr sz="2800" b="1" i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spc="-10" dirty="0">
                <a:solidFill>
                  <a:srgbClr val="FF9900"/>
                </a:solidFill>
                <a:latin typeface="Corbel"/>
                <a:cs typeface="Corbel"/>
              </a:rPr>
              <a:t>половой</a:t>
            </a:r>
            <a:r>
              <a:rPr sz="2800" b="1" i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дифференциации</a:t>
            </a:r>
            <a:r>
              <a:rPr sz="2800" b="1" i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7-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8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недель,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благодаря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первой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волне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пролиферации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целомического</a:t>
            </a:r>
            <a:r>
              <a:rPr sz="28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эпителия,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образуются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первичные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половые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шнуры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Головной мозг –мишень половых гормонов</a:t>
            </a:r>
          </a:p>
        </p:txBody>
      </p:sp>
      <p:sp>
        <p:nvSpPr>
          <p:cNvPr id="17411" name="Текст 4"/>
          <p:cNvSpPr>
            <a:spLocks noGrp="1"/>
          </p:cNvSpPr>
          <p:nvPr>
            <p:ph type="body" idx="1"/>
          </p:nvPr>
        </p:nvSpPr>
        <p:spPr>
          <a:xfrm>
            <a:off x="571500" y="1214438"/>
            <a:ext cx="4040188" cy="639762"/>
          </a:xfrm>
        </p:spPr>
        <p:txBody>
          <a:bodyPr/>
          <a:lstStyle/>
          <a:p>
            <a:r>
              <a:rPr lang="ru-RU"/>
              <a:t>Тестостерон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1785938"/>
            <a:ext cx="4829175" cy="45720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Появление рецепторов в </a:t>
            </a:r>
            <a:r>
              <a:rPr lang="ru-RU" dirty="0" err="1"/>
              <a:t>гиппокампе</a:t>
            </a:r>
            <a:r>
              <a:rPr lang="ru-RU" dirty="0"/>
              <a:t>, гипоталамусе и </a:t>
            </a:r>
            <a:r>
              <a:rPr lang="ru-RU" dirty="0" err="1"/>
              <a:t>неокортексе</a:t>
            </a:r>
            <a:r>
              <a:rPr lang="ru-RU" dirty="0"/>
              <a:t> в эмбриональном периоде.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Синтез </a:t>
            </a:r>
            <a:r>
              <a:rPr lang="ru-RU" dirty="0" err="1"/>
              <a:t>ароматазы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↑ концентрации </a:t>
            </a:r>
            <a:r>
              <a:rPr lang="ru-RU" dirty="0" err="1"/>
              <a:t>эстрадиола</a:t>
            </a:r>
            <a:r>
              <a:rPr lang="ru-R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После рождения пик тестостерона  в течение 3 месяцев.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(задержка созревания нейронных систем в коре мозга, что позднее обеспечивает высокую пластичность?)</a:t>
            </a:r>
          </a:p>
        </p:txBody>
      </p:sp>
      <p:sp>
        <p:nvSpPr>
          <p:cNvPr id="17413" name="Текст 6"/>
          <p:cNvSpPr>
            <a:spLocks noGrp="1"/>
          </p:cNvSpPr>
          <p:nvPr>
            <p:ph type="body" sz="quarter" idx="3"/>
          </p:nvPr>
        </p:nvSpPr>
        <p:spPr>
          <a:xfrm>
            <a:off x="5102225" y="1214438"/>
            <a:ext cx="4041775" cy="639762"/>
          </a:xfrm>
        </p:spPr>
        <p:txBody>
          <a:bodyPr/>
          <a:lstStyle/>
          <a:p>
            <a:r>
              <a:rPr lang="ru-RU"/>
              <a:t>Эстрогены</a:t>
            </a:r>
          </a:p>
        </p:txBody>
      </p:sp>
      <p:sp>
        <p:nvSpPr>
          <p:cNvPr id="17414" name="Содержимое 7"/>
          <p:cNvSpPr>
            <a:spLocks noGrp="1"/>
          </p:cNvSpPr>
          <p:nvPr>
            <p:ph sz="quarter" idx="4"/>
          </p:nvPr>
        </p:nvSpPr>
        <p:spPr>
          <a:xfrm>
            <a:off x="5102225" y="1928813"/>
            <a:ext cx="4041775" cy="3951287"/>
          </a:xfrm>
        </p:spPr>
        <p:txBody>
          <a:bodyPr/>
          <a:lstStyle/>
          <a:p>
            <a:r>
              <a:rPr lang="el-GR"/>
              <a:t> </a:t>
            </a:r>
            <a:r>
              <a:rPr lang="ru-RU"/>
              <a:t>Мало, чтобы оказывать маскулинизирующий эффект ,</a:t>
            </a:r>
          </a:p>
          <a:p>
            <a:r>
              <a:rPr lang="ru-RU"/>
              <a:t>Связаны с </a:t>
            </a:r>
            <a:r>
              <a:rPr lang="el-GR"/>
              <a:t>α-</a:t>
            </a:r>
            <a:r>
              <a:rPr lang="ru-RU"/>
              <a:t>фетопротеином.</a:t>
            </a:r>
          </a:p>
          <a:p>
            <a:r>
              <a:rPr lang="ru-RU"/>
              <a:t>После рождения  концентрация ↑ со 2 недели, длится в течение 1 года.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571480"/>
            <a:ext cx="3443254" cy="274654"/>
          </a:xfrm>
        </p:spPr>
        <p:txBody>
          <a:bodyPr>
            <a:noAutofit/>
          </a:bodyPr>
          <a:lstStyle/>
          <a:p>
            <a:r>
              <a:rPr lang="ru-RU" sz="2800" dirty="0" err="1"/>
              <a:t>Эстрадиол</a:t>
            </a: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85720" y="857232"/>
            <a:ext cx="8858280" cy="1928826"/>
          </a:xfrm>
        </p:spPr>
        <p:txBody>
          <a:bodyPr>
            <a:normAutofit/>
          </a:bodyPr>
          <a:lstStyle/>
          <a:p>
            <a:r>
              <a:rPr lang="ru-RU" sz="2000" dirty="0"/>
              <a:t>Регулирует плотность синапсов в гипоталамических вентромедиальных ядрах</a:t>
            </a:r>
          </a:p>
          <a:p>
            <a:r>
              <a:rPr lang="ru-RU" sz="2000" dirty="0"/>
              <a:t>Антиоксиданты </a:t>
            </a:r>
          </a:p>
          <a:p>
            <a:r>
              <a:rPr lang="ru-RU" sz="2000" dirty="0"/>
              <a:t>В культуре ткани </a:t>
            </a:r>
            <a:r>
              <a:rPr lang="ru-RU" sz="2000" dirty="0" err="1"/>
              <a:t>гиппокампальной</a:t>
            </a:r>
            <a:r>
              <a:rPr lang="ru-RU" sz="2000" dirty="0"/>
              <a:t> формации </a:t>
            </a:r>
            <a:r>
              <a:rPr lang="ru-RU" sz="2000" dirty="0" err="1"/>
              <a:t>эстрадиол</a:t>
            </a:r>
            <a:r>
              <a:rPr lang="ru-RU" sz="2000" dirty="0"/>
              <a:t> ускоряет интенсивность роста нейронов и темпы формирования аксонов, дендритов.</a:t>
            </a:r>
          </a:p>
        </p:txBody>
      </p:sp>
      <p:sp>
        <p:nvSpPr>
          <p:cNvPr id="9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928934"/>
            <a:ext cx="4257676" cy="3643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dirty="0"/>
              <a:t>большие размеры и выраженность асимметрии </a:t>
            </a:r>
            <a:r>
              <a:rPr lang="ru-RU" dirty="0" err="1"/>
              <a:t>базолатерального</a:t>
            </a:r>
            <a:r>
              <a:rPr lang="ru-RU" dirty="0"/>
              <a:t> ядра миндалины, 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ядра ложа концевой полоски, 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медиального </a:t>
            </a:r>
            <a:r>
              <a:rPr lang="ru-RU" dirty="0" err="1"/>
              <a:t>преоптического</a:t>
            </a:r>
            <a:r>
              <a:rPr lang="ru-RU" dirty="0"/>
              <a:t> ядра 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 </a:t>
            </a:r>
            <a:r>
              <a:rPr lang="ru-RU" dirty="0" err="1"/>
              <a:t>переднегипоталамических</a:t>
            </a:r>
            <a:r>
              <a:rPr lang="ru-RU" dirty="0"/>
              <a:t> третьего и четвертого интерстициальных ядер полового диморфизма, </a:t>
            </a:r>
          </a:p>
          <a:p>
            <a:pPr>
              <a:buFont typeface="Wingdings" pitchFamily="2" charset="2"/>
              <a:buChar char="§"/>
            </a:pPr>
            <a:r>
              <a:rPr lang="ru-RU" dirty="0" err="1"/>
              <a:t>супрахиазмальное</a:t>
            </a:r>
            <a:r>
              <a:rPr lang="ru-RU" dirty="0"/>
              <a:t> ядро</a:t>
            </a:r>
          </a:p>
        </p:txBody>
      </p:sp>
      <p:sp>
        <p:nvSpPr>
          <p:cNvPr id="10" name="Содержимое 5"/>
          <p:cNvSpPr txBox="1">
            <a:spLocks/>
          </p:cNvSpPr>
          <p:nvPr/>
        </p:nvSpPr>
        <p:spPr>
          <a:xfrm>
            <a:off x="4645025" y="2857496"/>
            <a:ext cx="4041775" cy="3268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Относительный объем коры средней теменной доли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таламуса </a:t>
            </a:r>
            <a:endParaRPr lang="ru-RU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базомедиальных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диэнцефальных структур,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абсолютный размер мозолистого тела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Половая дифференцировка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1428736"/>
            <a:ext cx="7543824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 этап. Установление генетического пола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 этап. Морфологически индифферентная стадия (до 8 недели).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 этап. Формирование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гонадного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пола (8-12 недель).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 этап. Формирование соматического пола (после 12 недель).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5 этап. Дальнейшее развитие половой системы:</a:t>
            </a:r>
          </a:p>
          <a:p>
            <a:pPr>
              <a:buFont typeface="Courier New" pitchFamily="49" charset="0"/>
              <a:buChar char="o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 рождения</a:t>
            </a:r>
          </a:p>
          <a:p>
            <a:pPr>
              <a:buFont typeface="Courier New" pitchFamily="49" charset="0"/>
              <a:buChar char="o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рождения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Половая дифференцировка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57356" y="1214422"/>
            <a:ext cx="2709882" cy="5286412"/>
          </a:xfrm>
        </p:spPr>
        <p:txBody>
          <a:bodyPr>
            <a:noAutofit/>
          </a:bodyPr>
          <a:lstStyle/>
          <a:p>
            <a:r>
              <a:rPr lang="ru-RU" sz="2000" dirty="0"/>
              <a:t>Выработка Фактора </a:t>
            </a:r>
            <a:r>
              <a:rPr lang="ru-RU" sz="2000" dirty="0" err="1"/>
              <a:t>стероидогенеза</a:t>
            </a:r>
            <a:r>
              <a:rPr lang="ru-RU" sz="2000" dirty="0"/>
              <a:t> (</a:t>
            </a:r>
            <a:r>
              <a:rPr lang="de-DE" sz="2000" dirty="0"/>
              <a:t>SF1</a:t>
            </a:r>
            <a:r>
              <a:rPr lang="ru-RU" sz="2000" dirty="0"/>
              <a:t>) →</a:t>
            </a:r>
          </a:p>
          <a:p>
            <a:r>
              <a:rPr lang="ru-RU" sz="2000" dirty="0"/>
              <a:t>Регулировка </a:t>
            </a:r>
            <a:r>
              <a:rPr lang="ru-RU" sz="2000" dirty="0" err="1"/>
              <a:t>антимюллерова</a:t>
            </a:r>
            <a:r>
              <a:rPr lang="ru-RU" sz="2000" dirty="0"/>
              <a:t> гормона (АМГ)</a:t>
            </a:r>
          </a:p>
          <a:p>
            <a:pPr>
              <a:buNone/>
            </a:pPr>
            <a:endParaRPr lang="ru-RU" sz="2000" dirty="0"/>
          </a:p>
          <a:p>
            <a:r>
              <a:rPr lang="ru-RU" sz="2000" dirty="0"/>
              <a:t>Ген </a:t>
            </a:r>
            <a:r>
              <a:rPr lang="de-DE" sz="2000" dirty="0"/>
              <a:t>DHH</a:t>
            </a:r>
            <a:r>
              <a:rPr lang="ru-RU" sz="2000" dirty="0"/>
              <a:t> экспрессируется </a:t>
            </a:r>
          </a:p>
          <a:p>
            <a:pPr>
              <a:buNone/>
            </a:pPr>
            <a:r>
              <a:rPr lang="ru-RU" sz="2000" dirty="0"/>
              <a:t>в предшественниках клеток </a:t>
            </a:r>
            <a:r>
              <a:rPr lang="ru-RU" sz="2000" dirty="0" err="1"/>
              <a:t>Сертоли</a:t>
            </a:r>
            <a:r>
              <a:rPr lang="ru-RU" sz="2000" dirty="0"/>
              <a:t> и после экспрессии </a:t>
            </a:r>
            <a:r>
              <a:rPr lang="de-DE" sz="2000" dirty="0"/>
              <a:t>SRY</a:t>
            </a:r>
            <a:r>
              <a:rPr lang="ru-RU" sz="2000" dirty="0"/>
              <a:t> в клетках </a:t>
            </a:r>
            <a:r>
              <a:rPr lang="ru-RU" sz="2000" dirty="0" err="1"/>
              <a:t>Лейдига</a:t>
            </a:r>
            <a:r>
              <a:rPr lang="ru-RU" sz="2000" dirty="0"/>
              <a:t>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214422"/>
            <a:ext cx="3214710" cy="4911741"/>
          </a:xfrm>
        </p:spPr>
        <p:txBody>
          <a:bodyPr>
            <a:noAutofit/>
          </a:bodyPr>
          <a:lstStyle/>
          <a:p>
            <a:r>
              <a:rPr lang="ru-RU" sz="2400" dirty="0"/>
              <a:t>Дифференцировка клеток </a:t>
            </a:r>
            <a:r>
              <a:rPr lang="ru-RU" sz="2400" dirty="0" err="1"/>
              <a:t>Сертоли</a:t>
            </a:r>
            <a:endParaRPr lang="ru-RU" sz="2400" dirty="0"/>
          </a:p>
          <a:p>
            <a:r>
              <a:rPr lang="ru-RU" sz="2400" dirty="0"/>
              <a:t>Миграция клеток первичной почки в половой бугорок</a:t>
            </a:r>
          </a:p>
          <a:p>
            <a:r>
              <a:rPr lang="ru-RU" sz="2400" dirty="0"/>
              <a:t>Пролиферация клеток полового бугорка</a:t>
            </a:r>
          </a:p>
          <a:p>
            <a:r>
              <a:rPr lang="ru-RU" sz="2400" dirty="0"/>
              <a:t>Образование сосудистой сети по мужскому типу</a:t>
            </a:r>
          </a:p>
          <a:p>
            <a:r>
              <a:rPr lang="ru-RU" sz="2400" dirty="0"/>
              <a:t>Антагонизм с </a:t>
            </a:r>
            <a:r>
              <a:rPr lang="de-DE" sz="2400" dirty="0"/>
              <a:t> Wnt4, DAX1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662" y="1571612"/>
            <a:ext cx="571504" cy="11430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8662" y="2786058"/>
            <a:ext cx="571504" cy="242889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01024" y="3000372"/>
            <a:ext cx="5715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001024" y="3714752"/>
            <a:ext cx="57150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2928934"/>
            <a:ext cx="571504" cy="1428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01024" y="3000372"/>
            <a:ext cx="571504" cy="142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Shape 11"/>
          <p:cNvCxnSpPr>
            <a:stCxn id="9" idx="3"/>
          </p:cNvCxnSpPr>
          <p:nvPr/>
        </p:nvCxnSpPr>
        <p:spPr>
          <a:xfrm>
            <a:off x="1500166" y="3000372"/>
            <a:ext cx="214314" cy="257176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282" y="557214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/>
              <a:t>Андрогеновые</a:t>
            </a:r>
            <a:r>
              <a:rPr lang="ru-RU" b="1" i="1" dirty="0"/>
              <a:t> рецепторы</a:t>
            </a:r>
          </a:p>
        </p:txBody>
      </p:sp>
      <p:cxnSp>
        <p:nvCxnSpPr>
          <p:cNvPr id="17" name="Shape 11"/>
          <p:cNvCxnSpPr>
            <a:stCxn id="10" idx="1"/>
          </p:cNvCxnSpPr>
          <p:nvPr/>
        </p:nvCxnSpPr>
        <p:spPr>
          <a:xfrm rot="10800000" flipV="1">
            <a:off x="7786710" y="3071810"/>
            <a:ext cx="214314" cy="207170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29488" y="5286388"/>
            <a:ext cx="1714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/>
              <a:t>SRY,</a:t>
            </a:r>
            <a:r>
              <a:rPr lang="en-US" sz="2400" b="1" i="1" dirty="0"/>
              <a:t> </a:t>
            </a:r>
            <a:r>
              <a:rPr lang="ru-RU" b="1" i="1" dirty="0"/>
              <a:t>мужской детерминирующий ген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0034" y="114298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 хромосома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3802" y="235743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Y</a:t>
            </a:r>
            <a:r>
              <a:rPr lang="ru-RU" dirty="0"/>
              <a:t> хромосома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>
            <a:extLst>
              <a:ext uri="{FF2B5EF4-FFF2-40B4-BE49-F238E27FC236}">
                <a16:creationId xmlns:a16="http://schemas.microsoft.com/office/drawing/2014/main" id="{2BEC8BEB-8BA1-E2EF-D68F-F7C1BC92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676650"/>
          </a:xfrm>
          <a:solidFill>
            <a:srgbClr val="99FF66"/>
          </a:solidFill>
        </p:spPr>
        <p:txBody>
          <a:bodyPr/>
          <a:lstStyle/>
          <a:p>
            <a:r>
              <a:rPr kumimoji="0" lang="ru-RU" altLang="ru-RU">
                <a:cs typeface="Arial" panose="020B0604020202020204" pitchFamily="34" charset="0"/>
              </a:rPr>
              <a:t>Механизмы половой дифференцировки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D10CBEF-B126-A4B8-6E3F-8196078E1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  <a:solidFill>
            <a:srgbClr val="FF9900"/>
          </a:solidFill>
        </p:spPr>
        <p:txBody>
          <a:bodyPr/>
          <a:lstStyle/>
          <a:p>
            <a:r>
              <a:rPr kumimoji="0" lang="ru-RU" altLang="ru-RU" sz="2800" b="1">
                <a:cs typeface="Arial" panose="020B0604020202020204" pitchFamily="34" charset="0"/>
              </a:rPr>
              <a:t>Биологические уровни формирования пола</a:t>
            </a:r>
            <a:endParaRPr kumimoji="0" lang="ru-RU" altLang="ru-RU" sz="2400">
              <a:cs typeface="Arial" panose="020B0604020202020204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15C3E626-004D-49AA-A0E3-2ACABB8AF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uk-UA" altLang="ru-RU"/>
          </a:p>
        </p:txBody>
      </p:sp>
      <p:graphicFrame>
        <p:nvGraphicFramePr>
          <p:cNvPr id="16387" name="Object 4">
            <a:extLst>
              <a:ext uri="{FF2B5EF4-FFF2-40B4-BE49-F238E27FC236}">
                <a16:creationId xmlns:a16="http://schemas.microsoft.com/office/drawing/2014/main" id="{FD8DAEE6-373A-4622-3404-E94F4C8973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752600"/>
          <a:ext cx="8077200" cy="49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49136300" imgH="29895800" progId="Word.Document.8">
                  <p:embed/>
                </p:oleObj>
              </mc:Choice>
              <mc:Fallback>
                <p:oleObj name="Документ" r:id="rId2" imgW="49136300" imgH="29895800" progId="Word.Document.8">
                  <p:embed/>
                  <p:pic>
                    <p:nvPicPr>
                      <p:cNvPr id="16387" name="Object 4">
                        <a:extLst>
                          <a:ext uri="{FF2B5EF4-FFF2-40B4-BE49-F238E27FC236}">
                            <a16:creationId xmlns:a16="http://schemas.microsoft.com/office/drawing/2014/main" id="{FD8DAEE6-373A-4622-3404-E94F4C8973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52600"/>
                        <a:ext cx="8077200" cy="49149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Line 5">
            <a:extLst>
              <a:ext uri="{FF2B5EF4-FFF2-40B4-BE49-F238E27FC236}">
                <a16:creationId xmlns:a16="http://schemas.microsoft.com/office/drawing/2014/main" id="{D7180405-9AFE-7BF1-4AA5-69ADB1C19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2708275"/>
            <a:ext cx="0" cy="3581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E6A32D4C-2AB0-586E-1BC5-923ED544B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640762" cy="1143000"/>
          </a:xfrm>
          <a:solidFill>
            <a:srgbClr val="66FFFF"/>
          </a:solidFill>
        </p:spPr>
        <p:txBody>
          <a:bodyPr>
            <a:normAutofit fontScale="90000"/>
          </a:bodyPr>
          <a:lstStyle/>
          <a:p>
            <a:r>
              <a:rPr kumimoji="0" lang="ru-RU" altLang="ru-RU" sz="4000">
                <a:cs typeface="Arial" panose="020B0604020202020204" pitchFamily="34" charset="0"/>
              </a:rPr>
              <a:t>Основы образования пола гонад и соматического пола млекопитающих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1F669113-9806-DA2D-4673-A4DA1F4A1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kumimoji="0" lang="ru-RU" altLang="ru-RU" b="1" dirty="0">
                <a:cs typeface="Arial" panose="020B0604020202020204" pitchFamily="34" charset="0"/>
              </a:rPr>
              <a:t>Генотипическая половая дифференцировка:</a:t>
            </a:r>
          </a:p>
          <a:p>
            <a:pPr>
              <a:lnSpc>
                <a:spcPct val="90000"/>
              </a:lnSpc>
            </a:pPr>
            <a:r>
              <a:rPr kumimoji="0" lang="ru-RU" altLang="ru-RU" sz="2800" dirty="0">
                <a:solidFill>
                  <a:schemeClr val="accent2"/>
                </a:solidFill>
                <a:cs typeface="Arial" panose="020B0604020202020204" pitchFamily="34" charset="0"/>
              </a:rPr>
              <a:t>     Присутствие </a:t>
            </a:r>
            <a:r>
              <a:rPr kumimoji="0" lang="en-US" altLang="ru-RU" sz="2800" dirty="0">
                <a:solidFill>
                  <a:schemeClr val="accent2"/>
                </a:solidFill>
                <a:cs typeface="Arial" panose="020B0604020202020204" pitchFamily="34" charset="0"/>
              </a:rPr>
              <a:t>Y-</a:t>
            </a:r>
            <a:r>
              <a:rPr kumimoji="0" lang="ru-RU" altLang="ru-RU" sz="2800" dirty="0">
                <a:solidFill>
                  <a:schemeClr val="accent2"/>
                </a:solidFill>
                <a:cs typeface="Arial" panose="020B0604020202020204" pitchFamily="34" charset="0"/>
              </a:rPr>
              <a:t>хромосомы </a:t>
            </a:r>
            <a:r>
              <a:rPr kumimoji="0" lang="ru-RU" altLang="ru-RU" sz="2800" dirty="0">
                <a:solidFill>
                  <a:schemeClr val="accent2"/>
                </a:solidFill>
                <a:cs typeface="Times New Roman" panose="02020603050405020304" pitchFamily="18" charset="0"/>
              </a:rPr>
              <a:t>→семенник</a:t>
            </a:r>
          </a:p>
          <a:p>
            <a:pPr>
              <a:lnSpc>
                <a:spcPct val="90000"/>
              </a:lnSpc>
            </a:pPr>
            <a:r>
              <a:rPr kumimoji="0" lang="ru-RU" altLang="ru-RU" sz="2800" dirty="0">
                <a:solidFill>
                  <a:srgbClr val="FF0000"/>
                </a:solidFill>
                <a:cs typeface="Arial" panose="020B0604020202020204" pitchFamily="34" charset="0"/>
              </a:rPr>
              <a:t>     Отсутствие </a:t>
            </a:r>
            <a:r>
              <a:rPr kumimoji="0" lang="en-US" altLang="ru-RU" sz="2800" dirty="0">
                <a:solidFill>
                  <a:srgbClr val="FF0000"/>
                </a:solidFill>
                <a:cs typeface="Arial" panose="020B0604020202020204" pitchFamily="34" charset="0"/>
              </a:rPr>
              <a:t>Y-</a:t>
            </a:r>
            <a:r>
              <a:rPr kumimoji="0" lang="ru-RU" altLang="ru-RU" sz="2800" dirty="0">
                <a:solidFill>
                  <a:srgbClr val="FF0000"/>
                </a:solidFill>
                <a:cs typeface="Arial" panose="020B0604020202020204" pitchFamily="34" charset="0"/>
              </a:rPr>
              <a:t>хромосомы </a:t>
            </a:r>
            <a:r>
              <a:rPr kumimoji="0" lang="ru-RU" altLang="ru-RU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→яичник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kumimoji="0" lang="ru-RU" altLang="ru-RU" b="1" dirty="0">
                <a:cs typeface="Arial" panose="020B0604020202020204" pitchFamily="34" charset="0"/>
              </a:rPr>
              <a:t>Фенотипическая половая дифференцировка:</a:t>
            </a:r>
          </a:p>
          <a:p>
            <a:pPr>
              <a:lnSpc>
                <a:spcPct val="90000"/>
              </a:lnSpc>
            </a:pPr>
            <a:r>
              <a:rPr kumimoji="0" lang="ru-RU" altLang="ru-RU" sz="2800" dirty="0">
                <a:solidFill>
                  <a:schemeClr val="accent2"/>
                </a:solidFill>
                <a:cs typeface="Arial" panose="020B0604020202020204" pitchFamily="34" charset="0"/>
              </a:rPr>
              <a:t>Присутствие андрогенов – мужской фенотип</a:t>
            </a:r>
            <a:endParaRPr kumimoji="0" lang="ru-RU" altLang="ru-RU" sz="2800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kumimoji="0" lang="ru-RU" altLang="ru-RU" sz="2800" dirty="0">
                <a:solidFill>
                  <a:srgbClr val="FF0000"/>
                </a:solidFill>
                <a:cs typeface="Arial" panose="020B0604020202020204" pitchFamily="34" charset="0"/>
              </a:rPr>
              <a:t>Отсутствие андрогенов – женский фенотип</a:t>
            </a:r>
            <a:endParaRPr kumimoji="0" lang="ru-RU" alt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>
            <a:extLst>
              <a:ext uri="{FF2B5EF4-FFF2-40B4-BE49-F238E27FC236}">
                <a16:creationId xmlns:a16="http://schemas.microsoft.com/office/drawing/2014/main" id="{31E484BD-913A-B879-D938-EDDC9C96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  <a:solidFill>
            <a:srgbClr val="FFC000"/>
          </a:solidFill>
        </p:spPr>
        <p:txBody>
          <a:bodyPr/>
          <a:lstStyle/>
          <a:p>
            <a:r>
              <a:rPr kumimoji="0" lang="ru-RU" altLang="ru-RU" sz="4000">
                <a:cs typeface="Arial" panose="020B0604020202020204" pitchFamily="34" charset="0"/>
              </a:rPr>
              <a:t>Временная шкала детерминации пола</a:t>
            </a:r>
          </a:p>
        </p:txBody>
      </p:sp>
      <p:cxnSp>
        <p:nvCxnSpPr>
          <p:cNvPr id="18434" name="Прямая соединительная линия 4">
            <a:extLst>
              <a:ext uri="{FF2B5EF4-FFF2-40B4-BE49-F238E27FC236}">
                <a16:creationId xmlns:a16="http://schemas.microsoft.com/office/drawing/2014/main" id="{E14CA75E-D176-8DAA-C8A7-F4A91CAD8E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5813" y="3571875"/>
            <a:ext cx="4500562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5" name="Прямая соединительная линия 6">
            <a:extLst>
              <a:ext uri="{FF2B5EF4-FFF2-40B4-BE49-F238E27FC236}">
                <a16:creationId xmlns:a16="http://schemas.microsoft.com/office/drawing/2014/main" id="{700CC4F6-3FCC-33E1-3ADF-F5AE1CE67EF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929606" y="3571082"/>
            <a:ext cx="428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6" name="Прямая соединительная линия 7">
            <a:extLst>
              <a:ext uri="{FF2B5EF4-FFF2-40B4-BE49-F238E27FC236}">
                <a16:creationId xmlns:a16="http://schemas.microsoft.com/office/drawing/2014/main" id="{E8DAEDC1-C3B1-A414-02B1-98FADD690EB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358231" y="3571082"/>
            <a:ext cx="428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7" name="Прямая соединительная линия 8">
            <a:extLst>
              <a:ext uri="{FF2B5EF4-FFF2-40B4-BE49-F238E27FC236}">
                <a16:creationId xmlns:a16="http://schemas.microsoft.com/office/drawing/2014/main" id="{5D69B29C-0F22-BF6C-76D1-2337FCBDEBE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715419" y="3571082"/>
            <a:ext cx="428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Прямая соединительная линия 9">
            <a:extLst>
              <a:ext uri="{FF2B5EF4-FFF2-40B4-BE49-F238E27FC236}">
                <a16:creationId xmlns:a16="http://schemas.microsoft.com/office/drawing/2014/main" id="{1E0A97EC-61F5-C4F8-3863-1196FA3AE89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072606" y="3571082"/>
            <a:ext cx="428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9" name="TextBox 10">
            <a:extLst>
              <a:ext uri="{FF2B5EF4-FFF2-40B4-BE49-F238E27FC236}">
                <a16:creationId xmlns:a16="http://schemas.microsoft.com/office/drawing/2014/main" id="{C95343BC-A219-BB0C-587E-A7058CBFA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29063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/>
              <a:t>Оплодотворение</a:t>
            </a:r>
          </a:p>
        </p:txBody>
      </p:sp>
      <p:cxnSp>
        <p:nvCxnSpPr>
          <p:cNvPr id="18440" name="Прямая со стрелкой 12">
            <a:extLst>
              <a:ext uri="{FF2B5EF4-FFF2-40B4-BE49-F238E27FC236}">
                <a16:creationId xmlns:a16="http://schemas.microsoft.com/office/drawing/2014/main" id="{9B451792-1720-67F7-55FB-EB6E2F64A8F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42144" y="3858419"/>
            <a:ext cx="428625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1" name="Прямая со стрелкой 13">
            <a:extLst>
              <a:ext uri="{FF2B5EF4-FFF2-40B4-BE49-F238E27FC236}">
                <a16:creationId xmlns:a16="http://schemas.microsoft.com/office/drawing/2014/main" id="{6FEF6F9E-4555-81E5-EE64-D5517557524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929606" y="4071144"/>
            <a:ext cx="428625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2" name="Прямая со стрелкой 14">
            <a:extLst>
              <a:ext uri="{FF2B5EF4-FFF2-40B4-BE49-F238E27FC236}">
                <a16:creationId xmlns:a16="http://schemas.microsoft.com/office/drawing/2014/main" id="{0F826335-6242-993F-CBF2-8965CEC02FC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358231" y="4071144"/>
            <a:ext cx="428625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3" name="Прямая со стрелкой 15">
            <a:extLst>
              <a:ext uri="{FF2B5EF4-FFF2-40B4-BE49-F238E27FC236}">
                <a16:creationId xmlns:a16="http://schemas.microsoft.com/office/drawing/2014/main" id="{F67A20FE-9168-F52F-9592-AE3A1C90EFB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144044" y="4071144"/>
            <a:ext cx="428625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Прямая со стрелкой 16">
            <a:extLst>
              <a:ext uri="{FF2B5EF4-FFF2-40B4-BE49-F238E27FC236}">
                <a16:creationId xmlns:a16="http://schemas.microsoft.com/office/drawing/2014/main" id="{5925BBF8-FFC2-1A5E-3681-219D0265129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715419" y="4071144"/>
            <a:ext cx="428625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5" name="TextBox 17">
            <a:extLst>
              <a:ext uri="{FF2B5EF4-FFF2-40B4-BE49-F238E27FC236}">
                <a16:creationId xmlns:a16="http://schemas.microsoft.com/office/drawing/2014/main" id="{735B3B66-D2F8-15F7-4AED-72E7E0CA0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357688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/>
              <a:t>4н. 5н. 6н. 7н.   </a:t>
            </a:r>
            <a:r>
              <a:rPr kumimoji="0" lang="ru-RU" altLang="ru-RU">
                <a:solidFill>
                  <a:srgbClr val="FF0000"/>
                </a:solidFill>
              </a:rPr>
              <a:t>9н.</a:t>
            </a:r>
          </a:p>
        </p:txBody>
      </p:sp>
      <p:sp>
        <p:nvSpPr>
          <p:cNvPr id="18446" name="TextBox 18">
            <a:extLst>
              <a:ext uri="{FF2B5EF4-FFF2-40B4-BE49-F238E27FC236}">
                <a16:creationId xmlns:a16="http://schemas.microsoft.com/office/drawing/2014/main" id="{03B31ECF-7A37-014E-F370-0FBAE81E6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214563"/>
            <a:ext cx="2000250" cy="1016000"/>
          </a:xfrm>
          <a:prstGeom prst="rect">
            <a:avLst/>
          </a:prstGeom>
          <a:solidFill>
            <a:srgbClr val="FFCC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/>
              <a:t>Появление первичных половых клеток</a:t>
            </a:r>
          </a:p>
        </p:txBody>
      </p:sp>
      <p:cxnSp>
        <p:nvCxnSpPr>
          <p:cNvPr id="18447" name="Прямая со стрелкой 20">
            <a:extLst>
              <a:ext uri="{FF2B5EF4-FFF2-40B4-BE49-F238E27FC236}">
                <a16:creationId xmlns:a16="http://schemas.microsoft.com/office/drawing/2014/main" id="{A6352742-1488-80F0-C286-1E405A9DE5FE}"/>
              </a:ext>
            </a:extLst>
          </p:cNvPr>
          <p:cNvCxnSpPr>
            <a:cxnSpLocks noChangeShapeType="1"/>
            <a:stCxn id="18446" idx="2"/>
          </p:cNvCxnSpPr>
          <p:nvPr/>
        </p:nvCxnSpPr>
        <p:spPr bwMode="auto">
          <a:xfrm rot="16200000" flipH="1">
            <a:off x="1543844" y="2901157"/>
            <a:ext cx="269875" cy="9286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8" name="TextBox 23">
            <a:extLst>
              <a:ext uri="{FF2B5EF4-FFF2-40B4-BE49-F238E27FC236}">
                <a16:creationId xmlns:a16="http://schemas.microsoft.com/office/drawing/2014/main" id="{99EE52B8-9248-AF75-3C51-73C09F35A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1071563"/>
            <a:ext cx="2214562" cy="1016000"/>
          </a:xfrm>
          <a:prstGeom prst="rect">
            <a:avLst/>
          </a:prstGeom>
          <a:solidFill>
            <a:srgbClr val="FFCC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 dirty="0"/>
              <a:t>Формирование </a:t>
            </a:r>
            <a:r>
              <a:rPr kumimoji="0" lang="ru-RU" altLang="ru-RU" sz="2000" dirty="0" err="1"/>
              <a:t>бипотенцильных</a:t>
            </a:r>
            <a:r>
              <a:rPr kumimoji="0" lang="ru-RU" altLang="ru-RU" sz="2000" dirty="0"/>
              <a:t> гонад</a:t>
            </a:r>
          </a:p>
        </p:txBody>
      </p:sp>
      <p:cxnSp>
        <p:nvCxnSpPr>
          <p:cNvPr id="18449" name="Прямая со стрелкой 25">
            <a:extLst>
              <a:ext uri="{FF2B5EF4-FFF2-40B4-BE49-F238E27FC236}">
                <a16:creationId xmlns:a16="http://schemas.microsoft.com/office/drawing/2014/main" id="{7E019608-CE9A-BEA9-ABD6-810D0E6AEADE}"/>
              </a:ext>
            </a:extLst>
          </p:cNvPr>
          <p:cNvCxnSpPr>
            <a:cxnSpLocks noChangeShapeType="1"/>
            <a:stCxn id="18448" idx="2"/>
          </p:cNvCxnSpPr>
          <p:nvPr/>
        </p:nvCxnSpPr>
        <p:spPr bwMode="auto">
          <a:xfrm rot="5400000">
            <a:off x="2347119" y="2669382"/>
            <a:ext cx="1270000" cy="1063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0" name="TextBox 26">
            <a:extLst>
              <a:ext uri="{FF2B5EF4-FFF2-40B4-BE49-F238E27FC236}">
                <a16:creationId xmlns:a16="http://schemas.microsoft.com/office/drawing/2014/main" id="{A970462C-1B31-59A4-5B79-BF9137201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5214938"/>
            <a:ext cx="2000250" cy="708025"/>
          </a:xfrm>
          <a:prstGeom prst="rect">
            <a:avLst/>
          </a:prstGeom>
          <a:solidFill>
            <a:srgbClr val="FFCC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/>
              <a:t>Формирование половых тяжей</a:t>
            </a:r>
          </a:p>
        </p:txBody>
      </p:sp>
      <p:cxnSp>
        <p:nvCxnSpPr>
          <p:cNvPr id="18451" name="Прямая со стрелкой 28">
            <a:extLst>
              <a:ext uri="{FF2B5EF4-FFF2-40B4-BE49-F238E27FC236}">
                <a16:creationId xmlns:a16="http://schemas.microsoft.com/office/drawing/2014/main" id="{7632A937-76DB-6277-D64D-D3A78387040A}"/>
              </a:ext>
            </a:extLst>
          </p:cNvPr>
          <p:cNvCxnSpPr>
            <a:cxnSpLocks noChangeShapeType="1"/>
            <a:stCxn id="18450" idx="0"/>
          </p:cNvCxnSpPr>
          <p:nvPr/>
        </p:nvCxnSpPr>
        <p:spPr bwMode="auto">
          <a:xfrm rot="5400000" flipH="1" flipV="1">
            <a:off x="1821656" y="4464844"/>
            <a:ext cx="500063" cy="1000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52" name="TextBox 29">
            <a:extLst>
              <a:ext uri="{FF2B5EF4-FFF2-40B4-BE49-F238E27FC236}">
                <a16:creationId xmlns:a16="http://schemas.microsoft.com/office/drawing/2014/main" id="{9191E525-2B05-3945-37CA-5E2A08C2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5357813"/>
            <a:ext cx="3357562" cy="1323975"/>
          </a:xfrm>
          <a:prstGeom prst="rect">
            <a:avLst/>
          </a:prstGeom>
          <a:solidFill>
            <a:srgbClr val="99FF66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 b="1"/>
              <a:t>Миграция половых клеток в гонаду</a:t>
            </a:r>
          </a:p>
          <a:p>
            <a:r>
              <a:rPr kumimoji="0" lang="ru-RU" altLang="ru-RU" sz="2000" b="1"/>
              <a:t>Становление гонадного пола</a:t>
            </a:r>
          </a:p>
        </p:txBody>
      </p:sp>
      <p:cxnSp>
        <p:nvCxnSpPr>
          <p:cNvPr id="18453" name="Прямая со стрелкой 33">
            <a:extLst>
              <a:ext uri="{FF2B5EF4-FFF2-40B4-BE49-F238E27FC236}">
                <a16:creationId xmlns:a16="http://schemas.microsoft.com/office/drawing/2014/main" id="{DCAD66CB-CE9D-6FE6-2671-6EBB0C43D0B2}"/>
              </a:ext>
            </a:extLst>
          </p:cNvPr>
          <p:cNvCxnSpPr>
            <a:cxnSpLocks noChangeShapeType="1"/>
            <a:stCxn id="18452" idx="0"/>
          </p:cNvCxnSpPr>
          <p:nvPr/>
        </p:nvCxnSpPr>
        <p:spPr bwMode="auto">
          <a:xfrm rot="16200000" flipV="1">
            <a:off x="3625056" y="4518820"/>
            <a:ext cx="714375" cy="963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4" name="Прямая соединительная линия 35">
            <a:extLst>
              <a:ext uri="{FF2B5EF4-FFF2-40B4-BE49-F238E27FC236}">
                <a16:creationId xmlns:a16="http://schemas.microsoft.com/office/drawing/2014/main" id="{717E4757-CE48-BF79-9EE9-83EBCD660D0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215731" y="3642519"/>
            <a:ext cx="428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5" name="Прямая соединительная линия 36">
            <a:extLst>
              <a:ext uri="{FF2B5EF4-FFF2-40B4-BE49-F238E27FC236}">
                <a16:creationId xmlns:a16="http://schemas.microsoft.com/office/drawing/2014/main" id="{93A53CB8-386D-51F6-AD82-610962C4568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072856" y="3642519"/>
            <a:ext cx="428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6" name="Прямая соединительная линия 37">
            <a:extLst>
              <a:ext uri="{FF2B5EF4-FFF2-40B4-BE49-F238E27FC236}">
                <a16:creationId xmlns:a16="http://schemas.microsoft.com/office/drawing/2014/main" id="{5534FF59-DF40-6114-1562-1EC44B81F7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0" y="3571875"/>
            <a:ext cx="3357563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7" name="Прямая соединительная линия 40">
            <a:extLst>
              <a:ext uri="{FF2B5EF4-FFF2-40B4-BE49-F238E27FC236}">
                <a16:creationId xmlns:a16="http://schemas.microsoft.com/office/drawing/2014/main" id="{F0306EB6-4C52-136D-D8F4-CB09A880E74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858419" y="3571082"/>
            <a:ext cx="428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8" name="Прямая соединительная линия 41">
            <a:extLst>
              <a:ext uri="{FF2B5EF4-FFF2-40B4-BE49-F238E27FC236}">
                <a16:creationId xmlns:a16="http://schemas.microsoft.com/office/drawing/2014/main" id="{396B4090-2A1F-4F4E-215A-D3825100779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501731" y="3642519"/>
            <a:ext cx="4286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9" name="Прямая соединительная линия 42">
            <a:extLst>
              <a:ext uri="{FF2B5EF4-FFF2-40B4-BE49-F238E27FC236}">
                <a16:creationId xmlns:a16="http://schemas.microsoft.com/office/drawing/2014/main" id="{8EA4DD28-1F8A-F777-8B69-A65A569DA64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573294" y="3571082"/>
            <a:ext cx="4286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60" name="Прямая со стрелкой 45">
            <a:extLst>
              <a:ext uri="{FF2B5EF4-FFF2-40B4-BE49-F238E27FC236}">
                <a16:creationId xmlns:a16="http://schemas.microsoft.com/office/drawing/2014/main" id="{44127E40-B126-1AB2-CAD4-5BAB9D207AE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858419" y="4071144"/>
            <a:ext cx="428625" cy="1587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46">
            <a:extLst>
              <a:ext uri="{FF2B5EF4-FFF2-40B4-BE49-F238E27FC236}">
                <a16:creationId xmlns:a16="http://schemas.microsoft.com/office/drawing/2014/main" id="{5DD80EC6-4670-63CE-9C0C-FA77954B8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2214563"/>
            <a:ext cx="2500313" cy="1016000"/>
          </a:xfrm>
          <a:prstGeom prst="rect">
            <a:avLst/>
          </a:prstGeom>
          <a:solidFill>
            <a:srgbClr val="99FF66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/>
              <a:t>Дифф. Мюллеровых или Вольфовых протоков</a:t>
            </a:r>
          </a:p>
        </p:txBody>
      </p:sp>
      <p:cxnSp>
        <p:nvCxnSpPr>
          <p:cNvPr id="18462" name="Прямая со стрелкой 48">
            <a:extLst>
              <a:ext uri="{FF2B5EF4-FFF2-40B4-BE49-F238E27FC236}">
                <a16:creationId xmlns:a16="http://schemas.microsoft.com/office/drawing/2014/main" id="{D9FEC8A0-9A6C-C516-1A58-CE4BC45737A2}"/>
              </a:ext>
            </a:extLst>
          </p:cNvPr>
          <p:cNvCxnSpPr>
            <a:cxnSpLocks noChangeShapeType="1"/>
            <a:stCxn id="18461" idx="2"/>
          </p:cNvCxnSpPr>
          <p:nvPr/>
        </p:nvCxnSpPr>
        <p:spPr bwMode="auto">
          <a:xfrm rot="5400000">
            <a:off x="4240213" y="3062288"/>
            <a:ext cx="127000" cy="463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3" name="TextBox 49">
            <a:extLst>
              <a:ext uri="{FF2B5EF4-FFF2-40B4-BE49-F238E27FC236}">
                <a16:creationId xmlns:a16="http://schemas.microsoft.com/office/drawing/2014/main" id="{2424E65F-658A-5ED3-7310-32F8B883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4071938"/>
            <a:ext cx="3286125" cy="1016000"/>
          </a:xfrm>
          <a:prstGeom prst="rect">
            <a:avLst/>
          </a:prstGeom>
          <a:solidFill>
            <a:srgbClr val="99FF66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/>
              <a:t>Секреция тестостерона, появление различий наружных половых органов</a:t>
            </a:r>
          </a:p>
        </p:txBody>
      </p:sp>
      <p:cxnSp>
        <p:nvCxnSpPr>
          <p:cNvPr id="18464" name="Прямая со стрелкой 51">
            <a:extLst>
              <a:ext uri="{FF2B5EF4-FFF2-40B4-BE49-F238E27FC236}">
                <a16:creationId xmlns:a16="http://schemas.microsoft.com/office/drawing/2014/main" id="{1CFB6E32-EEBD-2BDF-0094-C7505AE6A94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071937" y="3714751"/>
            <a:ext cx="428625" cy="28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5" name="TextBox 52">
            <a:extLst>
              <a:ext uri="{FF2B5EF4-FFF2-40B4-BE49-F238E27FC236}">
                <a16:creationId xmlns:a16="http://schemas.microsoft.com/office/drawing/2014/main" id="{EF212646-F0A3-127F-C7D1-51B88E33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1500188"/>
            <a:ext cx="2000250" cy="10160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 sz="2000"/>
              <a:t>Формирование оогоний и сперматооний</a:t>
            </a:r>
          </a:p>
        </p:txBody>
      </p:sp>
      <p:cxnSp>
        <p:nvCxnSpPr>
          <p:cNvPr id="18466" name="Прямая со стрелкой 54">
            <a:extLst>
              <a:ext uri="{FF2B5EF4-FFF2-40B4-BE49-F238E27FC236}">
                <a16:creationId xmlns:a16="http://schemas.microsoft.com/office/drawing/2014/main" id="{82FABD03-1CB8-6EA4-B75E-0FCCCD32FF6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322344" y="2750344"/>
            <a:ext cx="428625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7" name="TextBox 56">
            <a:extLst>
              <a:ext uri="{FF2B5EF4-FFF2-40B4-BE49-F238E27FC236}">
                <a16:creationId xmlns:a16="http://schemas.microsoft.com/office/drawing/2014/main" id="{599135AC-9205-30D7-CF77-94C832A8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000375"/>
            <a:ext cx="121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/>
              <a:t>2м.-7 м.</a:t>
            </a:r>
          </a:p>
        </p:txBody>
      </p:sp>
      <p:sp>
        <p:nvSpPr>
          <p:cNvPr id="18468" name="TextBox 57">
            <a:extLst>
              <a:ext uri="{FF2B5EF4-FFF2-40B4-BE49-F238E27FC236}">
                <a16:creationId xmlns:a16="http://schemas.microsoft.com/office/drawing/2014/main" id="{DCD8C1CB-8E53-A64A-E269-74589D133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3857625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kumimoji="0" lang="ru-RU" altLang="ru-RU"/>
              <a:t>Роды</a:t>
            </a:r>
          </a:p>
        </p:txBody>
      </p:sp>
      <p:cxnSp>
        <p:nvCxnSpPr>
          <p:cNvPr id="18469" name="Прямая со стрелкой 59">
            <a:extLst>
              <a:ext uri="{FF2B5EF4-FFF2-40B4-BE49-F238E27FC236}">
                <a16:creationId xmlns:a16="http://schemas.microsoft.com/office/drawing/2014/main" id="{02FB35D7-1B1F-401D-39B0-2A055E8E5DD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071938" y="3286125"/>
            <a:ext cx="1143000" cy="428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56806365-BC23-1849-8AEE-AD28583A1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9538"/>
            <a:ext cx="7772400" cy="1306512"/>
          </a:xfrm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GB" altLang="ru-RU" sz="2000">
                <a:cs typeface="Arial" panose="020B0604020202020204" pitchFamily="34" charset="0"/>
              </a:rPr>
              <a:t>Выявление гена </a:t>
            </a:r>
            <a:r>
              <a:rPr kumimoji="0" lang="en-GB" altLang="ru-RU" sz="2000" i="1">
                <a:cs typeface="Arial" panose="020B0604020202020204" pitchFamily="34" charset="0"/>
              </a:rPr>
              <a:t>DAX1</a:t>
            </a:r>
            <a:r>
              <a:rPr kumimoji="0" lang="en-GB" altLang="ru-RU" sz="2000">
                <a:cs typeface="Arial" panose="020B0604020202020204" pitchFamily="34" charset="0"/>
              </a:rPr>
              <a:t> на X-хромосоме, ответственного за формирование женского пола. Ген был идентифицирован на X-хромосоме (в виде двух копий) при анализе двух близнецов с женским фенотипом, но с генотипом XY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631FDA5-D576-2C90-2D0C-B635A1A6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51816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EBB473B9-C71A-DD74-5380-F5241515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0"/>
            <a:ext cx="32099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B4559p448-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143932" cy="4572032"/>
          </a:xfrm>
        </p:spPr>
      </p:pic>
      <p:sp>
        <p:nvSpPr>
          <p:cNvPr id="6" name="TextBox 5"/>
          <p:cNvSpPr txBox="1"/>
          <p:nvPr/>
        </p:nvSpPr>
        <p:spPr>
          <a:xfrm>
            <a:off x="785786" y="5286388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Гонадный</a:t>
            </a:r>
            <a:r>
              <a:rPr lang="ru-RU" sz="2800" dirty="0"/>
              <a:t> валик появляется к 4-5 неделям внутриутробного развития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2220" y="-137449"/>
            <a:ext cx="778022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антенатальном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765175"/>
            <a:ext cx="8785225" cy="5905500"/>
          </a:xfrm>
          <a:custGeom>
            <a:avLst/>
            <a:gdLst/>
            <a:ahLst/>
            <a:cxnLst/>
            <a:rect l="l" t="t" r="r" b="b"/>
            <a:pathLst>
              <a:path w="8785225" h="5905500">
                <a:moveTo>
                  <a:pt x="8785225" y="0"/>
                </a:moveTo>
                <a:lnTo>
                  <a:pt x="0" y="0"/>
                </a:lnTo>
                <a:lnTo>
                  <a:pt x="0" y="5905500"/>
                </a:lnTo>
                <a:lnTo>
                  <a:pt x="8785225" y="5905500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698373"/>
            <a:ext cx="8392795" cy="540893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5600" marR="603885" indent="-343535">
              <a:lnSpc>
                <a:spcPct val="80000"/>
              </a:lnSpc>
              <a:spcBef>
                <a:spcPts val="77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5427345" algn="l"/>
                <a:tab pos="6904355" algn="l"/>
              </a:tabLst>
            </a:pP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800" b="1" i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spc="-10" dirty="0">
                <a:solidFill>
                  <a:srgbClr val="FF9900"/>
                </a:solidFill>
                <a:latin typeface="Corbel"/>
                <a:cs typeface="Corbel"/>
              </a:rPr>
              <a:t>размножения</a:t>
            </a:r>
            <a:r>
              <a:rPr sz="2800" b="1" i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оогоний</a:t>
            </a:r>
            <a:r>
              <a:rPr sz="2800" b="1" i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в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8-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10</a:t>
            </a:r>
            <a:r>
              <a:rPr sz="2800" b="1" spc="-2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начинается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интенсивное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разрастание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половых клеток,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одновременно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уменьшающихся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размерах</a:t>
            </a:r>
            <a:endParaRPr sz="2800">
              <a:latin typeface="Corbel"/>
              <a:cs typeface="Corbel"/>
            </a:endParaRPr>
          </a:p>
          <a:p>
            <a:pPr marL="355600" marR="5080" indent="-342900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800" b="1" i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не</a:t>
            </a:r>
            <a:r>
              <a:rPr sz="2800" b="1" i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разъединенных</a:t>
            </a:r>
            <a:r>
              <a:rPr sz="2800" b="1" i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ооцитов</a:t>
            </a:r>
            <a:r>
              <a:rPr sz="2800" b="1" i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течение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66FF"/>
                </a:solidFill>
                <a:latin typeface="Corbel"/>
                <a:cs typeface="Corbel"/>
              </a:rPr>
              <a:t>10-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20</a:t>
            </a:r>
            <a:r>
              <a:rPr sz="28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</a:t>
            </a:r>
            <a:r>
              <a:rPr sz="28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все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половые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клетки,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оставаясь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составе эпителиальных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тяжей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шаров,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претерпевают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начальные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стадии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оогенеза: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лептотенную</a:t>
            </a:r>
            <a:r>
              <a:rPr sz="2800" b="1" spc="-8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66FF"/>
                </a:solidFill>
                <a:latin typeface="Corbel"/>
                <a:cs typeface="Corbel"/>
              </a:rPr>
              <a:t>и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зиготенную</a:t>
            </a:r>
            <a:endParaRPr sz="2800">
              <a:latin typeface="Corbel"/>
              <a:cs typeface="Corbel"/>
            </a:endParaRPr>
          </a:p>
          <a:p>
            <a:pPr marL="355600" marR="224790" indent="-342900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3023235" algn="l"/>
              </a:tabLst>
            </a:pP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800" b="1" i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dirty="0">
                <a:solidFill>
                  <a:srgbClr val="FF9900"/>
                </a:solidFill>
                <a:latin typeface="Corbel"/>
                <a:cs typeface="Corbel"/>
              </a:rPr>
              <a:t>первичных</a:t>
            </a:r>
            <a:r>
              <a:rPr sz="2800" b="1" i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i="1" spc="-20" dirty="0">
                <a:solidFill>
                  <a:srgbClr val="FF9900"/>
                </a:solidFill>
                <a:latin typeface="Corbel"/>
                <a:cs typeface="Corbel"/>
              </a:rPr>
              <a:t>фолликулов</a:t>
            </a:r>
            <a:r>
              <a:rPr sz="2800" b="1" i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после</a:t>
            </a:r>
            <a:r>
              <a:rPr sz="2800" b="1" spc="-3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10</a:t>
            </a:r>
            <a:r>
              <a:rPr sz="28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беременности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результате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второй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волны пролиферации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целомического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эпителия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каждая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половая</a:t>
            </a:r>
            <a:r>
              <a:rPr sz="28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клетка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оказывается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отделенной</a:t>
            </a:r>
            <a:r>
              <a:rPr sz="28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от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соседней</a:t>
            </a:r>
            <a:r>
              <a:rPr sz="28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венчиком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мелких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клеток, представляющих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зачаток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фолликулярных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клеток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4786346" cy="6858000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Первые половые клетки (</a:t>
            </a:r>
            <a:r>
              <a:rPr lang="ru-RU" sz="3200" dirty="0" err="1"/>
              <a:t>недиффиренцированы</a:t>
            </a:r>
            <a:r>
              <a:rPr lang="ru-RU" sz="3200" dirty="0"/>
              <a:t>)  образуются в области аллантоиса, затем на 5-6 неделе посредством амебовидных движений достигают </a:t>
            </a:r>
            <a:r>
              <a:rPr lang="ru-RU" sz="3200" dirty="0" err="1"/>
              <a:t>гонадного</a:t>
            </a:r>
            <a:r>
              <a:rPr lang="ru-RU" sz="3200" dirty="0"/>
              <a:t> валика.</a:t>
            </a:r>
          </a:p>
          <a:p>
            <a:r>
              <a:rPr lang="ru-RU" sz="3200" dirty="0" err="1"/>
              <a:t>Целомический</a:t>
            </a:r>
            <a:r>
              <a:rPr lang="ru-RU" sz="3200" dirty="0"/>
              <a:t> эпителий прорастает между первичными  половыми клетками.</a:t>
            </a:r>
          </a:p>
          <a:p>
            <a:r>
              <a:rPr lang="ru-RU" sz="3200" dirty="0"/>
              <a:t>Дифференцировка клеток </a:t>
            </a:r>
            <a:r>
              <a:rPr lang="ru-RU" sz="3200" dirty="0" err="1"/>
              <a:t>Сертоли</a:t>
            </a:r>
            <a:endParaRPr lang="ru-RU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t="12244" b="11620"/>
          <a:stretch>
            <a:fillRect/>
          </a:stretch>
        </p:blipFill>
        <p:spPr bwMode="auto">
          <a:xfrm>
            <a:off x="4786314" y="928670"/>
            <a:ext cx="378618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2500" b="35417"/>
          <a:stretch>
            <a:fillRect/>
          </a:stretch>
        </p:blipFill>
        <p:spPr bwMode="auto">
          <a:xfrm>
            <a:off x="4786314" y="3643314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vmede.org/sait/content/Anatomija_bili4_t2/6_files/mb4_01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500702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 rot="5400000" flipH="1" flipV="1">
            <a:off x="1714481" y="3714751"/>
            <a:ext cx="3429024" cy="5715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4282" y="5357826"/>
            <a:ext cx="892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Клетки </a:t>
            </a:r>
            <a:r>
              <a:rPr lang="ru-RU" sz="2000" b="1" i="1" dirty="0" err="1">
                <a:solidFill>
                  <a:srgbClr val="7030A0"/>
                </a:solidFill>
              </a:rPr>
              <a:t>Сертоли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dirty="0"/>
              <a:t>после             своей дифференцировки продуцируют                                                  </a:t>
            </a:r>
            <a:r>
              <a:rPr lang="ru-RU" sz="2400" b="1" i="1" dirty="0" err="1">
                <a:solidFill>
                  <a:srgbClr val="C00000"/>
                </a:solidFill>
              </a:rPr>
              <a:t>антимюллеров</a:t>
            </a:r>
            <a:r>
              <a:rPr lang="ru-RU" sz="2400" b="1" i="1" dirty="0">
                <a:solidFill>
                  <a:srgbClr val="C00000"/>
                </a:solidFill>
              </a:rPr>
              <a:t> гормон</a:t>
            </a:r>
            <a:r>
              <a:rPr lang="ru-RU" sz="2000" dirty="0"/>
              <a:t>. </a:t>
            </a:r>
          </a:p>
          <a:p>
            <a:r>
              <a:rPr lang="ru-RU" sz="2000" dirty="0"/>
              <a:t>Задача последнего – регрессия </a:t>
            </a:r>
            <a:r>
              <a:rPr lang="ru-RU" sz="2000" dirty="0" err="1"/>
              <a:t>мюллерова</a:t>
            </a:r>
            <a:r>
              <a:rPr lang="ru-RU" sz="2000" dirty="0"/>
              <a:t> протока.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143512"/>
            <a:ext cx="4038600" cy="9826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/>
              <a:t>20 неделя развития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5072074"/>
            <a:ext cx="4038600" cy="9112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/>
              <a:t>Взрослый мужчина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39700" y="1"/>
            <a:ext cx="8963025" cy="4870450"/>
            <a:chOff x="88" y="598"/>
            <a:chExt cx="5646" cy="2470"/>
          </a:xfrm>
        </p:grpSpPr>
        <p:pic>
          <p:nvPicPr>
            <p:cNvPr id="6" name="Picture 5" descr="1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" y="619"/>
              <a:ext cx="5609" cy="2449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741" y="890"/>
              <a:ext cx="144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 dirty="0">
                  <a:solidFill>
                    <a:srgbClr val="006600"/>
                  </a:solidFill>
                </a:rPr>
                <a:t>Семенные канальцы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715" y="1521"/>
              <a:ext cx="11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Сеть семенника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809" y="1782"/>
              <a:ext cx="12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Проток придатка </a:t>
              </a:r>
              <a:endParaRPr lang="en-US" sz="1600" b="1">
                <a:solidFill>
                  <a:srgbClr val="006600"/>
                </a:solidFill>
              </a:endParaRPr>
            </a:p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(Вольфов проток)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08" y="2618"/>
              <a:ext cx="71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tunica </a:t>
              </a:r>
              <a:endParaRPr lang="en-US" sz="1600" b="1">
                <a:solidFill>
                  <a:srgbClr val="006600"/>
                </a:solidFill>
              </a:endParaRPr>
            </a:p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albuginea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150" y="1232"/>
              <a:ext cx="11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СТ-перегородки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397" y="2762"/>
              <a:ext cx="11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tunica albuginea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281" y="2783"/>
              <a:ext cx="11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Проток придатка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378" y="2271"/>
              <a:ext cx="127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 dirty="0">
                  <a:solidFill>
                    <a:srgbClr val="006600"/>
                  </a:solidFill>
                </a:rPr>
                <a:t>Дегенерирующий </a:t>
              </a:r>
            </a:p>
            <a:p>
              <a:pPr algn="l"/>
              <a:r>
                <a:rPr lang="ru-RU" sz="1600" b="1" dirty="0" err="1">
                  <a:solidFill>
                    <a:srgbClr val="006600"/>
                  </a:solidFill>
                </a:rPr>
                <a:t>Мюллеров</a:t>
              </a:r>
              <a:r>
                <a:rPr lang="ru-RU" sz="1600" b="1" dirty="0">
                  <a:solidFill>
                    <a:srgbClr val="006600"/>
                  </a:solidFill>
                </a:rPr>
                <a:t> проток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842" y="1767"/>
              <a:ext cx="79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Сеть </a:t>
              </a:r>
            </a:p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семенника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852" y="1200"/>
              <a:ext cx="64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ductus </a:t>
              </a:r>
              <a:endParaRPr lang="en-US" sz="1600" b="1">
                <a:solidFill>
                  <a:srgbClr val="006600"/>
                </a:solidFill>
              </a:endParaRPr>
            </a:p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deferens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538" y="598"/>
              <a:ext cx="119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Семявыносящие</a:t>
              </a:r>
            </a:p>
            <a:p>
              <a:pPr algn="l"/>
              <a:r>
                <a:rPr lang="ru-RU" sz="1600" b="1">
                  <a:solidFill>
                    <a:srgbClr val="006600"/>
                  </a:solidFill>
                </a:rPr>
                <a:t>канальцы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Внешние половые признаки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29114" cy="4525963"/>
          </a:xfrm>
        </p:spPr>
        <p:txBody>
          <a:bodyPr/>
          <a:lstStyle/>
          <a:p>
            <a:r>
              <a:rPr lang="ru-RU" dirty="0"/>
              <a:t>Клетки </a:t>
            </a:r>
            <a:r>
              <a:rPr lang="ru-RU" dirty="0" err="1"/>
              <a:t>Лейдига</a:t>
            </a:r>
            <a:r>
              <a:rPr lang="ru-RU" dirty="0"/>
              <a:t> развиваются на 8 неделе эмбрионального развития  из </a:t>
            </a:r>
            <a:r>
              <a:rPr lang="ru-RU" dirty="0" err="1"/>
              <a:t>мезенхимальных</a:t>
            </a:r>
            <a:r>
              <a:rPr lang="ru-RU" dirty="0"/>
              <a:t> клеток и начинают продуцировать тестостерон.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5400" y="1571612"/>
            <a:ext cx="4038600" cy="4525963"/>
          </a:xfrm>
        </p:spPr>
        <p:txBody>
          <a:bodyPr/>
          <a:lstStyle/>
          <a:p>
            <a:r>
              <a:rPr lang="ru-RU" dirty="0"/>
              <a:t>Рост полового бугорка</a:t>
            </a:r>
          </a:p>
          <a:p>
            <a:r>
              <a:rPr lang="ru-RU" dirty="0"/>
              <a:t>Слияние уретральных складок</a:t>
            </a:r>
          </a:p>
          <a:p>
            <a:r>
              <a:rPr lang="ru-RU" dirty="0"/>
              <a:t>Опущение </a:t>
            </a:r>
            <a:r>
              <a:rPr lang="ru-RU" dirty="0" err="1"/>
              <a:t>лабиоскротальных</a:t>
            </a:r>
            <a:r>
              <a:rPr lang="ru-RU" dirty="0"/>
              <a:t> валиков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678" y="4500570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Дигидротестостерон</a:t>
            </a:r>
            <a:endParaRPr lang="ru-RU" sz="2800" dirty="0"/>
          </a:p>
        </p:txBody>
      </p:sp>
      <p:cxnSp>
        <p:nvCxnSpPr>
          <p:cNvPr id="7" name="Скругленная соединительная линия 6"/>
          <p:cNvCxnSpPr/>
          <p:nvPr/>
        </p:nvCxnSpPr>
        <p:spPr>
          <a:xfrm>
            <a:off x="2786050" y="5000636"/>
            <a:ext cx="642942" cy="4729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0"/>
            <a:endCxn id="11" idx="1"/>
          </p:cNvCxnSpPr>
          <p:nvPr/>
        </p:nvCxnSpPr>
        <p:spPr>
          <a:xfrm rot="16200000" flipV="1">
            <a:off x="4107653" y="3393281"/>
            <a:ext cx="1857388" cy="3571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Левая фигурная скобка 10"/>
          <p:cNvSpPr/>
          <p:nvPr/>
        </p:nvSpPr>
        <p:spPr>
          <a:xfrm>
            <a:off x="4857752" y="1714488"/>
            <a:ext cx="357190" cy="185738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85786" y="5429264"/>
            <a:ext cx="607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ductus</a:t>
            </a:r>
            <a:r>
              <a:rPr lang="en-GB" sz="2400" dirty="0"/>
              <a:t> deferens, </a:t>
            </a:r>
            <a:r>
              <a:rPr lang="en-GB" sz="2400" dirty="0" err="1"/>
              <a:t>epididymis</a:t>
            </a:r>
            <a:r>
              <a:rPr lang="en-GB" sz="2400" dirty="0"/>
              <a:t> </a:t>
            </a:r>
            <a:r>
              <a:rPr lang="ru-RU" sz="2400" dirty="0"/>
              <a:t>и семенные пузырьки</a:t>
            </a:r>
          </a:p>
        </p:txBody>
      </p:sp>
      <p:cxnSp>
        <p:nvCxnSpPr>
          <p:cNvPr id="15" name="Прямая со стрелкой 14"/>
          <p:cNvCxnSpPr>
            <a:endCxn id="10" idx="0"/>
          </p:cNvCxnSpPr>
          <p:nvPr/>
        </p:nvCxnSpPr>
        <p:spPr>
          <a:xfrm>
            <a:off x="1928794" y="5072074"/>
            <a:ext cx="1893107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85720" y="571480"/>
            <a:ext cx="8318728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После 12 недели </a:t>
            </a:r>
            <a:r>
              <a:rPr lang="ru-RU" dirty="0" err="1"/>
              <a:t>гестации</a:t>
            </a:r>
            <a:r>
              <a:rPr lang="ru-RU" dirty="0"/>
              <a:t> не происходит опущения полового валика даже под интенсивным действием андрогенов, из-за </a:t>
            </a:r>
            <a:r>
              <a:rPr lang="ru-RU" dirty="0" err="1"/>
              <a:t>супрессии</a:t>
            </a:r>
            <a:r>
              <a:rPr lang="ru-RU" dirty="0"/>
              <a:t> активности рецепторов андрогенов в этой области, несмотря на продолжение роста полового члена.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2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571744"/>
            <a:ext cx="492919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Опущение яичка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071546"/>
            <a:ext cx="4429156" cy="5572164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 эмбриональном  периоде  яичко  расположено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забрюшинно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поясничной  области.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Однако  вследствие  высокой  температуры брюшной  полости  происходит  гибель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сперматогенного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эпителия, поэтому яичко должно сместиться в "физиологический  термостат"  -  мошонку.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43372" y="1142984"/>
            <a:ext cx="46434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Физический фактор -</a:t>
            </a:r>
            <a:r>
              <a:rPr lang="ru-RU" sz="2800" b="1" dirty="0" err="1"/>
              <a:t>интраабдоминальное</a:t>
            </a:r>
            <a:r>
              <a:rPr lang="ru-RU" sz="2800" b="1" dirty="0"/>
              <a:t> давление</a:t>
            </a:r>
          </a:p>
          <a:p>
            <a:pPr algn="ctr"/>
            <a:r>
              <a:rPr lang="ru-RU" sz="2800" b="1" dirty="0" err="1"/>
              <a:t>↓↓↓↓↓↓↓</a:t>
            </a:r>
            <a:endParaRPr lang="ru-RU" sz="2800" b="1" dirty="0"/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u3p_migrtest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357" b="24194"/>
          <a:stretch>
            <a:fillRect/>
          </a:stretch>
        </p:blipFill>
        <p:spPr bwMode="auto">
          <a:xfrm>
            <a:off x="4857720" y="0"/>
            <a:ext cx="42862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4972024" cy="6858000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/>
              <a:t>Проводник, по которому опускается яичко - </a:t>
            </a:r>
            <a:r>
              <a:rPr lang="en-US" sz="3200" dirty="0" err="1">
                <a:cs typeface="Times New Roman" pitchFamily="18" charset="0"/>
              </a:rPr>
              <a:t>gubernaculum</a:t>
            </a:r>
            <a:r>
              <a:rPr lang="en-US" sz="3200" dirty="0">
                <a:cs typeface="Times New Roman" pitchFamily="18" charset="0"/>
              </a:rPr>
              <a:t> testis</a:t>
            </a:r>
            <a:r>
              <a:rPr lang="ru-RU" sz="3200" dirty="0">
                <a:cs typeface="Times New Roman" pitchFamily="18" charset="0"/>
              </a:rPr>
              <a:t> или Гюнтеров тяж(моделирует паховый канал).</a:t>
            </a:r>
          </a:p>
          <a:p>
            <a:r>
              <a:rPr lang="ru-RU" sz="3200" dirty="0">
                <a:cs typeface="Times New Roman" pitchFamily="18" charset="0"/>
              </a:rPr>
              <a:t>Из </a:t>
            </a:r>
            <a:r>
              <a:rPr lang="ru-RU" sz="3200" dirty="0" err="1">
                <a:cs typeface="Times New Roman" pitchFamily="18" charset="0"/>
              </a:rPr>
              <a:t>целомического</a:t>
            </a:r>
            <a:r>
              <a:rPr lang="ru-RU" sz="3200" dirty="0">
                <a:cs typeface="Times New Roman" pitchFamily="18" charset="0"/>
              </a:rPr>
              <a:t> эпителия образуется влагалищный отросток  (</a:t>
            </a:r>
            <a:r>
              <a:rPr lang="ru-RU" sz="3200" dirty="0" err="1">
                <a:cs typeface="Times New Roman" pitchFamily="18" charset="0"/>
              </a:rPr>
              <a:t>processus</a:t>
            </a:r>
            <a:r>
              <a:rPr lang="ru-RU" sz="3200" dirty="0">
                <a:cs typeface="Times New Roman" pitchFamily="18" charset="0"/>
              </a:rPr>
              <a:t>  </a:t>
            </a:r>
            <a:r>
              <a:rPr lang="ru-RU" sz="3200" dirty="0" err="1">
                <a:cs typeface="Times New Roman" pitchFamily="18" charset="0"/>
              </a:rPr>
              <a:t>vaginalis</a:t>
            </a:r>
            <a:r>
              <a:rPr lang="ru-RU" sz="3200" dirty="0">
                <a:cs typeface="Times New Roman" pitchFamily="18" charset="0"/>
              </a:rPr>
              <a:t>),  который  в процессе опускания яичка проходит через паховый канал. </a:t>
            </a:r>
          </a:p>
          <a:p>
            <a:r>
              <a:rPr lang="ru-RU" sz="3200" dirty="0">
                <a:cs typeface="Times New Roman" pitchFamily="18" charset="0"/>
              </a:rPr>
              <a:t>К 3-6 месяцу внутриутробного развития яички находятся у  внутреннего пахового кольца.</a:t>
            </a:r>
          </a:p>
          <a:p>
            <a:endParaRPr lang="ru-RU" sz="3200" dirty="0">
              <a:cs typeface="Times New Roman" pitchFamily="18" charset="0"/>
            </a:endParaRPr>
          </a:p>
        </p:txBody>
      </p:sp>
      <p:pic>
        <p:nvPicPr>
          <p:cNvPr id="4" name="Picture 2" descr="H:\u3q_migrtes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58" y="3143248"/>
            <a:ext cx="421484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571612"/>
            <a:ext cx="4857752" cy="5286388"/>
          </a:xfrm>
        </p:spPr>
        <p:txBody>
          <a:bodyPr/>
          <a:lstStyle/>
          <a:p>
            <a:r>
              <a:rPr lang="ru-RU" dirty="0"/>
              <a:t>На 7 месяце проходит через паховый канал вместе со всеми слоями передней брюшной стенки (фасции, мышцы)</a:t>
            </a:r>
          </a:p>
          <a:p>
            <a:r>
              <a:rPr lang="ru-RU" dirty="0"/>
              <a:t>На 8 месяце яичко опускается в мошонку.</a:t>
            </a:r>
          </a:p>
        </p:txBody>
      </p:sp>
      <p:pic>
        <p:nvPicPr>
          <p:cNvPr id="5" name="Picture 2" descr="H:\u3r_migrtest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0"/>
            <a:ext cx="400052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:\u3s_migrtes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214686"/>
            <a:ext cx="4143404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Гормональная регуляция опущения яичка</a:t>
            </a:r>
          </a:p>
        </p:txBody>
      </p:sp>
      <p:pic>
        <p:nvPicPr>
          <p:cNvPr id="5" name="Picture 2" descr="H:\u3r_migrtest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76118"/>
            <a:ext cx="4357718" cy="336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8992" y="5715016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/>
              <a:t>Клетка </a:t>
            </a:r>
            <a:r>
              <a:rPr lang="ru-RU" sz="2800" i="1" dirty="0" err="1"/>
              <a:t>Лейдига</a:t>
            </a:r>
            <a:endParaRPr lang="ru-RU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500826" y="5072074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Тестостерон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4929198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Инсулиноподобный фактор роста 3</a:t>
            </a:r>
          </a:p>
        </p:txBody>
      </p:sp>
      <p:cxnSp>
        <p:nvCxnSpPr>
          <p:cNvPr id="10" name="Прямая со стрелкой 9"/>
          <p:cNvCxnSpPr>
            <a:endCxn id="7" idx="2"/>
          </p:cNvCxnSpPr>
          <p:nvPr/>
        </p:nvCxnSpPr>
        <p:spPr>
          <a:xfrm flipV="1">
            <a:off x="6357950" y="5656849"/>
            <a:ext cx="1321603" cy="2724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1"/>
            <a:endCxn id="8" idx="2"/>
          </p:cNvCxnSpPr>
          <p:nvPr/>
        </p:nvCxnSpPr>
        <p:spPr>
          <a:xfrm rot="10800000">
            <a:off x="2321704" y="5883306"/>
            <a:ext cx="1107289" cy="933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720" y="2000240"/>
            <a:ext cx="1928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Рецепторы </a:t>
            </a:r>
            <a:r>
              <a:rPr lang="ru-RU" sz="2400" i="1" dirty="0" err="1"/>
              <a:t>пепесиного</a:t>
            </a:r>
            <a:r>
              <a:rPr lang="ru-RU" sz="2400" i="1" dirty="0"/>
              <a:t> </a:t>
            </a:r>
            <a:r>
              <a:rPr lang="ru-RU" sz="2400" i="1" dirty="0" err="1"/>
              <a:t>семейсва</a:t>
            </a:r>
            <a:r>
              <a:rPr lang="ru-RU" sz="2400" i="1" dirty="0"/>
              <a:t> релаксинов 2</a:t>
            </a:r>
          </a:p>
        </p:txBody>
      </p:sp>
      <p:cxnSp>
        <p:nvCxnSpPr>
          <p:cNvPr id="15" name="Прямая со стрелкой 14"/>
          <p:cNvCxnSpPr>
            <a:stCxn id="8" idx="0"/>
            <a:endCxn id="14" idx="2"/>
          </p:cNvCxnSpPr>
          <p:nvPr/>
        </p:nvCxnSpPr>
        <p:spPr>
          <a:xfrm rot="16200000" flipV="1">
            <a:off x="1106269" y="3713764"/>
            <a:ext cx="1359298" cy="1071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0"/>
          </p:cNvCxnSpPr>
          <p:nvPr/>
        </p:nvCxnSpPr>
        <p:spPr>
          <a:xfrm rot="16200000" flipV="1">
            <a:off x="4804174" y="2196694"/>
            <a:ext cx="2286016" cy="34647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4" idx="3"/>
          </p:cNvCxnSpPr>
          <p:nvPr/>
        </p:nvCxnSpPr>
        <p:spPr>
          <a:xfrm>
            <a:off x="2214546" y="2785070"/>
            <a:ext cx="1428760" cy="12154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erma-test.ru/upload/medialibrary/fe7/fe7f8e6cf86ffc208706a2308adb02b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4116495"/>
            <a:ext cx="2786082" cy="27415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Лабораторная оценка функции яичек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Спермограмма</a:t>
            </a:r>
            <a:r>
              <a:rPr lang="ru-RU" dirty="0"/>
              <a:t>:</a:t>
            </a:r>
          </a:p>
          <a:p>
            <a:r>
              <a:rPr lang="ru-RU" dirty="0"/>
              <a:t>Анализ производится 3 раза с 2-3 месячным перерывом.</a:t>
            </a:r>
          </a:p>
          <a:p>
            <a:r>
              <a:rPr lang="ru-RU" dirty="0"/>
              <a:t>После 1-3 дней полового воздержания</a:t>
            </a:r>
          </a:p>
          <a:p>
            <a:r>
              <a:rPr lang="ru-RU" dirty="0"/>
              <a:t>В течение 2 часов после сбора.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Объем более 1,5 мл.</a:t>
            </a:r>
          </a:p>
          <a:p>
            <a:r>
              <a:rPr lang="ru-RU" dirty="0"/>
              <a:t>Концентрация сперматозоидов  не менее 20*10</a:t>
            </a:r>
            <a:r>
              <a:rPr lang="ru-RU" baseline="30000" dirty="0"/>
              <a:t>6 </a:t>
            </a:r>
            <a:r>
              <a:rPr lang="ru-RU" dirty="0"/>
              <a:t>  на 1 мл, </a:t>
            </a:r>
          </a:p>
          <a:p>
            <a:r>
              <a:rPr lang="ru-RU" dirty="0"/>
              <a:t>50% и более подвижны, </a:t>
            </a:r>
          </a:p>
          <a:p>
            <a:r>
              <a:rPr lang="ru-RU" dirty="0"/>
              <a:t> более 30% нормальная морфологическая структура,</a:t>
            </a:r>
          </a:p>
          <a:p>
            <a:r>
              <a:rPr lang="ru-RU" dirty="0"/>
              <a:t>Без агрегатов, </a:t>
            </a:r>
            <a:r>
              <a:rPr lang="ru-RU" dirty="0" err="1"/>
              <a:t>агглютинатов</a:t>
            </a:r>
            <a:r>
              <a:rPr lang="ru-RU" dirty="0"/>
              <a:t>, 0-1 лейкоцитов, без эритроцитов.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876" y="-137449"/>
            <a:ext cx="739394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антенатальном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50825" y="765175"/>
            <a:ext cx="8785225" cy="5904230"/>
          </a:xfrm>
          <a:custGeom>
            <a:avLst/>
            <a:gdLst/>
            <a:ahLst/>
            <a:cxnLst/>
            <a:rect l="l" t="t" r="r" b="b"/>
            <a:pathLst>
              <a:path w="8785225" h="5904230">
                <a:moveTo>
                  <a:pt x="8785225" y="0"/>
                </a:moveTo>
                <a:lnTo>
                  <a:pt x="0" y="0"/>
                </a:lnTo>
                <a:lnTo>
                  <a:pt x="0" y="5903912"/>
                </a:lnTo>
                <a:lnTo>
                  <a:pt x="8785225" y="5903912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732662"/>
            <a:ext cx="8352790" cy="514985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4965" marR="575945" indent="-342900">
              <a:lnSpc>
                <a:spcPts val="3020"/>
              </a:lnSpc>
              <a:spcBef>
                <a:spcPts val="484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Первичные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половые</a:t>
            </a:r>
            <a:r>
              <a:rPr sz="28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клетки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имеют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экстрагонадальное</a:t>
            </a:r>
            <a:r>
              <a:rPr sz="28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происхождение</a:t>
            </a:r>
            <a:r>
              <a:rPr sz="28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они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мигрируют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гонаду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эктодермы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желточного мешка.</a:t>
            </a:r>
            <a:endParaRPr sz="2800">
              <a:latin typeface="Corbel"/>
              <a:cs typeface="Corbel"/>
            </a:endParaRPr>
          </a:p>
          <a:p>
            <a:pPr marL="354965" marR="5080" indent="-342900">
              <a:lnSpc>
                <a:spcPts val="3020"/>
              </a:lnSpc>
              <a:spcBef>
                <a:spcPts val="72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  <a:tab pos="4582795" algn="l"/>
                <a:tab pos="6924040" algn="l"/>
              </a:tabLst>
            </a:pP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Гистогенез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яичников</a:t>
            </a:r>
            <a:r>
              <a:rPr sz="28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заканчивается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18-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19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неделям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внутриутробной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жизни.</a:t>
            </a:r>
            <a:r>
              <a:rPr sz="2800" b="1" spc="-1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FF66FF"/>
                </a:solidFill>
                <a:latin typeface="Corbel"/>
                <a:cs typeface="Corbel"/>
              </a:rPr>
              <a:t>27-</a:t>
            </a:r>
            <a:r>
              <a:rPr sz="2800" b="1" spc="-25" dirty="0">
                <a:solidFill>
                  <a:srgbClr val="FF66FF"/>
                </a:solidFill>
                <a:latin typeface="Corbel"/>
                <a:cs typeface="Corbel"/>
              </a:rPr>
              <a:t>28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	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появляется</a:t>
            </a:r>
            <a:r>
              <a:rPr sz="28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белочная</a:t>
            </a:r>
            <a:r>
              <a:rPr sz="2800" b="1" spc="-114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оболочка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увеличивается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мозговое</a:t>
            </a:r>
            <a:r>
              <a:rPr sz="2800" b="1" spc="-114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вещество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формируется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соединительно-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тканная</a:t>
            </a:r>
            <a:r>
              <a:rPr sz="28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строма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усиливается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васкуляризация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.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Начиная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с</a:t>
            </a:r>
            <a:r>
              <a:rPr sz="2800" b="1" spc="-3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FF66FF"/>
                </a:solidFill>
                <a:latin typeface="Corbel"/>
                <a:cs typeface="Corbel"/>
              </a:rPr>
              <a:t>27-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28</a:t>
            </a:r>
            <a:r>
              <a:rPr sz="2800" b="1" spc="-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недельного</a:t>
            </a:r>
            <a:r>
              <a:rPr sz="2800" b="1" spc="-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срока,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появляются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зреющие</a:t>
            </a:r>
            <a:r>
              <a:rPr sz="28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фолликулы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с</a:t>
            </a:r>
            <a:r>
              <a:rPr sz="28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66FF"/>
                </a:solidFill>
                <a:latin typeface="Corbel"/>
                <a:cs typeface="Corbel"/>
              </a:rPr>
              <a:t>33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	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недель</a:t>
            </a:r>
            <a:r>
              <a:rPr sz="28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лютеинизация тека-клеток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в</a:t>
            </a:r>
            <a:r>
              <a:rPr sz="28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33-34</a:t>
            </a:r>
            <a:r>
              <a:rPr sz="28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недели</a:t>
            </a:r>
            <a:r>
              <a:rPr sz="28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появляются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атретические</a:t>
            </a:r>
            <a:r>
              <a:rPr sz="2800" b="1" spc="-10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фолликулы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Общий тестостерон</a:t>
            </a:r>
          </a:p>
          <a:p>
            <a:r>
              <a:rPr lang="ru-RU" dirty="0"/>
              <a:t>Свободный тестостерон</a:t>
            </a:r>
          </a:p>
          <a:p>
            <a:r>
              <a:rPr lang="ru-RU" dirty="0" err="1"/>
              <a:t>Дигидротестостерон</a:t>
            </a:r>
            <a:endParaRPr lang="ru-RU" dirty="0"/>
          </a:p>
          <a:p>
            <a:r>
              <a:rPr lang="ru-RU" dirty="0" err="1"/>
              <a:t>Андростендион</a:t>
            </a:r>
            <a:endParaRPr lang="ru-RU" dirty="0"/>
          </a:p>
          <a:p>
            <a:r>
              <a:rPr lang="ru-RU" dirty="0" err="1"/>
              <a:t>Эстрадиол</a:t>
            </a:r>
            <a:endParaRPr lang="ru-RU" dirty="0"/>
          </a:p>
          <a:p>
            <a:r>
              <a:rPr lang="ru-RU" dirty="0"/>
              <a:t>Эстрон</a:t>
            </a:r>
          </a:p>
          <a:p>
            <a:r>
              <a:rPr lang="ru-RU" dirty="0"/>
              <a:t>ФСГ</a:t>
            </a:r>
          </a:p>
          <a:p>
            <a:r>
              <a:rPr lang="ru-RU" dirty="0"/>
              <a:t>ЛГ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3 образца крови</a:t>
            </a:r>
          </a:p>
          <a:p>
            <a:r>
              <a:rPr lang="ru-RU" dirty="0"/>
              <a:t>Интервал 20-40 минут</a:t>
            </a:r>
          </a:p>
          <a:p>
            <a:r>
              <a:rPr lang="ru-RU" dirty="0"/>
              <a:t>Утром.</a:t>
            </a:r>
          </a:p>
          <a:p>
            <a:endParaRPr lang="ru-RU" dirty="0"/>
          </a:p>
          <a:p>
            <a:r>
              <a:rPr lang="ru-RU" dirty="0"/>
              <a:t>Результат по объединенной пробе/в каждой отдельно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Содержание тестостерона в различные возрастные периоды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29649" t="44922" r="34663" b="17968"/>
          <a:stretch>
            <a:fillRect/>
          </a:stretch>
        </p:blipFill>
        <p:spPr bwMode="auto">
          <a:xfrm>
            <a:off x="0" y="1500174"/>
            <a:ext cx="900115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86412" cy="1143000"/>
          </a:xfrm>
        </p:spPr>
        <p:txBody>
          <a:bodyPr>
            <a:normAutofit/>
          </a:bodyPr>
          <a:lstStyle/>
          <a:p>
            <a:r>
              <a:rPr lang="ru-RU" sz="4800" dirty="0"/>
              <a:t>Крипторхизм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857232"/>
            <a:ext cx="5214974" cy="60007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i="1" dirty="0"/>
              <a:t>- Отсутствие яичка в мошонке.</a:t>
            </a:r>
          </a:p>
          <a:p>
            <a:pPr>
              <a:buNone/>
            </a:pPr>
            <a:r>
              <a:rPr lang="ru-RU" sz="2400" dirty="0"/>
              <a:t>Классификация </a:t>
            </a:r>
          </a:p>
          <a:p>
            <a:pPr>
              <a:buNone/>
            </a:pPr>
            <a:r>
              <a:rPr lang="ru-RU" sz="2400" b="1" u="sng" dirty="0"/>
              <a:t>По возникновению</a:t>
            </a:r>
            <a:r>
              <a:rPr lang="ru-RU" sz="2400" dirty="0"/>
              <a:t>: врожденный/ приобретенный / </a:t>
            </a:r>
            <a:r>
              <a:rPr lang="ru-RU" sz="2400" dirty="0" err="1"/>
              <a:t>ятрогенный</a:t>
            </a:r>
            <a:r>
              <a:rPr lang="ru-RU" sz="2400" dirty="0"/>
              <a:t>. </a:t>
            </a:r>
          </a:p>
          <a:p>
            <a:pPr>
              <a:buNone/>
            </a:pPr>
            <a:r>
              <a:rPr lang="ru-RU" sz="2400" b="1" u="sng" dirty="0"/>
              <a:t>По развитию:</a:t>
            </a:r>
            <a:r>
              <a:rPr lang="ru-RU" sz="2400" dirty="0"/>
              <a:t> истинный / ложный </a:t>
            </a:r>
          </a:p>
          <a:p>
            <a:pPr>
              <a:buNone/>
            </a:pPr>
            <a:r>
              <a:rPr lang="ru-RU" sz="2400" b="1" u="sng" dirty="0"/>
              <a:t>По локализации</a:t>
            </a:r>
            <a:r>
              <a:rPr lang="ru-RU" sz="2400" u="sng" dirty="0"/>
              <a:t>: </a:t>
            </a:r>
            <a:r>
              <a:rPr lang="ru-RU" sz="2400" dirty="0"/>
              <a:t>односторонний / двухсторонний </a:t>
            </a:r>
          </a:p>
          <a:p>
            <a:pPr>
              <a:buNone/>
            </a:pPr>
            <a:r>
              <a:rPr lang="ru-RU" sz="2400" b="1" u="sng" dirty="0"/>
              <a:t>По форме: </a:t>
            </a:r>
          </a:p>
          <a:p>
            <a:pPr marL="514350" indent="-514350">
              <a:buAutoNum type="arabicPeriod"/>
            </a:pPr>
            <a:r>
              <a:rPr lang="ru-RU" sz="2400" dirty="0"/>
              <a:t>ретенция: абдоминальная, паховая.</a:t>
            </a:r>
          </a:p>
          <a:p>
            <a:pPr marL="514350" indent="-514350">
              <a:buAutoNum type="arabicPeriod"/>
            </a:pPr>
            <a:r>
              <a:rPr lang="ru-RU" sz="2400" dirty="0"/>
              <a:t> эктопия: поверхностная, паховая промежностная, бедренная, </a:t>
            </a:r>
            <a:r>
              <a:rPr lang="ru-RU" sz="2400" dirty="0" err="1"/>
              <a:t>члено-лобковая</a:t>
            </a:r>
            <a:r>
              <a:rPr lang="ru-RU" sz="2400" dirty="0"/>
              <a:t>, поперечная (парадоксальная, перекрестная), тазовая.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0"/>
            <a:ext cx="5214942" cy="1643074"/>
          </a:xfrm>
        </p:spPr>
        <p:txBody>
          <a:bodyPr>
            <a:normAutofit fontScale="90000"/>
          </a:bodyPr>
          <a:lstStyle/>
          <a:p>
            <a:r>
              <a:rPr lang="ru-RU" dirty="0"/>
              <a:t>Почему наблюдение должно быть пожизненным?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571480"/>
            <a:ext cx="4786314" cy="5857916"/>
          </a:xfrm>
        </p:spPr>
        <p:txBody>
          <a:bodyPr>
            <a:normAutofit/>
          </a:bodyPr>
          <a:lstStyle/>
          <a:p>
            <a:r>
              <a:rPr lang="ru-RU" dirty="0"/>
              <a:t>21% (15-30%) у недоношенных.</a:t>
            </a:r>
          </a:p>
          <a:p>
            <a:r>
              <a:rPr lang="ru-RU" dirty="0"/>
              <a:t>2-4% у доношенных.</a:t>
            </a:r>
          </a:p>
          <a:p>
            <a:endParaRPr lang="ru-RU" dirty="0"/>
          </a:p>
          <a:p>
            <a:pPr>
              <a:buNone/>
            </a:pPr>
            <a:r>
              <a:rPr lang="ru-RU" dirty="0"/>
              <a:t>По локализации:</a:t>
            </a:r>
          </a:p>
          <a:p>
            <a:r>
              <a:rPr lang="ru-RU" dirty="0" err="1"/>
              <a:t>Интраабдоминально</a:t>
            </a:r>
            <a:r>
              <a:rPr lang="ru-RU" dirty="0"/>
              <a:t> – 10%</a:t>
            </a:r>
          </a:p>
          <a:p>
            <a:r>
              <a:rPr lang="ru-RU" dirty="0"/>
              <a:t>Паховый канал - 20%</a:t>
            </a:r>
          </a:p>
          <a:p>
            <a:r>
              <a:rPr lang="ru-RU" dirty="0"/>
              <a:t>У выходного кольца – 40%</a:t>
            </a:r>
          </a:p>
          <a:p>
            <a:r>
              <a:rPr lang="ru-RU" dirty="0" err="1"/>
              <a:t>Обструктивный</a:t>
            </a:r>
            <a:r>
              <a:rPr lang="ru-RU" dirty="0"/>
              <a:t> (т.е. фасция закрывает выходное кольцо) - 30%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282" y="1928778"/>
            <a:ext cx="4357718" cy="4929222"/>
          </a:xfrm>
        </p:spPr>
        <p:txBody>
          <a:bodyPr>
            <a:normAutofit/>
          </a:bodyPr>
          <a:lstStyle/>
          <a:p>
            <a:r>
              <a:rPr lang="ru-RU" dirty="0" err="1"/>
              <a:t>↓</a:t>
            </a:r>
            <a:r>
              <a:rPr lang="ru-RU" dirty="0"/>
              <a:t> снижение числа зародышевого эпителия</a:t>
            </a:r>
          </a:p>
          <a:p>
            <a:r>
              <a:rPr lang="ru-RU" dirty="0"/>
              <a:t>↑ количества соединительной ткани  к 2-3 годам жизни</a:t>
            </a:r>
          </a:p>
          <a:p>
            <a:r>
              <a:rPr lang="ru-RU" dirty="0" err="1"/>
              <a:t>↓</a:t>
            </a:r>
            <a:r>
              <a:rPr lang="ru-RU" dirty="0"/>
              <a:t> фертильности</a:t>
            </a:r>
          </a:p>
          <a:p>
            <a:r>
              <a:rPr lang="ru-RU" dirty="0"/>
              <a:t>↑ риск </a:t>
            </a:r>
            <a:r>
              <a:rPr lang="ru-RU" dirty="0" err="1"/>
              <a:t>семином</a:t>
            </a:r>
            <a:r>
              <a:rPr lang="ru-RU" dirty="0"/>
              <a:t>, в т.ч. вне мошонки.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928670"/>
            <a:ext cx="4495800" cy="592933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Наследственность</a:t>
            </a:r>
          </a:p>
          <a:p>
            <a:r>
              <a:rPr lang="ru-RU" dirty="0"/>
              <a:t>Недоношенность плода</a:t>
            </a:r>
          </a:p>
          <a:p>
            <a:r>
              <a:rPr lang="ru-RU" dirty="0"/>
              <a:t>Эндокринные нарушения плода и/или матери</a:t>
            </a:r>
          </a:p>
          <a:p>
            <a:r>
              <a:rPr lang="ru-RU" dirty="0"/>
              <a:t>Анатомические особенности (узкий паховый канал)</a:t>
            </a:r>
          </a:p>
          <a:p>
            <a:r>
              <a:rPr lang="ru-RU" dirty="0"/>
              <a:t>Генные и хромосомные аномалии (синдром </a:t>
            </a:r>
            <a:r>
              <a:rPr lang="ru-RU" dirty="0" err="1"/>
              <a:t>Прадера-Вилли</a:t>
            </a:r>
            <a:r>
              <a:rPr lang="ru-RU" dirty="0"/>
              <a:t>)</a:t>
            </a:r>
          </a:p>
          <a:p>
            <a:r>
              <a:rPr lang="ru-RU" dirty="0" err="1"/>
              <a:t>Кремастерный</a:t>
            </a:r>
            <a:r>
              <a:rPr lang="ru-RU" dirty="0"/>
              <a:t> рефлекс (сокращение </a:t>
            </a:r>
            <a:r>
              <a:rPr lang="en-GB" dirty="0"/>
              <a:t>m. </a:t>
            </a:r>
            <a:r>
              <a:rPr lang="en-GB" dirty="0" err="1"/>
              <a:t>cremaster</a:t>
            </a:r>
            <a:r>
              <a:rPr lang="en-US" dirty="0"/>
              <a:t> </a:t>
            </a:r>
            <a:r>
              <a:rPr lang="ru-RU" dirty="0"/>
              <a:t> - реакция на холодные руки/</a:t>
            </a:r>
            <a:r>
              <a:rPr lang="en-GB" dirty="0"/>
              <a:t>t</a:t>
            </a:r>
            <a:r>
              <a:rPr lang="de-DE" dirty="0"/>
              <a:t>°</a:t>
            </a:r>
            <a:r>
              <a:rPr lang="en-GB" dirty="0"/>
              <a:t> </a:t>
            </a:r>
            <a:r>
              <a:rPr lang="ru-RU" dirty="0"/>
              <a:t>окружающей среды.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9058" y="1571612"/>
            <a:ext cx="3500462" cy="432913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i="1" dirty="0">
                <a:solidFill>
                  <a:srgbClr val="002060"/>
                </a:solidFill>
              </a:rPr>
              <a:t>Часто истинный крипторхизм сочетается с </a:t>
            </a:r>
            <a:r>
              <a:rPr lang="ru-RU" sz="2400" i="1" dirty="0" err="1">
                <a:solidFill>
                  <a:srgbClr val="002060"/>
                </a:solidFill>
              </a:rPr>
              <a:t>гипогонадизмом</a:t>
            </a:r>
            <a:r>
              <a:rPr lang="ru-RU" sz="2400" i="1" dirty="0">
                <a:solidFill>
                  <a:srgbClr val="002060"/>
                </a:solidFill>
              </a:rPr>
              <a:t>, </a:t>
            </a:r>
            <a:r>
              <a:rPr lang="ru-RU" sz="2400" i="1" dirty="0" err="1">
                <a:solidFill>
                  <a:srgbClr val="002060"/>
                </a:solidFill>
              </a:rPr>
              <a:t>гипопитуитаризмом</a:t>
            </a:r>
            <a:r>
              <a:rPr lang="ru-RU" sz="2400" i="1" dirty="0">
                <a:solidFill>
                  <a:srgbClr val="002060"/>
                </a:solidFill>
              </a:rPr>
              <a:t>, паховой грыжей.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/>
              <a:t>Причины крипторхизма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Анамнез</a:t>
            </a:r>
          </a:p>
          <a:p>
            <a:r>
              <a:rPr lang="ru-RU" dirty="0"/>
              <a:t>Пальпация </a:t>
            </a:r>
          </a:p>
          <a:p>
            <a:r>
              <a:rPr lang="ru-RU" dirty="0"/>
              <a:t>УЗИ</a:t>
            </a:r>
          </a:p>
          <a:p>
            <a:r>
              <a:rPr lang="ru-RU" dirty="0"/>
              <a:t> Генетический анализ</a:t>
            </a:r>
          </a:p>
          <a:p>
            <a:r>
              <a:rPr lang="ru-RU" dirty="0"/>
              <a:t>ЛГ,ФСГ</a:t>
            </a:r>
          </a:p>
          <a:p>
            <a:r>
              <a:rPr lang="ru-RU" dirty="0"/>
              <a:t>Тестостерон</a:t>
            </a:r>
          </a:p>
          <a:p>
            <a:r>
              <a:rPr lang="ru-RU" dirty="0"/>
              <a:t>ХГЧ</a:t>
            </a:r>
          </a:p>
          <a:p>
            <a:r>
              <a:rPr lang="ru-RU" dirty="0" err="1"/>
              <a:t>Антимюллеров</a:t>
            </a:r>
            <a:r>
              <a:rPr lang="ru-RU" dirty="0"/>
              <a:t> гормон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/>
              <a:t>Лечение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857232"/>
            <a:ext cx="4038600" cy="6000768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dirty="0"/>
              <a:t>Хирургическое : </a:t>
            </a:r>
            <a:r>
              <a:rPr lang="ru-RU" sz="3000" b="1" dirty="0" err="1">
                <a:solidFill>
                  <a:srgbClr val="FF0000"/>
                </a:solidFill>
              </a:rPr>
              <a:t>орхипексия</a:t>
            </a:r>
            <a:endParaRPr lang="ru-RU" dirty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ru-RU" dirty="0"/>
              <a:t>Рекомендуемый возраст - 2 года.</a:t>
            </a:r>
          </a:p>
          <a:p>
            <a:pPr marL="514350" indent="-514350">
              <a:buFont typeface="+mj-lt"/>
              <a:buAutoNum type="arabicPeriod"/>
            </a:pPr>
            <a:endParaRPr lang="ru-RU" sz="1900" dirty="0"/>
          </a:p>
          <a:p>
            <a:pPr marL="514350" indent="-514350">
              <a:buFont typeface="+mj-lt"/>
              <a:buAutoNum type="arabicPeriod"/>
            </a:pPr>
            <a:r>
              <a:rPr lang="ru-RU" sz="1900" dirty="0"/>
              <a:t>Одномоментная операция по Шумахеру – </a:t>
            </a:r>
            <a:r>
              <a:rPr lang="ru-RU" sz="1900" dirty="0" err="1"/>
              <a:t>Петривальскому</a:t>
            </a:r>
            <a:r>
              <a:rPr lang="ru-RU" sz="19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900" dirty="0" err="1"/>
              <a:t>Двухмоментное</a:t>
            </a:r>
            <a:r>
              <a:rPr lang="ru-RU" sz="1900" dirty="0"/>
              <a:t> низведение яичка с фиксацией его к фасции бедра……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928670"/>
            <a:ext cx="4714876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Консервативное:</a:t>
            </a:r>
            <a:r>
              <a:rPr lang="ru-RU" b="1" dirty="0"/>
              <a:t> 1)</a:t>
            </a:r>
            <a:r>
              <a:rPr lang="ru-RU" b="1" dirty="0">
                <a:solidFill>
                  <a:srgbClr val="FF0000"/>
                </a:solidFill>
              </a:rPr>
              <a:t>Человеческий хорионический гонадотропин</a:t>
            </a:r>
            <a:r>
              <a:rPr lang="ru-RU" dirty="0">
                <a:solidFill>
                  <a:srgbClr val="FF0000"/>
                </a:solidFill>
              </a:rPr>
              <a:t>  </a:t>
            </a:r>
          </a:p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1000-6000 ЕД</a:t>
            </a:r>
          </a:p>
          <a:p>
            <a:pPr>
              <a:buNone/>
            </a:pPr>
            <a:r>
              <a:rPr lang="ru-RU" dirty="0"/>
              <a:t>(</a:t>
            </a:r>
            <a:r>
              <a:rPr lang="ru-RU" dirty="0" err="1"/>
              <a:t>хориогонин</a:t>
            </a:r>
            <a:r>
              <a:rPr lang="ru-RU" dirty="0"/>
              <a:t>, </a:t>
            </a:r>
            <a:r>
              <a:rPr lang="ru-RU" dirty="0" err="1"/>
              <a:t>прегнил</a:t>
            </a:r>
            <a:r>
              <a:rPr lang="ru-RU" dirty="0"/>
              <a:t>)</a:t>
            </a:r>
          </a:p>
          <a:p>
            <a:pPr>
              <a:buNone/>
            </a:pPr>
            <a:r>
              <a:rPr lang="ru-RU" b="1" dirty="0"/>
              <a:t>2)</a:t>
            </a:r>
            <a:r>
              <a:rPr lang="ru-RU" b="1" dirty="0">
                <a:solidFill>
                  <a:srgbClr val="FF0000"/>
                </a:solidFill>
              </a:rPr>
              <a:t>Гонадотропин </a:t>
            </a:r>
            <a:r>
              <a:rPr lang="ru-RU" b="1" dirty="0" err="1">
                <a:solidFill>
                  <a:srgbClr val="FF0000"/>
                </a:solidFill>
              </a:rPr>
              <a:t>рилизинг</a:t>
            </a:r>
            <a:r>
              <a:rPr lang="ru-RU" b="1" dirty="0">
                <a:solidFill>
                  <a:srgbClr val="FF0000"/>
                </a:solidFill>
              </a:rPr>
              <a:t> гормон</a:t>
            </a:r>
          </a:p>
          <a:p>
            <a:pPr>
              <a:buNone/>
            </a:pPr>
            <a:r>
              <a:rPr lang="ru-RU" dirty="0"/>
              <a:t> 1200 мкг 3-4 дозы</a:t>
            </a:r>
          </a:p>
          <a:p>
            <a:pPr>
              <a:buFontTx/>
              <a:buChar char="-"/>
            </a:pPr>
            <a:r>
              <a:rPr lang="ru-RU" dirty="0"/>
              <a:t>Ненадежный метод. Эффективность  до 50%.</a:t>
            </a:r>
          </a:p>
          <a:p>
            <a:pPr>
              <a:buFontTx/>
              <a:buChar char="-"/>
            </a:pPr>
            <a:r>
              <a:rPr lang="ru-RU" dirty="0"/>
              <a:t>Риск рецидива у 30%.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6497" y="0"/>
            <a:ext cx="739394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антенатальном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468312" y="1125537"/>
            <a:ext cx="8229600" cy="5472430"/>
          </a:xfrm>
          <a:custGeom>
            <a:avLst/>
            <a:gdLst/>
            <a:ahLst/>
            <a:cxnLst/>
            <a:rect l="l" t="t" r="r" b="b"/>
            <a:pathLst>
              <a:path w="8229600" h="5472430">
                <a:moveTo>
                  <a:pt x="8229600" y="0"/>
                </a:moveTo>
                <a:lnTo>
                  <a:pt x="0" y="0"/>
                </a:lnTo>
                <a:lnTo>
                  <a:pt x="0" y="5472112"/>
                </a:lnTo>
                <a:lnTo>
                  <a:pt x="8229600" y="5472112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632" y="1679003"/>
            <a:ext cx="7585075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95"/>
              </a:spcBef>
              <a:buClr>
                <a:srgbClr val="D6ECFF"/>
              </a:buClr>
              <a:buSzPct val="95312"/>
              <a:buFont typeface="Wingdings"/>
              <a:buChar char=""/>
              <a:tabLst>
                <a:tab pos="354965" algn="l"/>
              </a:tabLst>
            </a:pP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Функциональная</a:t>
            </a:r>
            <a:r>
              <a:rPr sz="32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активность</a:t>
            </a:r>
            <a:r>
              <a:rPr sz="3200" b="1" spc="-1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яичников </a:t>
            </a:r>
            <a:r>
              <a:rPr sz="3200" b="1" spc="-25" dirty="0">
                <a:solidFill>
                  <a:srgbClr val="FFFFFF"/>
                </a:solidFill>
                <a:latin typeface="Corbel"/>
                <a:cs typeface="Corbel"/>
              </a:rPr>
              <a:t>отчетливо</a:t>
            </a:r>
            <a:r>
              <a:rPr sz="32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orbel"/>
                <a:cs typeface="Corbel"/>
              </a:rPr>
              <a:t>проявляется</a:t>
            </a:r>
            <a:r>
              <a:rPr sz="32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2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последние</a:t>
            </a:r>
            <a:r>
              <a:rPr sz="32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orbel"/>
                <a:cs typeface="Corbel"/>
              </a:rPr>
              <a:t>два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месяца</a:t>
            </a:r>
            <a:r>
              <a:rPr sz="32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беременности,</a:t>
            </a:r>
            <a:r>
              <a:rPr sz="32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она</a:t>
            </a:r>
            <a:r>
              <a:rPr sz="32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невелика.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Основными</a:t>
            </a:r>
            <a:r>
              <a:rPr sz="3200" b="1" spc="-1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источниками</a:t>
            </a:r>
            <a:r>
              <a:rPr sz="3200" b="1" spc="-1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стероидных половых</a:t>
            </a:r>
            <a:r>
              <a:rPr sz="32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гормонов</a:t>
            </a:r>
            <a:r>
              <a:rPr sz="32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при</a:t>
            </a:r>
            <a:r>
              <a:rPr sz="32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беременности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являются</a:t>
            </a:r>
            <a:r>
              <a:rPr sz="32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надпочечники</a:t>
            </a:r>
            <a:r>
              <a:rPr sz="32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плода</a:t>
            </a:r>
            <a:r>
              <a:rPr sz="32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Corbel"/>
                <a:cs typeface="Corbel"/>
              </a:rPr>
              <a:t>и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плаценты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7263" y="-64424"/>
            <a:ext cx="739394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антенатальном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01294" y="809533"/>
            <a:ext cx="8785225" cy="5761355"/>
          </a:xfrm>
          <a:custGeom>
            <a:avLst/>
            <a:gdLst/>
            <a:ahLst/>
            <a:cxnLst/>
            <a:rect l="l" t="t" r="r" b="b"/>
            <a:pathLst>
              <a:path w="8785225" h="5761355">
                <a:moveTo>
                  <a:pt x="8785225" y="0"/>
                </a:moveTo>
                <a:lnTo>
                  <a:pt x="0" y="0"/>
                </a:lnTo>
                <a:lnTo>
                  <a:pt x="0" y="5761037"/>
                </a:lnTo>
                <a:lnTo>
                  <a:pt x="8785225" y="5761037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841248"/>
            <a:ext cx="8534400" cy="463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algn="ctr">
              <a:lnSpc>
                <a:spcPts val="3025"/>
              </a:lnSpc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ФОРМИРОВАНИЕ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ВНУТРЕННИХ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ПОЛОВЫХ</a:t>
            </a:r>
            <a:endParaRPr sz="2800">
              <a:latin typeface="Corbel"/>
              <a:cs typeface="Corbel"/>
            </a:endParaRPr>
          </a:p>
          <a:p>
            <a:pPr marL="366395" algn="ctr">
              <a:lnSpc>
                <a:spcPts val="3025"/>
              </a:lnSpc>
            </a:pP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ОРГАНОВ</a:t>
            </a:r>
            <a:endParaRPr sz="2800">
              <a:latin typeface="Corbel"/>
              <a:cs typeface="Corbel"/>
            </a:endParaRPr>
          </a:p>
          <a:p>
            <a:pPr marL="355600" marR="5080" indent="-343535">
              <a:lnSpc>
                <a:spcPct val="80000"/>
              </a:lnSpc>
              <a:spcBef>
                <a:spcPts val="70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3850640" algn="l"/>
              </a:tabLst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концу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5</a:t>
            </a:r>
            <a:r>
              <a:rPr sz="28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недели</a:t>
            </a:r>
            <a:r>
              <a:rPr sz="28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эмбриона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канальцев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мезонефротической</a:t>
            </a:r>
            <a:r>
              <a:rPr sz="2800" b="1" spc="-8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системы</a:t>
            </a:r>
            <a:r>
              <a:rPr sz="28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выделяется мочеполовая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полоса.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6-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й</a:t>
            </a:r>
            <a:r>
              <a:rPr sz="28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неделе</a:t>
            </a:r>
            <a:r>
              <a:rPr sz="28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внутриутробной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сформированы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оба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протока: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вольфов</a:t>
            </a:r>
            <a:r>
              <a:rPr sz="28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и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мюллеров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Затем,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зависимости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от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генетической природы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преимущественное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развитие одного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протоков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обратное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развитие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другого.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Но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во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внутренних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органах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плода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остаются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рудименты</a:t>
            </a:r>
            <a:r>
              <a:rPr sz="28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органов</a:t>
            </a:r>
            <a:r>
              <a:rPr sz="28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противоположного</a:t>
            </a:r>
            <a:r>
              <a:rPr sz="28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пола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женском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организме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эпиоофорон,</a:t>
            </a:r>
            <a:r>
              <a:rPr sz="28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параоофорон</a:t>
            </a:r>
            <a:r>
              <a:rPr sz="28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66FF"/>
                </a:solidFill>
                <a:latin typeface="Corbel"/>
                <a:cs typeface="Corbel"/>
              </a:rPr>
              <a:t>и </a:t>
            </a:r>
            <a:r>
              <a:rPr sz="2800" b="1" spc="-35" dirty="0">
                <a:solidFill>
                  <a:srgbClr val="FF66FF"/>
                </a:solidFill>
                <a:latin typeface="Corbel"/>
                <a:cs typeface="Corbel"/>
              </a:rPr>
              <a:t>Гартнеров</a:t>
            </a:r>
            <a:r>
              <a:rPr sz="2800" b="1" spc="-9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ход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мужском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«мужская</a:t>
            </a:r>
            <a:r>
              <a:rPr sz="28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маточка»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825" y="1196976"/>
            <a:ext cx="3887673" cy="43925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57200" y="274637"/>
            <a:ext cx="4546600" cy="6250305"/>
          </a:xfrm>
          <a:custGeom>
            <a:avLst/>
            <a:gdLst/>
            <a:ahLst/>
            <a:cxnLst/>
            <a:rect l="l" t="t" r="r" b="b"/>
            <a:pathLst>
              <a:path w="4546600" h="6250305">
                <a:moveTo>
                  <a:pt x="4546600" y="0"/>
                </a:moveTo>
                <a:lnTo>
                  <a:pt x="0" y="0"/>
                </a:lnTo>
                <a:lnTo>
                  <a:pt x="0" y="6249987"/>
                </a:lnTo>
                <a:lnTo>
                  <a:pt x="4546600" y="6249987"/>
                </a:lnTo>
                <a:lnTo>
                  <a:pt x="4546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2707" y="262699"/>
            <a:ext cx="4215765" cy="554164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92735" marR="286385" algn="ctr">
              <a:lnSpc>
                <a:spcPts val="2160"/>
              </a:lnSpc>
              <a:spcBef>
                <a:spcPts val="370"/>
              </a:spcBef>
            </a:pPr>
            <a:r>
              <a:rPr sz="2000" b="1" dirty="0">
                <a:solidFill>
                  <a:srgbClr val="FFFF00"/>
                </a:solidFill>
                <a:latin typeface="Consolas"/>
                <a:cs typeface="Consolas"/>
              </a:rPr>
              <a:t>ДИФФЕРЕНЦИРОВКА</a:t>
            </a:r>
            <a:r>
              <a:rPr sz="2000" b="1" spc="-180" dirty="0">
                <a:solidFill>
                  <a:srgbClr val="FFFF00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nsolas"/>
                <a:cs typeface="Consolas"/>
              </a:rPr>
              <a:t>ВНУТРЕННИХ </a:t>
            </a:r>
            <a:r>
              <a:rPr sz="2000" b="1" dirty="0">
                <a:solidFill>
                  <a:srgbClr val="FFFF00"/>
                </a:solidFill>
                <a:latin typeface="Consolas"/>
                <a:cs typeface="Consolas"/>
              </a:rPr>
              <a:t>ПОЛОВЫХ</a:t>
            </a:r>
            <a:r>
              <a:rPr sz="2000" b="1" spc="-90" dirty="0">
                <a:solidFill>
                  <a:srgbClr val="FFFF00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nsolas"/>
                <a:cs typeface="Consolas"/>
              </a:rPr>
              <a:t>ОРГАНОВ</a:t>
            </a:r>
            <a:r>
              <a:rPr sz="2000" b="1" spc="-10" dirty="0">
                <a:solidFill>
                  <a:srgbClr val="C00000"/>
                </a:solidFill>
                <a:latin typeface="Consolas"/>
                <a:cs typeface="Consolas"/>
              </a:rPr>
              <a:t>:</a:t>
            </a:r>
            <a:endParaRPr sz="2000">
              <a:latin typeface="Consolas"/>
              <a:cs typeface="Consolas"/>
            </a:endParaRPr>
          </a:p>
          <a:p>
            <a:pPr algn="ctr">
              <a:lnSpc>
                <a:spcPts val="2280"/>
              </a:lnSpc>
              <a:spcBef>
                <a:spcPts val="1885"/>
              </a:spcBef>
            </a:pP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а</a:t>
            </a:r>
            <a:r>
              <a:rPr sz="2000" b="1" spc="-7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6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индифферентная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стадия: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1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endParaRPr sz="2000">
              <a:latin typeface="Consolas"/>
              <a:cs typeface="Consolas"/>
            </a:endParaRPr>
          </a:p>
          <a:p>
            <a:pPr algn="ctr">
              <a:lnSpc>
                <a:spcPts val="2160"/>
              </a:lnSpc>
            </a:pP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гонада,</a:t>
            </a:r>
            <a:r>
              <a:rPr sz="2000" b="1" spc="-6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2</a:t>
            </a:r>
            <a:r>
              <a:rPr sz="2000" b="1" spc="-6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6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первичная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почка,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3</a:t>
            </a:r>
            <a:endParaRPr sz="2000">
              <a:latin typeface="Consolas"/>
              <a:cs typeface="Consolas"/>
            </a:endParaRPr>
          </a:p>
          <a:p>
            <a:pPr marL="12700" marR="5080" indent="-1270" algn="ctr">
              <a:lnSpc>
                <a:spcPts val="2160"/>
              </a:lnSpc>
              <a:spcBef>
                <a:spcPts val="155"/>
              </a:spcBef>
            </a:pP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6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мюллеров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проток,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4—</a:t>
            </a:r>
            <a:r>
              <a:rPr sz="2000" b="1" spc="-6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вольфовы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протоки,</a:t>
            </a:r>
            <a:r>
              <a:rPr sz="2000" b="1" spc="-6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5—</a:t>
            </a:r>
            <a:r>
              <a:rPr sz="2000" b="1" spc="-6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урогенитальный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синус;</a:t>
            </a:r>
            <a:r>
              <a:rPr sz="2000" b="1" spc="-10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б—</a:t>
            </a:r>
            <a:r>
              <a:rPr sz="2000" b="1" spc="-9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дифференцировка</a:t>
            </a:r>
            <a:r>
              <a:rPr sz="2000" b="1" spc="-7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onsolas"/>
                <a:cs typeface="Consolas"/>
              </a:rPr>
              <a:t>по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женскому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типу: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1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яичник,</a:t>
            </a:r>
            <a:r>
              <a:rPr sz="2000" b="1" spc="-3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2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—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остатки</a:t>
            </a:r>
            <a:r>
              <a:rPr sz="2000" b="1" spc="-7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первичной</a:t>
            </a:r>
            <a:r>
              <a:rPr sz="2000" b="1" spc="-6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почки,</a:t>
            </a:r>
            <a:r>
              <a:rPr sz="2000" b="1" spc="-7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3</a:t>
            </a:r>
            <a:r>
              <a:rPr sz="2000" b="1" spc="-7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—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маточная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труба,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4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остатки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мезонефрального</a:t>
            </a:r>
            <a:r>
              <a:rPr sz="2000" b="1" spc="-18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протока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(гартнеров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ход),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5</a:t>
            </a:r>
            <a:r>
              <a:rPr sz="2000" b="1" spc="-6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мочевой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пузырь,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6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тело</a:t>
            </a:r>
            <a:r>
              <a:rPr sz="2000" b="1" spc="-3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матки,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7</a:t>
            </a:r>
            <a:r>
              <a:rPr sz="2000" b="1" spc="-3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—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шейка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матки;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в</a:t>
            </a:r>
            <a:r>
              <a:rPr sz="2000" b="1" spc="-50" dirty="0">
                <a:solidFill>
                  <a:srgbClr val="FFFFFF"/>
                </a:solidFill>
                <a:latin typeface="Consolas"/>
                <a:cs typeface="Consolas"/>
              </a:rPr>
              <a:t> —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дифференцировка</a:t>
            </a:r>
            <a:r>
              <a:rPr sz="2000" b="1" spc="-9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по</a:t>
            </a:r>
            <a:r>
              <a:rPr sz="2000" b="1" spc="-11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мужскому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типу:</a:t>
            </a:r>
            <a:r>
              <a:rPr sz="2000" b="1" spc="-4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7</a:t>
            </a:r>
            <a:r>
              <a:rPr sz="2000" b="1" spc="-3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яичко,</a:t>
            </a:r>
            <a:r>
              <a:rPr sz="2000" b="1" spc="-3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2</a:t>
            </a:r>
            <a:r>
              <a:rPr sz="2000" b="1" spc="-3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3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придаток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яичка,</a:t>
            </a:r>
            <a:r>
              <a:rPr sz="2000" b="1" spc="-3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3</a:t>
            </a:r>
            <a:r>
              <a:rPr sz="2000" b="1" spc="-3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3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семявыносящий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проток,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4</a:t>
            </a:r>
            <a:r>
              <a:rPr sz="2000" b="1" spc="-6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—</a:t>
            </a:r>
            <a:r>
              <a:rPr sz="2000" b="1" spc="-5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семенные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пузырьки,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5—</a:t>
            </a:r>
            <a:r>
              <a:rPr sz="2000" b="1" spc="-6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onsolas"/>
                <a:cs typeface="Consolas"/>
              </a:rPr>
              <a:t>мочевой</a:t>
            </a:r>
            <a:r>
              <a:rPr sz="2000" b="1" spc="-4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onsolas"/>
                <a:cs typeface="Consolas"/>
              </a:rPr>
              <a:t>пузырь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189204"/>
            <a:ext cx="8714105" cy="1385635"/>
          </a:xfrm>
          <a:prstGeom prst="rect">
            <a:avLst/>
          </a:prstGeom>
          <a:noFill/>
        </p:spPr>
        <p:txBody>
          <a:bodyPr vert="horz" wrap="square" lIns="0" tIns="31114" rIns="0" bIns="0" rtlCol="0">
            <a:spAutoFit/>
          </a:bodyPr>
          <a:lstStyle/>
          <a:p>
            <a:pPr marL="958215">
              <a:lnSpc>
                <a:spcPct val="100000"/>
              </a:lnSpc>
              <a:spcBef>
                <a:spcPts val="244"/>
              </a:spcBef>
            </a:pPr>
            <a:r>
              <a:rPr spc="-105" dirty="0"/>
              <a:t>Возрастные</a:t>
            </a:r>
            <a:r>
              <a:rPr spc="-155" dirty="0"/>
              <a:t> </a:t>
            </a:r>
            <a:r>
              <a:rPr spc="-105" dirty="0" err="1"/>
              <a:t>периоды</a:t>
            </a:r>
            <a:r>
              <a:rPr spc="-150" dirty="0"/>
              <a:t> </a:t>
            </a:r>
            <a:r>
              <a:rPr spc="-110" dirty="0" err="1"/>
              <a:t>развития</a:t>
            </a:r>
            <a:r>
              <a:rPr lang="ru-RU" spc="-145" dirty="0"/>
              <a:t> </a:t>
            </a:r>
            <a:r>
              <a:rPr spc="-105" dirty="0" err="1"/>
              <a:t>девочки</a:t>
            </a:r>
            <a:r>
              <a:rPr spc="-150" dirty="0"/>
              <a:t> </a:t>
            </a:r>
            <a:r>
              <a:rPr spc="-20" dirty="0"/>
              <a:t>(классификация)</a:t>
            </a:r>
          </a:p>
        </p:txBody>
      </p:sp>
      <p:sp>
        <p:nvSpPr>
          <p:cNvPr id="3" name="object 3"/>
          <p:cNvSpPr/>
          <p:nvPr/>
        </p:nvSpPr>
        <p:spPr>
          <a:xfrm>
            <a:off x="252640" y="1189150"/>
            <a:ext cx="8714105" cy="5832475"/>
          </a:xfrm>
          <a:custGeom>
            <a:avLst/>
            <a:gdLst/>
            <a:ahLst/>
            <a:cxnLst/>
            <a:rect l="l" t="t" r="r" b="b"/>
            <a:pathLst>
              <a:path w="8714105" h="5832475">
                <a:moveTo>
                  <a:pt x="8713787" y="0"/>
                </a:moveTo>
                <a:lnTo>
                  <a:pt x="0" y="0"/>
                </a:lnTo>
                <a:lnTo>
                  <a:pt x="0" y="5832475"/>
                </a:lnTo>
                <a:lnTo>
                  <a:pt x="8713787" y="5832475"/>
                </a:lnTo>
                <a:lnTo>
                  <a:pt x="8713787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1075168"/>
            <a:ext cx="7788909" cy="2426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4555" marR="5080" indent="-144145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latin typeface="Corbel"/>
                <a:cs typeface="Corbel"/>
              </a:rPr>
              <a:t>Возрастная</a:t>
            </a:r>
            <a:r>
              <a:rPr sz="2800" b="1" spc="-9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периодизация</a:t>
            </a:r>
            <a:r>
              <a:rPr sz="2800" b="1" spc="-10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Международного </a:t>
            </a:r>
            <a:r>
              <a:rPr sz="2800" b="1" dirty="0">
                <a:latin typeface="Corbel"/>
                <a:cs typeface="Corbel"/>
              </a:rPr>
              <a:t>симпозиума</a:t>
            </a:r>
            <a:r>
              <a:rPr sz="2800" b="1" spc="-8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(Москва</a:t>
            </a:r>
            <a:r>
              <a:rPr sz="2800" b="1" spc="-8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1965</a:t>
            </a:r>
            <a:r>
              <a:rPr sz="2800" b="1" spc="-65" dirty="0">
                <a:latin typeface="Corbel"/>
                <a:cs typeface="Corbel"/>
              </a:rPr>
              <a:t> </a:t>
            </a:r>
            <a:r>
              <a:rPr sz="2800" b="1" spc="-25" dirty="0">
                <a:latin typeface="Corbel"/>
                <a:cs typeface="Corbel"/>
              </a:rPr>
              <a:t>г.)</a:t>
            </a:r>
            <a:endParaRPr sz="2800" dirty="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2800" dirty="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spc="-10" dirty="0">
                <a:latin typeface="Corbel"/>
                <a:cs typeface="Corbel"/>
              </a:rPr>
              <a:t>1-</a:t>
            </a:r>
            <a:r>
              <a:rPr sz="2800" b="1" dirty="0">
                <a:latin typeface="Corbel"/>
                <a:cs typeface="Corbel"/>
              </a:rPr>
              <a:t>10</a:t>
            </a:r>
            <a:r>
              <a:rPr sz="2800" b="1" spc="-7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дней</a:t>
            </a:r>
            <a:r>
              <a:rPr sz="2800" b="1" spc="-5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5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период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новорожденности</a:t>
            </a:r>
            <a:endParaRPr sz="2800" dirty="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70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dirty="0">
                <a:latin typeface="Corbel"/>
                <a:cs typeface="Corbel"/>
              </a:rPr>
              <a:t>10</a:t>
            </a:r>
            <a:r>
              <a:rPr sz="2800" b="1" spc="-6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дней</a:t>
            </a:r>
            <a:r>
              <a:rPr sz="2800" b="1" spc="-5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5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1</a:t>
            </a:r>
            <a:r>
              <a:rPr sz="2800" b="1" spc="-5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год</a:t>
            </a:r>
            <a:r>
              <a:rPr sz="2800" b="1" spc="-6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период</a:t>
            </a:r>
            <a:r>
              <a:rPr sz="2800" b="1" spc="-65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грудного</a:t>
            </a:r>
            <a:r>
              <a:rPr sz="2800" b="1" spc="-75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возраста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145" y="3319576"/>
            <a:ext cx="1624330" cy="157162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9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spc="-10" dirty="0">
                <a:latin typeface="Corbel"/>
                <a:cs typeface="Corbel"/>
              </a:rPr>
              <a:t>1-</a:t>
            </a:r>
            <a:r>
              <a:rPr sz="2800" b="1" dirty="0">
                <a:latin typeface="Corbel"/>
                <a:cs typeface="Corbel"/>
              </a:rPr>
              <a:t>3</a:t>
            </a:r>
            <a:r>
              <a:rPr sz="2800" b="1" spc="-20" dirty="0">
                <a:latin typeface="Corbel"/>
                <a:cs typeface="Corbel"/>
              </a:rPr>
              <a:t> года</a:t>
            </a:r>
            <a:endParaRPr sz="2800" dirty="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69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spc="-10" dirty="0">
                <a:latin typeface="Corbel"/>
                <a:cs typeface="Corbel"/>
              </a:rPr>
              <a:t>4-</a:t>
            </a:r>
            <a:r>
              <a:rPr sz="2800" b="1" dirty="0">
                <a:latin typeface="Corbel"/>
                <a:cs typeface="Corbel"/>
              </a:rPr>
              <a:t>7</a:t>
            </a:r>
            <a:r>
              <a:rPr sz="2800" b="1" spc="-15" dirty="0">
                <a:latin typeface="Corbel"/>
                <a:cs typeface="Corbel"/>
              </a:rPr>
              <a:t> </a:t>
            </a:r>
            <a:r>
              <a:rPr sz="2800" b="1" spc="-25" dirty="0">
                <a:latin typeface="Corbel"/>
                <a:cs typeface="Corbel"/>
              </a:rPr>
              <a:t>лет</a:t>
            </a:r>
            <a:endParaRPr sz="2800" dirty="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spc="-10" dirty="0">
                <a:latin typeface="Corbel"/>
                <a:cs typeface="Corbel"/>
              </a:rPr>
              <a:t>8-</a:t>
            </a:r>
            <a:r>
              <a:rPr sz="2800" b="1" dirty="0">
                <a:latin typeface="Corbel"/>
                <a:cs typeface="Corbel"/>
              </a:rPr>
              <a:t>11</a:t>
            </a:r>
            <a:r>
              <a:rPr sz="2800" b="1" spc="-35" dirty="0">
                <a:latin typeface="Corbel"/>
                <a:cs typeface="Corbel"/>
              </a:rPr>
              <a:t> </a:t>
            </a:r>
            <a:r>
              <a:rPr sz="2800" b="1" spc="-25" dirty="0">
                <a:latin typeface="Corbel"/>
                <a:cs typeface="Corbel"/>
              </a:rPr>
              <a:t>лет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73001" y="3319576"/>
            <a:ext cx="4109085" cy="157162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795"/>
              </a:spcBef>
            </a:pP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5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период</a:t>
            </a:r>
            <a:r>
              <a:rPr sz="2800" b="1" spc="-5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раннего</a:t>
            </a:r>
            <a:r>
              <a:rPr sz="2800" b="1" spc="-7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детства</a:t>
            </a:r>
            <a:endParaRPr sz="28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800" b="1" dirty="0">
                <a:latin typeface="Corbel"/>
                <a:cs typeface="Corbel"/>
              </a:rPr>
              <a:t>-</a:t>
            </a:r>
            <a:r>
              <a:rPr sz="2800" b="1" spc="-4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период</a:t>
            </a:r>
            <a:r>
              <a:rPr sz="2800" b="1" spc="-4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первого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детства</a:t>
            </a:r>
            <a:endParaRPr sz="2800" dirty="0">
              <a:latin typeface="Corbel"/>
              <a:cs typeface="Corbel"/>
            </a:endParaRPr>
          </a:p>
          <a:p>
            <a:pPr marL="55244">
              <a:lnSpc>
                <a:spcPct val="100000"/>
              </a:lnSpc>
              <a:spcBef>
                <a:spcPts val="700"/>
              </a:spcBef>
            </a:pP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4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период</a:t>
            </a:r>
            <a:r>
              <a:rPr sz="2800" b="1" spc="-4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второго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детства</a:t>
            </a:r>
            <a:endParaRPr sz="2800" dirty="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8145" y="4866436"/>
            <a:ext cx="5613400" cy="105600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9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spc="-20" dirty="0">
                <a:latin typeface="Corbel"/>
                <a:cs typeface="Corbel"/>
              </a:rPr>
              <a:t>12-</a:t>
            </a:r>
            <a:r>
              <a:rPr sz="2800" b="1" dirty="0">
                <a:latin typeface="Corbel"/>
                <a:cs typeface="Corbel"/>
              </a:rPr>
              <a:t>15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лет</a:t>
            </a:r>
            <a:r>
              <a:rPr sz="2800" b="1" spc="-4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подростковый</a:t>
            </a:r>
            <a:r>
              <a:rPr sz="2800" b="1" spc="-8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период</a:t>
            </a:r>
            <a:endParaRPr sz="2800" dirty="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69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spc="-10" dirty="0">
                <a:latin typeface="Corbel"/>
                <a:cs typeface="Corbel"/>
              </a:rPr>
              <a:t>16-</a:t>
            </a:r>
            <a:r>
              <a:rPr sz="2800" b="1" dirty="0">
                <a:latin typeface="Corbel"/>
                <a:cs typeface="Corbel"/>
              </a:rPr>
              <a:t>20</a:t>
            </a:r>
            <a:r>
              <a:rPr sz="2800" b="1" spc="-8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лет</a:t>
            </a:r>
            <a:r>
              <a:rPr sz="2800" b="1" spc="-60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–</a:t>
            </a:r>
            <a:r>
              <a:rPr sz="2800" b="1" spc="-65" dirty="0">
                <a:latin typeface="Corbel"/>
                <a:cs typeface="Corbel"/>
              </a:rPr>
              <a:t> </a:t>
            </a:r>
            <a:r>
              <a:rPr sz="2800" b="1" dirty="0">
                <a:latin typeface="Corbel"/>
                <a:cs typeface="Corbel"/>
              </a:rPr>
              <a:t>юношеский</a:t>
            </a:r>
            <a:r>
              <a:rPr sz="2800" b="1" spc="-80" dirty="0">
                <a:latin typeface="Corbel"/>
                <a:cs typeface="Corbel"/>
              </a:rPr>
              <a:t> </a:t>
            </a:r>
            <a:r>
              <a:rPr sz="2800" b="1" spc="-10" dirty="0">
                <a:latin typeface="Corbel"/>
                <a:cs typeface="Corbel"/>
              </a:rPr>
              <a:t>период</a:t>
            </a:r>
            <a:endParaRPr sz="2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антенатальном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539750" y="908050"/>
            <a:ext cx="8229600" cy="5761355"/>
          </a:xfrm>
          <a:custGeom>
            <a:avLst/>
            <a:gdLst/>
            <a:ahLst/>
            <a:cxnLst/>
            <a:rect l="l" t="t" r="r" b="b"/>
            <a:pathLst>
              <a:path w="8229600" h="5761355">
                <a:moveTo>
                  <a:pt x="8229600" y="0"/>
                </a:moveTo>
                <a:lnTo>
                  <a:pt x="0" y="0"/>
                </a:lnTo>
                <a:lnTo>
                  <a:pt x="0" y="5761037"/>
                </a:lnTo>
                <a:lnTo>
                  <a:pt x="8229600" y="5761037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2610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563245" algn="l"/>
              </a:tabLst>
            </a:pPr>
            <a:r>
              <a:rPr sz="3000" dirty="0">
                <a:solidFill>
                  <a:srgbClr val="FFFFFF"/>
                </a:solidFill>
              </a:rPr>
              <a:t>У</a:t>
            </a:r>
            <a:r>
              <a:rPr sz="3000" spc="-7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генетически</a:t>
            </a:r>
            <a:r>
              <a:rPr sz="3000" spc="-6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00"/>
                </a:solidFill>
              </a:rPr>
              <a:t>женских</a:t>
            </a:r>
            <a:r>
              <a:rPr sz="3000" spc="-60" dirty="0">
                <a:solidFill>
                  <a:srgbClr val="FFFF00"/>
                </a:solidFill>
              </a:rPr>
              <a:t> </a:t>
            </a:r>
            <a:r>
              <a:rPr sz="3000" spc="-10" dirty="0">
                <a:solidFill>
                  <a:srgbClr val="FFFF00"/>
                </a:solidFill>
              </a:rPr>
              <a:t>зародышей </a:t>
            </a:r>
            <a:r>
              <a:rPr sz="3000" spc="-10" dirty="0">
                <a:solidFill>
                  <a:srgbClr val="FF9900"/>
                </a:solidFill>
              </a:rPr>
              <a:t>вольфовы</a:t>
            </a:r>
            <a:r>
              <a:rPr sz="3000" spc="-120" dirty="0">
                <a:solidFill>
                  <a:srgbClr val="FF9900"/>
                </a:solidFill>
              </a:rPr>
              <a:t> </a:t>
            </a:r>
            <a:r>
              <a:rPr sz="3000" dirty="0">
                <a:solidFill>
                  <a:srgbClr val="FF9900"/>
                </a:solidFill>
              </a:rPr>
              <a:t>протоки</a:t>
            </a:r>
            <a:r>
              <a:rPr sz="3000" spc="-120" dirty="0">
                <a:solidFill>
                  <a:srgbClr val="FF9900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атрофируются </a:t>
            </a:r>
            <a:r>
              <a:rPr sz="3000" spc="-20" dirty="0">
                <a:solidFill>
                  <a:srgbClr val="FFFFFF"/>
                </a:solidFill>
              </a:rPr>
              <a:t>приблизительно</a:t>
            </a:r>
            <a:r>
              <a:rPr sz="3000" spc="-8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после</a:t>
            </a:r>
            <a:r>
              <a:rPr sz="3000" spc="-65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66FF"/>
                </a:solidFill>
              </a:rPr>
              <a:t>четвертого</a:t>
            </a:r>
            <a:r>
              <a:rPr sz="3000" spc="-80" dirty="0">
                <a:solidFill>
                  <a:srgbClr val="FF66FF"/>
                </a:solidFill>
              </a:rPr>
              <a:t> </a:t>
            </a:r>
            <a:r>
              <a:rPr sz="3000" spc="-10" dirty="0">
                <a:solidFill>
                  <a:srgbClr val="FF66FF"/>
                </a:solidFill>
              </a:rPr>
              <a:t>месяца </a:t>
            </a:r>
            <a:r>
              <a:rPr sz="3000" dirty="0">
                <a:solidFill>
                  <a:srgbClr val="FFFFFF"/>
                </a:solidFill>
              </a:rPr>
              <a:t>беременности</a:t>
            </a:r>
            <a:r>
              <a:rPr sz="3000" spc="-10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под</a:t>
            </a:r>
            <a:r>
              <a:rPr sz="3000" spc="-9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влиянием</a:t>
            </a:r>
            <a:r>
              <a:rPr sz="3000" spc="-11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эстрогенов плаценты,</a:t>
            </a:r>
            <a:r>
              <a:rPr sz="3000" spc="-4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а</a:t>
            </a:r>
            <a:r>
              <a:rPr sz="3000" spc="-5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также</a:t>
            </a:r>
            <a:r>
              <a:rPr sz="3000" spc="-4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в</a:t>
            </a:r>
            <a:r>
              <a:rPr sz="3000" spc="-5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связи</a:t>
            </a:r>
            <a:r>
              <a:rPr sz="3000" spc="-6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с</a:t>
            </a:r>
            <a:r>
              <a:rPr sz="3000" spc="-5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отсутствием </a:t>
            </a:r>
            <a:r>
              <a:rPr sz="3000" dirty="0">
                <a:solidFill>
                  <a:srgbClr val="FFFFFF"/>
                </a:solidFill>
              </a:rPr>
              <a:t>андрогенов.</a:t>
            </a:r>
            <a:r>
              <a:rPr sz="3000" spc="-15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9900"/>
                </a:solidFill>
              </a:rPr>
              <a:t>Мюллеровы</a:t>
            </a:r>
            <a:r>
              <a:rPr sz="3000" spc="-145" dirty="0">
                <a:solidFill>
                  <a:srgbClr val="FF9900"/>
                </a:solidFill>
              </a:rPr>
              <a:t> </a:t>
            </a:r>
            <a:r>
              <a:rPr sz="3000" spc="-10" dirty="0">
                <a:solidFill>
                  <a:srgbClr val="FF9900"/>
                </a:solidFill>
              </a:rPr>
              <a:t>протоки</a:t>
            </a:r>
            <a:r>
              <a:rPr sz="3000" spc="-10" dirty="0">
                <a:solidFill>
                  <a:srgbClr val="FFFFFF"/>
                </a:solidFill>
              </a:rPr>
              <a:t>, </a:t>
            </a:r>
            <a:r>
              <a:rPr sz="3000" dirty="0">
                <a:solidFill>
                  <a:srgbClr val="FFFFFF"/>
                </a:solidFill>
              </a:rPr>
              <a:t>напротив,</a:t>
            </a:r>
            <a:r>
              <a:rPr sz="3000" spc="-9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получают</a:t>
            </a:r>
            <a:r>
              <a:rPr sz="3000" spc="-8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свое</a:t>
            </a:r>
            <a:r>
              <a:rPr sz="3000" spc="-8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развитие: </a:t>
            </a:r>
            <a:r>
              <a:rPr sz="3000" spc="-25" dirty="0">
                <a:solidFill>
                  <a:srgbClr val="FFFFFF"/>
                </a:solidFill>
              </a:rPr>
              <a:t>происходит</a:t>
            </a:r>
            <a:r>
              <a:rPr sz="3000" spc="-5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их</a:t>
            </a:r>
            <a:r>
              <a:rPr sz="3000" spc="-45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слияние,</a:t>
            </a:r>
            <a:r>
              <a:rPr sz="3000" spc="-4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в</a:t>
            </a:r>
            <a:r>
              <a:rPr sz="3000" spc="-45" dirty="0">
                <a:solidFill>
                  <a:srgbClr val="FFFFFF"/>
                </a:solidFill>
              </a:rPr>
              <a:t> </a:t>
            </a:r>
            <a:r>
              <a:rPr sz="3000" spc="-40" dirty="0">
                <a:solidFill>
                  <a:srgbClr val="FFFFFF"/>
                </a:solidFill>
              </a:rPr>
              <a:t>результате</a:t>
            </a:r>
            <a:r>
              <a:rPr sz="3000" spc="-25" dirty="0">
                <a:solidFill>
                  <a:srgbClr val="FFFFFF"/>
                </a:solidFill>
              </a:rPr>
              <a:t> </a:t>
            </a:r>
            <a:r>
              <a:rPr sz="3000" spc="-20" dirty="0">
                <a:solidFill>
                  <a:srgbClr val="FFFFFF"/>
                </a:solidFill>
              </a:rPr>
              <a:t>чего образуется</a:t>
            </a:r>
            <a:r>
              <a:rPr sz="3000" spc="-80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9900"/>
                </a:solidFill>
              </a:rPr>
              <a:t>матка,</a:t>
            </a:r>
            <a:r>
              <a:rPr sz="3000" spc="-60" dirty="0">
                <a:solidFill>
                  <a:srgbClr val="FF9900"/>
                </a:solidFill>
              </a:rPr>
              <a:t> </a:t>
            </a:r>
            <a:r>
              <a:rPr sz="3000" spc="-20" dirty="0">
                <a:solidFill>
                  <a:srgbClr val="FF9900"/>
                </a:solidFill>
              </a:rPr>
              <a:t>яйцеводы</a:t>
            </a:r>
            <a:r>
              <a:rPr sz="3000" spc="-90" dirty="0">
                <a:solidFill>
                  <a:srgbClr val="FF9900"/>
                </a:solidFill>
              </a:rPr>
              <a:t> </a:t>
            </a:r>
            <a:r>
              <a:rPr sz="3000" dirty="0">
                <a:solidFill>
                  <a:srgbClr val="FF9900"/>
                </a:solidFill>
              </a:rPr>
              <a:t>и</a:t>
            </a:r>
            <a:r>
              <a:rPr sz="3000" spc="-85" dirty="0">
                <a:solidFill>
                  <a:srgbClr val="FF9900"/>
                </a:solidFill>
              </a:rPr>
              <a:t> </a:t>
            </a:r>
            <a:r>
              <a:rPr sz="3000" dirty="0">
                <a:solidFill>
                  <a:srgbClr val="FF9900"/>
                </a:solidFill>
              </a:rPr>
              <a:t>верхняя</a:t>
            </a:r>
            <a:r>
              <a:rPr sz="3000" spc="-95" dirty="0">
                <a:solidFill>
                  <a:srgbClr val="FF9900"/>
                </a:solidFill>
              </a:rPr>
              <a:t> </a:t>
            </a:r>
            <a:r>
              <a:rPr sz="3000" spc="-10" dirty="0">
                <a:solidFill>
                  <a:srgbClr val="FF9900"/>
                </a:solidFill>
              </a:rPr>
              <a:t>треть </a:t>
            </a:r>
            <a:r>
              <a:rPr sz="3000" dirty="0">
                <a:solidFill>
                  <a:srgbClr val="FF9900"/>
                </a:solidFill>
              </a:rPr>
              <a:t>влагалища</a:t>
            </a:r>
            <a:r>
              <a:rPr sz="3000" spc="-60" dirty="0">
                <a:solidFill>
                  <a:srgbClr val="FF9900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(к</a:t>
            </a:r>
            <a:r>
              <a:rPr sz="3000" spc="-70" dirty="0">
                <a:solidFill>
                  <a:srgbClr val="FFFFFF"/>
                </a:solidFill>
              </a:rPr>
              <a:t> </a:t>
            </a:r>
            <a:r>
              <a:rPr sz="3000" spc="-20" dirty="0">
                <a:solidFill>
                  <a:srgbClr val="FF66FF"/>
                </a:solidFill>
              </a:rPr>
              <a:t>концу</a:t>
            </a:r>
            <a:r>
              <a:rPr sz="3000" spc="-60" dirty="0">
                <a:solidFill>
                  <a:srgbClr val="FF66FF"/>
                </a:solidFill>
              </a:rPr>
              <a:t> </a:t>
            </a:r>
            <a:r>
              <a:rPr sz="3000" spc="-20" dirty="0">
                <a:solidFill>
                  <a:srgbClr val="FF66FF"/>
                </a:solidFill>
              </a:rPr>
              <a:t>4-</a:t>
            </a:r>
            <a:r>
              <a:rPr sz="3000" dirty="0">
                <a:solidFill>
                  <a:srgbClr val="FF66FF"/>
                </a:solidFill>
              </a:rPr>
              <a:t>го</a:t>
            </a:r>
            <a:r>
              <a:rPr sz="3000" spc="-60" dirty="0">
                <a:solidFill>
                  <a:srgbClr val="FF66FF"/>
                </a:solidFill>
              </a:rPr>
              <a:t> </a:t>
            </a:r>
            <a:r>
              <a:rPr sz="3000" spc="-10" dirty="0">
                <a:solidFill>
                  <a:srgbClr val="FF66FF"/>
                </a:solidFill>
              </a:rPr>
              <a:t>месяца</a:t>
            </a:r>
            <a:r>
              <a:rPr sz="3000" spc="-10" dirty="0">
                <a:solidFill>
                  <a:srgbClr val="FFFFFF"/>
                </a:solidFill>
              </a:rPr>
              <a:t>)</a:t>
            </a: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2479" y="293306"/>
            <a:ext cx="2211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/>
              <a:t>Развитие</a:t>
            </a:r>
            <a:r>
              <a:rPr sz="2400" spc="-195" dirty="0"/>
              <a:t> </a:t>
            </a:r>
            <a:r>
              <a:rPr sz="2400" spc="-65" dirty="0"/>
              <a:t>матки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68312" y="1268412"/>
            <a:ext cx="8229600" cy="5294630"/>
          </a:xfrm>
          <a:custGeom>
            <a:avLst/>
            <a:gdLst/>
            <a:ahLst/>
            <a:cxnLst/>
            <a:rect l="l" t="t" r="r" b="b"/>
            <a:pathLst>
              <a:path w="8229600" h="5294630">
                <a:moveTo>
                  <a:pt x="8229600" y="0"/>
                </a:moveTo>
                <a:lnTo>
                  <a:pt x="0" y="0"/>
                </a:lnTo>
                <a:lnTo>
                  <a:pt x="0" y="5294312"/>
                </a:lnTo>
                <a:lnTo>
                  <a:pt x="8229600" y="5294312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632" y="1280096"/>
            <a:ext cx="7760334" cy="431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1082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  <a:tab pos="3792220" algn="l"/>
                <a:tab pos="6357620" algn="l"/>
              </a:tabLst>
            </a:pP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Сначала</a:t>
            </a:r>
            <a:r>
              <a:rPr sz="300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образуется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000" dirty="0">
                <a:solidFill>
                  <a:srgbClr val="66FF66"/>
                </a:solidFill>
                <a:latin typeface="Corbel"/>
                <a:cs typeface="Corbel"/>
              </a:rPr>
              <a:t>ш</a:t>
            </a:r>
            <a:r>
              <a:rPr sz="3000" dirty="0">
                <a:solidFill>
                  <a:srgbClr val="66FF66"/>
                </a:solidFill>
                <a:latin typeface="Arial"/>
                <a:cs typeface="Arial"/>
              </a:rPr>
              <a:t>ейка</a:t>
            </a:r>
            <a:r>
              <a:rPr sz="3000" spc="35" dirty="0">
                <a:solidFill>
                  <a:srgbClr val="66FF66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66FF66"/>
                </a:solidFill>
                <a:latin typeface="Arial"/>
                <a:cs typeface="Arial"/>
              </a:rPr>
              <a:t>матки</a:t>
            </a:r>
            <a:r>
              <a:rPr sz="3000" spc="-220" dirty="0">
                <a:solidFill>
                  <a:srgbClr val="66FF66"/>
                </a:solidFill>
                <a:latin typeface="Arial"/>
                <a:cs typeface="Arial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000" spc="-25" dirty="0">
                <a:solidFill>
                  <a:srgbClr val="FFFFFF"/>
                </a:solidFill>
                <a:latin typeface="Corbel"/>
                <a:cs typeface="Corbel"/>
              </a:rPr>
              <a:t>при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слиянии</a:t>
            </a:r>
            <a:r>
              <a:rPr sz="30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парамезонефрального</a:t>
            </a:r>
            <a:r>
              <a:rPr sz="30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протока</a:t>
            </a:r>
            <a:r>
              <a:rPr sz="30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000" spc="-25" dirty="0">
                <a:solidFill>
                  <a:srgbClr val="FFFFFF"/>
                </a:solidFill>
                <a:latin typeface="Corbel"/>
                <a:cs typeface="Corbel"/>
              </a:rPr>
              <a:t>каудальном</a:t>
            </a:r>
            <a:r>
              <a:rPr sz="30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Corbel"/>
                <a:cs typeface="Corbel"/>
              </a:rPr>
              <a:t>отделе,</a:t>
            </a:r>
            <a:r>
              <a:rPr sz="30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при</a:t>
            </a:r>
            <a:r>
              <a:rPr sz="3000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длине</a:t>
            </a:r>
            <a:r>
              <a:rPr sz="3000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99FF"/>
                </a:solidFill>
                <a:latin typeface="Corbel"/>
                <a:cs typeface="Corbel"/>
              </a:rPr>
              <a:t>плода</a:t>
            </a:r>
            <a:r>
              <a:rPr sz="3000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45</a:t>
            </a:r>
            <a:r>
              <a:rPr sz="3000" spc="16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25" dirty="0">
                <a:solidFill>
                  <a:srgbClr val="FF99FF"/>
                </a:solidFill>
                <a:latin typeface="Corbel"/>
                <a:cs typeface="Corbel"/>
              </a:rPr>
              <a:t>мм</a:t>
            </a:r>
            <a:endParaRPr sz="3000">
              <a:latin typeface="Corbel"/>
              <a:cs typeface="Corbel"/>
            </a:endParaRPr>
          </a:p>
          <a:p>
            <a:pPr marL="354965" marR="5080" indent="-342900">
              <a:lnSpc>
                <a:spcPct val="100699"/>
              </a:lnSpc>
              <a:spcBef>
                <a:spcPts val="65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Развитие</a:t>
            </a:r>
            <a:r>
              <a:rPr sz="30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66FF66"/>
                </a:solidFill>
                <a:latin typeface="Corbel"/>
                <a:cs typeface="Corbel"/>
              </a:rPr>
              <a:t>тела</a:t>
            </a:r>
            <a:r>
              <a:rPr sz="3000" spc="-6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66FF66"/>
                </a:solidFill>
                <a:latin typeface="Corbel"/>
                <a:cs typeface="Corbel"/>
              </a:rPr>
              <a:t>матки</a:t>
            </a:r>
            <a:r>
              <a:rPr sz="3000" spc="-6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Corbel"/>
                <a:cs typeface="Corbel"/>
              </a:rPr>
              <a:t>начинается</a:t>
            </a:r>
            <a:r>
              <a:rPr sz="30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при</a:t>
            </a:r>
            <a:r>
              <a:rPr sz="3000" spc="-7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99FF"/>
                </a:solidFill>
                <a:latin typeface="Corbel"/>
                <a:cs typeface="Corbel"/>
              </a:rPr>
              <a:t>длине плода</a:t>
            </a:r>
            <a:r>
              <a:rPr sz="3000" spc="-8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65</a:t>
            </a:r>
            <a:r>
              <a:rPr sz="3000" spc="1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25" dirty="0">
                <a:solidFill>
                  <a:srgbClr val="FF99FF"/>
                </a:solidFill>
                <a:latin typeface="Corbel"/>
                <a:cs typeface="Corbel"/>
              </a:rPr>
              <a:t>мм</a:t>
            </a:r>
            <a:endParaRPr sz="3000">
              <a:latin typeface="Corbel"/>
              <a:cs typeface="Corbel"/>
            </a:endParaRPr>
          </a:p>
          <a:p>
            <a:pPr marL="354965" marR="5080" indent="-342900">
              <a:lnSpc>
                <a:spcPct val="100000"/>
              </a:lnSpc>
              <a:spcBef>
                <a:spcPts val="67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  <a:tab pos="5351780" algn="l"/>
              </a:tabLst>
            </a:pP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Разграничение</a:t>
            </a:r>
            <a:r>
              <a:rPr sz="3000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между</a:t>
            </a:r>
            <a:r>
              <a:rPr sz="30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шейкой</a:t>
            </a:r>
            <a:r>
              <a:rPr sz="3000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влагалищем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3000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99FF"/>
                </a:solidFill>
                <a:latin typeface="Corbel"/>
                <a:cs typeface="Corbel"/>
              </a:rPr>
              <a:t>конце</a:t>
            </a:r>
            <a:r>
              <a:rPr sz="3000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25" dirty="0">
                <a:solidFill>
                  <a:srgbClr val="FF99FF"/>
                </a:solidFill>
                <a:latin typeface="Corbel"/>
                <a:cs typeface="Corbel"/>
              </a:rPr>
              <a:t>4-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го</a:t>
            </a:r>
            <a:r>
              <a:rPr sz="3000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месяца</a:t>
            </a:r>
            <a:r>
              <a:rPr sz="3000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и</a:t>
            </a:r>
            <a:r>
              <a:rPr sz="3000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к</a:t>
            </a:r>
            <a:r>
              <a:rPr sz="3000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99FF"/>
                </a:solidFill>
                <a:latin typeface="Corbel"/>
                <a:cs typeface="Corbel"/>
              </a:rPr>
              <a:t>27</a:t>
            </a:r>
            <a:r>
              <a:rPr sz="3000" spc="21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spc="-20" dirty="0">
                <a:solidFill>
                  <a:srgbClr val="FF99FF"/>
                </a:solidFill>
                <a:latin typeface="Corbel"/>
                <a:cs typeface="Corbel"/>
              </a:rPr>
              <a:t>нед</a:t>
            </a:r>
            <a:r>
              <a:rPr sz="3000" spc="-20" dirty="0">
                <a:solidFill>
                  <a:srgbClr val="FF99FF"/>
                </a:solidFill>
                <a:latin typeface="Arial"/>
                <a:cs typeface="Arial"/>
              </a:rPr>
              <a:t>.</a:t>
            </a:r>
            <a:r>
              <a:rPr sz="3000" spc="-229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наружный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зев</a:t>
            </a:r>
            <a:r>
              <a:rPr sz="30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ш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ейки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Arial"/>
                <a:cs typeface="Arial"/>
              </a:rPr>
              <a:t>матки</a:t>
            </a:r>
            <a:r>
              <a:rPr sz="30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точечный,</a:t>
            </a:r>
            <a:r>
              <a:rPr sz="3000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позже становится</a:t>
            </a:r>
            <a:r>
              <a:rPr sz="30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щелевидным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6597" y="293306"/>
            <a:ext cx="3766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/>
              <a:t>Развитие</a:t>
            </a:r>
            <a:r>
              <a:rPr sz="2400" spc="-200" dirty="0"/>
              <a:t> </a:t>
            </a:r>
            <a:r>
              <a:rPr sz="2400" spc="-95" dirty="0"/>
              <a:t>половых</a:t>
            </a:r>
            <a:r>
              <a:rPr sz="2400" spc="-204" dirty="0"/>
              <a:t> </a:t>
            </a:r>
            <a:r>
              <a:rPr sz="2400" spc="-70" dirty="0"/>
              <a:t>органов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95287" y="981075"/>
            <a:ext cx="8496300" cy="5543550"/>
          </a:xfrm>
          <a:custGeom>
            <a:avLst/>
            <a:gdLst/>
            <a:ahLst/>
            <a:cxnLst/>
            <a:rect l="l" t="t" r="r" b="b"/>
            <a:pathLst>
              <a:path w="8496300" h="5543550">
                <a:moveTo>
                  <a:pt x="8496300" y="0"/>
                </a:moveTo>
                <a:lnTo>
                  <a:pt x="0" y="0"/>
                </a:lnTo>
                <a:lnTo>
                  <a:pt x="0" y="5543550"/>
                </a:lnTo>
                <a:lnTo>
                  <a:pt x="8496300" y="5543550"/>
                </a:lnTo>
                <a:lnTo>
                  <a:pt x="84963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2108" y="902385"/>
            <a:ext cx="7089140" cy="500443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В</a:t>
            </a:r>
            <a:r>
              <a:rPr sz="28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маточных</a:t>
            </a:r>
            <a:r>
              <a:rPr sz="28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трубах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marL="354965" marR="1114425" indent="-342265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  <a:tab pos="426720" algn="l"/>
              </a:tabLst>
            </a:pPr>
            <a:r>
              <a:rPr sz="2650" dirty="0">
                <a:solidFill>
                  <a:srgbClr val="D6ECFF"/>
                </a:solidFill>
                <a:latin typeface="Arial"/>
                <a:cs typeface="Arial"/>
              </a:rPr>
              <a:t>	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20</a:t>
            </a:r>
            <a:r>
              <a:rPr sz="28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21</a:t>
            </a:r>
            <a:r>
              <a:rPr sz="28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нед.</a:t>
            </a:r>
            <a:r>
              <a:rPr sz="2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деление</a:t>
            </a:r>
            <a:r>
              <a:rPr sz="2800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эпителия</a:t>
            </a: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 на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мерцательный</a:t>
            </a:r>
            <a:r>
              <a:rPr sz="28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секреторный</a:t>
            </a:r>
            <a:endParaRPr sz="2800">
              <a:latin typeface="Corbel"/>
              <a:cs typeface="Corbel"/>
            </a:endParaRPr>
          </a:p>
          <a:p>
            <a:pPr marL="355600" marR="120650" indent="-3429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27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нед.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складчатость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слизистых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видны 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циркулярный</a:t>
            </a:r>
            <a:r>
              <a:rPr sz="2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продольные</a:t>
            </a:r>
            <a:r>
              <a:rPr sz="2800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слои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стенок</a:t>
            </a:r>
            <a:endParaRPr sz="2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нед.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трубы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полноценны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Развитие</a:t>
            </a:r>
            <a:r>
              <a:rPr sz="28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эндометрия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в</a:t>
            </a:r>
            <a:r>
              <a:rPr sz="28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3</a:t>
            </a:r>
            <a:r>
              <a:rPr sz="28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этапа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24-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х</a:t>
            </a:r>
            <a:r>
              <a:rPr sz="2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недель</a:t>
            </a:r>
            <a:r>
              <a:rPr sz="2800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гистогенез</a:t>
            </a:r>
            <a:endParaRPr sz="2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32-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х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нед.</a:t>
            </a:r>
            <a:r>
              <a:rPr sz="28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пролиферативные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изменения</a:t>
            </a:r>
            <a:endParaRPr sz="2800">
              <a:latin typeface="Corbel"/>
              <a:cs typeface="Corbe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33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40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нед.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секреторные</a:t>
            </a:r>
            <a:r>
              <a:rPr sz="28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rbel"/>
                <a:cs typeface="Corbel"/>
              </a:rPr>
              <a:t>изменения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262" y="114300"/>
            <a:ext cx="7997825" cy="43941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1550" y="4941887"/>
            <a:ext cx="7129780" cy="1818005"/>
          </a:xfrm>
          <a:prstGeom prst="rect">
            <a:avLst/>
          </a:prstGeom>
          <a:solidFill>
            <a:srgbClr val="003F75"/>
          </a:solidFill>
        </p:spPr>
        <p:txBody>
          <a:bodyPr vert="horz" wrap="square" lIns="0" tIns="39370" rIns="0" bIns="0" rtlCol="0">
            <a:spAutoFit/>
          </a:bodyPr>
          <a:lstStyle/>
          <a:p>
            <a:pPr marL="584835" marR="576580" algn="ctr">
              <a:lnSpc>
                <a:spcPct val="100000"/>
              </a:lnSpc>
              <a:spcBef>
                <a:spcPts val="310"/>
              </a:spcBef>
            </a:pP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СХЕМА</a:t>
            </a:r>
            <a:r>
              <a:rPr sz="1800" b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00"/>
                </a:solidFill>
                <a:latin typeface="Arial"/>
                <a:cs typeface="Arial"/>
              </a:rPr>
              <a:t>РАСПОЛОЖЕНИЯ</a:t>
            </a:r>
            <a:r>
              <a:rPr sz="18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КРОВЕНОСНЫХ</a:t>
            </a:r>
            <a:r>
              <a:rPr sz="18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СОСУДОВ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ЭНДОМЕТРИЯ</a:t>
            </a:r>
            <a:r>
              <a:rPr sz="18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ПО</a:t>
            </a:r>
            <a:r>
              <a:rPr sz="18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ОККЕЛЬСУ: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i="1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r>
              <a:rPr sz="1800" b="1" i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—</a:t>
            </a:r>
            <a:r>
              <a:rPr sz="1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спиральные</a:t>
            </a:r>
            <a:r>
              <a:rPr sz="18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артерии;</a:t>
            </a:r>
            <a:r>
              <a:rPr sz="18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sz="18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—</a:t>
            </a:r>
            <a:r>
              <a:rPr sz="18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базальные</a:t>
            </a:r>
            <a:r>
              <a:rPr sz="18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артерии;</a:t>
            </a:r>
            <a:r>
              <a:rPr sz="18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sz="1800" b="1" i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00"/>
                </a:solidFill>
                <a:latin typeface="Arial"/>
                <a:cs typeface="Arial"/>
              </a:rPr>
              <a:t>—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артерии</a:t>
            </a:r>
            <a:r>
              <a:rPr sz="18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миометрия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2430" y="208978"/>
            <a:ext cx="6571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/>
              <a:t>Становление</a:t>
            </a:r>
            <a:r>
              <a:rPr sz="1800" spc="-200" dirty="0"/>
              <a:t> </a:t>
            </a:r>
            <a:r>
              <a:rPr sz="1800" spc="-100" dirty="0"/>
              <a:t>репродуктивной</a:t>
            </a:r>
            <a:r>
              <a:rPr sz="1800" spc="-185" dirty="0"/>
              <a:t> </a:t>
            </a:r>
            <a:r>
              <a:rPr sz="1800" spc="-90" dirty="0"/>
              <a:t>системы</a:t>
            </a:r>
            <a:r>
              <a:rPr sz="1800" spc="-185" dirty="0"/>
              <a:t> </a:t>
            </a:r>
            <a:r>
              <a:rPr sz="1800" dirty="0"/>
              <a:t>в</a:t>
            </a:r>
            <a:r>
              <a:rPr sz="1800" spc="-175" dirty="0"/>
              <a:t> </a:t>
            </a:r>
            <a:r>
              <a:rPr sz="1800" spc="-100" dirty="0"/>
              <a:t>антенатальном</a:t>
            </a:r>
            <a:r>
              <a:rPr sz="1800" spc="-185" dirty="0"/>
              <a:t> </a:t>
            </a:r>
            <a:r>
              <a:rPr sz="1800" spc="-55" dirty="0"/>
              <a:t>периоде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287337" y="620712"/>
            <a:ext cx="8677275" cy="6048375"/>
          </a:xfrm>
          <a:custGeom>
            <a:avLst/>
            <a:gdLst/>
            <a:ahLst/>
            <a:cxnLst/>
            <a:rect l="l" t="t" r="r" b="b"/>
            <a:pathLst>
              <a:path w="8677275" h="6048375">
                <a:moveTo>
                  <a:pt x="8677275" y="0"/>
                </a:moveTo>
                <a:lnTo>
                  <a:pt x="0" y="0"/>
                </a:lnTo>
                <a:lnTo>
                  <a:pt x="0" y="6048375"/>
                </a:lnTo>
                <a:lnTo>
                  <a:pt x="8677275" y="6048375"/>
                </a:lnTo>
                <a:lnTo>
                  <a:pt x="867727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657" y="544766"/>
            <a:ext cx="8330565" cy="5319395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164590">
              <a:lnSpc>
                <a:spcPct val="100000"/>
              </a:lnSpc>
              <a:spcBef>
                <a:spcPts val="515"/>
              </a:spcBef>
            </a:pP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Формирование</a:t>
            </a:r>
            <a:r>
              <a:rPr sz="2400" b="1" spc="-1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наружных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половых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органов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:</a:t>
            </a:r>
            <a:endParaRPr sz="2400">
              <a:latin typeface="Corbel"/>
              <a:cs typeface="Corbel"/>
            </a:endParaRPr>
          </a:p>
          <a:p>
            <a:pPr marL="354965" marR="316230" indent="-342900">
              <a:lnSpc>
                <a:spcPts val="2590"/>
              </a:lnSpc>
              <a:spcBef>
                <a:spcPts val="74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первую</a:t>
            </a:r>
            <a:r>
              <a:rPr sz="24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индифферентную</a:t>
            </a:r>
            <a:r>
              <a:rPr sz="24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фазу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наружные</a:t>
            </a:r>
            <a:r>
              <a:rPr sz="2400" b="1" spc="409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половые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органы</a:t>
            </a:r>
            <a:r>
              <a:rPr sz="24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эмбриона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представлены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мочеполовым</a:t>
            </a:r>
            <a:r>
              <a:rPr sz="24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синусом,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половым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бугорком,</a:t>
            </a:r>
            <a:r>
              <a:rPr sz="24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половыми</a:t>
            </a:r>
            <a:r>
              <a:rPr sz="2400" b="1" spc="3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складками</a:t>
            </a:r>
            <a:r>
              <a:rPr sz="24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и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половыми валиками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  <a:p>
            <a:pPr marL="355600" marR="351155" indent="-342900">
              <a:lnSpc>
                <a:spcPts val="2590"/>
              </a:lnSpc>
              <a:spcBef>
                <a:spcPts val="71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5600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эмбриона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дл.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15мм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формируется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промежность, урогенитальная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складка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доростает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клоальной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мембраны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делит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ее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анальный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клоакальный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отдел</a:t>
            </a:r>
            <a:endParaRPr sz="2400">
              <a:latin typeface="Corbel"/>
              <a:cs typeface="Corbel"/>
            </a:endParaRPr>
          </a:p>
          <a:p>
            <a:pPr marL="354965" marR="5080" indent="-342900">
              <a:lnSpc>
                <a:spcPts val="2590"/>
              </a:lnSpc>
              <a:spcBef>
                <a:spcPts val="70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сроке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8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10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нед.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нар.п/о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имеют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бисексуальный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характер,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а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значительно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изменяется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их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форма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17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нед.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беременности,</a:t>
            </a:r>
            <a:r>
              <a:rPr sz="24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они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приобретают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строение,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характерное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для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женского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организма: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полового</a:t>
            </a:r>
            <a:r>
              <a:rPr sz="2400" b="1" spc="-6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бугорка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развивается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клитор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половых</a:t>
            </a:r>
            <a:r>
              <a:rPr sz="2400" b="1" spc="-5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валиков</a:t>
            </a:r>
            <a:r>
              <a:rPr sz="2400" b="1" spc="-5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большие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половые</a:t>
            </a:r>
            <a:r>
              <a:rPr sz="24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губы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Венерин</a:t>
            </a:r>
            <a:r>
              <a:rPr sz="2400" b="1" spc="-8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бугорок.</a:t>
            </a:r>
            <a:r>
              <a:rPr sz="2400" b="1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М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очеполовой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синус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остается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открытым,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образуя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преддверие</a:t>
            </a:r>
            <a:r>
              <a:rPr sz="2400" b="1" spc="-10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влагалища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950" y="260362"/>
            <a:ext cx="8733155" cy="6453505"/>
            <a:chOff x="107950" y="260362"/>
            <a:chExt cx="8733155" cy="6453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950" y="260362"/>
              <a:ext cx="4435475" cy="64531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341437"/>
              <a:ext cx="4268787" cy="42481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2885" y="1303781"/>
              <a:ext cx="3974591" cy="4183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9320" y="1608581"/>
              <a:ext cx="1457705" cy="4191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669523" y="1359979"/>
            <a:ext cx="4074160" cy="3377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1465" marR="284480" algn="ctr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C00000"/>
                </a:solidFill>
                <a:latin typeface="Consolas"/>
                <a:cs typeface="Consolas"/>
              </a:rPr>
              <a:t>РАЗВИТИЕ</a:t>
            </a:r>
            <a:r>
              <a:rPr sz="2000" b="1" spc="-100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onsolas"/>
                <a:cs typeface="Consolas"/>
              </a:rPr>
              <a:t>НАРУЖНЫХ</a:t>
            </a:r>
            <a:r>
              <a:rPr sz="2000" b="1" spc="-9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Consolas"/>
                <a:cs typeface="Consolas"/>
              </a:rPr>
              <a:t>ПОЛОВЫХ ОРГАНОВ: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000">
              <a:latin typeface="Consolas"/>
              <a:cs typeface="Consolas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а</a:t>
            </a:r>
            <a:r>
              <a:rPr sz="2000" b="1" spc="-8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—</a:t>
            </a:r>
            <a:r>
              <a:rPr sz="2000" b="1" spc="-7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индифферентная</a:t>
            </a:r>
            <a:r>
              <a:rPr sz="2000" b="1" spc="-5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стадия:</a:t>
            </a:r>
            <a:r>
              <a:rPr sz="2000" b="1" spc="-6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i="1" spc="-50" dirty="0">
                <a:solidFill>
                  <a:srgbClr val="161F39"/>
                </a:solidFill>
                <a:latin typeface="Consolas"/>
                <a:cs typeface="Consolas"/>
              </a:rPr>
              <a:t>1</a:t>
            </a:r>
            <a:endParaRPr sz="2000">
              <a:latin typeface="Consolas"/>
              <a:cs typeface="Consolas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—</a:t>
            </a:r>
            <a:r>
              <a:rPr sz="2000" b="1" spc="-6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половой</a:t>
            </a:r>
            <a:r>
              <a:rPr sz="2000" b="1" spc="-5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бугорок,</a:t>
            </a:r>
            <a:r>
              <a:rPr sz="2000" b="1" spc="-4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2</a:t>
            </a:r>
            <a:r>
              <a:rPr sz="2000" b="1" spc="-5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50" dirty="0">
                <a:solidFill>
                  <a:srgbClr val="161F39"/>
                </a:solidFill>
                <a:latin typeface="Consolas"/>
                <a:cs typeface="Consolas"/>
              </a:rPr>
              <a:t>—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половая</a:t>
            </a:r>
            <a:r>
              <a:rPr sz="2000" b="1" spc="-4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щель,</a:t>
            </a:r>
            <a:r>
              <a:rPr sz="2000" b="1" spc="-3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i="1" dirty="0">
                <a:solidFill>
                  <a:srgbClr val="161F39"/>
                </a:solidFill>
                <a:latin typeface="Consolas"/>
                <a:cs typeface="Consolas"/>
              </a:rPr>
              <a:t>3</a:t>
            </a:r>
            <a:r>
              <a:rPr sz="2000" b="1" i="1" spc="-5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—</a:t>
            </a:r>
            <a:r>
              <a:rPr sz="2000" b="1" spc="-4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161F39"/>
                </a:solidFill>
                <a:latin typeface="Consolas"/>
                <a:cs typeface="Consolas"/>
              </a:rPr>
              <a:t>половые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складки,</a:t>
            </a:r>
            <a:r>
              <a:rPr sz="2000" b="1" spc="-3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i="1" dirty="0">
                <a:solidFill>
                  <a:srgbClr val="161F39"/>
                </a:solidFill>
                <a:latin typeface="Consolas"/>
                <a:cs typeface="Consolas"/>
              </a:rPr>
              <a:t>4</a:t>
            </a:r>
            <a:r>
              <a:rPr sz="2000" b="1" i="1" spc="-4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—</a:t>
            </a:r>
            <a:r>
              <a:rPr sz="2000" b="1" spc="-4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161F39"/>
                </a:solidFill>
                <a:latin typeface="Consolas"/>
                <a:cs typeface="Consolas"/>
              </a:rPr>
              <a:t>урогенитальная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складка;</a:t>
            </a:r>
            <a:r>
              <a:rPr sz="2000" b="1" spc="-4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б,</a:t>
            </a:r>
            <a:r>
              <a:rPr sz="2000" b="1" spc="-5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г—</a:t>
            </a:r>
            <a:r>
              <a:rPr sz="2000" b="1" spc="-5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161F39"/>
                </a:solidFill>
                <a:latin typeface="Consolas"/>
                <a:cs typeface="Consolas"/>
              </a:rPr>
              <a:t>стадии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формирования</a:t>
            </a:r>
            <a:r>
              <a:rPr sz="2000" b="1" spc="-114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женских</a:t>
            </a:r>
            <a:r>
              <a:rPr sz="2000" b="1" spc="-11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161F39"/>
                </a:solidFill>
                <a:latin typeface="Consolas"/>
                <a:cs typeface="Consolas"/>
              </a:rPr>
              <a:t>органов; </a:t>
            </a:r>
            <a:r>
              <a:rPr sz="2000" b="1" i="1" dirty="0">
                <a:solidFill>
                  <a:srgbClr val="161F39"/>
                </a:solidFill>
                <a:latin typeface="Consolas"/>
                <a:cs typeface="Consolas"/>
              </a:rPr>
              <a:t>в,</a:t>
            </a:r>
            <a:r>
              <a:rPr sz="2000" b="1" i="1" spc="-6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i="1" dirty="0">
                <a:solidFill>
                  <a:srgbClr val="161F39"/>
                </a:solidFill>
                <a:latin typeface="Consolas"/>
                <a:cs typeface="Consolas"/>
              </a:rPr>
              <a:t>д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—</a:t>
            </a:r>
            <a:r>
              <a:rPr sz="2000" b="1" spc="-45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стадии</a:t>
            </a:r>
            <a:r>
              <a:rPr sz="2000" b="1" spc="-3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161F39"/>
                </a:solidFill>
                <a:latin typeface="Consolas"/>
                <a:cs typeface="Consolas"/>
              </a:rPr>
              <a:t>формирования </a:t>
            </a:r>
            <a:r>
              <a:rPr sz="2000" b="1" dirty="0">
                <a:solidFill>
                  <a:srgbClr val="161F39"/>
                </a:solidFill>
                <a:latin typeface="Consolas"/>
                <a:cs typeface="Consolas"/>
              </a:rPr>
              <a:t>мужских</a:t>
            </a:r>
            <a:r>
              <a:rPr sz="2000" b="1" spc="-90" dirty="0">
                <a:solidFill>
                  <a:srgbClr val="161F39"/>
                </a:solidFill>
                <a:latin typeface="Consolas"/>
                <a:cs typeface="Consolas"/>
              </a:rPr>
              <a:t> </a:t>
            </a:r>
            <a:r>
              <a:rPr sz="2000" b="1" spc="-10" dirty="0">
                <a:solidFill>
                  <a:srgbClr val="161F39"/>
                </a:solidFill>
                <a:latin typeface="Consolas"/>
                <a:cs typeface="Consolas"/>
              </a:rPr>
              <a:t>органов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162" y="1484312"/>
            <a:ext cx="3529012" cy="36734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50" y="1341450"/>
            <a:ext cx="5184775" cy="42481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046" y="355460"/>
            <a:ext cx="7828216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95287" y="1341437"/>
            <a:ext cx="8435975" cy="5256530"/>
          </a:xfrm>
          <a:custGeom>
            <a:avLst/>
            <a:gdLst/>
            <a:ahLst/>
            <a:cxnLst/>
            <a:rect l="l" t="t" r="r" b="b"/>
            <a:pathLst>
              <a:path w="8435975" h="5256530">
                <a:moveTo>
                  <a:pt x="8435975" y="0"/>
                </a:moveTo>
                <a:lnTo>
                  <a:pt x="0" y="0"/>
                </a:lnTo>
                <a:lnTo>
                  <a:pt x="0" y="5256212"/>
                </a:lnTo>
                <a:lnTo>
                  <a:pt x="8435975" y="5256212"/>
                </a:lnTo>
                <a:lnTo>
                  <a:pt x="843597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8450" y="1345501"/>
            <a:ext cx="7800975" cy="340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4490" marR="138430" indent="-342265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4444"/>
              <a:buFont typeface="Wingdings"/>
              <a:buChar char=""/>
              <a:tabLst>
                <a:tab pos="801370" algn="l"/>
              </a:tabLst>
            </a:pP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36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моменту</a:t>
            </a:r>
            <a:r>
              <a:rPr sz="36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рождения</a:t>
            </a:r>
            <a:r>
              <a:rPr sz="36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все</a:t>
            </a:r>
            <a:r>
              <a:rPr sz="36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составные 	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части</a:t>
            </a:r>
            <a:r>
              <a:rPr sz="36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20" dirty="0">
                <a:solidFill>
                  <a:srgbClr val="FFFF00"/>
                </a:solidFill>
                <a:latin typeface="Corbel"/>
                <a:cs typeface="Corbel"/>
              </a:rPr>
              <a:t>репродуктивной</a:t>
            </a:r>
            <a:r>
              <a:rPr sz="3600" b="1" spc="-4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00"/>
                </a:solidFill>
                <a:latin typeface="Corbel"/>
                <a:cs typeface="Corbel"/>
              </a:rPr>
              <a:t>системы</a:t>
            </a:r>
            <a:endParaRPr sz="3600">
              <a:latin typeface="Corbel"/>
              <a:cs typeface="Corbel"/>
            </a:endParaRPr>
          </a:p>
          <a:p>
            <a:pPr marR="76835" algn="r">
              <a:lnSpc>
                <a:spcPct val="100000"/>
              </a:lnSpc>
            </a:pPr>
            <a:r>
              <a:rPr sz="3600" b="1" dirty="0">
                <a:solidFill>
                  <a:srgbClr val="FFFF00"/>
                </a:solidFill>
                <a:latin typeface="Corbel"/>
                <a:cs typeface="Corbel"/>
              </a:rPr>
              <a:t>женского</a:t>
            </a:r>
            <a:r>
              <a:rPr sz="3600" b="1" spc="-1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00"/>
                </a:solidFill>
                <a:latin typeface="Corbel"/>
                <a:cs typeface="Corbel"/>
              </a:rPr>
              <a:t>организма</a:t>
            </a:r>
            <a:r>
              <a:rPr sz="3600" b="1" spc="-114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сформированы</a:t>
            </a:r>
            <a:endParaRPr sz="3600">
              <a:latin typeface="Corbel"/>
              <a:cs typeface="Corbel"/>
            </a:endParaRPr>
          </a:p>
          <a:p>
            <a:pPr marL="233045" marR="5080" indent="-220979" algn="r">
              <a:lnSpc>
                <a:spcPct val="100000"/>
              </a:lnSpc>
              <a:spcBef>
                <a:spcPts val="695"/>
              </a:spcBef>
              <a:buSzPct val="94444"/>
              <a:buFont typeface="Wingdings"/>
              <a:buChar char=""/>
              <a:tabLst>
                <a:tab pos="233045" algn="l"/>
                <a:tab pos="354330" algn="l"/>
              </a:tabLst>
            </a:pPr>
            <a:r>
              <a:rPr sz="3600" dirty="0">
                <a:solidFill>
                  <a:srgbClr val="D6ECFF"/>
                </a:solidFill>
                <a:latin typeface="Corbel"/>
                <a:cs typeface="Corbel"/>
              </a:rPr>
              <a:t>	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Во</a:t>
            </a:r>
            <a:r>
              <a:rPr sz="36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внутриутробной</a:t>
            </a:r>
            <a:r>
              <a:rPr sz="36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36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делается </a:t>
            </a:r>
            <a:r>
              <a:rPr sz="3600" b="1" dirty="0">
                <a:solidFill>
                  <a:srgbClr val="FFFF00"/>
                </a:solidFill>
                <a:latin typeface="Corbel"/>
                <a:cs typeface="Corbel"/>
              </a:rPr>
              <a:t>попытка</a:t>
            </a:r>
            <a:r>
              <a:rPr sz="3600" b="1" spc="-1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00"/>
                </a:solidFill>
                <a:latin typeface="Corbel"/>
                <a:cs typeface="Corbel"/>
              </a:rPr>
              <a:t>установления</a:t>
            </a:r>
            <a:r>
              <a:rPr sz="3600" b="1" spc="-12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00"/>
                </a:solidFill>
                <a:latin typeface="Corbel"/>
                <a:cs typeface="Corbel"/>
              </a:rPr>
              <a:t>связей</a:t>
            </a:r>
            <a:r>
              <a:rPr sz="36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между</a:t>
            </a:r>
            <a:endParaRPr sz="3600">
              <a:latin typeface="Corbel"/>
              <a:cs typeface="Corbel"/>
            </a:endParaRPr>
          </a:p>
          <a:p>
            <a:pPr marL="217804" algn="ctr">
              <a:lnSpc>
                <a:spcPct val="100000"/>
              </a:lnSpc>
            </a:pPr>
            <a:r>
              <a:rPr sz="3600" b="1" spc="-35" dirty="0">
                <a:solidFill>
                  <a:srgbClr val="FFFFFF"/>
                </a:solidFill>
                <a:latin typeface="Corbel"/>
                <a:cs typeface="Corbel"/>
              </a:rPr>
              <a:t>отдельными</a:t>
            </a:r>
            <a:r>
              <a:rPr sz="36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звеньями</a:t>
            </a:r>
            <a:endParaRPr sz="3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4537" y="208978"/>
            <a:ext cx="6571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/>
              <a:t>Становление</a:t>
            </a:r>
            <a:r>
              <a:rPr sz="1800" spc="-200" dirty="0"/>
              <a:t> </a:t>
            </a:r>
            <a:r>
              <a:rPr sz="1800" spc="-100" dirty="0"/>
              <a:t>репродуктивной</a:t>
            </a:r>
            <a:r>
              <a:rPr sz="1800" spc="-185" dirty="0"/>
              <a:t> </a:t>
            </a:r>
            <a:r>
              <a:rPr sz="1800" spc="-90" dirty="0"/>
              <a:t>системы</a:t>
            </a:r>
            <a:r>
              <a:rPr sz="1800" spc="-185" dirty="0"/>
              <a:t> </a:t>
            </a:r>
            <a:r>
              <a:rPr sz="1800" dirty="0"/>
              <a:t>в</a:t>
            </a:r>
            <a:r>
              <a:rPr sz="1800" spc="-175" dirty="0"/>
              <a:t> </a:t>
            </a:r>
            <a:r>
              <a:rPr sz="1800" spc="-100" dirty="0"/>
              <a:t>постнатальном</a:t>
            </a:r>
            <a:r>
              <a:rPr sz="1800" spc="-185" dirty="0"/>
              <a:t> </a:t>
            </a:r>
            <a:r>
              <a:rPr sz="1800" spc="-55" dirty="0"/>
              <a:t>периоде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79387" y="765175"/>
            <a:ext cx="8714105" cy="5977255"/>
          </a:xfrm>
          <a:custGeom>
            <a:avLst/>
            <a:gdLst/>
            <a:ahLst/>
            <a:cxnLst/>
            <a:rect l="l" t="t" r="r" b="b"/>
            <a:pathLst>
              <a:path w="8714105" h="5977255">
                <a:moveTo>
                  <a:pt x="8713787" y="0"/>
                </a:moveTo>
                <a:lnTo>
                  <a:pt x="0" y="0"/>
                </a:lnTo>
                <a:lnTo>
                  <a:pt x="0" y="5976937"/>
                </a:lnTo>
                <a:lnTo>
                  <a:pt x="8713787" y="5976937"/>
                </a:lnTo>
                <a:lnTo>
                  <a:pt x="871378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8127" y="778383"/>
            <a:ext cx="8429625" cy="3861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635" marR="763270" indent="-164592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СТАНОВЛЕНИЕ</a:t>
            </a:r>
            <a:r>
              <a:rPr sz="24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Corbel"/>
                <a:cs typeface="Corbel"/>
              </a:rPr>
              <a:t>РЕПРОДУКТИВНОЙ</a:t>
            </a:r>
            <a:r>
              <a:rPr sz="2400" b="1" spc="-10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СИСТЕМЫ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 В 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ПОСТНАТАЛЬНОМ</a:t>
            </a:r>
            <a:r>
              <a:rPr sz="2400" b="1" spc="-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ПЕРИОДЕ</a:t>
            </a:r>
            <a:endParaRPr sz="2400">
              <a:latin typeface="Corbel"/>
              <a:cs typeface="Corbel"/>
            </a:endParaRPr>
          </a:p>
          <a:p>
            <a:pPr marL="621665" marR="213995" indent="-6096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62166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новорожденности</a:t>
            </a:r>
            <a:r>
              <a:rPr sz="2400" b="1" spc="-6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дальнейшее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формирование</a:t>
            </a:r>
            <a:r>
              <a:rPr sz="24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сложных</a:t>
            </a:r>
            <a:r>
              <a:rPr sz="2400" b="1" spc="-8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взаимоотношений</a:t>
            </a:r>
            <a:r>
              <a:rPr sz="2400" b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между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звеньями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репродуктивной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системы: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гипоталамусом,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гипофизом,</a:t>
            </a:r>
            <a:r>
              <a:rPr sz="24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яичниками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другими</a:t>
            </a:r>
            <a:r>
              <a:rPr sz="24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железами</a:t>
            </a:r>
            <a:r>
              <a:rPr sz="24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внутренней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секреции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эффекторными</a:t>
            </a:r>
            <a:r>
              <a:rPr sz="2400" b="1" spc="-6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половыми</a:t>
            </a:r>
            <a:r>
              <a:rPr sz="2400" b="1" spc="-5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органами</a:t>
            </a:r>
            <a:endParaRPr sz="2400">
              <a:latin typeface="Corbel"/>
              <a:cs typeface="Corbel"/>
            </a:endParaRPr>
          </a:p>
          <a:p>
            <a:pPr marL="622300" marR="5080" indent="-6096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622300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первые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дни</a:t>
            </a:r>
            <a:r>
              <a:rPr sz="24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ребенка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организма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выводятся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гормоны</a:t>
            </a:r>
            <a:r>
              <a:rPr sz="24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плацентарного</a:t>
            </a:r>
            <a:r>
              <a:rPr sz="24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происхождения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этим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 связан,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так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называемый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«гормональный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криз»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новорожденного.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23850" y="836612"/>
            <a:ext cx="8533130" cy="5905500"/>
          </a:xfrm>
          <a:custGeom>
            <a:avLst/>
            <a:gdLst/>
            <a:ahLst/>
            <a:cxnLst/>
            <a:rect l="l" t="t" r="r" b="b"/>
            <a:pathLst>
              <a:path w="8533130" h="5905500">
                <a:moveTo>
                  <a:pt x="8532812" y="0"/>
                </a:moveTo>
                <a:lnTo>
                  <a:pt x="0" y="0"/>
                </a:lnTo>
                <a:lnTo>
                  <a:pt x="0" y="5905500"/>
                </a:lnTo>
                <a:lnTo>
                  <a:pt x="8532812" y="5905500"/>
                </a:lnTo>
                <a:lnTo>
                  <a:pt x="8532812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1169" y="799528"/>
            <a:ext cx="8287384" cy="45974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4965" marR="5080" indent="-342900">
              <a:lnSpc>
                <a:spcPts val="3240"/>
              </a:lnSpc>
              <a:spcBef>
                <a:spcPts val="50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  <a:tab pos="1431290" algn="l"/>
              </a:tabLst>
            </a:pP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Подъем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эстрогенов</a:t>
            </a:r>
            <a:r>
              <a:rPr sz="30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девочек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к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концу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2</a:t>
            </a:r>
            <a:r>
              <a:rPr sz="30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недели</a:t>
            </a:r>
            <a:r>
              <a:rPr sz="30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(вероятно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за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счет </a:t>
            </a:r>
            <a:r>
              <a:rPr sz="3000" b="1" dirty="0">
                <a:solidFill>
                  <a:srgbClr val="66FF33"/>
                </a:solidFill>
                <a:latin typeface="Corbel"/>
                <a:cs typeface="Corbel"/>
              </a:rPr>
              <a:t>атрезии</a:t>
            </a:r>
            <a:r>
              <a:rPr sz="30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66FF33"/>
                </a:solidFill>
                <a:latin typeface="Corbel"/>
                <a:cs typeface="Corbel"/>
              </a:rPr>
              <a:t>фолликулов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)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держится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высоком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уровне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течение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первого</a:t>
            </a:r>
            <a:r>
              <a:rPr sz="30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66FF"/>
                </a:solidFill>
                <a:latin typeface="Corbel"/>
                <a:cs typeface="Corbel"/>
              </a:rPr>
              <a:t>года</a:t>
            </a:r>
            <a:r>
              <a:rPr sz="30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жизни.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Секреция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9900"/>
                </a:solidFill>
                <a:latin typeface="Corbel"/>
                <a:cs typeface="Corbel"/>
              </a:rPr>
              <a:t>гонадотропных</a:t>
            </a:r>
            <a:r>
              <a:rPr sz="30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гормонов</a:t>
            </a:r>
            <a:r>
              <a:rPr sz="30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первом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году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довольно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высокая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детей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обоего пола.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	Это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противоречит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универсальному закону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«плюс-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минус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взаимодействие»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и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объясняется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66FF33"/>
                </a:solidFill>
                <a:latin typeface="Corbel"/>
                <a:cs typeface="Corbel"/>
              </a:rPr>
              <a:t>незрелостью</a:t>
            </a:r>
            <a:r>
              <a:rPr sz="30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66FF33"/>
                </a:solidFill>
                <a:latin typeface="Corbel"/>
                <a:cs typeface="Corbel"/>
              </a:rPr>
              <a:t>гипоталамических </a:t>
            </a:r>
            <a:r>
              <a:rPr sz="3000" b="1" dirty="0">
                <a:solidFill>
                  <a:srgbClr val="66FF33"/>
                </a:solidFill>
                <a:latin typeface="Corbel"/>
                <a:cs typeface="Corbel"/>
              </a:rPr>
              <a:t>центров</a:t>
            </a:r>
            <a:r>
              <a:rPr sz="30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66FF33"/>
                </a:solidFill>
                <a:latin typeface="Corbel"/>
                <a:cs typeface="Corbel"/>
              </a:rPr>
              <a:t>и</a:t>
            </a:r>
            <a:r>
              <a:rPr sz="30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66FF33"/>
                </a:solidFill>
                <a:latin typeface="Corbel"/>
                <a:cs typeface="Corbel"/>
              </a:rPr>
              <a:t>гипофиза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контролирующих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функцию</a:t>
            </a:r>
            <a:r>
              <a:rPr sz="3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гонад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7625" y="99346"/>
            <a:ext cx="6696744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0" dirty="0"/>
              <a:t>Этапы</a:t>
            </a:r>
            <a:r>
              <a:rPr spc="-155" dirty="0"/>
              <a:t> </a:t>
            </a:r>
            <a:r>
              <a:rPr spc="-110" dirty="0"/>
              <a:t>полового</a:t>
            </a:r>
            <a:r>
              <a:rPr spc="-135" dirty="0"/>
              <a:t> </a:t>
            </a:r>
            <a:r>
              <a:rPr spc="-75" dirty="0"/>
              <a:t>развития</a:t>
            </a:r>
          </a:p>
        </p:txBody>
      </p:sp>
      <p:sp>
        <p:nvSpPr>
          <p:cNvPr id="3" name="object 3"/>
          <p:cNvSpPr/>
          <p:nvPr/>
        </p:nvSpPr>
        <p:spPr>
          <a:xfrm>
            <a:off x="395287" y="981075"/>
            <a:ext cx="8425180" cy="5612130"/>
          </a:xfrm>
          <a:custGeom>
            <a:avLst/>
            <a:gdLst/>
            <a:ahLst/>
            <a:cxnLst/>
            <a:rect l="l" t="t" r="r" b="b"/>
            <a:pathLst>
              <a:path w="8425180" h="5612130">
                <a:moveTo>
                  <a:pt x="8424862" y="0"/>
                </a:moveTo>
                <a:lnTo>
                  <a:pt x="0" y="0"/>
                </a:lnTo>
                <a:lnTo>
                  <a:pt x="0" y="5611812"/>
                </a:lnTo>
                <a:lnTo>
                  <a:pt x="8424862" y="5611812"/>
                </a:lnTo>
                <a:lnTo>
                  <a:pt x="8424862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2607" y="1444625"/>
            <a:ext cx="8164195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4510">
              <a:lnSpc>
                <a:spcPts val="342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FF99FF"/>
                </a:solidFill>
                <a:latin typeface="Corbel"/>
                <a:cs typeface="Corbel"/>
              </a:rPr>
              <a:t>Целесообразно</a:t>
            </a:r>
            <a:r>
              <a:rPr sz="3000" b="1" spc="-9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использовать</a:t>
            </a:r>
            <a:r>
              <a:rPr sz="3000" b="1" spc="-10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следующую</a:t>
            </a:r>
            <a:endParaRPr sz="3000">
              <a:latin typeface="Corbel"/>
              <a:cs typeface="Corbel"/>
            </a:endParaRPr>
          </a:p>
          <a:p>
            <a:pPr marL="2947035">
              <a:lnSpc>
                <a:spcPts val="3420"/>
              </a:lnSpc>
            </a:pP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периодизацию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endParaRPr sz="3000">
              <a:latin typeface="Corbel"/>
              <a:cs typeface="Corbel"/>
            </a:endParaRPr>
          </a:p>
          <a:p>
            <a:pPr marL="355600" marR="1134745" indent="-342900">
              <a:lnSpc>
                <a:spcPts val="3240"/>
              </a:lnSpc>
              <a:spcBef>
                <a:spcPts val="74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внутриутробного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развития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40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недель</a:t>
            </a:r>
            <a:endParaRPr sz="3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29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новорожденности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мес.</a:t>
            </a:r>
            <a:endParaRPr sz="3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34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30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нейтральный</a:t>
            </a:r>
            <a:r>
              <a:rPr sz="30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30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7лет</a:t>
            </a:r>
            <a:endParaRPr sz="3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препубертатный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от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7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лет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менархе</a:t>
            </a:r>
            <a:endParaRPr sz="3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34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пубертатный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от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менархе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16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лет</a:t>
            </a:r>
            <a:endParaRPr sz="3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34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подростковый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от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16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19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лет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721" y="134429"/>
            <a:ext cx="73939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50825" y="765175"/>
            <a:ext cx="8714105" cy="5904230"/>
          </a:xfrm>
          <a:custGeom>
            <a:avLst/>
            <a:gdLst/>
            <a:ahLst/>
            <a:cxnLst/>
            <a:rect l="l" t="t" r="r" b="b"/>
            <a:pathLst>
              <a:path w="8714105" h="5904230">
                <a:moveTo>
                  <a:pt x="8713787" y="0"/>
                </a:moveTo>
                <a:lnTo>
                  <a:pt x="0" y="0"/>
                </a:lnTo>
                <a:lnTo>
                  <a:pt x="0" y="5903912"/>
                </a:lnTo>
                <a:lnTo>
                  <a:pt x="8713787" y="5903912"/>
                </a:lnTo>
                <a:lnTo>
                  <a:pt x="871378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698373"/>
            <a:ext cx="8359775" cy="50673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77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7633334" algn="l"/>
              </a:tabLst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Формирование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взаимосвязей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системе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гипоталамус-гипофиз-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гонады</a:t>
            </a:r>
            <a:r>
              <a:rPr sz="28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заканчивается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к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99FF"/>
                </a:solidFill>
                <a:latin typeface="Corbel"/>
                <a:cs typeface="Corbel"/>
              </a:rPr>
              <a:t>1,5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–</a:t>
            </a:r>
            <a:r>
              <a:rPr sz="28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2</a:t>
            </a:r>
            <a:r>
              <a:rPr sz="2800" b="1" spc="-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Corbel"/>
                <a:cs typeface="Corbel"/>
              </a:rPr>
              <a:t>годам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800">
              <a:latin typeface="Corbel"/>
              <a:cs typeface="Corbel"/>
            </a:endParaRPr>
          </a:p>
          <a:p>
            <a:pPr marL="354965" marR="40640" indent="-342900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До</a:t>
            </a:r>
            <a:r>
              <a:rPr sz="2800" b="1" spc="-6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7</a:t>
            </a:r>
            <a:r>
              <a:rPr sz="28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лет</a:t>
            </a:r>
            <a:r>
              <a:rPr sz="28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уровень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гонадотропных</a:t>
            </a:r>
            <a:r>
              <a:rPr sz="28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28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стероидных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гормонов</a:t>
            </a:r>
            <a:r>
              <a:rPr sz="28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низкий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этот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получил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название</a:t>
            </a:r>
            <a:endParaRPr sz="2800">
              <a:latin typeface="Corbel"/>
              <a:cs typeface="Corbel"/>
            </a:endParaRPr>
          </a:p>
          <a:p>
            <a:pPr marL="354965">
              <a:lnSpc>
                <a:spcPts val="2685"/>
              </a:lnSpc>
            </a:pP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«асексуального»</a:t>
            </a:r>
            <a:endParaRPr sz="2800">
              <a:latin typeface="Corbel"/>
              <a:cs typeface="Corbel"/>
            </a:endParaRPr>
          </a:p>
          <a:p>
            <a:pPr marL="355600" marR="26670" indent="-342900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6541134" algn="l"/>
              </a:tabLst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постанатальном</a:t>
            </a:r>
            <a:r>
              <a:rPr sz="28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9900"/>
                </a:solidFill>
                <a:latin typeface="Corbel"/>
                <a:cs typeface="Corbel"/>
              </a:rPr>
              <a:t>периоде</a:t>
            </a:r>
            <a:r>
              <a:rPr sz="28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наружные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гениталии,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как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остальные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половые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органы,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развиваются медленно.</a:t>
            </a:r>
            <a:r>
              <a:rPr sz="28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девочки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до</a:t>
            </a:r>
            <a:r>
              <a:rPr sz="2800" b="1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6,</a:t>
            </a:r>
            <a:r>
              <a:rPr sz="28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7</a:t>
            </a:r>
            <a:r>
              <a:rPr sz="2800" b="1" spc="-6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лет</a:t>
            </a:r>
            <a:r>
              <a:rPr sz="2800" b="1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большие</a:t>
            </a:r>
            <a:r>
              <a:rPr sz="2800" b="1" spc="-8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срамные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губы</a:t>
            </a:r>
            <a:r>
              <a:rPr sz="28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не</a:t>
            </a:r>
            <a:r>
              <a:rPr sz="28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полностью</a:t>
            </a:r>
            <a:r>
              <a:rPr sz="2800" b="1" spc="-6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прикрывают</a:t>
            </a:r>
            <a:r>
              <a:rPr sz="28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малые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Малые вестибулярные</a:t>
            </a:r>
            <a:r>
              <a:rPr sz="2800" b="1" spc="-9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железы</a:t>
            </a:r>
            <a:r>
              <a:rPr sz="28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на</a:t>
            </a:r>
            <a:r>
              <a:rPr sz="28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латеральной поверхности</a:t>
            </a:r>
            <a:r>
              <a:rPr sz="28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срамных</a:t>
            </a:r>
            <a:r>
              <a:rPr sz="28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губ</a:t>
            </a:r>
            <a:r>
              <a:rPr sz="28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появляются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28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3</a:t>
            </a:r>
            <a:r>
              <a:rPr sz="28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года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на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медиальной</a:t>
            </a:r>
            <a:r>
              <a:rPr sz="2800" b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28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4</a:t>
            </a:r>
            <a:r>
              <a:rPr sz="28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FF99FF"/>
                </a:solidFill>
                <a:latin typeface="Corbel"/>
                <a:cs typeface="Corbel"/>
              </a:rPr>
              <a:t>года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Созревание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этих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желез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относится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к</a:t>
            </a:r>
            <a:r>
              <a:rPr sz="2800" b="1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Corbel"/>
                <a:cs typeface="Corbel"/>
              </a:rPr>
              <a:t>6-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ти</a:t>
            </a:r>
            <a:r>
              <a:rPr sz="2800" b="1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Corbel"/>
                <a:cs typeface="Corbel"/>
              </a:rPr>
              <a:t>летнему</a:t>
            </a:r>
            <a:r>
              <a:rPr sz="28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возрасту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876" y="134429"/>
            <a:ext cx="73939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95287" y="1341437"/>
            <a:ext cx="8280400" cy="5327650"/>
          </a:xfrm>
          <a:custGeom>
            <a:avLst/>
            <a:gdLst/>
            <a:ahLst/>
            <a:cxnLst/>
            <a:rect l="l" t="t" r="r" b="b"/>
            <a:pathLst>
              <a:path w="8280400" h="5327650">
                <a:moveTo>
                  <a:pt x="8280400" y="0"/>
                </a:moveTo>
                <a:lnTo>
                  <a:pt x="0" y="0"/>
                </a:lnTo>
                <a:lnTo>
                  <a:pt x="0" y="5327650"/>
                </a:lnTo>
                <a:lnTo>
                  <a:pt x="8280400" y="5327650"/>
                </a:lnTo>
                <a:lnTo>
                  <a:pt x="82804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2607" y="1351597"/>
            <a:ext cx="7792084" cy="4382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35585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</a:tabLst>
            </a:pP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Большие</a:t>
            </a:r>
            <a:r>
              <a:rPr sz="2800" b="1" spc="-1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вестибулярные</a:t>
            </a:r>
            <a:r>
              <a:rPr sz="2800" b="1" spc="-1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железы</a:t>
            </a:r>
            <a:r>
              <a:rPr sz="28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остаются малодифференцированными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течение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всего срока.</a:t>
            </a:r>
            <a:endParaRPr sz="2800">
              <a:latin typeface="Corbel"/>
              <a:cs typeface="Corbel"/>
            </a:endParaRPr>
          </a:p>
          <a:p>
            <a:pPr marL="354965" marR="5080" indent="-342900">
              <a:lnSpc>
                <a:spcPct val="100000"/>
              </a:lnSpc>
              <a:spcBef>
                <a:spcPts val="70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  <a:tab pos="7600950" algn="l"/>
              </a:tabLst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возрасте</a:t>
            </a:r>
            <a:r>
              <a:rPr sz="2800" b="1" spc="-8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3</a:t>
            </a:r>
            <a:r>
              <a:rPr sz="2800" b="1" spc="-7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лет</a:t>
            </a:r>
            <a:r>
              <a:rPr sz="28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становится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заметным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процесс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опускания</a:t>
            </a:r>
            <a:r>
              <a:rPr sz="28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внутренних</a:t>
            </a:r>
            <a:r>
              <a:rPr sz="28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половых</a:t>
            </a:r>
            <a:r>
              <a:rPr sz="2800" b="1" spc="-5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и</a:t>
            </a:r>
            <a:r>
              <a:rPr sz="2800" b="1" spc="-5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некоторых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соседних</a:t>
            </a:r>
            <a:r>
              <a:rPr sz="2800" b="1" spc="-5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органов</a:t>
            </a:r>
            <a:r>
              <a:rPr sz="28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в</a:t>
            </a:r>
            <a:r>
              <a:rPr sz="28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малый</a:t>
            </a:r>
            <a:r>
              <a:rPr sz="28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таз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время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мочевой</a:t>
            </a:r>
            <a:r>
              <a:rPr sz="28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пузырь</a:t>
            </a:r>
            <a:r>
              <a:rPr sz="28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приближается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к</a:t>
            </a:r>
            <a:r>
              <a:rPr sz="28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передней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стенке</a:t>
            </a:r>
            <a:r>
              <a:rPr sz="28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влагалища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Corbel"/>
                <a:cs typeface="Corbel"/>
              </a:rPr>
              <a:t>Длинник</a:t>
            </a:r>
            <a:r>
              <a:rPr sz="2800" b="1" spc="-8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Corbel"/>
                <a:cs typeface="Corbel"/>
              </a:rPr>
              <a:t>влагалища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начинает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устанавливаться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под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острым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углом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к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вертикальной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оси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23850" y="908050"/>
            <a:ext cx="8461375" cy="5761355"/>
          </a:xfrm>
          <a:custGeom>
            <a:avLst/>
            <a:gdLst/>
            <a:ahLst/>
            <a:cxnLst/>
            <a:rect l="l" t="t" r="r" b="b"/>
            <a:pathLst>
              <a:path w="8461375" h="5761355">
                <a:moveTo>
                  <a:pt x="8461375" y="0"/>
                </a:moveTo>
                <a:lnTo>
                  <a:pt x="0" y="0"/>
                </a:lnTo>
                <a:lnTo>
                  <a:pt x="0" y="5761037"/>
                </a:lnTo>
                <a:lnTo>
                  <a:pt x="8461375" y="5761037"/>
                </a:lnTo>
                <a:lnTo>
                  <a:pt x="846137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1169" y="1618488"/>
            <a:ext cx="8121015" cy="39027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67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Длина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00"/>
                </a:solidFill>
                <a:latin typeface="Corbel"/>
                <a:cs typeface="Corbel"/>
              </a:rPr>
              <a:t>ВЛАГАЛИЩА</a:t>
            </a:r>
            <a:r>
              <a:rPr sz="2400" b="1" spc="-1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почти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увеличивается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достигает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40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мм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Эпителиальный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пласт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истончен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до</a:t>
            </a:r>
            <a:r>
              <a:rPr sz="24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4-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5</a:t>
            </a:r>
            <a:r>
              <a:rPr sz="24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слоев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Слизистая</a:t>
            </a:r>
            <a:r>
              <a:rPr sz="2400" b="1" spc="-10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оболочка</a:t>
            </a:r>
            <a:r>
              <a:rPr sz="24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влагалища</a:t>
            </a:r>
            <a:r>
              <a:rPr sz="2400" b="1" spc="-8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отличается</a:t>
            </a:r>
            <a:r>
              <a:rPr sz="24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обильной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складчатостью,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клетки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содержат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незначительное количество</a:t>
            </a:r>
            <a:r>
              <a:rPr sz="24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гликогена.</a:t>
            </a:r>
            <a:r>
              <a:rPr sz="24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66FF"/>
                </a:solidFill>
                <a:latin typeface="Corbel"/>
                <a:cs typeface="Corbel"/>
              </a:rPr>
              <a:t>Реакция</a:t>
            </a:r>
            <a:r>
              <a:rPr sz="2400" b="1" spc="-8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66FF"/>
                </a:solidFill>
                <a:latin typeface="Corbel"/>
                <a:cs typeface="Corbel"/>
              </a:rPr>
              <a:t>влагалищного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содержимого</a:t>
            </a:r>
            <a:r>
              <a:rPr sz="2400" b="1" spc="3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щелочная</a:t>
            </a:r>
            <a:r>
              <a:rPr sz="24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или</a:t>
            </a:r>
            <a:r>
              <a:rPr sz="24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нейтральная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мазках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определяются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клетки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глубоких</a:t>
            </a:r>
            <a:r>
              <a:rPr sz="24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слоев</a:t>
            </a:r>
            <a:r>
              <a:rPr sz="24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эпителия,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единичные</a:t>
            </a:r>
            <a:r>
              <a:rPr sz="2400" b="1" spc="-1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Corbel"/>
                <a:cs typeface="Corbel"/>
              </a:rPr>
              <a:t>лейкоциты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Флора</a:t>
            </a:r>
            <a:r>
              <a:rPr sz="24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нестабильна,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могут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быть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обнаружены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диплококки,</a:t>
            </a:r>
            <a:r>
              <a:rPr sz="2400" b="1" spc="-6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стафилококки,</a:t>
            </a:r>
            <a:r>
              <a:rPr sz="24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стрептококки,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кишечная</a:t>
            </a:r>
            <a:r>
              <a:rPr sz="24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палочка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играет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определенную</a:t>
            </a:r>
            <a:r>
              <a:rPr sz="24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роль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возникновении</a:t>
            </a:r>
            <a:r>
              <a:rPr sz="2400" b="1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вульвовагинитов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Среди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девочек, страдающих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вульвовагинитами,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83%</a:t>
            </a:r>
            <a:r>
              <a:rPr sz="24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составляют</a:t>
            </a:r>
            <a:r>
              <a:rPr sz="24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дети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младше</a:t>
            </a:r>
            <a:r>
              <a:rPr sz="24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8</a:t>
            </a:r>
            <a:r>
              <a:rPr sz="2400" b="1" spc="-25" dirty="0">
                <a:solidFill>
                  <a:srgbClr val="FF9900"/>
                </a:solidFill>
                <a:latin typeface="Corbel"/>
                <a:cs typeface="Corbel"/>
              </a:rPr>
              <a:t> лет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7263" y="134429"/>
            <a:ext cx="73939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836612"/>
            <a:ext cx="8714105" cy="5905500"/>
          </a:xfrm>
          <a:custGeom>
            <a:avLst/>
            <a:gdLst/>
            <a:ahLst/>
            <a:cxnLst/>
            <a:rect l="l" t="t" r="r" b="b"/>
            <a:pathLst>
              <a:path w="8714105" h="5905500">
                <a:moveTo>
                  <a:pt x="8713787" y="0"/>
                </a:moveTo>
                <a:lnTo>
                  <a:pt x="0" y="0"/>
                </a:lnTo>
                <a:lnTo>
                  <a:pt x="0" y="5905500"/>
                </a:lnTo>
                <a:lnTo>
                  <a:pt x="8713787" y="5905500"/>
                </a:lnTo>
                <a:lnTo>
                  <a:pt x="871378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1166050"/>
            <a:ext cx="8388985" cy="39027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67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  <a:tab pos="2324100" algn="l"/>
                <a:tab pos="6595745" algn="l"/>
              </a:tabLst>
            </a:pP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В</a:t>
            </a:r>
            <a:r>
              <a:rPr sz="24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первые</a:t>
            </a:r>
            <a:r>
              <a:rPr sz="24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66FF"/>
                </a:solidFill>
                <a:latin typeface="Corbel"/>
                <a:cs typeface="Corbel"/>
              </a:rPr>
              <a:t>годы</a:t>
            </a:r>
            <a:r>
              <a:rPr sz="2400" b="1" spc="-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2400" b="1" spc="4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Corbel"/>
                <a:cs typeface="Corbel"/>
              </a:rPr>
              <a:t>МАТКА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увеличивается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	в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 размерах.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Соотношение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шейки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тела</a:t>
            </a:r>
            <a:r>
              <a:rPr sz="2400" b="1" spc="-4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матки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в</a:t>
            </a:r>
            <a:r>
              <a:rPr sz="24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1</a:t>
            </a:r>
            <a:r>
              <a:rPr sz="24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год</a:t>
            </a:r>
            <a:r>
              <a:rPr sz="2400" b="1" spc="-5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составляет</a:t>
            </a:r>
            <a:r>
              <a:rPr sz="2400" b="1" spc="-2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2:1,</a:t>
            </a:r>
            <a:r>
              <a:rPr sz="2400" b="1" spc="-4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66FF33"/>
                </a:solidFill>
                <a:latin typeface="Corbel"/>
                <a:cs typeface="Corbel"/>
              </a:rPr>
              <a:t>в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4</a:t>
            </a:r>
            <a:r>
              <a:rPr sz="24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года</a:t>
            </a:r>
            <a:r>
              <a:rPr sz="2400" b="1" spc="-3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–</a:t>
            </a:r>
            <a:r>
              <a:rPr sz="2400" b="1" spc="-2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1,7:1,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	в</a:t>
            </a:r>
            <a:r>
              <a:rPr sz="2400" b="1" spc="-3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7-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8</a:t>
            </a:r>
            <a:r>
              <a:rPr sz="2400" b="1" spc="-2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лет</a:t>
            </a:r>
            <a:r>
              <a:rPr sz="2400" b="1" spc="-2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–</a:t>
            </a:r>
            <a:r>
              <a:rPr sz="2400" b="1" spc="-2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1,4:1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66FF"/>
                </a:solidFill>
                <a:latin typeface="Corbel"/>
                <a:cs typeface="Corbel"/>
              </a:rPr>
              <a:t>3–летнему</a:t>
            </a:r>
            <a:r>
              <a:rPr sz="2400" b="1" spc="-2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возрасту</a:t>
            </a:r>
            <a:r>
              <a:rPr sz="2400" b="1" spc="-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дно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матки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опускается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24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уровня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плоскости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входа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малый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таз.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На</a:t>
            </a:r>
            <a:r>
              <a:rPr sz="24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втором</a:t>
            </a:r>
            <a:r>
              <a:rPr sz="24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году</a:t>
            </a:r>
            <a:r>
              <a:rPr sz="24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утолщается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циркулярный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слой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миометрия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,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содержащий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круговые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ветви</a:t>
            </a:r>
            <a:r>
              <a:rPr sz="24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маточной</a:t>
            </a:r>
            <a:r>
              <a:rPr sz="24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артерии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которая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до</a:t>
            </a:r>
            <a:r>
              <a:rPr sz="24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10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лет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извилиста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располагается</a:t>
            </a:r>
            <a:r>
              <a:rPr sz="2400" b="1" spc="-1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на</a:t>
            </a:r>
            <a:r>
              <a:rPr sz="24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10-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12</a:t>
            </a:r>
            <a:r>
              <a:rPr sz="24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9900"/>
                </a:solidFill>
                <a:latin typeface="Corbel"/>
                <a:cs typeface="Corbel"/>
              </a:rPr>
              <a:t>мм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латеральнее</a:t>
            </a:r>
            <a:r>
              <a:rPr sz="2400" b="1" spc="-9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боковой</a:t>
            </a:r>
            <a:r>
              <a:rPr sz="24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поверхности</a:t>
            </a:r>
            <a:r>
              <a:rPr sz="24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матки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Мочеточник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соприкасается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со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средней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частью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шейки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матки,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а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затем,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до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вхождения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мочевой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пузырь,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передней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стенкой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влагалища.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этот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девочки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(до</a:t>
            </a:r>
            <a:r>
              <a:rPr sz="24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7</a:t>
            </a:r>
            <a:r>
              <a:rPr sz="24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лет)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маточные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трубы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изменяются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мало.</a:t>
            </a:r>
            <a:r>
              <a:rPr sz="24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Они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тонки,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длинны,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извиты.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Перистальтика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их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отсутствует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188925"/>
            <a:ext cx="8424862" cy="51117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750" y="5589587"/>
            <a:ext cx="8229600" cy="10191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5325" y="5760529"/>
            <a:ext cx="7918450" cy="46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00"/>
              </a:spcBef>
            </a:pP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ДИНАМИКА</a:t>
            </a:r>
            <a:r>
              <a:rPr sz="1600" b="1" spc="-60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РОСТА</a:t>
            </a:r>
            <a:r>
              <a:rPr sz="1600" b="1" spc="-4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РАЗМЕРОВ</a:t>
            </a:r>
            <a:r>
              <a:rPr sz="1600" b="1" spc="-50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МАТКИ</a:t>
            </a:r>
            <a:r>
              <a:rPr sz="1600" b="1" spc="-4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В</a:t>
            </a:r>
            <a:r>
              <a:rPr sz="1600" b="1" spc="-20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ДЕТСТВЕ</a:t>
            </a:r>
            <a:r>
              <a:rPr sz="1600" b="1" spc="-5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И</a:t>
            </a:r>
            <a:r>
              <a:rPr sz="1600" b="1" spc="-20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В</a:t>
            </a:r>
            <a:r>
              <a:rPr sz="1600" b="1" spc="-2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ПЕРИОД</a:t>
            </a:r>
            <a:r>
              <a:rPr sz="1600" b="1" spc="-4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dirty="0">
                <a:solidFill>
                  <a:srgbClr val="C00000"/>
                </a:solidFill>
                <a:latin typeface="Consolas"/>
                <a:cs typeface="Consolas"/>
              </a:rPr>
              <a:t>ПОЛОВОГО</a:t>
            </a:r>
            <a:r>
              <a:rPr sz="1600" b="1" spc="-45" dirty="0">
                <a:solidFill>
                  <a:srgbClr val="C00000"/>
                </a:solidFill>
                <a:latin typeface="Consolas"/>
                <a:cs typeface="Consolas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Consolas"/>
                <a:cs typeface="Consolas"/>
              </a:rPr>
              <a:t>СОЗРЕВАНИЯ</a:t>
            </a:r>
            <a:r>
              <a:rPr sz="1600" spc="-10" dirty="0">
                <a:solidFill>
                  <a:srgbClr val="090D17"/>
                </a:solidFill>
                <a:latin typeface="Consolas"/>
                <a:cs typeface="Consolas"/>
              </a:rPr>
              <a:t>:</a:t>
            </a:r>
            <a:endParaRPr sz="1600">
              <a:latin typeface="Consolas"/>
              <a:cs typeface="Consolas"/>
            </a:endParaRPr>
          </a:p>
          <a:p>
            <a:pPr marL="1012825">
              <a:lnSpc>
                <a:spcPts val="1730"/>
              </a:lnSpc>
            </a:pP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1</a:t>
            </a:r>
            <a:r>
              <a:rPr sz="1600" spc="-35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—</a:t>
            </a:r>
            <a:r>
              <a:rPr sz="1600" spc="-25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длина;</a:t>
            </a:r>
            <a:r>
              <a:rPr sz="1600" spc="-50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2</a:t>
            </a:r>
            <a:r>
              <a:rPr sz="1600" spc="-15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—</a:t>
            </a:r>
            <a:r>
              <a:rPr sz="1600" spc="-20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ширина;</a:t>
            </a:r>
            <a:r>
              <a:rPr sz="1600" spc="-50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3</a:t>
            </a:r>
            <a:r>
              <a:rPr sz="1600" spc="-15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—</a:t>
            </a:r>
            <a:r>
              <a:rPr sz="1600" spc="-20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переднезадний</a:t>
            </a:r>
            <a:r>
              <a:rPr sz="1600" spc="-50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dirty="0">
                <a:solidFill>
                  <a:srgbClr val="090D17"/>
                </a:solidFill>
                <a:latin typeface="Consolas"/>
                <a:cs typeface="Consolas"/>
              </a:rPr>
              <a:t>размер</a:t>
            </a:r>
            <a:r>
              <a:rPr sz="1600" spc="-40" dirty="0">
                <a:solidFill>
                  <a:srgbClr val="090D17"/>
                </a:solidFill>
                <a:latin typeface="Consolas"/>
                <a:cs typeface="Consolas"/>
              </a:rPr>
              <a:t> </a:t>
            </a:r>
            <a:r>
              <a:rPr sz="1600" spc="-10" dirty="0">
                <a:solidFill>
                  <a:srgbClr val="090D17"/>
                </a:solidFill>
                <a:latin typeface="Consolas"/>
                <a:cs typeface="Consolas"/>
              </a:rPr>
              <a:t>матки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87337" y="836612"/>
            <a:ext cx="8533130" cy="5832475"/>
          </a:xfrm>
          <a:custGeom>
            <a:avLst/>
            <a:gdLst/>
            <a:ahLst/>
            <a:cxnLst/>
            <a:rect l="l" t="t" r="r" b="b"/>
            <a:pathLst>
              <a:path w="8533130" h="5832475">
                <a:moveTo>
                  <a:pt x="8532812" y="0"/>
                </a:moveTo>
                <a:lnTo>
                  <a:pt x="0" y="0"/>
                </a:lnTo>
                <a:lnTo>
                  <a:pt x="0" y="5832475"/>
                </a:lnTo>
                <a:lnTo>
                  <a:pt x="8532812" y="5832475"/>
                </a:lnTo>
                <a:lnTo>
                  <a:pt x="8532812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657" y="1166050"/>
            <a:ext cx="8248650" cy="39027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67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  <a:tab pos="5492750" algn="l"/>
              </a:tabLst>
            </a:pP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ЯИЧНИКИ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раньше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других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органов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опускаются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малый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таз,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но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в</a:t>
            </a:r>
            <a:r>
              <a:rPr sz="24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5</a:t>
            </a:r>
            <a:r>
              <a:rPr sz="24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лет</a:t>
            </a:r>
            <a:r>
              <a:rPr sz="2400" b="1" spc="-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встречается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их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высокое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расположение,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размеры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форма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их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почти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изменяются: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некоторое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усиление</a:t>
            </a:r>
            <a:r>
              <a:rPr sz="24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роста</a:t>
            </a:r>
            <a:r>
              <a:rPr sz="2400" b="1" spc="-3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относится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к</a:t>
            </a:r>
            <a:r>
              <a:rPr sz="24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66FF"/>
                </a:solidFill>
                <a:latin typeface="Corbel"/>
                <a:cs typeface="Corbel"/>
              </a:rPr>
              <a:t>6-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8</a:t>
            </a:r>
            <a:r>
              <a:rPr sz="2400" b="1" spc="-3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66FF"/>
                </a:solidFill>
                <a:latin typeface="Corbel"/>
                <a:cs typeface="Corbel"/>
              </a:rPr>
              <a:t>годам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Этот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период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носит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название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«нейтрального»</a:t>
            </a:r>
            <a:r>
              <a:rPr sz="24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или</a:t>
            </a:r>
            <a:r>
              <a:rPr sz="24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«асексуального»,</a:t>
            </a:r>
            <a:r>
              <a:rPr sz="2400" b="1" spc="1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но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яичниках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всегда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имеется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небольшое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количество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зреющих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2400" b="1" spc="-4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зрелых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(так</a:t>
            </a:r>
            <a:r>
              <a:rPr sz="2400" b="1" spc="-2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же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как</a:t>
            </a:r>
            <a:r>
              <a:rPr sz="2400" b="1" spc="-1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атретических)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	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фолликулов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Внутренняя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оболочка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их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положительно</a:t>
            </a:r>
            <a:r>
              <a:rPr sz="24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реагирует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на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стероидные</a:t>
            </a:r>
            <a:r>
              <a:rPr sz="24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гистохимические</a:t>
            </a:r>
            <a:r>
              <a:rPr sz="24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тесты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этот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период количество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примордиальных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фолликулов</a:t>
            </a:r>
            <a:r>
              <a:rPr sz="24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снижается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вдвое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по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сравнению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периодом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новорожденности. </a:t>
            </a:r>
            <a:r>
              <a:rPr sz="2400" b="1" dirty="0">
                <a:solidFill>
                  <a:srgbClr val="EB8803"/>
                </a:solidFill>
                <a:latin typeface="Corbel"/>
                <a:cs typeface="Corbel"/>
              </a:rPr>
              <a:t>Созревание</a:t>
            </a:r>
            <a:r>
              <a:rPr sz="2400" b="1" spc="-90" dirty="0">
                <a:solidFill>
                  <a:srgbClr val="EB880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EB8803"/>
                </a:solidFill>
                <a:latin typeface="Corbel"/>
                <a:cs typeface="Corbel"/>
              </a:rPr>
              <a:t>фолликулов</a:t>
            </a:r>
            <a:r>
              <a:rPr sz="2400" b="1" spc="-60" dirty="0">
                <a:solidFill>
                  <a:srgbClr val="EB880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EB8803"/>
                </a:solidFill>
                <a:latin typeface="Corbel"/>
                <a:cs typeface="Corbel"/>
              </a:rPr>
              <a:t>не</a:t>
            </a:r>
            <a:r>
              <a:rPr sz="2400" b="1" spc="-80" dirty="0">
                <a:solidFill>
                  <a:srgbClr val="EB880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EB8803"/>
                </a:solidFill>
                <a:latin typeface="Corbel"/>
                <a:cs typeface="Corbel"/>
              </a:rPr>
              <a:t>имеет</a:t>
            </a:r>
            <a:r>
              <a:rPr sz="2400" b="1" spc="-75" dirty="0">
                <a:solidFill>
                  <a:srgbClr val="EB880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EB8803"/>
                </a:solidFill>
                <a:latin typeface="Corbel"/>
                <a:cs typeface="Corbel"/>
              </a:rPr>
              <a:t>циклического характера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87" y="188912"/>
            <a:ext cx="7993062" cy="640873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87337" y="981075"/>
            <a:ext cx="8533130" cy="5688330"/>
          </a:xfrm>
          <a:custGeom>
            <a:avLst/>
            <a:gdLst/>
            <a:ahLst/>
            <a:cxnLst/>
            <a:rect l="l" t="t" r="r" b="b"/>
            <a:pathLst>
              <a:path w="8533130" h="5688330">
                <a:moveTo>
                  <a:pt x="8532812" y="0"/>
                </a:moveTo>
                <a:lnTo>
                  <a:pt x="0" y="0"/>
                </a:lnTo>
                <a:lnTo>
                  <a:pt x="0" y="5688012"/>
                </a:lnTo>
                <a:lnTo>
                  <a:pt x="8532812" y="5688012"/>
                </a:lnTo>
                <a:lnTo>
                  <a:pt x="8532812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657" y="1310513"/>
            <a:ext cx="8271509" cy="419544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67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  <a:tab pos="2302510" algn="l"/>
              </a:tabLst>
            </a:pP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Изменяется</a:t>
            </a:r>
            <a:r>
              <a:rPr sz="24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45" dirty="0">
                <a:solidFill>
                  <a:srgbClr val="FFFF00"/>
                </a:solidFill>
                <a:latin typeface="Corbel"/>
                <a:cs typeface="Corbel"/>
              </a:rPr>
              <a:t>ТОПОГРАФИЯ</a:t>
            </a:r>
            <a:r>
              <a:rPr sz="24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СМЕЖНЫХ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ОРГАНОВ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2400" b="1" spc="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66FF"/>
                </a:solidFill>
                <a:latin typeface="Corbel"/>
                <a:cs typeface="Corbel"/>
              </a:rPr>
              <a:t>7-</a:t>
            </a:r>
            <a:r>
              <a:rPr sz="2400" b="1" spc="-25" dirty="0">
                <a:solidFill>
                  <a:srgbClr val="FF66FF"/>
                </a:solidFill>
                <a:latin typeface="Corbel"/>
                <a:cs typeface="Corbel"/>
              </a:rPr>
              <a:t>ми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месячного</a:t>
            </a:r>
            <a:r>
              <a:rPr sz="24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возраста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верхушка</a:t>
            </a:r>
            <a:r>
              <a:rPr sz="24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мочевого</a:t>
            </a:r>
            <a:r>
              <a:rPr sz="24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пузыря</a:t>
            </a:r>
            <a:r>
              <a:rPr sz="24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на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середине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расстояния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между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лоном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пупком.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Внутреннее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отверстие</a:t>
            </a:r>
            <a:r>
              <a:rPr sz="24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мочеиспускательного</a:t>
            </a:r>
            <a:r>
              <a:rPr sz="2400" b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канала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течение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первых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2</a:t>
            </a:r>
            <a:r>
              <a:rPr sz="24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лет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жизни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смещается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книзу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на</a:t>
            </a:r>
            <a:r>
              <a:rPr sz="24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53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99FF"/>
                </a:solidFill>
                <a:latin typeface="Corbel"/>
                <a:cs typeface="Corbel"/>
              </a:rPr>
              <a:t>мм.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Мочеиспускательный</a:t>
            </a:r>
            <a:r>
              <a:rPr sz="24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канал</a:t>
            </a:r>
            <a:r>
              <a:rPr sz="24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девочек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шире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и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относительно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длиннее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(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среднем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29</a:t>
            </a:r>
            <a:r>
              <a:rPr sz="24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мм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),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чем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взрослых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женщин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(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30-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38</a:t>
            </a:r>
            <a:r>
              <a:rPr sz="24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мм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),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имеет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косое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направление, выпуклостью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	обращен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кпереди.</a:t>
            </a:r>
            <a:r>
              <a:rPr sz="24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девочки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грудного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возраста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наружное</a:t>
            </a:r>
            <a:r>
              <a:rPr sz="24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отверстие</a:t>
            </a:r>
            <a:r>
              <a:rPr sz="24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мочеиспускательного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канала</a:t>
            </a:r>
            <a:r>
              <a:rPr sz="24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расположено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на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11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мм</a:t>
            </a:r>
            <a:r>
              <a:rPr sz="24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каудальнее,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чем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у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новорожденной.</a:t>
            </a:r>
            <a:r>
              <a:rPr sz="24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Сфинктер</a:t>
            </a:r>
            <a:r>
              <a:rPr sz="2400" b="1" spc="-1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мочевого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 пузыря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окончательно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развивается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младшем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школьном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возрасте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(начало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препубертатного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периода).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384" y="172710"/>
            <a:ext cx="8229600" cy="1143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Становление</a:t>
            </a:r>
            <a:r>
              <a:rPr spc="-110" dirty="0"/>
              <a:t> </a:t>
            </a:r>
            <a:r>
              <a:rPr spc="-114" dirty="0"/>
              <a:t>репродуктивной</a:t>
            </a:r>
            <a:r>
              <a:rPr spc="-110" dirty="0"/>
              <a:t> </a:t>
            </a:r>
            <a:r>
              <a:rPr spc="-105" dirty="0"/>
              <a:t>системы</a:t>
            </a:r>
            <a:r>
              <a:rPr spc="-114" dirty="0"/>
              <a:t> </a:t>
            </a:r>
            <a:r>
              <a:rPr dirty="0"/>
              <a:t>в</a:t>
            </a:r>
            <a:r>
              <a:rPr spc="-130" dirty="0"/>
              <a:t> </a:t>
            </a:r>
            <a:r>
              <a:rPr spc="-114" dirty="0"/>
              <a:t>постнатальном</a:t>
            </a:r>
            <a:r>
              <a:rPr spc="-110" dirty="0"/>
              <a:t> </a:t>
            </a:r>
            <a:r>
              <a:rPr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95287" y="836612"/>
            <a:ext cx="8390255" cy="5832475"/>
          </a:xfrm>
          <a:custGeom>
            <a:avLst/>
            <a:gdLst/>
            <a:ahLst/>
            <a:cxnLst/>
            <a:rect l="l" t="t" r="r" b="b"/>
            <a:pathLst>
              <a:path w="8390255" h="5832475">
                <a:moveTo>
                  <a:pt x="8389937" y="0"/>
                </a:moveTo>
                <a:lnTo>
                  <a:pt x="0" y="0"/>
                </a:lnTo>
                <a:lnTo>
                  <a:pt x="0" y="5832475"/>
                </a:lnTo>
                <a:lnTo>
                  <a:pt x="8389937" y="5832475"/>
                </a:lnTo>
                <a:lnTo>
                  <a:pt x="838993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2607" y="813244"/>
            <a:ext cx="8119745" cy="43681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381250" marR="5080" indent="-2329815">
              <a:lnSpc>
                <a:spcPts val="2590"/>
              </a:lnSpc>
              <a:spcBef>
                <a:spcPts val="425"/>
              </a:spcBef>
            </a:pP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СТАНОВЛЕНИЕ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Corbel"/>
                <a:cs typeface="Corbel"/>
              </a:rPr>
              <a:t>РЕПРОДУКТИВНОЙ</a:t>
            </a:r>
            <a:r>
              <a:rPr sz="2400" b="1" spc="-10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СИСТЕМЫ</a:t>
            </a:r>
            <a:r>
              <a:rPr sz="24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В</a:t>
            </a:r>
            <a:r>
              <a:rPr sz="2400" b="1" spc="-4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ПЕРИОД </a:t>
            </a:r>
            <a:r>
              <a:rPr sz="2400" b="1" spc="-30" dirty="0">
                <a:solidFill>
                  <a:srgbClr val="FFFF00"/>
                </a:solidFill>
                <a:latin typeface="Corbel"/>
                <a:cs typeface="Corbel"/>
              </a:rPr>
              <a:t>ПОЛОВОГО</a:t>
            </a:r>
            <a:r>
              <a:rPr sz="24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СОЗРЕВАНИЯ.</a:t>
            </a:r>
            <a:endParaRPr sz="2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70"/>
              </a:spcBef>
            </a:pPr>
            <a:endParaRPr sz="2400">
              <a:latin typeface="Corbel"/>
              <a:cs typeface="Corbel"/>
            </a:endParaRPr>
          </a:p>
          <a:p>
            <a:pPr marL="355600" marR="1800860" indent="-342900">
              <a:lnSpc>
                <a:spcPts val="2590"/>
              </a:lnSpc>
              <a:buClr>
                <a:srgbClr val="D6ECFF"/>
              </a:buClr>
              <a:buSzPct val="93750"/>
              <a:buFont typeface="Wingdings"/>
              <a:buChar char=""/>
              <a:tabLst>
                <a:tab pos="355600" algn="l"/>
              </a:tabLst>
            </a:pP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Пубертатный</a:t>
            </a:r>
            <a:r>
              <a:rPr sz="24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период</a:t>
            </a:r>
            <a:r>
              <a:rPr sz="24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можно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разделить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на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препубертатный</a:t>
            </a:r>
            <a:r>
              <a:rPr sz="2400" b="1" spc="-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и</a:t>
            </a:r>
            <a:r>
              <a:rPr sz="24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собственно</a:t>
            </a:r>
            <a:r>
              <a:rPr sz="24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пубертатный</a:t>
            </a:r>
            <a:endParaRPr sz="2400">
              <a:latin typeface="Corbel"/>
              <a:cs typeface="Corbel"/>
            </a:endParaRPr>
          </a:p>
          <a:p>
            <a:pPr marL="417830" indent="-405130">
              <a:lnSpc>
                <a:spcPts val="2735"/>
              </a:lnSpc>
              <a:spcBef>
                <a:spcPts val="37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417830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Возрастные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границы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препубертатного</a:t>
            </a:r>
            <a:r>
              <a:rPr sz="24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периода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начало</a:t>
            </a:r>
            <a:endParaRPr sz="2400">
              <a:latin typeface="Corbel"/>
              <a:cs typeface="Corbel"/>
            </a:endParaRPr>
          </a:p>
          <a:p>
            <a:pPr marL="355600">
              <a:lnSpc>
                <a:spcPts val="2735"/>
              </a:lnSpc>
            </a:pP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–7-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8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лет,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окончание</a:t>
            </a:r>
            <a:r>
              <a:rPr sz="24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–</a:t>
            </a:r>
            <a:r>
              <a:rPr sz="24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12-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14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99FF"/>
                </a:solidFill>
                <a:latin typeface="Corbel"/>
                <a:cs typeface="Corbel"/>
              </a:rPr>
              <a:t>лет</a:t>
            </a:r>
            <a:endParaRPr sz="2400">
              <a:latin typeface="Corbel"/>
              <a:cs typeface="Corbel"/>
            </a:endParaRPr>
          </a:p>
          <a:p>
            <a:pPr marL="354965" marR="76200" indent="-342900">
              <a:lnSpc>
                <a:spcPts val="2590"/>
              </a:lnSpc>
              <a:spcBef>
                <a:spcPts val="74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Клиническими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критериями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начала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препубертатного периода</a:t>
            </a:r>
            <a:r>
              <a:rPr sz="24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является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препубертатный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скачок</a:t>
            </a:r>
            <a:r>
              <a:rPr sz="2400" b="1" spc="-5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роста,</a:t>
            </a:r>
            <a:r>
              <a:rPr sz="2400" b="1" spc="-6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66FF33"/>
                </a:solidFill>
                <a:latin typeface="Corbel"/>
                <a:cs typeface="Corbel"/>
              </a:rPr>
              <a:t>рост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костей</a:t>
            </a:r>
            <a:r>
              <a:rPr sz="24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таза</a:t>
            </a:r>
            <a:r>
              <a:rPr sz="2400" b="1" spc="-6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и</a:t>
            </a:r>
            <a:r>
              <a:rPr sz="24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появление</a:t>
            </a:r>
            <a:r>
              <a:rPr sz="2400" b="1" spc="-8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вторичных</a:t>
            </a:r>
            <a:r>
              <a:rPr sz="2400" b="1" spc="-7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половых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признаков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молочных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желез,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лонного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подмышечного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оволосения,</a:t>
            </a:r>
            <a:r>
              <a:rPr sz="24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окончание</a:t>
            </a:r>
            <a:r>
              <a:rPr sz="24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первая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менструация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(менархе)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6461" y="-155820"/>
            <a:ext cx="786790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постнатальном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95287" y="908050"/>
            <a:ext cx="8390255" cy="5761355"/>
          </a:xfrm>
          <a:custGeom>
            <a:avLst/>
            <a:gdLst/>
            <a:ahLst/>
            <a:cxnLst/>
            <a:rect l="l" t="t" r="r" b="b"/>
            <a:pathLst>
              <a:path w="8390255" h="5761355">
                <a:moveTo>
                  <a:pt x="8389937" y="0"/>
                </a:moveTo>
                <a:lnTo>
                  <a:pt x="0" y="0"/>
                </a:lnTo>
                <a:lnTo>
                  <a:pt x="0" y="5761037"/>
                </a:lnTo>
                <a:lnTo>
                  <a:pt x="8389937" y="5761037"/>
                </a:lnTo>
                <a:lnTo>
                  <a:pt x="838993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2607" y="841248"/>
            <a:ext cx="7929880" cy="523049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775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  <a:tab pos="2252345" algn="l"/>
              </a:tabLst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гипоталамусе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28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созревание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центров,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ответственных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тонический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уровень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рилизинг-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факторов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для</a:t>
            </a:r>
            <a:r>
              <a:rPr sz="2800" b="1" spc="-1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гонадотропных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гормонов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Под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действием</a:t>
            </a:r>
            <a:r>
              <a:rPr sz="28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ФСГ</a:t>
            </a:r>
            <a:r>
              <a:rPr sz="28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в</a:t>
            </a:r>
            <a:r>
              <a:rPr sz="28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яичниках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начинается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созревание</a:t>
            </a:r>
            <a:r>
              <a:rPr sz="2800" b="1" spc="-11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фолликулов</a:t>
            </a:r>
            <a:r>
              <a:rPr sz="2800" b="1" spc="-11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9900"/>
                </a:solidFill>
                <a:latin typeface="Corbel"/>
                <a:cs typeface="Corbel"/>
              </a:rPr>
              <a:t>и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повышается</a:t>
            </a:r>
            <a:r>
              <a:rPr sz="28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экскреция</a:t>
            </a:r>
            <a:r>
              <a:rPr sz="28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эстрогенов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Позднее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созревают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системы</a:t>
            </a:r>
            <a:r>
              <a:rPr sz="2800" b="1" spc="-5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в</a:t>
            </a:r>
            <a:r>
              <a:rPr sz="28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гипофизе,</a:t>
            </a:r>
            <a:r>
              <a:rPr sz="2800" b="1" spc="-7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ответственные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за</a:t>
            </a:r>
            <a:r>
              <a:rPr sz="28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циклическую</a:t>
            </a:r>
            <a:r>
              <a:rPr sz="28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выработку</a:t>
            </a:r>
            <a:r>
              <a:rPr sz="2800" b="1" spc="-5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Corbel"/>
                <a:cs typeface="Corbel"/>
              </a:rPr>
              <a:t>гонадотропных </a:t>
            </a:r>
            <a:r>
              <a:rPr sz="2800" b="1" dirty="0">
                <a:solidFill>
                  <a:srgbClr val="66FF33"/>
                </a:solidFill>
                <a:latin typeface="Corbel"/>
                <a:cs typeface="Corbel"/>
              </a:rPr>
              <a:t>гормонов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вызывает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начало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циклических изменений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	в</a:t>
            </a:r>
            <a:r>
              <a:rPr sz="28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яичниках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что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клинически проявляется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регулярных</a:t>
            </a:r>
            <a:r>
              <a:rPr sz="2800" b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менструальных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циклах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Примерно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с</a:t>
            </a:r>
            <a:r>
              <a:rPr sz="28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6</a:t>
            </a:r>
            <a:r>
              <a:rPr sz="28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лет</a:t>
            </a:r>
            <a:r>
              <a:rPr sz="2800" b="1" spc="-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созревает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адреналовая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система</a:t>
            </a:r>
            <a:r>
              <a:rPr sz="28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(кора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надпочечников)</a:t>
            </a:r>
            <a:r>
              <a:rPr sz="28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с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быстрым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подъемом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надпочечниковых андрогенов.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64" y="-93755"/>
            <a:ext cx="624831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Период</a:t>
            </a:r>
            <a:r>
              <a:rPr spc="-150" dirty="0"/>
              <a:t> </a:t>
            </a:r>
            <a:r>
              <a:rPr spc="-95" dirty="0"/>
              <a:t>внутриутробный</a:t>
            </a:r>
          </a:p>
        </p:txBody>
      </p:sp>
      <p:sp>
        <p:nvSpPr>
          <p:cNvPr id="3" name="object 3"/>
          <p:cNvSpPr/>
          <p:nvPr/>
        </p:nvSpPr>
        <p:spPr>
          <a:xfrm>
            <a:off x="250825" y="765175"/>
            <a:ext cx="8507730" cy="5904230"/>
          </a:xfrm>
          <a:custGeom>
            <a:avLst/>
            <a:gdLst/>
            <a:ahLst/>
            <a:cxnLst/>
            <a:rect l="l" t="t" r="r" b="b"/>
            <a:pathLst>
              <a:path w="8507730" h="5904230">
                <a:moveTo>
                  <a:pt x="8507412" y="0"/>
                </a:moveTo>
                <a:lnTo>
                  <a:pt x="0" y="0"/>
                </a:lnTo>
                <a:lnTo>
                  <a:pt x="0" y="5903912"/>
                </a:lnTo>
                <a:lnTo>
                  <a:pt x="8507412" y="5903912"/>
                </a:lnTo>
                <a:lnTo>
                  <a:pt x="8507412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1115187"/>
            <a:ext cx="8134984" cy="46075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969644" marR="476250" indent="-306705">
              <a:lnSpc>
                <a:spcPts val="2160"/>
              </a:lnSpc>
              <a:spcBef>
                <a:spcPts val="370"/>
              </a:spcBef>
            </a:pP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Внутриутробно</a:t>
            </a:r>
            <a:r>
              <a:rPr sz="2000" b="1" spc="-4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формируется</a:t>
            </a:r>
            <a:r>
              <a:rPr sz="2000" b="1" spc="-4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пол</a:t>
            </a:r>
            <a:r>
              <a:rPr sz="20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под</a:t>
            </a:r>
            <a:r>
              <a:rPr sz="20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влиянием</a:t>
            </a:r>
            <a:r>
              <a:rPr sz="20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2х</a:t>
            </a:r>
            <a:r>
              <a:rPr sz="20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факторов: генетическим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20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эпигенетическими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(внутренние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и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внешние)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2000">
              <a:latin typeface="Corbel"/>
              <a:cs typeface="Corbel"/>
            </a:endParaRPr>
          </a:p>
          <a:p>
            <a:pPr marL="154940">
              <a:lnSpc>
                <a:spcPts val="2280"/>
              </a:lnSpc>
              <a:spcBef>
                <a:spcPts val="5"/>
              </a:spcBef>
            </a:pP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20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момент</a:t>
            </a:r>
            <a:r>
              <a:rPr sz="2000" b="1" spc="-10" dirty="0">
                <a:solidFill>
                  <a:srgbClr val="FF99FF"/>
                </a:solidFill>
                <a:latin typeface="Corbel"/>
                <a:cs typeface="Corbel"/>
              </a:rPr>
              <a:t> слияния</a:t>
            </a:r>
            <a:r>
              <a:rPr sz="2000" b="1" spc="-8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Я</a:t>
            </a:r>
            <a:r>
              <a:rPr sz="2000" b="1" spc="-2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и</a:t>
            </a:r>
            <a:r>
              <a:rPr sz="2000" b="1" spc="-10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С</a:t>
            </a:r>
            <a:r>
              <a:rPr sz="2000" b="1" spc="-20" dirty="0">
                <a:solidFill>
                  <a:srgbClr val="FF99FF"/>
                </a:solidFill>
                <a:latin typeface="Corbel"/>
                <a:cs typeface="Corbel"/>
              </a:rPr>
              <a:t> предопределяется</a:t>
            </a:r>
            <a:r>
              <a:rPr sz="20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99FF"/>
                </a:solidFill>
                <a:latin typeface="Corbel"/>
                <a:cs typeface="Corbel"/>
              </a:rPr>
              <a:t>генетический</a:t>
            </a:r>
            <a:r>
              <a:rPr sz="20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пол</a:t>
            </a:r>
            <a:r>
              <a:rPr sz="20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99FF"/>
                </a:solidFill>
                <a:latin typeface="Corbel"/>
                <a:cs typeface="Corbel"/>
              </a:rPr>
              <a:t>(набором</a:t>
            </a:r>
            <a:endParaRPr sz="2000">
              <a:latin typeface="Corbel"/>
              <a:cs typeface="Corbel"/>
            </a:endParaRPr>
          </a:p>
          <a:p>
            <a:pPr marL="2605405">
              <a:lnSpc>
                <a:spcPts val="2280"/>
              </a:lnSpc>
            </a:pP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половых</a:t>
            </a:r>
            <a:r>
              <a:rPr sz="20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хромосом</a:t>
            </a:r>
            <a:r>
              <a:rPr sz="20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20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зиготе</a:t>
            </a:r>
            <a:r>
              <a:rPr sz="2000" b="1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)</a:t>
            </a:r>
            <a:r>
              <a:rPr sz="2000" b="1" spc="-50" dirty="0">
                <a:solidFill>
                  <a:srgbClr val="FF99FF"/>
                </a:solidFill>
                <a:latin typeface="Corbel"/>
                <a:cs typeface="Corbel"/>
              </a:rPr>
              <a:t> :</a:t>
            </a:r>
            <a:endParaRPr sz="2000">
              <a:latin typeface="Corbel"/>
              <a:cs typeface="Corbel"/>
            </a:endParaRPr>
          </a:p>
          <a:p>
            <a:pPr marL="355600" marR="73025" indent="-343535">
              <a:lnSpc>
                <a:spcPts val="2160"/>
              </a:lnSpc>
              <a:spcBef>
                <a:spcPts val="73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Х-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хромосома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предопределяет</a:t>
            </a:r>
            <a:r>
              <a:rPr sz="20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развитие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по</a:t>
            </a:r>
            <a:r>
              <a:rPr sz="20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жен.</a:t>
            </a:r>
            <a:r>
              <a:rPr sz="2000" b="1" spc="-1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типу</a:t>
            </a:r>
            <a:r>
              <a:rPr sz="20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–</a:t>
            </a:r>
            <a:r>
              <a:rPr sz="20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в</a:t>
            </a:r>
            <a:r>
              <a:rPr sz="20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первичной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гонаде</a:t>
            </a:r>
            <a:r>
              <a:rPr sz="20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разивается</a:t>
            </a:r>
            <a:r>
              <a:rPr sz="2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преимущественно</a:t>
            </a:r>
            <a:r>
              <a:rPr sz="2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корковый</a:t>
            </a:r>
            <a:r>
              <a:rPr sz="2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слой</a:t>
            </a:r>
            <a:endParaRPr sz="2000">
              <a:latin typeface="Corbel"/>
              <a:cs typeface="Corbel"/>
            </a:endParaRPr>
          </a:p>
          <a:p>
            <a:pPr marL="355600" marR="836930" indent="-343535">
              <a:lnSpc>
                <a:spcPts val="216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У-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хромосома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–</a:t>
            </a:r>
            <a:r>
              <a:rPr sz="2000" b="1" spc="-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по</a:t>
            </a:r>
            <a:r>
              <a:rPr sz="2000" b="1" spc="-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муж.</a:t>
            </a:r>
            <a:r>
              <a:rPr sz="2000" b="1" spc="-1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Типу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–</a:t>
            </a:r>
            <a:r>
              <a:rPr sz="2000" b="1" spc="-3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преимущественно развивается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мозговой</a:t>
            </a:r>
            <a:r>
              <a:rPr sz="20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слой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850"/>
              </a:spcBef>
              <a:buClr>
                <a:srgbClr val="D6ECFF"/>
              </a:buClr>
              <a:buFont typeface="Wingdings"/>
              <a:buChar char=""/>
            </a:pP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99FF"/>
                </a:solidFill>
                <a:latin typeface="Corbel"/>
                <a:cs typeface="Corbel"/>
              </a:rPr>
              <a:t>Эпигенетические</a:t>
            </a:r>
            <a:r>
              <a:rPr sz="20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99FF"/>
                </a:solidFill>
                <a:latin typeface="Corbel"/>
                <a:cs typeface="Corbel"/>
              </a:rPr>
              <a:t>факторы</a:t>
            </a:r>
            <a:r>
              <a:rPr sz="20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000" b="1" spc="-50" dirty="0">
                <a:solidFill>
                  <a:srgbClr val="FF99FF"/>
                </a:solidFill>
                <a:latin typeface="Corbel"/>
                <a:cs typeface="Corbel"/>
              </a:rPr>
              <a:t>:</a:t>
            </a:r>
            <a:endParaRPr sz="2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45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Внутренние</a:t>
            </a:r>
            <a:r>
              <a:rPr sz="2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–</a:t>
            </a:r>
            <a:r>
              <a:rPr sz="2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ферментная</a:t>
            </a:r>
            <a:r>
              <a:rPr sz="20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система,</a:t>
            </a:r>
            <a:r>
              <a:rPr sz="20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гормоны,</a:t>
            </a:r>
            <a:r>
              <a:rPr sz="2000" b="1" spc="-4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индукторы</a:t>
            </a:r>
            <a:r>
              <a:rPr sz="20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генома</a:t>
            </a:r>
            <a:endParaRPr sz="2000">
              <a:latin typeface="Corbel"/>
              <a:cs typeface="Corbel"/>
            </a:endParaRPr>
          </a:p>
          <a:p>
            <a:pPr marL="354965" marR="1824355" indent="-342900">
              <a:lnSpc>
                <a:spcPts val="2160"/>
              </a:lnSpc>
              <a:spcBef>
                <a:spcPts val="73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407034" algn="l"/>
              </a:tabLst>
            </a:pP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Внешние</a:t>
            </a:r>
            <a:r>
              <a:rPr sz="20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–</a:t>
            </a:r>
            <a:r>
              <a:rPr sz="2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физические,</a:t>
            </a:r>
            <a:r>
              <a:rPr sz="2000" b="1" spc="-4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Corbel"/>
                <a:cs typeface="Corbel"/>
              </a:rPr>
              <a:t>химические,</a:t>
            </a:r>
            <a:r>
              <a:rPr sz="2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Corbel"/>
                <a:cs typeface="Corbel"/>
              </a:rPr>
              <a:t>инфекционные 	окружающая</a:t>
            </a:r>
            <a:r>
              <a:rPr sz="20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Corbel"/>
                <a:cs typeface="Corbel"/>
              </a:rPr>
              <a:t>среда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8900" y="293306"/>
            <a:ext cx="7423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1080" algn="l"/>
              </a:tabLst>
            </a:pPr>
            <a:r>
              <a:rPr sz="2400" spc="-20" dirty="0"/>
              <a:t>Роль</a:t>
            </a:r>
            <a:r>
              <a:rPr sz="2400" dirty="0"/>
              <a:t>	надпочечников</a:t>
            </a:r>
            <a:r>
              <a:rPr sz="2400" spc="-75" dirty="0"/>
              <a:t> </a:t>
            </a:r>
            <a:r>
              <a:rPr sz="2400" dirty="0"/>
              <a:t>в</a:t>
            </a:r>
            <a:r>
              <a:rPr sz="2400" spc="-95" dirty="0"/>
              <a:t> </a:t>
            </a:r>
            <a:r>
              <a:rPr sz="2400" dirty="0"/>
              <a:t>репродуктивной</a:t>
            </a:r>
            <a:r>
              <a:rPr sz="2400" spc="-75" dirty="0"/>
              <a:t> </a:t>
            </a:r>
            <a:r>
              <a:rPr sz="2400" spc="-10" dirty="0"/>
              <a:t>функции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250825" y="1196975"/>
            <a:ext cx="8714105" cy="5545455"/>
          </a:xfrm>
          <a:custGeom>
            <a:avLst/>
            <a:gdLst/>
            <a:ahLst/>
            <a:cxnLst/>
            <a:rect l="l" t="t" r="r" b="b"/>
            <a:pathLst>
              <a:path w="8714105" h="5545455">
                <a:moveTo>
                  <a:pt x="8713787" y="0"/>
                </a:moveTo>
                <a:lnTo>
                  <a:pt x="0" y="0"/>
                </a:lnTo>
                <a:lnTo>
                  <a:pt x="0" y="5545137"/>
                </a:lnTo>
                <a:lnTo>
                  <a:pt x="8713787" y="5545137"/>
                </a:lnTo>
                <a:lnTo>
                  <a:pt x="871378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1130173"/>
            <a:ext cx="8453120" cy="463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3025"/>
              </a:lnSpc>
              <a:spcBef>
                <a:spcPts val="1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Высокий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уровень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андрогенов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глюкокортикоидов</a:t>
            </a:r>
            <a:endParaRPr sz="2800" dirty="0">
              <a:latin typeface="Corbel"/>
              <a:cs typeface="Corbel"/>
            </a:endParaRPr>
          </a:p>
          <a:p>
            <a:pPr marL="354965" marR="173990">
              <a:lnSpc>
                <a:spcPct val="80000"/>
              </a:lnSpc>
              <a:spcBef>
                <a:spcPts val="335"/>
              </a:spcBef>
            </a:pP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«блокирует»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процесс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ароматизации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андрогенов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эстрогены,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ингибирует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ароматазную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активность,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ингибирует</a:t>
            </a:r>
            <a:r>
              <a:rPr sz="28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ФСГ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Corbel"/>
                <a:cs typeface="Corbel"/>
              </a:rPr>
              <a:t>образование</a:t>
            </a:r>
            <a:r>
              <a:rPr sz="28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 err="1">
                <a:solidFill>
                  <a:srgbClr val="FFFFFF"/>
                </a:solidFill>
                <a:latin typeface="Corbel"/>
                <a:cs typeface="Corbel"/>
              </a:rPr>
              <a:t>р</a:t>
            </a:r>
            <a:r>
              <a:rPr lang="ru-RU" sz="2800" b="1" spc="-20" dirty="0">
                <a:solidFill>
                  <a:srgbClr val="FFFFFF"/>
                </a:solidFill>
                <a:latin typeface="Corbel"/>
                <a:cs typeface="Corbel"/>
              </a:rPr>
              <a:t>е</a:t>
            </a:r>
            <a:r>
              <a:rPr sz="2800" b="1" spc="-20" dirty="0" err="1">
                <a:solidFill>
                  <a:srgbClr val="FFFFFF"/>
                </a:solidFill>
                <a:latin typeface="Corbel"/>
                <a:cs typeface="Corbel"/>
              </a:rPr>
              <a:t>цепторов</a:t>
            </a:r>
            <a:r>
              <a:rPr sz="28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ЛГ,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ru-RU" sz="2800" b="1" spc="-10" dirty="0">
                <a:solidFill>
                  <a:srgbClr val="FFFFFF"/>
                </a:solidFill>
                <a:latin typeface="Corbel"/>
                <a:cs typeface="Corbel"/>
              </a:rPr>
              <a:t>    </a:t>
            </a:r>
            <a:r>
              <a:rPr sz="2800" b="1" spc="-25" dirty="0" err="1">
                <a:solidFill>
                  <a:srgbClr val="FFFFFF"/>
                </a:solidFill>
                <a:latin typeface="Corbel"/>
                <a:cs typeface="Corbel"/>
              </a:rPr>
              <a:t>т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.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о.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останавливает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развитие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фолликула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несозревшем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организме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важнейшая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роль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становлении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репродуктивной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функции</a:t>
            </a:r>
            <a:endParaRPr sz="2800" dirty="0">
              <a:latin typeface="Corbel"/>
              <a:cs typeface="Corbel"/>
            </a:endParaRPr>
          </a:p>
          <a:p>
            <a:pPr marL="354965" marR="20955" indent="-342900">
              <a:lnSpc>
                <a:spcPct val="80000"/>
              </a:lnSpc>
              <a:spcBef>
                <a:spcPts val="71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</a:tabLst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Низкий</a:t>
            </a:r>
            <a:r>
              <a:rPr sz="28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уровень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андрогенов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усиливает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их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ароматизацию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превращение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эстрогены,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снятие</a:t>
            </a:r>
            <a:endParaRPr sz="2800" dirty="0">
              <a:latin typeface="Corbel"/>
              <a:cs typeface="Corbel"/>
            </a:endParaRPr>
          </a:p>
          <a:p>
            <a:pPr marL="354965" marR="354965">
              <a:lnSpc>
                <a:spcPct val="80000"/>
              </a:lnSpc>
            </a:pP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«блокады»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запускает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готовую</a:t>
            </a:r>
            <a:r>
              <a:rPr sz="28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репродуктивную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систему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действие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образование достаточного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количества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эстрогенов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для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репродуктивной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функции</a:t>
            </a:r>
            <a:endParaRPr sz="28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058" y="204406"/>
            <a:ext cx="77978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7245" marR="5080" indent="-3345179">
              <a:lnSpc>
                <a:spcPct val="100000"/>
              </a:lnSpc>
              <a:spcBef>
                <a:spcPts val="100"/>
              </a:spcBef>
            </a:pPr>
            <a:r>
              <a:rPr sz="2400" spc="-100" dirty="0"/>
              <a:t>Становление</a:t>
            </a:r>
            <a:r>
              <a:rPr sz="2400" spc="-190" dirty="0"/>
              <a:t> </a:t>
            </a:r>
            <a:r>
              <a:rPr sz="2400" spc="-110" dirty="0"/>
              <a:t>репродуктивной</a:t>
            </a:r>
            <a:r>
              <a:rPr sz="2400" spc="-185" dirty="0"/>
              <a:t> </a:t>
            </a:r>
            <a:r>
              <a:rPr sz="2400" spc="-95" dirty="0"/>
              <a:t>системы</a:t>
            </a:r>
            <a:r>
              <a:rPr sz="2400" spc="-190" dirty="0"/>
              <a:t> </a:t>
            </a:r>
            <a:r>
              <a:rPr sz="2400" dirty="0"/>
              <a:t>в</a:t>
            </a:r>
            <a:r>
              <a:rPr sz="2400" spc="-210" dirty="0"/>
              <a:t> </a:t>
            </a:r>
            <a:r>
              <a:rPr sz="2400" spc="-85" dirty="0"/>
              <a:t>постнатальном </a:t>
            </a:r>
            <a:r>
              <a:rPr sz="2400" spc="-10" dirty="0"/>
              <a:t>периоде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79387" y="981075"/>
            <a:ext cx="8785225" cy="5688330"/>
          </a:xfrm>
          <a:custGeom>
            <a:avLst/>
            <a:gdLst/>
            <a:ahLst/>
            <a:cxnLst/>
            <a:rect l="l" t="t" r="r" b="b"/>
            <a:pathLst>
              <a:path w="8785225" h="5688330">
                <a:moveTo>
                  <a:pt x="8785225" y="0"/>
                </a:moveTo>
                <a:lnTo>
                  <a:pt x="0" y="0"/>
                </a:lnTo>
                <a:lnTo>
                  <a:pt x="0" y="5688012"/>
                </a:lnTo>
                <a:lnTo>
                  <a:pt x="8785225" y="5688012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989710"/>
            <a:ext cx="8161655" cy="505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препубертатном</a:t>
            </a:r>
            <a:r>
              <a:rPr sz="30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периоде</a:t>
            </a:r>
            <a:r>
              <a:rPr sz="30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особенностям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наружных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половых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органов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относится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их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увеличение</a:t>
            </a:r>
            <a:r>
              <a:rPr sz="3000" b="1" spc="-1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за</a:t>
            </a:r>
            <a:r>
              <a:rPr sz="3000" b="1" spc="-10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счет</a:t>
            </a:r>
            <a:r>
              <a:rPr sz="3000" b="1" spc="-9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разрастания</a:t>
            </a:r>
            <a:r>
              <a:rPr sz="3000" b="1" spc="-9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жировой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ткани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9900"/>
                </a:solidFill>
                <a:latin typeface="Corbel"/>
                <a:cs typeface="Corbel"/>
              </a:rPr>
              <a:t>концу</a:t>
            </a:r>
            <a:r>
              <a:rPr sz="30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препубертатного</a:t>
            </a:r>
            <a:r>
              <a:rPr sz="30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периода </a:t>
            </a:r>
            <a:r>
              <a:rPr sz="3000" b="1" spc="-20" dirty="0">
                <a:solidFill>
                  <a:srgbClr val="FF99FF"/>
                </a:solidFill>
                <a:latin typeface="Corbel"/>
                <a:cs typeface="Corbel"/>
              </a:rPr>
              <a:t>увеличивается</a:t>
            </a:r>
            <a:r>
              <a:rPr sz="30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отверстие</a:t>
            </a:r>
            <a:r>
              <a:rPr sz="3000" b="1" spc="-6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девственной</a:t>
            </a:r>
            <a:r>
              <a:rPr sz="3000" b="1" spc="-6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плевы, которая</a:t>
            </a:r>
            <a:r>
              <a:rPr sz="3000" b="1" spc="-10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99FF"/>
                </a:solidFill>
                <a:latin typeface="Corbel"/>
                <a:cs typeface="Corbel"/>
              </a:rPr>
              <a:t>располагается</a:t>
            </a:r>
            <a:r>
              <a:rPr sz="3000" b="1" spc="-9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более</a:t>
            </a:r>
            <a:r>
              <a:rPr sz="3000" b="1" spc="-10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поверхностно,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чем</a:t>
            </a:r>
            <a:r>
              <a:rPr sz="30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30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раннем</a:t>
            </a:r>
            <a:r>
              <a:rPr sz="3000" b="1" spc="-20" dirty="0">
                <a:solidFill>
                  <a:srgbClr val="FF99FF"/>
                </a:solidFill>
                <a:latin typeface="Corbel"/>
                <a:cs typeface="Corbel"/>
              </a:rPr>
              <a:t> возрасте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Становится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хорошо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видимым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66FF33"/>
                </a:solidFill>
                <a:latin typeface="Corbel"/>
                <a:cs typeface="Corbel"/>
              </a:rPr>
              <a:t>наружное</a:t>
            </a:r>
            <a:r>
              <a:rPr sz="3000" b="1" spc="-9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66FF33"/>
                </a:solidFill>
                <a:latin typeface="Corbel"/>
                <a:cs typeface="Corbel"/>
              </a:rPr>
              <a:t>отверстие </a:t>
            </a:r>
            <a:r>
              <a:rPr sz="3000" b="1" spc="-20" dirty="0">
                <a:solidFill>
                  <a:srgbClr val="66FF33"/>
                </a:solidFill>
                <a:latin typeface="Corbel"/>
                <a:cs typeface="Corbel"/>
              </a:rPr>
              <a:t>мочеиспускательного</a:t>
            </a:r>
            <a:r>
              <a:rPr sz="30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66FF33"/>
                </a:solidFill>
                <a:latin typeface="Corbel"/>
                <a:cs typeface="Corbel"/>
              </a:rPr>
              <a:t>канала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Начинается функционирование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больших</a:t>
            </a:r>
            <a:r>
              <a:rPr sz="3000" b="1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вестибулярных (бартолиновых)</a:t>
            </a:r>
            <a:r>
              <a:rPr sz="3000" b="1" spc="-8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желез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751" y="12587"/>
            <a:ext cx="8165464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постнатальном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981075"/>
            <a:ext cx="8714105" cy="5688330"/>
          </a:xfrm>
          <a:custGeom>
            <a:avLst/>
            <a:gdLst/>
            <a:ahLst/>
            <a:cxnLst/>
            <a:rect l="l" t="t" r="r" b="b"/>
            <a:pathLst>
              <a:path w="8714105" h="5688330">
                <a:moveTo>
                  <a:pt x="8713787" y="0"/>
                </a:moveTo>
                <a:lnTo>
                  <a:pt x="0" y="0"/>
                </a:lnTo>
                <a:lnTo>
                  <a:pt x="0" y="5688012"/>
                </a:lnTo>
                <a:lnTo>
                  <a:pt x="8713787" y="5688012"/>
                </a:lnTo>
                <a:lnTo>
                  <a:pt x="871378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943990"/>
            <a:ext cx="8165465" cy="45974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4965" marR="5080" indent="-342900">
              <a:lnSpc>
                <a:spcPts val="3240"/>
              </a:lnSpc>
              <a:spcBef>
                <a:spcPts val="50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  <a:tab pos="2889885" algn="l"/>
                <a:tab pos="3293110" algn="l"/>
                <a:tab pos="4385310" algn="l"/>
                <a:tab pos="4901565" algn="l"/>
              </a:tabLst>
            </a:pP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В</a:t>
            </a:r>
            <a:r>
              <a:rPr sz="30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мазках</a:t>
            </a:r>
            <a:r>
              <a:rPr sz="30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у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9-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ти</a:t>
            </a:r>
            <a:r>
              <a:rPr sz="3000" b="1" spc="-5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летней</a:t>
            </a:r>
            <a:r>
              <a:rPr sz="30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девочки промежуточные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	и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поверхностные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клетки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сумме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превышают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99FF"/>
                </a:solidFill>
                <a:latin typeface="Corbel"/>
                <a:cs typeface="Corbel"/>
              </a:rPr>
              <a:t>10%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	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доминируют парабазальные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клетки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	(крупные,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всегда отличимые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от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промежуточных).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11</a:t>
            </a:r>
            <a:r>
              <a:rPr sz="3000" b="1" spc="-4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годам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промежуточные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поверхностные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клетки превалируют,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кариопикнотический</a:t>
            </a:r>
            <a:r>
              <a:rPr sz="3000" b="1" spc="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индекс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достигает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30%,</a:t>
            </a:r>
            <a:r>
              <a:rPr sz="3000" b="1" spc="-8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эозинофильный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20%.</a:t>
            </a:r>
            <a:r>
              <a:rPr sz="3000" b="1" spc="-7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препубертатном</a:t>
            </a:r>
            <a:r>
              <a:rPr sz="30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периоде</a:t>
            </a:r>
            <a:r>
              <a:rPr sz="30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высевается</a:t>
            </a:r>
            <a:r>
              <a:rPr sz="30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палочка </a:t>
            </a:r>
            <a:r>
              <a:rPr sz="3000" b="1" spc="-30" dirty="0">
                <a:solidFill>
                  <a:srgbClr val="FFFFFF"/>
                </a:solidFill>
                <a:latin typeface="Corbel"/>
                <a:cs typeface="Corbel"/>
              </a:rPr>
              <a:t>Додерлейна,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реакция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влагалищного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мазка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сдвигается</a:t>
            </a:r>
            <a:r>
              <a:rPr sz="3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кислую</a:t>
            </a:r>
            <a:r>
              <a:rPr sz="3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сторону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614" y="257612"/>
            <a:ext cx="82296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14" dirty="0"/>
              <a:t>Становление</a:t>
            </a:r>
            <a:r>
              <a:rPr sz="2400" spc="-110" dirty="0"/>
              <a:t> </a:t>
            </a:r>
            <a:r>
              <a:rPr sz="2400" spc="-114" dirty="0"/>
              <a:t>репродуктивной</a:t>
            </a:r>
            <a:r>
              <a:rPr sz="2400" spc="-110" dirty="0"/>
              <a:t> </a:t>
            </a:r>
            <a:r>
              <a:rPr sz="2400" spc="-105" dirty="0"/>
              <a:t>системы</a:t>
            </a:r>
            <a:r>
              <a:rPr sz="2400" spc="-114" dirty="0"/>
              <a:t> </a:t>
            </a:r>
            <a:r>
              <a:rPr sz="2400" dirty="0"/>
              <a:t>в</a:t>
            </a:r>
            <a:r>
              <a:rPr sz="2400" spc="-130" dirty="0"/>
              <a:t> </a:t>
            </a:r>
            <a:r>
              <a:rPr sz="2400" spc="-114" dirty="0"/>
              <a:t>постнатальном</a:t>
            </a:r>
            <a:r>
              <a:rPr sz="2400" spc="-110" dirty="0"/>
              <a:t> </a:t>
            </a:r>
            <a:r>
              <a:rPr sz="24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87337" y="836612"/>
            <a:ext cx="8606155" cy="5905500"/>
          </a:xfrm>
          <a:custGeom>
            <a:avLst/>
            <a:gdLst/>
            <a:ahLst/>
            <a:cxnLst/>
            <a:rect l="l" t="t" r="r" b="b"/>
            <a:pathLst>
              <a:path w="8606155" h="5905500">
                <a:moveTo>
                  <a:pt x="8605837" y="0"/>
                </a:moveTo>
                <a:lnTo>
                  <a:pt x="0" y="0"/>
                </a:lnTo>
                <a:lnTo>
                  <a:pt x="0" y="5905500"/>
                </a:lnTo>
                <a:lnTo>
                  <a:pt x="8605837" y="5905500"/>
                </a:lnTo>
                <a:lnTo>
                  <a:pt x="860583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4657" y="1231582"/>
            <a:ext cx="8236584" cy="36830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4965" marR="5080" indent="-342900">
              <a:lnSpc>
                <a:spcPts val="2590"/>
              </a:lnSpc>
              <a:spcBef>
                <a:spcPts val="42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  <a:tab pos="439864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10-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летнему</a:t>
            </a:r>
            <a:r>
              <a:rPr sz="24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возрасту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матка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	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достигает</a:t>
            </a:r>
            <a:r>
              <a:rPr sz="2400" b="1" spc="3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размеров периода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новорожденности,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масса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ее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4,2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г.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Постепенно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исчезает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складчатость</a:t>
            </a:r>
            <a:r>
              <a:rPr sz="2400" b="1" spc="-40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эндометрия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;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если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сроку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менархе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складчатость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ликвидируется,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то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может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стать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одной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причин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альгодисменореи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концу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препубертата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,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эндометриальные</a:t>
            </a:r>
            <a:r>
              <a:rPr sz="24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железы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гипертрофируются, разветвляются;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строма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делится</a:t>
            </a:r>
            <a:r>
              <a:rPr sz="24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на</a:t>
            </a:r>
            <a:r>
              <a:rPr sz="24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функциональный</a:t>
            </a:r>
            <a:r>
              <a:rPr sz="24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и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базальный</a:t>
            </a:r>
            <a:r>
              <a:rPr sz="24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слой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Меняется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соотношение</a:t>
            </a:r>
            <a:r>
              <a:rPr sz="24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длины</a:t>
            </a:r>
            <a:r>
              <a:rPr sz="2400" b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шейки</a:t>
            </a:r>
            <a:r>
              <a:rPr sz="24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9900"/>
                </a:solidFill>
                <a:latin typeface="Corbel"/>
                <a:cs typeface="Corbel"/>
              </a:rPr>
              <a:t>и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тела</a:t>
            </a:r>
            <a:r>
              <a:rPr sz="24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матки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длина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шейки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-</a:t>
            </a:r>
            <a:r>
              <a:rPr sz="24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1/3</a:t>
            </a:r>
            <a:r>
              <a:rPr sz="2400" b="1" spc="-2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величины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органа,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а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тело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матки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2/3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За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время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препубертатного</a:t>
            </a:r>
            <a:r>
              <a:rPr sz="24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периода</a:t>
            </a:r>
            <a:r>
              <a:rPr sz="24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яичники увеличиваются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(масса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их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4-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5</a:t>
            </a:r>
            <a:r>
              <a:rPr sz="2400" b="1" spc="-4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г,</a:t>
            </a:r>
            <a:r>
              <a:rPr sz="2400" b="1" spc="-3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длина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3-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3,5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rbel"/>
                <a:cs typeface="Corbel"/>
              </a:rPr>
              <a:t>см).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9952" y="0"/>
            <a:ext cx="739394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постнатальном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1125537"/>
            <a:ext cx="8785225" cy="5543550"/>
          </a:xfrm>
          <a:custGeom>
            <a:avLst/>
            <a:gdLst/>
            <a:ahLst/>
            <a:cxnLst/>
            <a:rect l="l" t="t" r="r" b="b"/>
            <a:pathLst>
              <a:path w="8785225" h="5543550">
                <a:moveTo>
                  <a:pt x="8785225" y="0"/>
                </a:moveTo>
                <a:lnTo>
                  <a:pt x="0" y="0"/>
                </a:lnTo>
                <a:lnTo>
                  <a:pt x="0" y="5543550"/>
                </a:lnTo>
                <a:lnTo>
                  <a:pt x="8785225" y="5543550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1134173"/>
            <a:ext cx="8520430" cy="4686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019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Процесс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созревания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фолликулов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становится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более</a:t>
            </a:r>
            <a:r>
              <a:rPr sz="3000" b="1" spc="-1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интенсивным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30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FFFFFF"/>
                </a:solidFill>
                <a:latin typeface="Corbel"/>
                <a:cs typeface="Corbel"/>
              </a:rPr>
              <a:t>однако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остается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хаотичным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Изредка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овуляция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. Количество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примордиальных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фолликулов снижается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до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66FF"/>
                </a:solidFill>
                <a:latin typeface="Corbel"/>
                <a:cs typeface="Corbel"/>
              </a:rPr>
              <a:t>100000-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300000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endParaRPr sz="3000">
              <a:latin typeface="Corbel"/>
              <a:cs typeface="Corbel"/>
            </a:endParaRPr>
          </a:p>
          <a:p>
            <a:pPr marL="355600" marR="5080" indent="-3429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spc="-30" dirty="0">
                <a:solidFill>
                  <a:srgbClr val="FFFFFF"/>
                </a:solidFill>
                <a:latin typeface="Corbel"/>
                <a:cs typeface="Corbel"/>
              </a:rPr>
              <a:t>Таким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образом,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FF9900"/>
                </a:solidFill>
                <a:latin typeface="Corbel"/>
                <a:cs typeface="Corbel"/>
              </a:rPr>
              <a:t>ПРЕПУБЕРТАТНЫЙ</a:t>
            </a:r>
            <a:r>
              <a:rPr sz="30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ПЕРИОД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характеризуется</a:t>
            </a:r>
            <a:r>
              <a:rPr sz="3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началом</a:t>
            </a:r>
            <a:r>
              <a:rPr sz="3000" b="1" spc="-1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интенсивного</a:t>
            </a:r>
            <a:r>
              <a:rPr sz="3000" b="1" spc="-1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роста</a:t>
            </a:r>
            <a:r>
              <a:rPr sz="3000" b="1" spc="-11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50" dirty="0">
                <a:solidFill>
                  <a:srgbClr val="FFFF00"/>
                </a:solidFill>
                <a:latin typeface="Corbel"/>
                <a:cs typeface="Corbel"/>
              </a:rPr>
              <a:t>и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созревания</a:t>
            </a:r>
            <a:r>
              <a:rPr sz="3000" b="1" spc="-11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всех</a:t>
            </a:r>
            <a:r>
              <a:rPr sz="30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40" dirty="0">
                <a:solidFill>
                  <a:srgbClr val="FFFF00"/>
                </a:solidFill>
                <a:latin typeface="Corbel"/>
                <a:cs typeface="Corbel"/>
              </a:rPr>
              <a:t>отделов</a:t>
            </a:r>
            <a:r>
              <a:rPr sz="30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полового</a:t>
            </a:r>
            <a:r>
              <a:rPr sz="30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тракта, которые</a:t>
            </a:r>
            <a:r>
              <a:rPr sz="30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к</a:t>
            </a:r>
            <a:r>
              <a:rPr sz="3000" b="1" spc="-8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концу</a:t>
            </a:r>
            <a:r>
              <a:rPr sz="30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этого</a:t>
            </a:r>
            <a:r>
              <a:rPr sz="30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срока</a:t>
            </a:r>
            <a:r>
              <a:rPr sz="30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готовы функционировать.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0671" y="199644"/>
            <a:ext cx="7564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Становление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репродуктивной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системы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в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постнатальном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периоде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8312" y="620712"/>
            <a:ext cx="8231505" cy="6121400"/>
            <a:chOff x="468312" y="620712"/>
            <a:chExt cx="8231505" cy="6121400"/>
          </a:xfrm>
        </p:grpSpPr>
        <p:sp>
          <p:nvSpPr>
            <p:cNvPr id="5" name="object 5"/>
            <p:cNvSpPr/>
            <p:nvPr/>
          </p:nvSpPr>
          <p:spPr>
            <a:xfrm>
              <a:off x="468312" y="620712"/>
              <a:ext cx="8136255" cy="6121400"/>
            </a:xfrm>
            <a:custGeom>
              <a:avLst/>
              <a:gdLst/>
              <a:ahLst/>
              <a:cxnLst/>
              <a:rect l="l" t="t" r="r" b="b"/>
              <a:pathLst>
                <a:path w="8136255" h="6121400">
                  <a:moveTo>
                    <a:pt x="8135937" y="0"/>
                  </a:moveTo>
                  <a:lnTo>
                    <a:pt x="0" y="0"/>
                  </a:lnTo>
                  <a:lnTo>
                    <a:pt x="0" y="6121400"/>
                  </a:lnTo>
                  <a:lnTo>
                    <a:pt x="8135937" y="6121400"/>
                  </a:lnTo>
                  <a:lnTo>
                    <a:pt x="8135937" y="0"/>
                  </a:lnTo>
                  <a:close/>
                </a:path>
              </a:pathLst>
            </a:custGeom>
            <a:solidFill>
              <a:srgbClr val="003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990" y="1064513"/>
              <a:ext cx="2113026" cy="579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2576" y="1064513"/>
              <a:ext cx="4438650" cy="579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9370" y="1064513"/>
              <a:ext cx="591312" cy="579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990" y="1491233"/>
              <a:ext cx="4893564" cy="5791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3114" y="1491233"/>
              <a:ext cx="2737104" cy="5791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1990" y="1917953"/>
              <a:ext cx="2171700" cy="5791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81250" y="1917953"/>
              <a:ext cx="689610" cy="5791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99182" y="1917953"/>
              <a:ext cx="4956048" cy="5791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82028" y="1917953"/>
              <a:ext cx="669035" cy="5791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1990" y="2344673"/>
              <a:ext cx="7877556" cy="5791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1990" y="2771394"/>
              <a:ext cx="6708648" cy="5791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1990" y="3198114"/>
              <a:ext cx="2542032" cy="5791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9879" y="3198114"/>
              <a:ext cx="4468368" cy="5791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45808" y="3198114"/>
              <a:ext cx="1853946" cy="5791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1990" y="3624833"/>
              <a:ext cx="7955280" cy="5791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1990" y="4051553"/>
              <a:ext cx="1254252" cy="5791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3802" y="4051553"/>
              <a:ext cx="3275076" cy="5791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67961" y="4051553"/>
              <a:ext cx="2468880" cy="5791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63461" y="4051553"/>
              <a:ext cx="670560" cy="5791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1990" y="4478273"/>
              <a:ext cx="7997952" cy="5791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1990" y="4904994"/>
              <a:ext cx="7167372" cy="5791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1990" y="5331714"/>
              <a:ext cx="7303008" cy="5791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1990" y="5758434"/>
              <a:ext cx="1345692" cy="5791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9752" y="1302702"/>
              <a:ext cx="215646" cy="22402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889596" y="1155890"/>
            <a:ext cx="747331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началу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Arial"/>
                <a:cs typeface="Arial"/>
              </a:rPr>
              <a:t>пубертатного</a:t>
            </a:r>
            <a:r>
              <a:rPr sz="2800" b="1" spc="-10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Arial"/>
                <a:cs typeface="Arial"/>
              </a:rPr>
              <a:t>периода</a:t>
            </a:r>
            <a:r>
              <a:rPr sz="2800" b="1" spc="-10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повышение</a:t>
            </a:r>
            <a:r>
              <a:rPr sz="28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содержания</a:t>
            </a:r>
            <a:r>
              <a:rPr sz="28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Arial"/>
                <a:cs typeface="Arial"/>
              </a:rPr>
              <a:t>стероидных гормонов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эстрогенов</a:t>
            </a:r>
            <a:r>
              <a:rPr sz="2800" b="1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sz="2800" b="1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андрогенов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вызывающих</a:t>
            </a:r>
            <a:r>
              <a:rPr sz="28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соматические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изменения</a:t>
            </a:r>
            <a:r>
              <a:rPr sz="2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организме</a:t>
            </a:r>
            <a:r>
              <a:rPr sz="28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девочки.</a:t>
            </a:r>
            <a:r>
              <a:rPr sz="2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Под</a:t>
            </a:r>
            <a:r>
              <a:rPr sz="28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влиянием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андрогенов</a:t>
            </a:r>
            <a:r>
              <a:rPr sz="2800" b="1" spc="-1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девочки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появляется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лонное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и</a:t>
            </a:r>
            <a:r>
              <a:rPr sz="2800" b="1" spc="-9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подмышечное</a:t>
            </a:r>
            <a:r>
              <a:rPr sz="2800" b="1" spc="-8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66FF33"/>
                </a:solidFill>
                <a:latin typeface="Arial"/>
                <a:cs typeface="Arial"/>
              </a:rPr>
              <a:t>оволосение,</a:t>
            </a:r>
            <a:r>
              <a:rPr sz="2800" b="1" spc="-8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вульгарные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угри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под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влиянием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эстрогенов</a:t>
            </a:r>
            <a:r>
              <a:rPr sz="2800" b="1" spc="-1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800" b="1" spc="-20" dirty="0">
                <a:solidFill>
                  <a:srgbClr val="66FF33"/>
                </a:solidFill>
                <a:latin typeface="Arial"/>
                <a:cs typeface="Arial"/>
              </a:rPr>
              <a:t>увеличиваются</a:t>
            </a:r>
            <a:r>
              <a:rPr sz="2800" b="1" spc="-12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66FF33"/>
                </a:solidFill>
                <a:latin typeface="Arial"/>
                <a:cs typeface="Arial"/>
              </a:rPr>
              <a:t>молочные</a:t>
            </a:r>
            <a:r>
              <a:rPr sz="2800" b="1" spc="-12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железы,</a:t>
            </a:r>
            <a:r>
              <a:rPr sz="2800" b="1" spc="-14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матка,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наружные</a:t>
            </a:r>
            <a:r>
              <a:rPr sz="2800" b="1" spc="-11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половые</a:t>
            </a:r>
            <a:r>
              <a:rPr sz="2800" b="1" spc="-10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органы,</a:t>
            </a:r>
            <a:r>
              <a:rPr sz="2800" b="1" spc="-11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жировая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клетчатка</a:t>
            </a:r>
            <a:r>
              <a:rPr sz="2800" b="1" spc="-10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66FF33"/>
                </a:solidFill>
                <a:latin typeface="Arial"/>
                <a:cs typeface="Arial"/>
              </a:rPr>
              <a:t>располагается</a:t>
            </a:r>
            <a:r>
              <a:rPr sz="2800" b="1" spc="-8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по</a:t>
            </a:r>
            <a:r>
              <a:rPr sz="2800" b="1" spc="-9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женскому типу.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21999" y="130555"/>
            <a:ext cx="56356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9830" marR="5080" indent="-1167765">
              <a:lnSpc>
                <a:spcPct val="100000"/>
              </a:lnSpc>
              <a:spcBef>
                <a:spcPts val="100"/>
              </a:spcBef>
            </a:pPr>
            <a:r>
              <a:rPr sz="2400" spc="-100" dirty="0"/>
              <a:t>Становление</a:t>
            </a:r>
            <a:r>
              <a:rPr sz="2400" spc="-190" dirty="0"/>
              <a:t> </a:t>
            </a:r>
            <a:r>
              <a:rPr sz="2400" spc="-110" dirty="0"/>
              <a:t>репродуктивной</a:t>
            </a:r>
            <a:r>
              <a:rPr sz="2400" spc="-185" dirty="0"/>
              <a:t> </a:t>
            </a:r>
            <a:r>
              <a:rPr sz="2400" spc="-95" dirty="0"/>
              <a:t>системы</a:t>
            </a:r>
            <a:r>
              <a:rPr sz="2400" spc="-190" dirty="0"/>
              <a:t> </a:t>
            </a:r>
            <a:r>
              <a:rPr sz="2400" spc="-50" dirty="0"/>
              <a:t>в </a:t>
            </a:r>
            <a:r>
              <a:rPr sz="2400" spc="-110" dirty="0"/>
              <a:t>постнатальном</a:t>
            </a:r>
            <a:r>
              <a:rPr sz="2400" spc="-130" dirty="0"/>
              <a:t> </a:t>
            </a:r>
            <a:r>
              <a:rPr sz="2400" spc="-10" dirty="0"/>
              <a:t>периоде</a:t>
            </a:r>
            <a:endParaRPr sz="2400" dirty="0"/>
          </a:p>
        </p:txBody>
      </p: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xfrm>
            <a:off x="457200" y="1628800"/>
            <a:ext cx="8229600" cy="45259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1490" marR="5080" indent="-342900">
              <a:lnSpc>
                <a:spcPct val="100000"/>
              </a:lnSpc>
              <a:spcBef>
                <a:spcPts val="95"/>
              </a:spcBef>
              <a:buClr>
                <a:srgbClr val="D6ECFF"/>
              </a:buClr>
              <a:buSzPct val="95312"/>
              <a:buFont typeface="Wingdings"/>
              <a:buChar char=""/>
              <a:tabLst>
                <a:tab pos="491490" algn="l"/>
                <a:tab pos="3057525" algn="l"/>
                <a:tab pos="3676650" algn="l"/>
                <a:tab pos="5399405" algn="l"/>
              </a:tabLst>
            </a:pPr>
            <a:r>
              <a:rPr dirty="0"/>
              <a:t>Под</a:t>
            </a:r>
            <a:r>
              <a:rPr spc="-135" dirty="0"/>
              <a:t> </a:t>
            </a:r>
            <a:r>
              <a:rPr spc="-10" dirty="0"/>
              <a:t>совместным</a:t>
            </a:r>
            <a:r>
              <a:rPr dirty="0"/>
              <a:t>	влиянием</a:t>
            </a:r>
            <a:r>
              <a:rPr spc="-105" dirty="0"/>
              <a:t> </a:t>
            </a:r>
            <a:r>
              <a:rPr dirty="0"/>
              <a:t>андрогенов</a:t>
            </a:r>
            <a:r>
              <a:rPr spc="-105" dirty="0"/>
              <a:t> </a:t>
            </a:r>
            <a:r>
              <a:rPr spc="-50" dirty="0"/>
              <a:t>и </a:t>
            </a:r>
            <a:r>
              <a:rPr dirty="0"/>
              <a:t>эстрогенов</a:t>
            </a:r>
            <a:r>
              <a:rPr spc="-110" dirty="0"/>
              <a:t> </a:t>
            </a:r>
            <a:r>
              <a:rPr spc="-10" dirty="0"/>
              <a:t>усиливается</a:t>
            </a:r>
            <a:r>
              <a:rPr spc="-100" dirty="0"/>
              <a:t> </a:t>
            </a:r>
            <a:r>
              <a:rPr dirty="0"/>
              <a:t>рост</a:t>
            </a:r>
            <a:r>
              <a:rPr spc="-110" dirty="0"/>
              <a:t> </a:t>
            </a:r>
            <a:r>
              <a:rPr spc="-10" dirty="0"/>
              <a:t>костей </a:t>
            </a:r>
            <a:r>
              <a:rPr spc="-25" dirty="0"/>
              <a:t>скелета,</a:t>
            </a:r>
            <a:r>
              <a:rPr spc="-90" dirty="0"/>
              <a:t> </a:t>
            </a:r>
            <a:r>
              <a:rPr spc="-10" dirty="0"/>
              <a:t>закрываются</a:t>
            </a:r>
            <a:r>
              <a:rPr spc="-75" dirty="0"/>
              <a:t> </a:t>
            </a:r>
            <a:r>
              <a:rPr dirty="0"/>
              <a:t>зоны</a:t>
            </a:r>
            <a:r>
              <a:rPr spc="-85" dirty="0"/>
              <a:t> </a:t>
            </a:r>
            <a:r>
              <a:rPr dirty="0"/>
              <a:t>роста</a:t>
            </a:r>
            <a:r>
              <a:rPr spc="-80" dirty="0"/>
              <a:t> </a:t>
            </a:r>
            <a:r>
              <a:rPr spc="-50" dirty="0"/>
              <a:t>в </a:t>
            </a:r>
            <a:r>
              <a:rPr dirty="0"/>
              <a:t>эпифизах</a:t>
            </a:r>
            <a:r>
              <a:rPr spc="-120" dirty="0"/>
              <a:t> </a:t>
            </a:r>
            <a:r>
              <a:rPr spc="-10" dirty="0"/>
              <a:t>трубчатых</a:t>
            </a:r>
            <a:r>
              <a:rPr spc="-110" dirty="0"/>
              <a:t> </a:t>
            </a:r>
            <a:r>
              <a:rPr spc="-10" dirty="0"/>
              <a:t>костей, </a:t>
            </a:r>
            <a:r>
              <a:rPr spc="-20" dirty="0"/>
              <a:t>увеличиваются</a:t>
            </a:r>
            <a:r>
              <a:rPr spc="-40" dirty="0"/>
              <a:t> </a:t>
            </a:r>
            <a:r>
              <a:rPr spc="-10" dirty="0"/>
              <a:t>наружные</a:t>
            </a:r>
            <a:r>
              <a:rPr dirty="0"/>
              <a:t>	</a:t>
            </a:r>
            <a:r>
              <a:rPr spc="-10" dirty="0"/>
              <a:t>половые </a:t>
            </a:r>
            <a:r>
              <a:rPr dirty="0"/>
              <a:t>органы.</a:t>
            </a:r>
            <a:r>
              <a:rPr spc="-105" dirty="0"/>
              <a:t> </a:t>
            </a:r>
            <a:r>
              <a:rPr spc="-20" dirty="0"/>
              <a:t>Роль</a:t>
            </a:r>
            <a:r>
              <a:rPr dirty="0"/>
              <a:t>	</a:t>
            </a:r>
            <a:r>
              <a:rPr spc="-10" dirty="0"/>
              <a:t>прогестерона</a:t>
            </a:r>
            <a:r>
              <a:rPr spc="-50" dirty="0"/>
              <a:t> в </a:t>
            </a:r>
            <a:r>
              <a:rPr spc="-10" dirty="0"/>
              <a:t>формировании</a:t>
            </a:r>
            <a:r>
              <a:rPr spc="-105" dirty="0"/>
              <a:t> </a:t>
            </a:r>
            <a:r>
              <a:rPr dirty="0"/>
              <a:t>вторичных</a:t>
            </a:r>
            <a:r>
              <a:rPr spc="-95" dirty="0"/>
              <a:t> </a:t>
            </a:r>
            <a:r>
              <a:rPr spc="-10" dirty="0"/>
              <a:t>половых признаков</a:t>
            </a:r>
            <a:r>
              <a:rPr spc="-90" dirty="0"/>
              <a:t> </a:t>
            </a:r>
            <a:r>
              <a:rPr spc="-10" dirty="0"/>
              <a:t>незначительная</a:t>
            </a:r>
            <a:r>
              <a:rPr spc="-80" dirty="0"/>
              <a:t> </a:t>
            </a:r>
            <a:r>
              <a:rPr dirty="0"/>
              <a:t>–</a:t>
            </a:r>
            <a:r>
              <a:rPr spc="-110" dirty="0"/>
              <a:t> </a:t>
            </a:r>
            <a:r>
              <a:rPr spc="-10" dirty="0"/>
              <a:t>способствует пролиферации</a:t>
            </a:r>
            <a:r>
              <a:rPr spc="-105" dirty="0"/>
              <a:t> </a:t>
            </a:r>
            <a:r>
              <a:rPr dirty="0"/>
              <a:t>альвеол</a:t>
            </a:r>
            <a:r>
              <a:rPr spc="-120" dirty="0"/>
              <a:t> </a:t>
            </a:r>
            <a:r>
              <a:rPr spc="-10" dirty="0"/>
              <a:t>молочных</a:t>
            </a:r>
            <a:r>
              <a:rPr spc="-100" dirty="0"/>
              <a:t> </a:t>
            </a:r>
            <a:r>
              <a:rPr spc="-10" dirty="0"/>
              <a:t>желез</a:t>
            </a: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1D3F373C-5A90-554F-2313-6F2C5619C7C4}"/>
              </a:ext>
            </a:extLst>
          </p:cNvPr>
          <p:cNvSpPr txBox="1">
            <a:spLocks/>
          </p:cNvSpPr>
          <p:nvPr/>
        </p:nvSpPr>
        <p:spPr>
          <a:xfrm>
            <a:off x="1547664" y="375920"/>
            <a:ext cx="5635625" cy="7569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79830" marR="5080" indent="-1167765">
              <a:spcBef>
                <a:spcPts val="100"/>
              </a:spcBef>
            </a:pPr>
            <a:r>
              <a:rPr lang="ru-RU" sz="2400" spc="-100"/>
              <a:t>Становление</a:t>
            </a:r>
            <a:r>
              <a:rPr lang="ru-RU" sz="2400" spc="-190"/>
              <a:t> </a:t>
            </a:r>
            <a:r>
              <a:rPr lang="ru-RU" sz="2400" spc="-110"/>
              <a:t>репродуктивной</a:t>
            </a:r>
            <a:r>
              <a:rPr lang="ru-RU" sz="2400" spc="-185"/>
              <a:t> </a:t>
            </a:r>
            <a:r>
              <a:rPr lang="ru-RU" sz="2400" spc="-95"/>
              <a:t>системы</a:t>
            </a:r>
            <a:r>
              <a:rPr lang="ru-RU" sz="2400" spc="-190"/>
              <a:t> </a:t>
            </a:r>
            <a:r>
              <a:rPr lang="ru-RU" sz="2400" spc="-50"/>
              <a:t>в </a:t>
            </a:r>
            <a:r>
              <a:rPr lang="ru-RU" sz="2400" spc="-110"/>
              <a:t>постнатальном</a:t>
            </a:r>
            <a:r>
              <a:rPr lang="ru-RU" sz="2400" spc="-130"/>
              <a:t> </a:t>
            </a:r>
            <a:r>
              <a:rPr lang="ru-RU" sz="2400" spc="-10"/>
              <a:t>периоде</a:t>
            </a:r>
            <a:endParaRPr lang="ru-RU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653" y="151384"/>
            <a:ext cx="7564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Становление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репродуктивной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системы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в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постнатальном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периоде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9387" y="581405"/>
            <a:ext cx="8856980" cy="6087745"/>
            <a:chOff x="179387" y="581405"/>
            <a:chExt cx="8856980" cy="6087745"/>
          </a:xfrm>
        </p:grpSpPr>
        <p:sp>
          <p:nvSpPr>
            <p:cNvPr id="5" name="object 5"/>
            <p:cNvSpPr/>
            <p:nvPr/>
          </p:nvSpPr>
          <p:spPr>
            <a:xfrm>
              <a:off x="179387" y="692149"/>
              <a:ext cx="8856980" cy="5977255"/>
            </a:xfrm>
            <a:custGeom>
              <a:avLst/>
              <a:gdLst/>
              <a:ahLst/>
              <a:cxnLst/>
              <a:rect l="l" t="t" r="r" b="b"/>
              <a:pathLst>
                <a:path w="8856980" h="5977255">
                  <a:moveTo>
                    <a:pt x="8856662" y="0"/>
                  </a:moveTo>
                  <a:lnTo>
                    <a:pt x="0" y="0"/>
                  </a:lnTo>
                  <a:lnTo>
                    <a:pt x="0" y="5976937"/>
                  </a:lnTo>
                  <a:lnTo>
                    <a:pt x="8856662" y="5976937"/>
                  </a:lnTo>
                  <a:lnTo>
                    <a:pt x="8856662" y="0"/>
                  </a:lnTo>
                  <a:close/>
                </a:path>
              </a:pathLst>
            </a:custGeom>
            <a:solidFill>
              <a:srgbClr val="003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634" y="581405"/>
              <a:ext cx="8342376" cy="579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1448" y="965453"/>
              <a:ext cx="4587240" cy="579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6247" y="965453"/>
              <a:ext cx="591311" cy="579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191" y="1434845"/>
              <a:ext cx="8301228" cy="5791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191" y="1818894"/>
              <a:ext cx="7019544" cy="5791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3191" y="2202941"/>
              <a:ext cx="8394192" cy="5791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191" y="2672333"/>
              <a:ext cx="7271004" cy="5791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191" y="3056382"/>
              <a:ext cx="2582418" cy="5791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2229" y="3056382"/>
              <a:ext cx="5416296" cy="5791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191" y="3440429"/>
              <a:ext cx="8353044" cy="5791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429" y="3824477"/>
              <a:ext cx="2400300" cy="5791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191" y="4293870"/>
              <a:ext cx="3014472" cy="5791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31820" y="4293870"/>
              <a:ext cx="2574035" cy="5791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3191" y="4763261"/>
              <a:ext cx="7834122" cy="5791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429" y="5147309"/>
              <a:ext cx="1566671" cy="5791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87424" y="5147309"/>
              <a:ext cx="966977" cy="5791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83485" y="5147309"/>
              <a:ext cx="591312" cy="5791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01595" y="5147309"/>
              <a:ext cx="1548383" cy="5791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76600" y="5147309"/>
              <a:ext cx="5072634" cy="5791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3191" y="5531358"/>
              <a:ext cx="6327648" cy="5791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0827" y="1672844"/>
              <a:ext cx="215646" cy="2240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0827" y="2910332"/>
              <a:ext cx="215646" cy="2240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0827" y="4531867"/>
              <a:ext cx="215646" cy="22402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0827" y="5001259"/>
              <a:ext cx="215646" cy="22402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601027" y="672592"/>
            <a:ext cx="7946390" cy="54025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060575" marR="45720" indent="-1941195">
              <a:lnSpc>
                <a:spcPts val="3020"/>
              </a:lnSpc>
              <a:spcBef>
                <a:spcPts val="484"/>
              </a:spcBef>
              <a:tabLst>
                <a:tab pos="5753735" algn="l"/>
              </a:tabLst>
            </a:pPr>
            <a:r>
              <a:rPr sz="2800" b="1" spc="-20" dirty="0">
                <a:solidFill>
                  <a:srgbClr val="FFFF00"/>
                </a:solidFill>
                <a:latin typeface="Arial"/>
                <a:cs typeface="Arial"/>
              </a:rPr>
              <a:t>Последовательность</a:t>
            </a:r>
            <a:r>
              <a:rPr sz="2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внешних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sz="2800" b="1" spc="-20" dirty="0">
                <a:solidFill>
                  <a:srgbClr val="FFFF00"/>
                </a:solidFill>
                <a:latin typeface="Arial"/>
                <a:cs typeface="Arial"/>
              </a:rPr>
              <a:t>проявлений 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пубертатного</a:t>
            </a:r>
            <a:r>
              <a:rPr sz="2800" b="1" spc="-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развития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020"/>
              </a:lnSpc>
              <a:spcBef>
                <a:spcPts val="68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рост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тазовых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костей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усиление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отложения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жира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этой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области,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одновременно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появляются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изменения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молочных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железах</a:t>
            </a:r>
            <a:endParaRPr sz="2800">
              <a:latin typeface="Arial"/>
              <a:cs typeface="Arial"/>
            </a:endParaRPr>
          </a:p>
          <a:p>
            <a:pPr marL="12700" marR="139065">
              <a:lnSpc>
                <a:spcPts val="3020"/>
              </a:lnSpc>
              <a:spcBef>
                <a:spcPts val="68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начальные</a:t>
            </a:r>
            <a:r>
              <a:rPr sz="28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этапы</a:t>
            </a:r>
            <a:r>
              <a:rPr sz="28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появления</a:t>
            </a:r>
            <a:r>
              <a:rPr sz="28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лонного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оволосения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рост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малых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половых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губ,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утолщение</a:t>
            </a:r>
            <a:r>
              <a:rPr sz="28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слизистой</a:t>
            </a:r>
            <a:r>
              <a:rPr sz="28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оболочки</a:t>
            </a:r>
            <a:r>
              <a:rPr sz="28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влагалища,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рост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матки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  <a:tabLst>
                <a:tab pos="2751455" algn="l"/>
              </a:tabLst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подмышечное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оволосение</a:t>
            </a:r>
            <a:endParaRPr sz="2800">
              <a:latin typeface="Arial"/>
              <a:cs typeface="Arial"/>
            </a:endParaRPr>
          </a:p>
          <a:p>
            <a:pPr marL="12700" marR="540385">
              <a:lnSpc>
                <a:spcPts val="3020"/>
              </a:lnSpc>
              <a:spcBef>
                <a:spcPts val="720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появление</a:t>
            </a:r>
            <a:r>
              <a:rPr sz="2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первой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менструации,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обычно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через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99FF"/>
                </a:solidFill>
                <a:latin typeface="Arial"/>
                <a:cs typeface="Arial"/>
              </a:rPr>
              <a:t>1,5-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2</a:t>
            </a:r>
            <a:r>
              <a:rPr sz="2800" b="1" spc="-80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года</a:t>
            </a:r>
            <a:r>
              <a:rPr sz="2800" b="1" spc="-75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после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появления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первых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признаков</a:t>
            </a:r>
            <a:r>
              <a:rPr sz="2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полового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созревания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9927" y="120823"/>
            <a:ext cx="762649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постнатальном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908050"/>
            <a:ext cx="8785225" cy="5761355"/>
          </a:xfrm>
          <a:custGeom>
            <a:avLst/>
            <a:gdLst/>
            <a:ahLst/>
            <a:cxnLst/>
            <a:rect l="l" t="t" r="r" b="b"/>
            <a:pathLst>
              <a:path w="8785225" h="5761355">
                <a:moveTo>
                  <a:pt x="8785225" y="0"/>
                </a:moveTo>
                <a:lnTo>
                  <a:pt x="0" y="0"/>
                </a:lnTo>
                <a:lnTo>
                  <a:pt x="0" y="5761037"/>
                </a:lnTo>
                <a:lnTo>
                  <a:pt x="8785225" y="5761037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1376171"/>
            <a:ext cx="8435340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  <a:tab pos="5005705" algn="l"/>
              </a:tabLst>
            </a:pP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9900"/>
                </a:solidFill>
                <a:latin typeface="Corbel"/>
                <a:cs typeface="Corbel"/>
              </a:rPr>
              <a:t>ПУБЕРТАТНОМ</a:t>
            </a:r>
            <a:r>
              <a:rPr sz="24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периоде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половые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органы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постепенно приобретают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сходство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органами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взрослой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женщины.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Длина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влагалища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достигает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99FF"/>
                </a:solidFill>
                <a:latin typeface="Corbel"/>
                <a:cs typeface="Corbel"/>
              </a:rPr>
              <a:t>80-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100</a:t>
            </a:r>
            <a:r>
              <a:rPr sz="2400" b="1" spc="-5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мм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1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Своды</a:t>
            </a:r>
            <a:r>
              <a:rPr sz="24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хорошо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сформированы.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Corbel"/>
                <a:cs typeface="Corbel"/>
              </a:rPr>
              <a:t>Кольпоцитологические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картины</a:t>
            </a:r>
            <a:r>
              <a:rPr sz="2400" b="1" spc="-4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отражают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характерную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для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этого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периода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настраивающуюся </a:t>
            </a:r>
            <a:r>
              <a:rPr sz="2400" b="1" spc="-10" dirty="0">
                <a:solidFill>
                  <a:srgbClr val="FFFF00"/>
                </a:solidFill>
                <a:latin typeface="Corbel"/>
                <a:cs typeface="Corbel"/>
              </a:rPr>
              <a:t>цикличность</a:t>
            </a:r>
            <a:r>
              <a:rPr sz="2400" b="1" spc="-5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изменений</a:t>
            </a:r>
            <a:r>
              <a:rPr sz="24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во</a:t>
            </a:r>
            <a:r>
              <a:rPr sz="2400" b="1" spc="-7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влагалищном</a:t>
            </a:r>
            <a:r>
              <a:rPr sz="24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Corbel"/>
                <a:cs typeface="Corbel"/>
              </a:rPr>
              <a:t>эпителии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зависимости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от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дня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цикла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мазках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регистрируется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смена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четырех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степеней</a:t>
            </a:r>
            <a:r>
              <a:rPr sz="2400" b="1" spc="-65" dirty="0">
                <a:solidFill>
                  <a:srgbClr val="66FF33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33"/>
                </a:solidFill>
                <a:latin typeface="Corbel"/>
                <a:cs typeface="Corbel"/>
              </a:rPr>
              <a:t>пролиферации</a:t>
            </a:r>
            <a:r>
              <a:rPr sz="2400" b="1" dirty="0">
                <a:solidFill>
                  <a:srgbClr val="66FF33"/>
                </a:solidFill>
                <a:latin typeface="Corbel"/>
                <a:cs typeface="Corbel"/>
              </a:rPr>
              <a:t>	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(кариопикнотический индекс</a:t>
            </a:r>
            <a:r>
              <a:rPr sz="2400" b="1" spc="-7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даже</a:t>
            </a:r>
            <a:r>
              <a:rPr sz="24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в</a:t>
            </a:r>
            <a:r>
              <a:rPr sz="2400" b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середине</a:t>
            </a:r>
            <a:r>
              <a:rPr sz="2400" b="1" spc="-8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цикла</a:t>
            </a:r>
            <a:r>
              <a:rPr sz="2400" b="1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редко</a:t>
            </a:r>
            <a:r>
              <a:rPr sz="2400" b="1" spc="-6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FF"/>
                </a:solidFill>
                <a:latin typeface="Corbel"/>
                <a:cs typeface="Corbel"/>
              </a:rPr>
              <a:t>достигает</a:t>
            </a:r>
            <a:r>
              <a:rPr sz="2400" b="1" spc="-8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FF"/>
                </a:solidFill>
                <a:latin typeface="Corbel"/>
                <a:cs typeface="Corbel"/>
              </a:rPr>
              <a:t>60%),</a:t>
            </a:r>
            <a:r>
              <a:rPr sz="24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а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затем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признаки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9900"/>
                </a:solidFill>
                <a:latin typeface="Corbel"/>
                <a:cs typeface="Corbel"/>
              </a:rPr>
              <a:t>прогестероновой</a:t>
            </a:r>
            <a:r>
              <a:rPr sz="24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9900"/>
                </a:solidFill>
                <a:latin typeface="Corbel"/>
                <a:cs typeface="Corbel"/>
              </a:rPr>
              <a:t>стимуляции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1724" y="115800"/>
            <a:ext cx="739394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4" dirty="0"/>
              <a:t>Становление</a:t>
            </a:r>
            <a:r>
              <a:rPr sz="2800" spc="-110" dirty="0"/>
              <a:t> </a:t>
            </a:r>
            <a:r>
              <a:rPr sz="2800" spc="-114" dirty="0"/>
              <a:t>репродуктивной</a:t>
            </a:r>
            <a:r>
              <a:rPr sz="2800" spc="-110" dirty="0"/>
              <a:t> </a:t>
            </a:r>
            <a:r>
              <a:rPr sz="2800" spc="-105" dirty="0"/>
              <a:t>системы</a:t>
            </a:r>
            <a:r>
              <a:rPr sz="2800" spc="-114" dirty="0"/>
              <a:t> </a:t>
            </a:r>
            <a:r>
              <a:rPr sz="2800" dirty="0"/>
              <a:t>в</a:t>
            </a:r>
            <a:r>
              <a:rPr sz="2800" spc="-130" dirty="0"/>
              <a:t> </a:t>
            </a:r>
            <a:r>
              <a:rPr sz="2800" spc="-114" dirty="0"/>
              <a:t>постнатальном</a:t>
            </a:r>
            <a:r>
              <a:rPr sz="2800" spc="-110" dirty="0"/>
              <a:t> </a:t>
            </a:r>
            <a:r>
              <a:rPr sz="28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539750" y="1025525"/>
            <a:ext cx="8229600" cy="5572125"/>
          </a:xfrm>
          <a:custGeom>
            <a:avLst/>
            <a:gdLst/>
            <a:ahLst/>
            <a:cxnLst/>
            <a:rect l="l" t="t" r="r" b="b"/>
            <a:pathLst>
              <a:path w="8229600" h="5572125">
                <a:moveTo>
                  <a:pt x="8229600" y="0"/>
                </a:moveTo>
                <a:lnTo>
                  <a:pt x="0" y="0"/>
                </a:lnTo>
                <a:lnTo>
                  <a:pt x="0" y="5572125"/>
                </a:lnTo>
                <a:lnTo>
                  <a:pt x="8229600" y="5572125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7069" y="1029589"/>
            <a:ext cx="7808595" cy="496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4444"/>
              <a:buFont typeface="Wingdings"/>
              <a:buChar char=""/>
              <a:tabLst>
                <a:tab pos="354965" algn="l"/>
                <a:tab pos="2830830" algn="l"/>
              </a:tabLst>
            </a:pPr>
            <a:r>
              <a:rPr sz="3600" b="1" dirty="0">
                <a:solidFill>
                  <a:srgbClr val="FFFF00"/>
                </a:solidFill>
                <a:latin typeface="Corbel"/>
                <a:cs typeface="Corbel"/>
              </a:rPr>
              <a:t>Матка</a:t>
            </a:r>
            <a:r>
              <a:rPr sz="3600" b="1" spc="-114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быстро</a:t>
            </a:r>
            <a:r>
              <a:rPr sz="36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Corbel"/>
                <a:cs typeface="Corbel"/>
              </a:rPr>
              <a:t>увеличивается</a:t>
            </a:r>
            <a:r>
              <a:rPr sz="36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размерах:</a:t>
            </a:r>
            <a:r>
              <a:rPr sz="36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если</a:t>
            </a:r>
            <a:r>
              <a:rPr sz="36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в</a:t>
            </a:r>
            <a:r>
              <a:rPr sz="36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66FF"/>
                </a:solidFill>
                <a:latin typeface="Corbel"/>
                <a:cs typeface="Corbel"/>
              </a:rPr>
              <a:t>11-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12</a:t>
            </a:r>
            <a:r>
              <a:rPr sz="3600" b="1" spc="-8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лет</a:t>
            </a:r>
            <a:r>
              <a:rPr sz="36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средняя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масса</a:t>
            </a:r>
            <a:r>
              <a:rPr sz="36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ее</a:t>
            </a:r>
            <a:r>
              <a:rPr sz="36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равна</a:t>
            </a:r>
            <a:r>
              <a:rPr sz="36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6,6</a:t>
            </a:r>
            <a:r>
              <a:rPr sz="3600" b="1" spc="-8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66FF"/>
                </a:solidFill>
                <a:latin typeface="Corbel"/>
                <a:cs typeface="Corbel"/>
              </a:rPr>
              <a:t>г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36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то</a:t>
            </a:r>
            <a:r>
              <a:rPr sz="36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в</a:t>
            </a:r>
            <a:r>
              <a:rPr sz="36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16</a:t>
            </a:r>
            <a:r>
              <a:rPr sz="3600" b="1" spc="-8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лет</a:t>
            </a:r>
            <a:r>
              <a:rPr sz="36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Corbel"/>
                <a:cs typeface="Corbel"/>
              </a:rPr>
              <a:t>она </a:t>
            </a:r>
            <a:r>
              <a:rPr sz="3600" b="1" spc="-20" dirty="0">
                <a:solidFill>
                  <a:srgbClr val="FFFFFF"/>
                </a:solidFill>
                <a:latin typeface="Corbel"/>
                <a:cs typeface="Corbel"/>
              </a:rPr>
              <a:t>составляет</a:t>
            </a:r>
            <a:r>
              <a:rPr sz="36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23</a:t>
            </a:r>
            <a:r>
              <a:rPr sz="36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г</a:t>
            </a:r>
            <a:r>
              <a:rPr sz="36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(у</a:t>
            </a:r>
            <a:r>
              <a:rPr sz="36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нерожавшей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женщины</a:t>
            </a:r>
            <a:r>
              <a:rPr sz="36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6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46</a:t>
            </a:r>
            <a:r>
              <a:rPr sz="3600" b="1" spc="-8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66FF"/>
                </a:solidFill>
                <a:latin typeface="Corbel"/>
                <a:cs typeface="Corbel"/>
              </a:rPr>
              <a:t>г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).</a:t>
            </a:r>
            <a:r>
              <a:rPr sz="36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9900"/>
                </a:solidFill>
                <a:latin typeface="Corbel"/>
                <a:cs typeface="Corbel"/>
              </a:rPr>
              <a:t>Маточная</a:t>
            </a:r>
            <a:r>
              <a:rPr sz="3600" b="1" spc="-9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9900"/>
                </a:solidFill>
                <a:latin typeface="Corbel"/>
                <a:cs typeface="Corbel"/>
              </a:rPr>
              <a:t>артерия </a:t>
            </a:r>
            <a:r>
              <a:rPr sz="3600" b="1" spc="-20" dirty="0">
                <a:solidFill>
                  <a:srgbClr val="FFFFFF"/>
                </a:solidFill>
                <a:latin typeface="Corbel"/>
                <a:cs typeface="Corbel"/>
              </a:rPr>
              <a:t>окончательно</a:t>
            </a:r>
            <a:r>
              <a:rPr sz="36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orbel"/>
                <a:cs typeface="Corbel"/>
              </a:rPr>
              <a:t>располагается</a:t>
            </a:r>
            <a:r>
              <a:rPr sz="36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вдоль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боковой</a:t>
            </a:r>
            <a:r>
              <a:rPr sz="3600" b="1" spc="-1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поверхности</a:t>
            </a:r>
            <a:r>
              <a:rPr sz="3600" b="1" spc="-1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матки; появляется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некоторая</a:t>
            </a:r>
            <a:r>
              <a:rPr sz="36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извилистость </a:t>
            </a:r>
            <a:r>
              <a:rPr sz="3600" b="1" dirty="0">
                <a:solidFill>
                  <a:srgbClr val="FFFFFF"/>
                </a:solidFill>
                <a:latin typeface="Corbel"/>
                <a:cs typeface="Corbel"/>
              </a:rPr>
              <a:t>этого</a:t>
            </a:r>
            <a:r>
              <a:rPr sz="36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orbel"/>
                <a:cs typeface="Corbel"/>
              </a:rPr>
              <a:t>сосуда.</a:t>
            </a:r>
            <a:endParaRPr sz="3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1125537"/>
            <a:ext cx="8569325" cy="5040630"/>
          </a:xfrm>
          <a:custGeom>
            <a:avLst/>
            <a:gdLst/>
            <a:ahLst/>
            <a:cxnLst/>
            <a:rect l="l" t="t" r="r" b="b"/>
            <a:pathLst>
              <a:path w="8569325" h="5040630">
                <a:moveTo>
                  <a:pt x="8569325" y="0"/>
                </a:moveTo>
                <a:lnTo>
                  <a:pt x="0" y="0"/>
                </a:lnTo>
                <a:lnTo>
                  <a:pt x="0" y="5040312"/>
                </a:lnTo>
                <a:lnTo>
                  <a:pt x="8569325" y="5040312"/>
                </a:lnTo>
                <a:lnTo>
                  <a:pt x="85693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8145" y="1132649"/>
            <a:ext cx="8310880" cy="4016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D6ECFF"/>
              </a:buClr>
              <a:buSzPct val="95312"/>
              <a:buFont typeface="Wingdings"/>
              <a:buChar char=""/>
              <a:tabLst>
                <a:tab pos="355600" algn="l"/>
                <a:tab pos="776605" algn="l"/>
              </a:tabLst>
            </a:pPr>
            <a:r>
              <a:rPr sz="3200" b="1" spc="-50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	</a:t>
            </a: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антенатальном</a:t>
            </a:r>
            <a:r>
              <a:rPr sz="3200" b="1" spc="-12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периоде</a:t>
            </a:r>
            <a:r>
              <a:rPr sz="3200" b="1" spc="-13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66FF"/>
                </a:solidFill>
                <a:latin typeface="Corbel"/>
                <a:cs typeface="Corbel"/>
              </a:rPr>
              <a:t>(эмбриональном </a:t>
            </a:r>
            <a:r>
              <a:rPr sz="3200" b="1" dirty="0">
                <a:solidFill>
                  <a:srgbClr val="FF66FF"/>
                </a:solidFill>
                <a:latin typeface="Corbel"/>
                <a:cs typeface="Corbel"/>
              </a:rPr>
              <a:t>и</a:t>
            </a:r>
            <a:r>
              <a:rPr sz="32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66FF"/>
                </a:solidFill>
                <a:latin typeface="Corbel"/>
                <a:cs typeface="Corbel"/>
              </a:rPr>
              <a:t>фетальном)</a:t>
            </a:r>
            <a:r>
              <a:rPr sz="32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происходит </a:t>
            </a:r>
            <a:r>
              <a:rPr sz="3200" b="1" spc="-20" dirty="0">
                <a:solidFill>
                  <a:srgbClr val="FFFF00"/>
                </a:solidFill>
                <a:latin typeface="Corbel"/>
                <a:cs typeface="Corbel"/>
              </a:rPr>
              <a:t>морфологическое</a:t>
            </a:r>
            <a:r>
              <a:rPr sz="32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orbel"/>
                <a:cs typeface="Corbel"/>
              </a:rPr>
              <a:t>развитие</a:t>
            </a:r>
            <a:r>
              <a:rPr sz="32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spc="-50" dirty="0">
                <a:solidFill>
                  <a:srgbClr val="FFFF00"/>
                </a:solidFill>
                <a:latin typeface="Corbel"/>
                <a:cs typeface="Corbel"/>
              </a:rPr>
              <a:t>и </a:t>
            </a: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функциональное</a:t>
            </a:r>
            <a:r>
              <a:rPr sz="32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orbel"/>
                <a:cs typeface="Corbel"/>
              </a:rPr>
              <a:t>становление</a:t>
            </a:r>
            <a:r>
              <a:rPr sz="32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всех</a:t>
            </a:r>
            <a:r>
              <a:rPr sz="32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звеньев </a:t>
            </a:r>
            <a:r>
              <a:rPr sz="3200" b="1" spc="-20" dirty="0">
                <a:solidFill>
                  <a:srgbClr val="FFFFFF"/>
                </a:solidFill>
                <a:latin typeface="Corbel"/>
                <a:cs typeface="Corbel"/>
              </a:rPr>
              <a:t>репродуктивной</a:t>
            </a:r>
            <a:r>
              <a:rPr sz="32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системы.</a:t>
            </a:r>
            <a:endParaRPr sz="3200">
              <a:latin typeface="Corbel"/>
              <a:cs typeface="Corbel"/>
            </a:endParaRPr>
          </a:p>
          <a:p>
            <a:pPr marL="355600" marR="912494" indent="-342900">
              <a:lnSpc>
                <a:spcPct val="100000"/>
              </a:lnSpc>
              <a:spcBef>
                <a:spcPts val="705"/>
              </a:spcBef>
              <a:buClr>
                <a:srgbClr val="D6ECFF"/>
              </a:buClr>
              <a:buSzPct val="95312"/>
              <a:buFont typeface="Wingdings"/>
              <a:buChar char=""/>
              <a:tabLst>
                <a:tab pos="355600" algn="l"/>
              </a:tabLst>
            </a:pP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Чрезвычайно</a:t>
            </a:r>
            <a:r>
              <a:rPr sz="32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важное</a:t>
            </a:r>
            <a:r>
              <a:rPr sz="32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значение</a:t>
            </a:r>
            <a:r>
              <a:rPr sz="32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Corbel"/>
                <a:cs typeface="Corbel"/>
              </a:rPr>
              <a:t>в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становлении</a:t>
            </a:r>
            <a:r>
              <a:rPr sz="32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Corbel"/>
                <a:cs typeface="Corbel"/>
              </a:rPr>
              <a:t>репродуктивной</a:t>
            </a:r>
            <a:r>
              <a:rPr sz="32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orbel"/>
                <a:cs typeface="Corbel"/>
              </a:rPr>
              <a:t>системы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имеет</a:t>
            </a:r>
            <a:r>
              <a:rPr sz="3200" b="1" spc="-1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rbel"/>
                <a:cs typeface="Corbel"/>
              </a:rPr>
              <a:t>развитие</a:t>
            </a:r>
            <a:r>
              <a:rPr sz="32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Corbel"/>
                <a:cs typeface="Corbel"/>
              </a:rPr>
              <a:t>ГИПОТАЛАМУСА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5817" y="-88757"/>
            <a:ext cx="781297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Становление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репродуктивной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системы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в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постнатальном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периоде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0825" y="509777"/>
            <a:ext cx="8853170" cy="6159500"/>
            <a:chOff x="250825" y="509777"/>
            <a:chExt cx="8853170" cy="6159500"/>
          </a:xfrm>
        </p:grpSpPr>
        <p:sp>
          <p:nvSpPr>
            <p:cNvPr id="5" name="object 5"/>
            <p:cNvSpPr/>
            <p:nvPr/>
          </p:nvSpPr>
          <p:spPr>
            <a:xfrm>
              <a:off x="250825" y="620712"/>
              <a:ext cx="8714105" cy="6048375"/>
            </a:xfrm>
            <a:custGeom>
              <a:avLst/>
              <a:gdLst/>
              <a:ahLst/>
              <a:cxnLst/>
              <a:rect l="l" t="t" r="r" b="b"/>
              <a:pathLst>
                <a:path w="8714105" h="6048375">
                  <a:moveTo>
                    <a:pt x="8713787" y="0"/>
                  </a:moveTo>
                  <a:lnTo>
                    <a:pt x="0" y="0"/>
                  </a:lnTo>
                  <a:lnTo>
                    <a:pt x="0" y="6048375"/>
                  </a:lnTo>
                  <a:lnTo>
                    <a:pt x="8713787" y="6048375"/>
                  </a:lnTo>
                  <a:lnTo>
                    <a:pt x="8713787" y="0"/>
                  </a:lnTo>
                  <a:close/>
                </a:path>
              </a:pathLst>
            </a:custGeom>
            <a:solidFill>
              <a:srgbClr val="003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820" y="509777"/>
              <a:ext cx="7165848" cy="579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" y="893825"/>
              <a:ext cx="4437888" cy="579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9328" y="893825"/>
              <a:ext cx="2415539" cy="579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3190" y="893825"/>
              <a:ext cx="1816608" cy="5791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18881" y="893825"/>
              <a:ext cx="670559" cy="5791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16061" y="893825"/>
              <a:ext cx="868679" cy="5791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12302" y="893825"/>
              <a:ext cx="591311" cy="5791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820" y="1277873"/>
              <a:ext cx="3682746" cy="5791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5888" y="1277873"/>
              <a:ext cx="670560" cy="5791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73067" y="1277873"/>
              <a:ext cx="1557527" cy="5791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58155" y="1277873"/>
              <a:ext cx="3325367" cy="5791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4058" y="1661922"/>
              <a:ext cx="2787396" cy="5791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9776" y="1661922"/>
              <a:ext cx="1816607" cy="5791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5467" y="1661922"/>
              <a:ext cx="670560" cy="5791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21885" y="1661922"/>
              <a:ext cx="4216908" cy="5791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67116" y="1661922"/>
              <a:ext cx="672083" cy="5791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4820" y="2045969"/>
              <a:ext cx="2429256" cy="5791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1635" y="2045969"/>
              <a:ext cx="670560" cy="5791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17292" y="2045969"/>
              <a:ext cx="2839211" cy="5791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84826" y="2045969"/>
              <a:ext cx="2846831" cy="5791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4820" y="2430017"/>
              <a:ext cx="7513320" cy="57912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4820" y="2814066"/>
              <a:ext cx="6551676" cy="5791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4820" y="3198113"/>
              <a:ext cx="7066026" cy="5791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4820" y="3667505"/>
              <a:ext cx="7840218" cy="5791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4820" y="4051554"/>
              <a:ext cx="7417308" cy="5791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4820" y="4435601"/>
              <a:ext cx="5770626" cy="5791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63767" y="4435601"/>
              <a:ext cx="2334767" cy="57911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4820" y="4819649"/>
              <a:ext cx="2704338" cy="5791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9" y="4819649"/>
              <a:ext cx="591312" cy="57911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15589" y="4819649"/>
              <a:ext cx="1978152" cy="5791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22826" y="4819649"/>
              <a:ext cx="591312" cy="5791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40935" y="4819649"/>
              <a:ext cx="1776222" cy="5791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44717" y="4819649"/>
              <a:ext cx="2282951" cy="57911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4820" y="5203698"/>
              <a:ext cx="6556248" cy="5791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4058" y="5587745"/>
              <a:ext cx="2984754" cy="57912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72967" y="5587745"/>
              <a:ext cx="1962911" cy="5791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2264" y="747966"/>
              <a:ext cx="215646" cy="2240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2264" y="3905694"/>
              <a:ext cx="215646" cy="224027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72109" y="601154"/>
            <a:ext cx="8192134" cy="55302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  <a:tabLst>
                <a:tab pos="2809875" algn="l"/>
                <a:tab pos="541718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Возрастными</a:t>
            </a:r>
            <a:r>
              <a:rPr sz="28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границами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собственно </a:t>
            </a:r>
            <a:r>
              <a:rPr sz="2800" b="1" spc="-10" dirty="0">
                <a:solidFill>
                  <a:srgbClr val="FF9900"/>
                </a:solidFill>
                <a:latin typeface="Arial"/>
                <a:cs typeface="Arial"/>
              </a:rPr>
              <a:t>пубертатного</a:t>
            </a:r>
            <a:r>
              <a:rPr sz="2800" b="1" spc="-13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Arial"/>
                <a:cs typeface="Arial"/>
              </a:rPr>
              <a:t>периода</a:t>
            </a:r>
            <a:r>
              <a:rPr sz="2800" b="1" spc="-105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являются: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начало</a:t>
            </a:r>
            <a:r>
              <a:rPr sz="2800" b="1" spc="-12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–</a:t>
            </a:r>
            <a:r>
              <a:rPr sz="2800" b="1" spc="-11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66FF"/>
                </a:solidFill>
                <a:latin typeface="Arial"/>
                <a:cs typeface="Arial"/>
              </a:rPr>
              <a:t>12-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14</a:t>
            </a:r>
            <a:r>
              <a:rPr sz="2800" b="1" spc="-7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66FF"/>
                </a:solidFill>
                <a:latin typeface="Arial"/>
                <a:cs typeface="Arial"/>
              </a:rPr>
              <a:t>лет,</a:t>
            </a:r>
            <a:r>
              <a:rPr sz="2800" b="1" spc="-9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окончание</a:t>
            </a:r>
            <a:r>
              <a:rPr sz="2800" b="1" spc="-7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–</a:t>
            </a:r>
            <a:r>
              <a:rPr sz="2800" b="1" spc="-70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18</a:t>
            </a:r>
            <a:r>
              <a:rPr sz="2800" b="1" spc="-65" dirty="0">
                <a:solidFill>
                  <a:srgbClr val="FF66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Arial"/>
                <a:cs typeface="Arial"/>
              </a:rPr>
              <a:t>лет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клиническими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признаками: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начало</a:t>
            </a:r>
            <a:r>
              <a:rPr sz="2800" b="1" spc="-10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–</a:t>
            </a:r>
            <a:r>
              <a:rPr sz="2800" b="1" spc="-9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первая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менструация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окончание</a:t>
            </a:r>
            <a:r>
              <a:rPr sz="2800" b="1" spc="-13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–</a:t>
            </a:r>
            <a:r>
              <a:rPr sz="2800" b="1" spc="-12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становление</a:t>
            </a:r>
            <a:r>
              <a:rPr sz="2800" b="1" spc="-12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овуляторных менструальных</a:t>
            </a:r>
            <a:r>
              <a:rPr sz="2800" b="1" spc="-10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циклов,</a:t>
            </a:r>
            <a:r>
              <a:rPr sz="2800" b="1" spc="-10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способность</a:t>
            </a:r>
            <a:r>
              <a:rPr sz="2800" b="1" spc="-9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66FF33"/>
                </a:solidFill>
                <a:latin typeface="Arial"/>
                <a:cs typeface="Arial"/>
              </a:rPr>
              <a:t>к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воспроизведению</a:t>
            </a:r>
            <a:r>
              <a:rPr sz="2800" b="1" spc="-8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вида</a:t>
            </a:r>
            <a:r>
              <a:rPr sz="2800" b="1" spc="-70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(зачатию, вынашиванию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	и</a:t>
            </a:r>
            <a:r>
              <a:rPr sz="2800" b="1" spc="-6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66FF33"/>
                </a:solidFill>
                <a:latin typeface="Arial"/>
                <a:cs typeface="Arial"/>
              </a:rPr>
              <a:t>рождению</a:t>
            </a:r>
            <a:r>
              <a:rPr sz="2800" b="1" spc="-65" dirty="0">
                <a:solidFill>
                  <a:srgbClr val="66FF3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66FF33"/>
                </a:solidFill>
                <a:latin typeface="Arial"/>
                <a:cs typeface="Arial"/>
              </a:rPr>
              <a:t>ребенка)</a:t>
            </a:r>
            <a:endParaRPr sz="2800">
              <a:latin typeface="Arial"/>
              <a:cs typeface="Arial"/>
            </a:endParaRPr>
          </a:p>
          <a:p>
            <a:pPr marL="12700" marR="900430">
              <a:lnSpc>
                <a:spcPts val="3020"/>
              </a:lnSpc>
              <a:spcBef>
                <a:spcPts val="705"/>
              </a:spcBef>
              <a:tabLst>
                <a:tab pos="2720975" algn="l"/>
                <a:tab pos="505269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основе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физиологических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	изменений</a:t>
            </a:r>
            <a:r>
              <a:rPr sz="28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организме</a:t>
            </a:r>
            <a:r>
              <a:rPr sz="2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девочки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период</a:t>
            </a:r>
            <a:r>
              <a:rPr sz="2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полового созревания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лежат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изменения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в</a:t>
            </a:r>
            <a:r>
              <a:rPr sz="2800" b="1" spc="-100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Arial"/>
                <a:cs typeface="Arial"/>
              </a:rPr>
              <a:t>системе </a:t>
            </a:r>
            <a:r>
              <a:rPr sz="2800" b="1" spc="-35" dirty="0">
                <a:solidFill>
                  <a:srgbClr val="FF99FF"/>
                </a:solidFill>
                <a:latin typeface="Arial"/>
                <a:cs typeface="Arial"/>
              </a:rPr>
              <a:t>гипоталамус-</a:t>
            </a:r>
            <a:r>
              <a:rPr sz="2800" b="1" spc="-10" dirty="0">
                <a:solidFill>
                  <a:srgbClr val="FF99FF"/>
                </a:solidFill>
                <a:latin typeface="Arial"/>
                <a:cs typeface="Arial"/>
              </a:rPr>
              <a:t>гипофиз-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гонады,</a:t>
            </a:r>
            <a:r>
              <a:rPr sz="2800" b="1" spc="-25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в</a:t>
            </a:r>
            <a:r>
              <a:rPr sz="2800" b="1" spc="5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99FF"/>
                </a:solidFill>
                <a:latin typeface="Arial"/>
                <a:cs typeface="Arial"/>
              </a:rPr>
              <a:t>других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железах</a:t>
            </a:r>
            <a:r>
              <a:rPr sz="2800" b="1" spc="-110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внутренней</a:t>
            </a:r>
            <a:r>
              <a:rPr sz="2800" b="1" spc="-105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секреции</a:t>
            </a:r>
            <a:r>
              <a:rPr sz="2800" b="1" spc="-85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и</a:t>
            </a:r>
            <a:r>
              <a:rPr sz="2800" b="1" spc="-100" dirty="0">
                <a:solidFill>
                  <a:srgbClr val="FF99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99FF"/>
                </a:solidFill>
                <a:latin typeface="Arial"/>
                <a:cs typeface="Arial"/>
              </a:rPr>
              <a:t>в </a:t>
            </a:r>
            <a:r>
              <a:rPr sz="2800" b="1" spc="-10" dirty="0">
                <a:solidFill>
                  <a:srgbClr val="FF99FF"/>
                </a:solidFill>
                <a:latin typeface="Arial"/>
                <a:cs typeface="Arial"/>
              </a:rPr>
              <a:t>эффекторных</a:t>
            </a:r>
            <a:r>
              <a:rPr sz="2800" b="1" dirty="0">
                <a:solidFill>
                  <a:srgbClr val="FF99F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FF99FF"/>
                </a:solidFill>
                <a:latin typeface="Arial"/>
                <a:cs typeface="Arial"/>
              </a:rPr>
              <a:t>органах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188912"/>
            <a:ext cx="8714105" cy="6480175"/>
          </a:xfrm>
          <a:custGeom>
            <a:avLst/>
            <a:gdLst/>
            <a:ahLst/>
            <a:cxnLst/>
            <a:rect l="l" t="t" r="r" b="b"/>
            <a:pathLst>
              <a:path w="8714105" h="6480175">
                <a:moveTo>
                  <a:pt x="8713787" y="0"/>
                </a:moveTo>
                <a:lnTo>
                  <a:pt x="0" y="0"/>
                </a:lnTo>
                <a:lnTo>
                  <a:pt x="0" y="6480175"/>
                </a:lnTo>
                <a:lnTo>
                  <a:pt x="8713787" y="6480175"/>
                </a:lnTo>
                <a:lnTo>
                  <a:pt x="8713787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8145" y="136588"/>
            <a:ext cx="8279765" cy="589915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895350" marR="407034" algn="ctr">
              <a:lnSpc>
                <a:spcPct val="80000"/>
              </a:lnSpc>
              <a:spcBef>
                <a:spcPts val="675"/>
              </a:spcBef>
            </a:pPr>
            <a:r>
              <a:rPr sz="2400" b="1" spc="-25" dirty="0">
                <a:solidFill>
                  <a:srgbClr val="66FF66"/>
                </a:solidFill>
                <a:latin typeface="Corbel"/>
                <a:cs typeface="Corbel"/>
              </a:rPr>
              <a:t>Регуляция</a:t>
            </a:r>
            <a:r>
              <a:rPr sz="2400" b="1" spc="-8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репродуктивной</a:t>
            </a:r>
            <a:r>
              <a:rPr sz="2400" b="1" spc="-9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функции</a:t>
            </a:r>
            <a:r>
              <a:rPr sz="2400" b="1" spc="-8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базируется</a:t>
            </a:r>
            <a:r>
              <a:rPr sz="2400" b="1" spc="-7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66FF66"/>
                </a:solidFill>
                <a:latin typeface="Corbel"/>
                <a:cs typeface="Corbel"/>
              </a:rPr>
              <a:t>на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взаимодействии</a:t>
            </a:r>
            <a:r>
              <a:rPr sz="2400" b="1" spc="-5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5</a:t>
            </a:r>
            <a:r>
              <a:rPr sz="2400" b="1" spc="-2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основных</a:t>
            </a:r>
            <a:r>
              <a:rPr sz="2400" b="1" spc="-4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уровней</a:t>
            </a:r>
            <a:r>
              <a:rPr sz="2400" b="1" spc="-3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единой нейрогуморальной</a:t>
            </a:r>
            <a:r>
              <a:rPr sz="2400" b="1" spc="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цепи:</a:t>
            </a:r>
            <a:endParaRPr sz="2400">
              <a:latin typeface="Corbel"/>
              <a:cs typeface="Corbel"/>
            </a:endParaRPr>
          </a:p>
          <a:p>
            <a:pPr marL="354965" marR="470534" indent="-342900">
              <a:lnSpc>
                <a:spcPts val="2300"/>
              </a:lnSpc>
              <a:spcBef>
                <a:spcPts val="68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1</a:t>
            </a:r>
            <a:r>
              <a:rPr sz="24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наиболее</a:t>
            </a:r>
            <a:r>
              <a:rPr sz="24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высокий</a:t>
            </a:r>
            <a:r>
              <a:rPr sz="24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уровень</a:t>
            </a:r>
            <a:r>
              <a:rPr sz="24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регуляции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33CCFF"/>
                </a:solidFill>
                <a:latin typeface="Corbel"/>
                <a:cs typeface="Corbel"/>
              </a:rPr>
              <a:t>секреторные </a:t>
            </a:r>
            <a:r>
              <a:rPr sz="2400" b="1" dirty="0">
                <a:solidFill>
                  <a:srgbClr val="33CCFF"/>
                </a:solidFill>
                <a:latin typeface="Corbel"/>
                <a:cs typeface="Corbel"/>
              </a:rPr>
              <a:t>ядра</a:t>
            </a:r>
            <a:r>
              <a:rPr sz="2400" b="1" spc="-85" dirty="0">
                <a:solidFill>
                  <a:srgbClr val="33CC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33CCFF"/>
                </a:solidFill>
                <a:latin typeface="Corbel"/>
                <a:cs typeface="Corbel"/>
              </a:rPr>
              <a:t>гипоталамуса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которые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регулируют</a:t>
            </a:r>
            <a:r>
              <a:rPr sz="24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секрецию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нейрогормонов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гипоталамусе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это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экстрагипоталамические</a:t>
            </a:r>
            <a:r>
              <a:rPr sz="24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структуры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мозга</a:t>
            </a:r>
            <a:endParaRPr sz="2400">
              <a:latin typeface="Corbel"/>
              <a:cs typeface="Corbel"/>
            </a:endParaRPr>
          </a:p>
          <a:p>
            <a:pPr marL="355600" marR="546100" indent="-342900">
              <a:lnSpc>
                <a:spcPct val="80000"/>
              </a:lnSpc>
              <a:spcBef>
                <a:spcPts val="73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5600" algn="l"/>
              </a:tabLst>
            </a:pP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2</a:t>
            </a:r>
            <a:r>
              <a:rPr sz="24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уровень</a:t>
            </a:r>
            <a:r>
              <a:rPr sz="24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33CCFF"/>
                </a:solidFill>
                <a:latin typeface="Corbel"/>
                <a:cs typeface="Corbel"/>
              </a:rPr>
              <a:t>гипоталамус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здесь</a:t>
            </a:r>
            <a:r>
              <a:rPr sz="24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образуются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рилизинг- гормоны</a:t>
            </a:r>
            <a:endParaRPr sz="24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spcBef>
                <a:spcPts val="125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3</a:t>
            </a:r>
            <a:r>
              <a:rPr sz="24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уровень</a:t>
            </a:r>
            <a:r>
              <a:rPr sz="2400" b="1" spc="-3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33CCFF"/>
                </a:solidFill>
                <a:latin typeface="Corbel"/>
                <a:cs typeface="Corbel"/>
              </a:rPr>
              <a:t>гипофиз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нем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образуются</a:t>
            </a:r>
            <a:r>
              <a:rPr sz="2400" b="1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гонадотропины</a:t>
            </a:r>
            <a:endParaRPr sz="2400">
              <a:latin typeface="Corbel"/>
              <a:cs typeface="Corbel"/>
            </a:endParaRPr>
          </a:p>
          <a:p>
            <a:pPr marL="355600" marR="5080" indent="-343535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5600" algn="l"/>
              </a:tabLst>
            </a:pP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4</a:t>
            </a:r>
            <a:r>
              <a:rPr sz="2400" b="1" spc="-4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уровень</a:t>
            </a:r>
            <a:r>
              <a:rPr sz="2400" b="1" spc="-2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4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33CCFF"/>
                </a:solidFill>
                <a:latin typeface="Corbel"/>
                <a:cs typeface="Corbel"/>
              </a:rPr>
              <a:t>яичники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них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образуются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половые</a:t>
            </a:r>
            <a:r>
              <a:rPr sz="24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гормоны: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эстрогены,</a:t>
            </a:r>
            <a:r>
              <a:rPr sz="24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прогестагены,</a:t>
            </a:r>
            <a:r>
              <a:rPr sz="24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андрогены</a:t>
            </a:r>
            <a:endParaRPr sz="2400">
              <a:latin typeface="Corbel"/>
              <a:cs typeface="Corbel"/>
            </a:endParaRPr>
          </a:p>
          <a:p>
            <a:pPr marL="354965" marR="481330" indent="-342900">
              <a:lnSpc>
                <a:spcPts val="2300"/>
              </a:lnSpc>
              <a:spcBef>
                <a:spcPts val="680"/>
              </a:spcBef>
              <a:buClr>
                <a:srgbClr val="D6ECFF"/>
              </a:buClr>
              <a:buSzPct val="93750"/>
              <a:buFont typeface="Wingdings"/>
              <a:buChar char=""/>
              <a:tabLst>
                <a:tab pos="354965" algn="l"/>
              </a:tabLst>
            </a:pP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5</a:t>
            </a:r>
            <a:r>
              <a:rPr sz="2400" b="1" spc="-5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66FF"/>
                </a:solidFill>
                <a:latin typeface="Corbel"/>
                <a:cs typeface="Corbel"/>
              </a:rPr>
              <a:t>уровень</a:t>
            </a:r>
            <a:r>
              <a:rPr sz="2400" b="1" spc="-3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33CCFF"/>
                </a:solidFill>
                <a:latin typeface="Corbel"/>
                <a:cs typeface="Corbel"/>
              </a:rPr>
              <a:t>кора</a:t>
            </a:r>
            <a:r>
              <a:rPr sz="2400" b="1" spc="-25" dirty="0">
                <a:solidFill>
                  <a:srgbClr val="33CCFF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33CCFF"/>
                </a:solidFill>
                <a:latin typeface="Corbel"/>
                <a:cs typeface="Corbel"/>
              </a:rPr>
              <a:t>надпочечников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4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где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образуются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андрогены,</a:t>
            </a:r>
            <a:r>
              <a:rPr sz="24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эстрогены,</a:t>
            </a:r>
            <a:r>
              <a:rPr sz="24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rbel"/>
                <a:cs typeface="Corbel"/>
              </a:rPr>
              <a:t>гестагены,</a:t>
            </a:r>
            <a:r>
              <a:rPr sz="24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Corbel"/>
                <a:cs typeface="Corbel"/>
              </a:rPr>
              <a:t>глюкокортикоиды</a:t>
            </a:r>
            <a:r>
              <a:rPr sz="24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orbel"/>
                <a:cs typeface="Corbel"/>
              </a:rPr>
              <a:t>и </a:t>
            </a:r>
            <a:r>
              <a:rPr sz="2400" b="1" spc="-10" dirty="0">
                <a:solidFill>
                  <a:srgbClr val="FFFFFF"/>
                </a:solidFill>
                <a:latin typeface="Corbel"/>
                <a:cs typeface="Corbel"/>
              </a:rPr>
              <a:t>минералокортикоиды</a:t>
            </a:r>
            <a:endParaRPr sz="2400">
              <a:latin typeface="Corbel"/>
              <a:cs typeface="Corbel"/>
            </a:endParaRPr>
          </a:p>
          <a:p>
            <a:pPr marL="1221740" marR="665480" indent="-345440">
              <a:lnSpc>
                <a:spcPts val="2300"/>
              </a:lnSpc>
              <a:spcBef>
                <a:spcPts val="715"/>
              </a:spcBef>
            </a:pP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Нормальная</a:t>
            </a:r>
            <a:r>
              <a:rPr sz="2400" b="1" spc="-8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репродуктивная</a:t>
            </a:r>
            <a:r>
              <a:rPr sz="2400" b="1" spc="-8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функция</a:t>
            </a:r>
            <a:r>
              <a:rPr sz="2400" b="1" spc="-8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зависит</a:t>
            </a:r>
            <a:r>
              <a:rPr sz="2400" b="1" spc="-9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66FF66"/>
                </a:solidFill>
                <a:latin typeface="Corbel"/>
                <a:cs typeface="Corbel"/>
              </a:rPr>
              <a:t>от </a:t>
            </a: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функционального</a:t>
            </a:r>
            <a:r>
              <a:rPr sz="2400" b="1" spc="-5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состояния</a:t>
            </a:r>
            <a:r>
              <a:rPr sz="2400" b="1" spc="-2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этих</a:t>
            </a:r>
            <a:r>
              <a:rPr sz="2400" b="1" spc="-4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органов</a:t>
            </a:r>
            <a:r>
              <a:rPr sz="2400" b="1" spc="-40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dirty="0">
                <a:solidFill>
                  <a:srgbClr val="66FF66"/>
                </a:solidFill>
                <a:latin typeface="Corbel"/>
                <a:cs typeface="Corbel"/>
              </a:rPr>
              <a:t>и</a:t>
            </a:r>
            <a:r>
              <a:rPr sz="2400" b="1" spc="-35" dirty="0">
                <a:solidFill>
                  <a:srgbClr val="66FF66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66FF66"/>
                </a:solidFill>
                <a:latin typeface="Corbel"/>
                <a:cs typeface="Corbel"/>
              </a:rPr>
              <a:t>их</a:t>
            </a:r>
            <a:endParaRPr sz="2400">
              <a:latin typeface="Corbel"/>
              <a:cs typeface="Corbel"/>
            </a:endParaRPr>
          </a:p>
          <a:p>
            <a:pPr marL="3260090">
              <a:lnSpc>
                <a:spcPts val="2330"/>
              </a:lnSpc>
            </a:pPr>
            <a:r>
              <a:rPr sz="2400" b="1" spc="-10" dirty="0">
                <a:solidFill>
                  <a:srgbClr val="66FF66"/>
                </a:solidFill>
                <a:latin typeface="Corbel"/>
                <a:cs typeface="Corbel"/>
              </a:rPr>
              <a:t>взаимодействия</a:t>
            </a:r>
            <a:r>
              <a:rPr sz="2400" spc="-10" dirty="0">
                <a:solidFill>
                  <a:srgbClr val="66FF66"/>
                </a:solidFill>
                <a:latin typeface="Corbel"/>
                <a:cs typeface="Corbel"/>
              </a:rPr>
              <a:t>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187" y="404825"/>
            <a:ext cx="7921625" cy="61928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3519" y="293306"/>
            <a:ext cx="5154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/>
              <a:t>Созревание</a:t>
            </a:r>
            <a:r>
              <a:rPr sz="2400" spc="-185" dirty="0"/>
              <a:t> </a:t>
            </a:r>
            <a:r>
              <a:rPr sz="2400" spc="-105" dirty="0"/>
              <a:t>репродуктивной</a:t>
            </a:r>
            <a:r>
              <a:rPr sz="2400" spc="-180" dirty="0"/>
              <a:t> </a:t>
            </a:r>
            <a:r>
              <a:rPr sz="2400" spc="-65" dirty="0"/>
              <a:t>системы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457200" y="981075"/>
            <a:ext cx="8229600" cy="5616575"/>
          </a:xfrm>
          <a:custGeom>
            <a:avLst/>
            <a:gdLst/>
            <a:ahLst/>
            <a:cxnLst/>
            <a:rect l="l" t="t" r="r" b="b"/>
            <a:pathLst>
              <a:path w="8229600" h="5616575">
                <a:moveTo>
                  <a:pt x="8229600" y="0"/>
                </a:moveTo>
                <a:lnTo>
                  <a:pt x="0" y="0"/>
                </a:lnTo>
                <a:lnTo>
                  <a:pt x="0" y="5616575"/>
                </a:lnTo>
                <a:lnTo>
                  <a:pt x="8229600" y="5616575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4519" y="989710"/>
            <a:ext cx="7441565" cy="523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277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В</a:t>
            </a:r>
            <a:r>
              <a:rPr sz="30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основе</a:t>
            </a:r>
            <a:r>
              <a:rPr sz="3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процесса</a:t>
            </a:r>
            <a:r>
              <a:rPr sz="3000" b="1" spc="-4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–</a:t>
            </a:r>
            <a:r>
              <a:rPr sz="3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взаимодействие</a:t>
            </a:r>
            <a:r>
              <a:rPr sz="3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2-</a:t>
            </a:r>
            <a:r>
              <a:rPr sz="3000" b="1" spc="-50" dirty="0">
                <a:solidFill>
                  <a:srgbClr val="FFFF00"/>
                </a:solidFill>
                <a:latin typeface="Corbel"/>
                <a:cs typeface="Corbel"/>
              </a:rPr>
              <a:t>х</a:t>
            </a:r>
            <a:endParaRPr sz="3000">
              <a:latin typeface="Corbel"/>
              <a:cs typeface="Corbel"/>
            </a:endParaRPr>
          </a:p>
          <a:p>
            <a:pPr marL="2994660">
              <a:lnSpc>
                <a:spcPct val="100000"/>
              </a:lnSpc>
            </a:pP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компонентов:</a:t>
            </a:r>
            <a:endParaRPr sz="3000">
              <a:latin typeface="Corbel"/>
              <a:cs typeface="Corbel"/>
            </a:endParaRPr>
          </a:p>
          <a:p>
            <a:pPr marL="354965" marR="187960" indent="-342900">
              <a:lnSpc>
                <a:spcPct val="10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spc="-20" dirty="0">
                <a:solidFill>
                  <a:srgbClr val="FFFF00"/>
                </a:solidFill>
                <a:latin typeface="Corbel"/>
                <a:cs typeface="Corbel"/>
              </a:rPr>
              <a:t>Инициатор</a:t>
            </a:r>
            <a:r>
              <a:rPr sz="30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гипоталамус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(аркуатный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осциллятор)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посредством </a:t>
            </a:r>
            <a:r>
              <a:rPr sz="3000" b="1" i="1" spc="-10" dirty="0">
                <a:solidFill>
                  <a:srgbClr val="FF99FF"/>
                </a:solidFill>
                <a:latin typeface="Corbel"/>
                <a:cs typeface="Corbel"/>
              </a:rPr>
              <a:t>гонадолиберинсекретирующей</a:t>
            </a:r>
            <a:r>
              <a:rPr sz="3000" b="1" i="1" spc="-7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системы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запускает</a:t>
            </a:r>
            <a:r>
              <a:rPr sz="3000" b="1" spc="-80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гонадотропную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систему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гипофиза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FF"/>
                </a:solidFill>
                <a:latin typeface="Corbel"/>
                <a:cs typeface="Corbel"/>
              </a:rPr>
              <a:t>сигнал</a:t>
            </a:r>
            <a:r>
              <a:rPr sz="3000" b="1" spc="-35" dirty="0">
                <a:solidFill>
                  <a:srgbClr val="FF99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импульсном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цирхоральном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режиме</a:t>
            </a:r>
            <a:endParaRPr sz="3000">
              <a:latin typeface="Corbel"/>
              <a:cs typeface="Corbel"/>
            </a:endParaRPr>
          </a:p>
          <a:p>
            <a:pPr marL="354965" marR="1423670" indent="-342900">
              <a:lnSpc>
                <a:spcPct val="100000"/>
              </a:lnSpc>
              <a:spcBef>
                <a:spcPts val="69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Хронометр</a:t>
            </a:r>
            <a:r>
              <a:rPr sz="3000" b="1" spc="-6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яичник,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ответ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на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гонадотропины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нем</a:t>
            </a:r>
            <a:r>
              <a:rPr sz="30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образуется </a:t>
            </a:r>
            <a:r>
              <a:rPr sz="3000" b="1" spc="-10" dirty="0">
                <a:solidFill>
                  <a:srgbClr val="FF99FF"/>
                </a:solidFill>
                <a:latin typeface="Corbel"/>
                <a:cs typeface="Corbel"/>
              </a:rPr>
              <a:t>ЭСТРАДИОЛ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850" y="333387"/>
            <a:ext cx="8533130" cy="6451600"/>
            <a:chOff x="323850" y="333387"/>
            <a:chExt cx="8533130" cy="6451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850" y="333387"/>
              <a:ext cx="3816350" cy="3600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837" y="3644899"/>
              <a:ext cx="5076825" cy="31400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935107" y="3671823"/>
            <a:ext cx="4767580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1115" indent="-63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СХЕМА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ГИПОТАЛАМИЧЕСКОЙ</a:t>
            </a:r>
            <a:r>
              <a:rPr sz="18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ПЕТЛИ, </a:t>
            </a:r>
            <a:r>
              <a:rPr sz="1800" b="1" spc="-25" dirty="0">
                <a:solidFill>
                  <a:srgbClr val="C00000"/>
                </a:solidFill>
                <a:latin typeface="Arial"/>
                <a:cs typeface="Arial"/>
              </a:rPr>
              <a:t>ПРЕДСТАВЛЯЮЩАЯ</a:t>
            </a:r>
            <a:r>
              <a:rPr sz="18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СОБОЙ</a:t>
            </a:r>
            <a:r>
              <a:rPr sz="18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C00000"/>
                </a:solidFill>
                <a:latin typeface="Arial"/>
                <a:cs typeface="Arial"/>
              </a:rPr>
              <a:t>ГЕНЕРАТОР ИМПУЛЬСНОЙ</a:t>
            </a:r>
            <a:r>
              <a:rPr sz="18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СЕКРЕЦИИ ГОНАДОЛИБЕРИНА</a:t>
            </a:r>
            <a:r>
              <a:rPr sz="1800" spc="-10" dirty="0">
                <a:solidFill>
                  <a:srgbClr val="C00000"/>
                </a:solidFill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50800" marR="43180" indent="-2540" algn="ctr">
              <a:lnSpc>
                <a:spcPct val="100000"/>
              </a:lnSpc>
            </a:pPr>
            <a:r>
              <a:rPr sz="1800" b="1" i="1" dirty="0">
                <a:solidFill>
                  <a:srgbClr val="090D17"/>
                </a:solidFill>
                <a:latin typeface="Arial"/>
                <a:cs typeface="Arial"/>
              </a:rPr>
              <a:t>ПРЛ</a:t>
            </a:r>
            <a:r>
              <a:rPr sz="1800" b="1" i="1" spc="-35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—</a:t>
            </a:r>
            <a:r>
              <a:rPr sz="1800" b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пролактин;</a:t>
            </a:r>
            <a:r>
              <a:rPr sz="1800" b="1" spc="-2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90D17"/>
                </a:solidFill>
                <a:latin typeface="Arial"/>
                <a:cs typeface="Arial"/>
              </a:rPr>
              <a:t>ГЛ</a:t>
            </a:r>
            <a:r>
              <a:rPr sz="1800" b="1" i="1" spc="-35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—</a:t>
            </a:r>
            <a:r>
              <a:rPr sz="1800" b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гонадолиберин; </a:t>
            </a:r>
            <a:r>
              <a:rPr sz="1800" b="1" i="1" dirty="0">
                <a:solidFill>
                  <a:srgbClr val="090D17"/>
                </a:solidFill>
                <a:latin typeface="Arial"/>
                <a:cs typeface="Arial"/>
              </a:rPr>
              <a:t>НА</a:t>
            </a:r>
            <a:r>
              <a:rPr sz="1800" b="1" i="1" spc="-5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—</a:t>
            </a:r>
            <a:r>
              <a:rPr sz="1800" b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норадреналин;</a:t>
            </a:r>
            <a:r>
              <a:rPr sz="1800" b="1" spc="-25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090D17"/>
                </a:solidFill>
                <a:latin typeface="Arial"/>
                <a:cs typeface="Arial"/>
              </a:rPr>
              <a:t>ДА</a:t>
            </a:r>
            <a:r>
              <a:rPr sz="1800" b="1" i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—</a:t>
            </a:r>
            <a:r>
              <a:rPr sz="1800" b="1" spc="-3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дофамин; </a:t>
            </a:r>
            <a:r>
              <a:rPr sz="1800" b="1" i="1" spc="-10" dirty="0">
                <a:solidFill>
                  <a:srgbClr val="090D17"/>
                </a:solidFill>
                <a:latin typeface="Arial"/>
                <a:cs typeface="Arial"/>
              </a:rPr>
              <a:t>ГАМК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—</a:t>
            </a:r>
            <a:r>
              <a:rPr sz="1800" b="1" spc="-5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у-аминомасляная</a:t>
            </a:r>
            <a:r>
              <a:rPr sz="1800" b="1" spc="-45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кислота;</a:t>
            </a:r>
            <a:r>
              <a:rPr sz="1800" b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ОП</a:t>
            </a:r>
            <a:r>
              <a:rPr sz="1800" b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090D17"/>
                </a:solidFill>
                <a:latin typeface="Arial"/>
                <a:cs typeface="Arial"/>
              </a:rPr>
              <a:t>—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опиоиды;</a:t>
            </a:r>
            <a:r>
              <a:rPr sz="1800" b="1" spc="-3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Э</a:t>
            </a:r>
            <a:r>
              <a:rPr sz="1800" b="1" baseline="-20833" dirty="0">
                <a:solidFill>
                  <a:srgbClr val="090D17"/>
                </a:solidFill>
                <a:latin typeface="Arial"/>
                <a:cs typeface="Arial"/>
              </a:rPr>
              <a:t>2</a:t>
            </a:r>
            <a:r>
              <a:rPr sz="1800" b="1" spc="172" baseline="-20833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90D17"/>
                </a:solidFill>
                <a:latin typeface="Arial"/>
                <a:cs typeface="Arial"/>
              </a:rPr>
              <a:t>—</a:t>
            </a:r>
            <a:r>
              <a:rPr sz="1800" b="1" spc="-40" dirty="0">
                <a:solidFill>
                  <a:srgbClr val="090D1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90D17"/>
                </a:solidFill>
                <a:latin typeface="Arial"/>
                <a:cs typeface="Arial"/>
              </a:rPr>
              <a:t>эстрадиол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249" y="620688"/>
            <a:ext cx="6447501" cy="437322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28610B"/>
                </a:solidFill>
              </a:rPr>
              <a:t>Эндокринная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552" y="1340769"/>
            <a:ext cx="5644920" cy="42574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Эндокринные изменения в материнском организме обусловлены возникновением новой сложной системы мать-плацента-плод.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функционировать новая железа внутренней секреции в яичнике - желтое тело беременности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Картинки по запросу желтое тело беремен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6" y="25568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8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840" y="1412776"/>
            <a:ext cx="8313640" cy="12988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воздействием хорионического гонадотропина (ХГ) в желтом теле происходит синтез половых гормонов (прогестерон и эстрогены), которым принадлежит важная роль в имплантации и дальнейшем прогрессировании беременности.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8840" y="3084505"/>
            <a:ext cx="8169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3-4-го месяца беременности желтое тело подвергается инволюции и его гормональную функцию берет на себя плацента. </a:t>
            </a:r>
          </a:p>
        </p:txBody>
      </p:sp>
    </p:spTree>
    <p:extLst>
      <p:ext uri="{BB962C8B-B14F-4D97-AF65-F5344CB8AC3E}">
        <p14:creationId xmlns:p14="http://schemas.microsoft.com/office/powerpoint/2010/main" val="5732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50228" y="1772816"/>
            <a:ext cx="4414260" cy="302411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развития плода начинает работать его собственная эндокринная система, которая также влияет на гормональный статус беременной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4" name="Picture 4" descr="http://img2.vitaportal.ru/sites/default/files/story_files/shutterstock_232134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906775"/>
            <a:ext cx="3918857" cy="326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1314451"/>
            <a:ext cx="6447501" cy="541682"/>
          </a:xfrm>
        </p:spPr>
        <p:txBody>
          <a:bodyPr>
            <a:normAutofit fontScale="90000"/>
          </a:bodyPr>
          <a:lstStyle/>
          <a:p>
            <a:r>
              <a:rPr lang="ru-RU" dirty="0"/>
              <a:t>Гипофиз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828" y="2060038"/>
            <a:ext cx="7496157" cy="1898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передней доли гипофиза постепенно увеличивается по мере прогрессирования беременности (до 35%), что обусловлено гиперплазией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пролактинсекретирующих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клеток под влиянием высокого уровня эстрогенов. </a:t>
            </a:r>
          </a:p>
          <a:p>
            <a:endParaRPr lang="ru-RU" sz="24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76347" y="4182272"/>
            <a:ext cx="7911386" cy="978764"/>
            <a:chOff x="677334" y="4472609"/>
            <a:chExt cx="10045982" cy="1291564"/>
          </a:xfrm>
        </p:grpSpPr>
        <p:sp>
          <p:nvSpPr>
            <p:cNvPr id="5" name="Стрелка вверх 4"/>
            <p:cNvSpPr/>
            <p:nvPr/>
          </p:nvSpPr>
          <p:spPr>
            <a:xfrm>
              <a:off x="677334" y="4472609"/>
              <a:ext cx="574996" cy="1232452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67662" y="4667600"/>
              <a:ext cx="2634932" cy="1096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Эстрогенов</a:t>
              </a:r>
              <a:b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Прогестерона </a:t>
              </a:r>
              <a:endParaRPr lang="ru-RU" sz="2400" dirty="0"/>
            </a:p>
          </p:txBody>
        </p:sp>
        <p:sp>
          <p:nvSpPr>
            <p:cNvPr id="7" name="Стрелка вправо 6"/>
            <p:cNvSpPr/>
            <p:nvPr/>
          </p:nvSpPr>
          <p:spPr>
            <a:xfrm>
              <a:off x="4432852" y="4856921"/>
              <a:ext cx="1252331" cy="689114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979009" y="4853130"/>
              <a:ext cx="2191272" cy="670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пролактин</a:t>
              </a:r>
              <a:endParaRPr lang="ru-RU" sz="2700" dirty="0"/>
            </a:p>
          </p:txBody>
        </p:sp>
        <p:sp>
          <p:nvSpPr>
            <p:cNvPr id="9" name="Стрелка вверх 8"/>
            <p:cNvSpPr/>
            <p:nvPr/>
          </p:nvSpPr>
          <p:spPr>
            <a:xfrm>
              <a:off x="8216385" y="4552122"/>
              <a:ext cx="587202" cy="1077218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033431" y="4853129"/>
              <a:ext cx="1689885" cy="67012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ru-RU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10 раз</a:t>
              </a:r>
              <a:endParaRPr lang="ru-RU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7279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339196"/>
            <a:ext cx="7543800" cy="305038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Плацента</a:t>
            </a:r>
            <a:br>
              <a:rPr lang="ru-RU" sz="3000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</a:br>
            <a:endParaRPr lang="ru-RU" sz="3000" dirty="0">
              <a:effectLst>
                <a:glow rad="228600">
                  <a:schemeClr val="accent1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794" y="1520565"/>
            <a:ext cx="5295275" cy="4182256"/>
          </a:xfrm>
        </p:spPr>
        <p:txBody>
          <a:bodyPr>
            <a:normAutofit fontScale="47500" lnSpcReduction="20000"/>
          </a:bodyPr>
          <a:lstStyle/>
          <a:p>
            <a:r>
              <a:rPr lang="ru-RU" sz="1500" b="1" u="sng" dirty="0">
                <a:solidFill>
                  <a:srgbClr val="7030A0"/>
                </a:solidFill>
              </a:rPr>
              <a:t>Секреция хорионического гонадотропина (ХГЧ).</a:t>
            </a:r>
          </a:p>
          <a:p>
            <a:pPr marL="0" indent="0">
              <a:buNone/>
            </a:pPr>
            <a:r>
              <a:rPr lang="ru-RU" b="1" dirty="0"/>
              <a:t>Локальная </a:t>
            </a:r>
            <a:r>
              <a:rPr lang="ru-RU" b="1" dirty="0" err="1"/>
              <a:t>иммуносупрессия</a:t>
            </a:r>
            <a:r>
              <a:rPr lang="ru-RU" b="1" dirty="0"/>
              <a:t> в полости матки </a:t>
            </a:r>
            <a:r>
              <a:rPr lang="ru-RU" dirty="0"/>
              <a:t>(создание локальной «привилегированной зоны,&gt; при имплантации), </a:t>
            </a:r>
            <a:r>
              <a:rPr lang="ru-RU" b="1" dirty="0"/>
              <a:t>ограничение выработки материнских антител </a:t>
            </a:r>
            <a:r>
              <a:rPr lang="ru-RU" dirty="0"/>
              <a:t>или </a:t>
            </a:r>
            <a:r>
              <a:rPr lang="ru-RU" b="1" dirty="0"/>
              <a:t>стимуляция выработки блокирующих антител</a:t>
            </a:r>
            <a:r>
              <a:rPr lang="ru-RU" dirty="0"/>
              <a:t>, </a:t>
            </a:r>
            <a:r>
              <a:rPr lang="ru-RU" b="1" dirty="0"/>
              <a:t>ограничение функции Т-хелперов</a:t>
            </a:r>
            <a:r>
              <a:rPr lang="ru-RU" dirty="0"/>
              <a:t> и другие изменения в системе клеточного иммунитета </a:t>
            </a:r>
            <a:r>
              <a:rPr lang="ru-RU" b="1" u="sng" dirty="0"/>
              <a:t>индуцируют иммунологическую толерантность матери. </a:t>
            </a:r>
          </a:p>
          <a:p>
            <a:pPr marL="0" indent="0">
              <a:buNone/>
            </a:pPr>
            <a:r>
              <a:rPr lang="ru-RU" dirty="0"/>
              <a:t>Уже </a:t>
            </a:r>
            <a:r>
              <a:rPr lang="ru-RU" b="1" dirty="0"/>
              <a:t>через 9 дней после овуляции в плазме матери определяют ХГЧ</a:t>
            </a:r>
            <a:r>
              <a:rPr lang="ru-RU" dirty="0"/>
              <a:t>, что по времени соответствует </a:t>
            </a:r>
            <a:r>
              <a:rPr lang="ru-RU" b="1" u="sng" dirty="0"/>
              <a:t>завершению </a:t>
            </a:r>
            <a:r>
              <a:rPr lang="ru-RU" b="1" u="sng" dirty="0" err="1"/>
              <a:t>пенетрации</a:t>
            </a:r>
            <a:r>
              <a:rPr lang="ru-RU" b="1" u="sng" dirty="0"/>
              <a:t> </a:t>
            </a:r>
            <a:r>
              <a:rPr lang="ru-RU" b="1" u="sng" dirty="0" err="1"/>
              <a:t>бластоцисты</a:t>
            </a:r>
            <a:r>
              <a:rPr lang="ru-RU" b="1" u="sng" dirty="0"/>
              <a:t> в строму эндометрия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u="sng" dirty="0"/>
              <a:t>При нормальной беременности </a:t>
            </a:r>
            <a:r>
              <a:rPr lang="ru-RU" b="1" dirty="0"/>
              <a:t>концентрация ХГЧ в плазме возрастает вдвое каждые 2 дня, достигая пика на 8-10-й неделе (80 000-100 ООО МЕ/л).</a:t>
            </a:r>
          </a:p>
          <a:p>
            <a:pPr marL="0" indent="0">
              <a:buNone/>
            </a:pPr>
            <a:r>
              <a:rPr lang="ru-RU" b="1" dirty="0"/>
              <a:t>Затем содержание гормона снижается (к 18-20-й неделе примерно в 2 раза), </a:t>
            </a:r>
            <a:r>
              <a:rPr lang="ru-RU" dirty="0"/>
              <a:t>и </a:t>
            </a:r>
            <a:r>
              <a:rPr lang="ru-RU" u="sng" dirty="0"/>
              <a:t>остается на этом уровне до конца беременности.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372" y="1520565"/>
            <a:ext cx="3440242" cy="38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3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309" y="-20742"/>
            <a:ext cx="8850691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395286" y="1122759"/>
            <a:ext cx="8229600" cy="5761355"/>
          </a:xfrm>
          <a:custGeom>
            <a:avLst/>
            <a:gdLst/>
            <a:ahLst/>
            <a:cxnLst/>
            <a:rect l="l" t="t" r="r" b="b"/>
            <a:pathLst>
              <a:path w="8229600" h="5761355">
                <a:moveTo>
                  <a:pt x="8229600" y="0"/>
                </a:moveTo>
                <a:lnTo>
                  <a:pt x="0" y="0"/>
                </a:lnTo>
                <a:lnTo>
                  <a:pt x="0" y="5761037"/>
                </a:lnTo>
                <a:lnTo>
                  <a:pt x="8229600" y="5761037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632" y="1463040"/>
            <a:ext cx="7788909" cy="377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5600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30" dirty="0">
                <a:solidFill>
                  <a:srgbClr val="FFFF00"/>
                </a:solidFill>
                <a:latin typeface="Corbel"/>
                <a:cs typeface="Corbel"/>
              </a:rPr>
              <a:t>ГИПОТАЛАМУСЕ</a:t>
            </a:r>
            <a:r>
              <a:rPr sz="30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закладываются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центры, регулирующие</a:t>
            </a:r>
            <a:r>
              <a:rPr sz="3000" b="1" spc="-1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функции</a:t>
            </a:r>
            <a:r>
              <a:rPr sz="30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практически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всех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органов</a:t>
            </a:r>
            <a:r>
              <a:rPr sz="30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систем,</a:t>
            </a:r>
            <a:r>
              <a:rPr sz="30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том</a:t>
            </a:r>
            <a:r>
              <a:rPr sz="30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числе,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репродуктивной</a:t>
            </a:r>
            <a:endParaRPr sz="3000">
              <a:latin typeface="Corbel"/>
              <a:cs typeface="Corbel"/>
            </a:endParaRPr>
          </a:p>
          <a:p>
            <a:pPr marL="355600" marR="323850" indent="-342900">
              <a:lnSpc>
                <a:spcPct val="100000"/>
              </a:lnSpc>
              <a:spcBef>
                <a:spcPts val="695"/>
              </a:spcBef>
              <a:buFont typeface="Wingdings"/>
              <a:buChar char=""/>
              <a:tabLst>
                <a:tab pos="355600" algn="l"/>
                <a:tab pos="432434" algn="l"/>
              </a:tabLst>
            </a:pPr>
            <a:r>
              <a:rPr sz="2850" dirty="0">
                <a:solidFill>
                  <a:srgbClr val="D6ECFF"/>
                </a:solidFill>
                <a:latin typeface="Times New Roman"/>
                <a:cs typeface="Times New Roman"/>
              </a:rPr>
              <a:t>	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Непосредственное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участие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гипоталамус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принимает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регуляции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менструальной, </a:t>
            </a:r>
            <a:r>
              <a:rPr sz="3000" b="1" spc="-35" dirty="0">
                <a:solidFill>
                  <a:srgbClr val="FF66FF"/>
                </a:solidFill>
                <a:latin typeface="Corbel"/>
                <a:cs typeface="Corbel"/>
              </a:rPr>
              <a:t>детородной</a:t>
            </a:r>
            <a:r>
              <a:rPr sz="30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функции</a:t>
            </a:r>
            <a:r>
              <a:rPr sz="30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и</a:t>
            </a:r>
            <a:r>
              <a:rPr sz="30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психосексуальной 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ориентации</a:t>
            </a:r>
            <a:r>
              <a:rPr sz="3000" b="1" spc="-14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женщины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096" y="1104588"/>
            <a:ext cx="3384030" cy="4665689"/>
          </a:xfrm>
        </p:spPr>
        <p:txBody>
          <a:bodyPr/>
          <a:lstStyle/>
          <a:p>
            <a:pPr marL="0" indent="0">
              <a:buNone/>
            </a:pPr>
            <a:r>
              <a:rPr lang="ru-RU" sz="1500" b="1" u="sng" dirty="0">
                <a:solidFill>
                  <a:srgbClr val="7030A0"/>
                </a:solidFill>
              </a:rPr>
              <a:t>Концентрация ХГЧ зависит от  :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b="1" dirty="0"/>
              <a:t>количества плодов, 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b="1" dirty="0"/>
              <a:t>активности </a:t>
            </a:r>
            <a:r>
              <a:rPr lang="ru-RU" sz="1500" b="1" dirty="0" err="1"/>
              <a:t>трофобласта</a:t>
            </a:r>
            <a:r>
              <a:rPr lang="ru-RU" sz="1500" b="1" dirty="0"/>
              <a:t>, </a:t>
            </a:r>
          </a:p>
          <a:p>
            <a:pPr marL="257175" indent="-257175">
              <a:buFont typeface="+mj-lt"/>
              <a:buAutoNum type="arabicPeriod"/>
            </a:pPr>
            <a:r>
              <a:rPr lang="ru-RU" sz="1500" b="1" dirty="0"/>
              <a:t>наличия плацентарной недостаточности.</a:t>
            </a:r>
          </a:p>
          <a:p>
            <a:pPr marL="0" indent="0">
              <a:buNone/>
            </a:pPr>
            <a:r>
              <a:rPr lang="ru-RU" sz="1500" u="sng" dirty="0"/>
              <a:t>В поздние сроки беременности </a:t>
            </a:r>
            <a:r>
              <a:rPr lang="ru-RU" sz="1500" dirty="0"/>
              <a:t>возможно </a:t>
            </a:r>
            <a:r>
              <a:rPr lang="ru-RU" sz="1500" b="1" u="sng" dirty="0"/>
              <a:t>возникновение повторного пика концентрации ХГЧ</a:t>
            </a:r>
            <a:r>
              <a:rPr lang="ru-RU" sz="1500" u="sng" dirty="0"/>
              <a:t>, </a:t>
            </a:r>
            <a:r>
              <a:rPr lang="ru-RU" sz="1500" dirty="0"/>
              <a:t>что может быть вызвано </a:t>
            </a:r>
            <a:r>
              <a:rPr lang="ru-RU" sz="1500" b="1" dirty="0"/>
              <a:t>компенсаторной реакцией плаценты в случае плацентарной недостаточности в сочетании с </a:t>
            </a:r>
            <a:r>
              <a:rPr lang="ru-RU" sz="1500" b="1" dirty="0" err="1"/>
              <a:t>резусиммунизацией</a:t>
            </a:r>
            <a:r>
              <a:rPr lang="ru-RU" sz="1500" b="1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25" y="1025889"/>
            <a:ext cx="5523875" cy="47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6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025890"/>
            <a:ext cx="7543800" cy="393492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r>
              <a:rPr lang="ru-RU" sz="3000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Яичники</a:t>
            </a:r>
            <a:br>
              <a:rPr lang="ru-RU" sz="3300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</a:br>
            <a:endParaRPr lang="ru-RU" dirty="0">
              <a:effectLst>
                <a:glow rad="228600">
                  <a:schemeClr val="accent1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610" y="1419382"/>
            <a:ext cx="4823085" cy="4407107"/>
          </a:xfrm>
        </p:spPr>
        <p:txBody>
          <a:bodyPr>
            <a:normAutofit fontScale="47500" lnSpcReduction="20000"/>
          </a:bodyPr>
          <a:lstStyle/>
          <a:p>
            <a:r>
              <a:rPr lang="ru-RU" u="sng" dirty="0"/>
              <a:t>С началом беременности в яичниках </a:t>
            </a:r>
            <a:r>
              <a:rPr lang="ru-RU" b="1" dirty="0"/>
              <a:t>прекращаются циклические процессы и овуляция. </a:t>
            </a:r>
          </a:p>
          <a:p>
            <a:pPr marL="0" indent="0">
              <a:buNone/>
            </a:pPr>
            <a:r>
              <a:rPr lang="ru-RU" dirty="0"/>
              <a:t>В одном из них функционирует </a:t>
            </a:r>
            <a:r>
              <a:rPr lang="ru-RU" b="1" dirty="0"/>
              <a:t>желтое тело</a:t>
            </a:r>
            <a:r>
              <a:rPr lang="ru-RU" dirty="0"/>
              <a:t>. Выделяемые им гормоны </a:t>
            </a:r>
            <a:r>
              <a:rPr lang="ru-RU" b="1" dirty="0"/>
              <a:t>(прогестерон и эстрогены) </a:t>
            </a:r>
            <a:r>
              <a:rPr lang="ru-RU" dirty="0"/>
              <a:t>создают условия для нормального развития беременности. Эти гормоны вызывают </a:t>
            </a:r>
            <a:r>
              <a:rPr lang="ru-RU" b="1" u="sng" dirty="0"/>
              <a:t>гипертрофию и гиперплазию мышечных волокон матки. </a:t>
            </a:r>
          </a:p>
          <a:p>
            <a:r>
              <a:rPr lang="ru-RU" b="1" u="sng" dirty="0"/>
              <a:t>Эстрогены</a:t>
            </a:r>
            <a:r>
              <a:rPr lang="ru-RU" dirty="0"/>
              <a:t> способствуют </a:t>
            </a:r>
            <a:r>
              <a:rPr lang="ru-RU" b="1" dirty="0"/>
              <a:t>накоплению в мышце матки </a:t>
            </a:r>
            <a:r>
              <a:rPr lang="ru-RU" b="1" dirty="0" err="1"/>
              <a:t>контрактильных</a:t>
            </a:r>
            <a:r>
              <a:rPr lang="ru-RU" b="1" dirty="0"/>
              <a:t> белков (актина, миозина и др.), увеличению запаса фосфорных соединений</a:t>
            </a:r>
            <a:r>
              <a:rPr lang="ru-RU" dirty="0"/>
              <a:t>, обеспечивающих использование углеводов мышце матки. Под влиянием эстрогенов происходит </a:t>
            </a:r>
            <a:r>
              <a:rPr lang="ru-RU" b="1" dirty="0"/>
              <a:t>расширение сосудов.</a:t>
            </a:r>
          </a:p>
          <a:p>
            <a:r>
              <a:rPr lang="ru-RU" b="1" u="sng" dirty="0"/>
              <a:t>Прогестерон</a:t>
            </a:r>
            <a:r>
              <a:rPr lang="ru-RU" dirty="0"/>
              <a:t> оказывает </a:t>
            </a:r>
            <a:r>
              <a:rPr lang="ru-RU" b="1" dirty="0"/>
              <a:t>защитное действие на оплодотворенную яйцеклетку и матку</a:t>
            </a:r>
            <a:r>
              <a:rPr lang="ru-RU" dirty="0"/>
              <a:t>. Под его влиянием </a:t>
            </a:r>
            <a:r>
              <a:rPr lang="ru-RU" b="1" dirty="0"/>
              <a:t>замедляется передача нервного возбуждения с одного мышечного волокна на другое</a:t>
            </a:r>
            <a:r>
              <a:rPr lang="ru-RU" dirty="0"/>
              <a:t>, в результате чего </a:t>
            </a:r>
            <a:r>
              <a:rPr lang="ru-RU" b="1" dirty="0"/>
              <a:t>снижается активность нервно-мышечного аппарата матки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996" y="1520565"/>
            <a:ext cx="4186004" cy="42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49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0" y="1059618"/>
            <a:ext cx="7429500" cy="47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7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308" y="1250742"/>
            <a:ext cx="8713033" cy="41327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7030A0"/>
                </a:solidFill>
              </a:rPr>
              <a:t>Прогестерон</a:t>
            </a:r>
            <a:r>
              <a:rPr lang="ru-RU" dirty="0"/>
              <a:t> </a:t>
            </a:r>
            <a:r>
              <a:rPr lang="ru-RU" b="1" dirty="0"/>
              <a:t>способствует росту матки во время беременности и развитию железистой ткани молочных желез.</a:t>
            </a:r>
            <a:r>
              <a:rPr lang="ru-RU" dirty="0"/>
              <a:t> Уровень прогестерона в </a:t>
            </a:r>
            <a:r>
              <a:rPr lang="ru-RU" u="sng" dirty="0"/>
              <a:t>первые недели беременности составляет10-30 </a:t>
            </a:r>
            <a:r>
              <a:rPr lang="ru-RU" u="sng" dirty="0" err="1"/>
              <a:t>нг</a:t>
            </a:r>
            <a:r>
              <a:rPr lang="ru-RU" u="sng" dirty="0"/>
              <a:t>/мл</a:t>
            </a:r>
            <a:r>
              <a:rPr lang="ru-RU" dirty="0"/>
              <a:t>, </a:t>
            </a:r>
            <a:r>
              <a:rPr lang="ru-RU" u="sng" dirty="0"/>
              <a:t>на 5-6-й неделе - несколько снижается</a:t>
            </a:r>
            <a:r>
              <a:rPr lang="ru-RU" dirty="0"/>
              <a:t>. </a:t>
            </a:r>
            <a:r>
              <a:rPr lang="ru-RU" u="sng" dirty="0"/>
              <a:t>С 7-й недели беременности содержание прогестерона вновь начинает увеличиваться.</a:t>
            </a: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Желтое тело </a:t>
            </a:r>
            <a:r>
              <a:rPr lang="ru-RU" b="1" dirty="0"/>
              <a:t>активно функционирует и обеспечивает развитие беременности в первые 10-12 </a:t>
            </a:r>
            <a:r>
              <a:rPr lang="ru-RU" b="1" dirty="0" err="1"/>
              <a:t>нед</a:t>
            </a:r>
            <a:r>
              <a:rPr lang="ru-RU" b="1" dirty="0"/>
              <a:t>. </a:t>
            </a:r>
            <a:r>
              <a:rPr lang="ru-RU" dirty="0"/>
              <a:t>Затем оно начинает </a:t>
            </a:r>
            <a:r>
              <a:rPr lang="ru-RU" b="1" dirty="0"/>
              <a:t>постепенно регрессировать, </a:t>
            </a:r>
            <a:r>
              <a:rPr lang="ru-RU" dirty="0"/>
              <a:t>и </a:t>
            </a:r>
            <a:r>
              <a:rPr lang="ru-RU" b="1" dirty="0"/>
              <a:t>к 16 </a:t>
            </a:r>
            <a:r>
              <a:rPr lang="ru-RU" b="1" dirty="0" err="1"/>
              <a:t>нед</a:t>
            </a:r>
            <a:r>
              <a:rPr lang="ru-RU" b="1" dirty="0"/>
              <a:t> беременности гормональная функция практически полностью переходит к </a:t>
            </a:r>
            <a:r>
              <a:rPr lang="ru-RU" b="1" dirty="0" err="1"/>
              <a:t>фетоплацентарному</a:t>
            </a:r>
            <a:r>
              <a:rPr lang="ru-RU" b="1" dirty="0"/>
              <a:t> комплексу.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99" y="2858437"/>
            <a:ext cx="6363325" cy="30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44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25" y="1058130"/>
            <a:ext cx="8746760" cy="10287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Особенности гормонального фона при беременности: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21408" y="1959028"/>
            <a:ext cx="3822492" cy="22260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7030A0"/>
                </a:solidFill>
              </a:rPr>
              <a:t>Эстрогены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7030A0"/>
                </a:solidFill>
              </a:rPr>
              <a:t>АКТГ</a:t>
            </a:r>
            <a:r>
              <a:rPr lang="ru-RU" sz="1500" b="1" dirty="0"/>
              <a:t> на поздних сроках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7030A0"/>
                </a:solidFill>
              </a:rPr>
              <a:t>Кортизол</a:t>
            </a:r>
            <a:r>
              <a:rPr lang="ru-RU" sz="1500" b="1" dirty="0"/>
              <a:t> во </a:t>
            </a:r>
            <a:r>
              <a:rPr lang="en-US" sz="1500" b="1" dirty="0"/>
              <a:t>II </a:t>
            </a:r>
            <a:r>
              <a:rPr lang="ru-RU" sz="1500" b="1" dirty="0"/>
              <a:t>и в III триместре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7030A0"/>
                </a:solidFill>
              </a:rPr>
              <a:t>ТТГ</a:t>
            </a:r>
            <a:r>
              <a:rPr lang="ru-RU" sz="1500" b="1" dirty="0"/>
              <a:t> на поздних сроках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/>
              <a:t>Усиление </a:t>
            </a:r>
            <a:r>
              <a:rPr lang="ru-RU" sz="1500" b="1" dirty="0" err="1">
                <a:solidFill>
                  <a:srgbClr val="7030A0"/>
                </a:solidFill>
              </a:rPr>
              <a:t>васкуляризации</a:t>
            </a:r>
            <a:r>
              <a:rPr lang="ru-RU" sz="1500" b="1" dirty="0"/>
              <a:t>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/>
              <a:t>гиперплазия </a:t>
            </a:r>
            <a:r>
              <a:rPr lang="ru-RU" sz="1500" b="1" dirty="0">
                <a:solidFill>
                  <a:srgbClr val="7030A0"/>
                </a:solidFill>
              </a:rPr>
              <a:t>щитовидной железы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 err="1">
                <a:solidFill>
                  <a:srgbClr val="7030A0"/>
                </a:solidFill>
              </a:rPr>
              <a:t>Кальцитонин</a:t>
            </a:r>
            <a:endParaRPr lang="ru-RU" sz="1500" b="1" dirty="0">
              <a:solidFill>
                <a:srgbClr val="7030A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 err="1">
                <a:solidFill>
                  <a:srgbClr val="7030A0"/>
                </a:solidFill>
              </a:rPr>
              <a:t>Минералокортикоиды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1408" y="4409919"/>
            <a:ext cx="3822492" cy="11636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rgbClr val="7030A0"/>
                </a:solidFill>
              </a:rPr>
              <a:t>АКТГ </a:t>
            </a:r>
            <a:r>
              <a:rPr lang="ru-RU" sz="1350" b="1" dirty="0"/>
              <a:t>в </a:t>
            </a:r>
            <a:r>
              <a:rPr lang="en-US" sz="1350" b="1" dirty="0"/>
              <a:t>I </a:t>
            </a:r>
            <a:r>
              <a:rPr lang="ru-RU" sz="1350" b="1" dirty="0"/>
              <a:t>триместре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rgbClr val="7030A0"/>
                </a:solidFill>
              </a:rPr>
              <a:t>СТГ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rgbClr val="7030A0"/>
                </a:solidFill>
              </a:rPr>
              <a:t>ТТГ</a:t>
            </a:r>
            <a:r>
              <a:rPr lang="ru-RU" sz="1350" b="1" dirty="0"/>
              <a:t> на ранних сроках</a:t>
            </a:r>
          </a:p>
        </p:txBody>
      </p:sp>
      <p:sp>
        <p:nvSpPr>
          <p:cNvPr id="6" name="Стрелка вверх 5"/>
          <p:cNvSpPr/>
          <p:nvPr/>
        </p:nvSpPr>
        <p:spPr>
          <a:xfrm>
            <a:off x="3138565" y="1959028"/>
            <a:ext cx="1296649" cy="1967459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Стрелка вниз 6"/>
          <p:cNvSpPr/>
          <p:nvPr/>
        </p:nvSpPr>
        <p:spPr>
          <a:xfrm>
            <a:off x="3138565" y="4409919"/>
            <a:ext cx="1240436" cy="1382843"/>
          </a:xfrm>
          <a:prstGeom prst="downArrow">
            <a:avLst>
              <a:gd name="adj1" fmla="val 50000"/>
              <a:gd name="adj2" fmla="val 4909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25" y="1959028"/>
            <a:ext cx="2891228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99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545027"/>
            <a:ext cx="7543800" cy="4287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Гипофиз и гипоталамус</a:t>
            </a:r>
            <a:endParaRPr lang="ru-RU" i="1" dirty="0">
              <a:effectLst>
                <a:glow rad="228600">
                  <a:schemeClr val="accent1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124" y="1509323"/>
            <a:ext cx="8341315" cy="4328410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rgbClr val="7030A0"/>
                </a:solidFill>
              </a:rPr>
              <a:t>Секреция адренокортикотропного гормона(АКТГ)</a:t>
            </a:r>
          </a:p>
          <a:p>
            <a:pPr marL="0" indent="0">
              <a:buNone/>
            </a:pPr>
            <a:r>
              <a:rPr lang="ru-RU" sz="1800" b="1" u="sng" dirty="0"/>
              <a:t>На ранних сроках </a:t>
            </a:r>
            <a:r>
              <a:rPr lang="ru-RU" sz="1800" dirty="0"/>
              <a:t>беременности </a:t>
            </a:r>
            <a:r>
              <a:rPr lang="ru-RU" sz="1800" b="1" dirty="0"/>
              <a:t>секреция адренокортикотропного гормона (АКТГ) значительно снижена</a:t>
            </a:r>
            <a:r>
              <a:rPr lang="ru-RU" sz="1800" dirty="0"/>
              <a:t>, в дальнейшем она </a:t>
            </a:r>
            <a:r>
              <a:rPr lang="ru-RU" sz="1800" b="1" dirty="0"/>
              <a:t>возрастает вместе с уровнем кортизола плазмы. </a:t>
            </a:r>
          </a:p>
          <a:p>
            <a:pPr marL="0" indent="0">
              <a:buNone/>
            </a:pPr>
            <a:r>
              <a:rPr lang="ru-RU" sz="1800" b="1" u="sng" dirty="0"/>
              <a:t>В III триместре </a:t>
            </a:r>
            <a:r>
              <a:rPr lang="ru-RU" sz="1800" dirty="0"/>
              <a:t>уровень кортизола по сравнению с исходным </a:t>
            </a:r>
            <a:r>
              <a:rPr lang="ru-RU" sz="1800" b="1" dirty="0"/>
              <a:t>повышен в 23 раза</a:t>
            </a:r>
            <a:r>
              <a:rPr lang="ru-RU" sz="1800" dirty="0"/>
              <a:t>. </a:t>
            </a:r>
          </a:p>
          <a:p>
            <a:pPr marL="0" indent="0">
              <a:buNone/>
            </a:pPr>
            <a:r>
              <a:rPr lang="ru-RU" sz="1800" dirty="0"/>
              <a:t>Таким образом, </a:t>
            </a:r>
            <a:r>
              <a:rPr lang="ru-RU" sz="1800" b="1" dirty="0"/>
              <a:t>отсутствие блокады секреции факторов, сходных с АКТГ в плаценте</a:t>
            </a:r>
            <a:r>
              <a:rPr lang="ru-RU" sz="1800" dirty="0"/>
              <a:t>, дает возможность </a:t>
            </a:r>
            <a:r>
              <a:rPr lang="ru-RU" sz="1800" b="1" dirty="0"/>
              <a:t>морфофункциональному становлению надпочечников плода.</a:t>
            </a:r>
          </a:p>
        </p:txBody>
      </p:sp>
    </p:spTree>
    <p:extLst>
      <p:ext uri="{BB962C8B-B14F-4D97-AF65-F5344CB8AC3E}">
        <p14:creationId xmlns:p14="http://schemas.microsoft.com/office/powerpoint/2010/main" val="9967797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97" y="168755"/>
            <a:ext cx="8107805" cy="552376"/>
          </a:xfrm>
        </p:spPr>
        <p:txBody>
          <a:bodyPr>
            <a:normAutofit/>
          </a:bodyPr>
          <a:lstStyle/>
          <a:p>
            <a:r>
              <a:rPr lang="ru-RU" sz="2700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Синтез и секреция соматотропного гормона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512" y="908720"/>
            <a:ext cx="8802974" cy="3773024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/>
              <a:t>В течение всей беременности </a:t>
            </a:r>
            <a:r>
              <a:rPr lang="ru-RU" dirty="0"/>
              <a:t>происходит </a:t>
            </a:r>
            <a:r>
              <a:rPr lang="ru-RU" b="1" dirty="0"/>
              <a:t>подавление синтеза соматотропного гормона. </a:t>
            </a:r>
          </a:p>
          <a:p>
            <a:r>
              <a:rPr lang="ru-RU" dirty="0"/>
              <a:t>Такие изменения способствуют </a:t>
            </a:r>
            <a:r>
              <a:rPr lang="ru-RU" b="1" dirty="0"/>
              <a:t>поддержанию адекватной функции плаценты, обеспечению пролиферативных процессов в тканях материнского организма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u="sng" dirty="0"/>
              <a:t>После родов</a:t>
            </a:r>
            <a:r>
              <a:rPr lang="ru-RU" dirty="0"/>
              <a:t> </a:t>
            </a:r>
            <a:r>
              <a:rPr lang="ru-RU" b="1" dirty="0"/>
              <a:t>секреция соматотропного гормона возвращается к норме и не зависит от лактации. </a:t>
            </a:r>
          </a:p>
          <a:p>
            <a:r>
              <a:rPr lang="ru-RU" dirty="0"/>
              <a:t>Возможны транзиторные клинические проявления, характерные для акромегалии, не всегда исчезающие после </a:t>
            </a:r>
            <a:r>
              <a:rPr lang="ru-RU" dirty="0" err="1"/>
              <a:t>родоразрешения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385632"/>
            <a:ext cx="6475751" cy="24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83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4608" y="980728"/>
            <a:ext cx="79698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Угнетение продукции фолликулостимулирующего (ФСГ)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лютеинизирующего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(ЛГ) гормонов происходит под влиянием высоких концентраций эстрогенов и прогестерона.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0802" y="3068961"/>
            <a:ext cx="8873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Содержание в крови соматотропного и антидиуретического гормона не изменяется во время беременности.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7064" y="908721"/>
            <a:ext cx="8429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неизмененном уровне адренокортикотропного гормона (АКТГ) гипофизарного происхождения плацента секретирует собственный АКТГ и </a:t>
            </a:r>
            <a:r>
              <a:rPr lang="ru-RU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кортикотропин-рилизинг</a:t>
            </a: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гормон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Задняя доля гипофиза в отличие от передней доли во время беременности не увеличивается, в ней накапливается образующийся в гипоталамусе окситоцин, синтез которого резко возрастает к концу беременности и в родах.</a:t>
            </a:r>
          </a:p>
        </p:txBody>
      </p:sp>
    </p:spTree>
    <p:extLst>
      <p:ext uri="{BB962C8B-B14F-4D97-AF65-F5344CB8AC3E}">
        <p14:creationId xmlns:p14="http://schemas.microsoft.com/office/powerpoint/2010/main" val="1825716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87" y="1305175"/>
            <a:ext cx="6619460" cy="702368"/>
          </a:xfrm>
        </p:spPr>
        <p:txBody>
          <a:bodyPr>
            <a:normAutofit fontScale="90000"/>
          </a:bodyPr>
          <a:lstStyle/>
          <a:p>
            <a:r>
              <a:rPr lang="ru-RU" dirty="0"/>
              <a:t>Надпочечники</a:t>
            </a:r>
          </a:p>
        </p:txBody>
      </p:sp>
      <p:pic>
        <p:nvPicPr>
          <p:cNvPr id="3074" name="Picture 2" descr="http://estet-portal.com/images/kori-nadpo4e4niki-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77" y="2621019"/>
            <a:ext cx="4177093" cy="31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1986" y="1813106"/>
            <a:ext cx="8652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гиперплазия коры надпочечников и увеличивается кровоток в них.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847788" y="2930779"/>
            <a:ext cx="1493331" cy="862016"/>
            <a:chOff x="279560" y="3075658"/>
            <a:chExt cx="1991108" cy="1149355"/>
          </a:xfrm>
        </p:grpSpPr>
        <p:sp>
          <p:nvSpPr>
            <p:cNvPr id="7" name="Стрелка вверх 6"/>
            <p:cNvSpPr/>
            <p:nvPr/>
          </p:nvSpPr>
          <p:spPr>
            <a:xfrm>
              <a:off x="279560" y="3075658"/>
              <a:ext cx="594875" cy="1149355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966464" y="3256765"/>
              <a:ext cx="1304204" cy="615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АКТГ</a:t>
              </a:r>
              <a:endParaRPr lang="ru-RU" sz="24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47787" y="3975895"/>
            <a:ext cx="3675209" cy="1486303"/>
            <a:chOff x="2218790" y="2957838"/>
            <a:chExt cx="4810170" cy="2136004"/>
          </a:xfrm>
        </p:grpSpPr>
        <p:sp>
          <p:nvSpPr>
            <p:cNvPr id="9" name="Стрелка вверх 8"/>
            <p:cNvSpPr/>
            <p:nvPr/>
          </p:nvSpPr>
          <p:spPr>
            <a:xfrm>
              <a:off x="2218790" y="3029958"/>
              <a:ext cx="607581" cy="1989980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813503" y="2957838"/>
              <a:ext cx="2259467" cy="152598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свободного </a:t>
              </a:r>
            </a:p>
            <a:p>
              <a:pPr algn="ctr"/>
              <a:r>
                <a:rPr lang="ru-RU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связанного кортизола</a:t>
              </a:r>
              <a:endParaRPr lang="ru-RU" sz="2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175556" y="3627163"/>
              <a:ext cx="1853404" cy="6302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ru-RU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в 2-3 раза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26371" y="4496719"/>
              <a:ext cx="2677093" cy="59712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ангиотензина</a:t>
              </a:r>
              <a:r>
                <a:rPr lang="ru-RU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II </a:t>
              </a:r>
              <a:endParaRPr lang="ru-RU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33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128" y="-24045"/>
            <a:ext cx="8277741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179387" y="1052512"/>
            <a:ext cx="8785225" cy="5545455"/>
          </a:xfrm>
          <a:custGeom>
            <a:avLst/>
            <a:gdLst/>
            <a:ahLst/>
            <a:cxnLst/>
            <a:rect l="l" t="t" r="r" b="b"/>
            <a:pathLst>
              <a:path w="8785225" h="5545455">
                <a:moveTo>
                  <a:pt x="8785225" y="0"/>
                </a:moveTo>
                <a:lnTo>
                  <a:pt x="0" y="0"/>
                </a:lnTo>
                <a:lnTo>
                  <a:pt x="0" y="5545137"/>
                </a:lnTo>
                <a:lnTo>
                  <a:pt x="8785225" y="5545137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07" y="1015428"/>
            <a:ext cx="7985125" cy="45974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4965" marR="5080" indent="-342900">
              <a:lnSpc>
                <a:spcPts val="3240"/>
              </a:lnSpc>
              <a:spcBef>
                <a:spcPts val="505"/>
              </a:spcBef>
              <a:buClr>
                <a:srgbClr val="D6ECFF"/>
              </a:buClr>
              <a:buSzPct val="95000"/>
              <a:buFont typeface="Wingdings"/>
              <a:buChar char=""/>
              <a:tabLst>
                <a:tab pos="354965" algn="l"/>
              </a:tabLst>
            </a:pP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5-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7</a:t>
            </a:r>
            <a:r>
              <a:rPr sz="3000" b="1" spc="-8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недель</a:t>
            </a:r>
            <a:r>
              <a:rPr sz="30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внутриутробной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жизни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гипоталамус</a:t>
            </a:r>
            <a:r>
              <a:rPr sz="3000" b="1" spc="-9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еще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четко</a:t>
            </a:r>
            <a:r>
              <a:rPr sz="3000" b="1" spc="-9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не</a:t>
            </a:r>
            <a:r>
              <a:rPr sz="3000" b="1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обособлен</a:t>
            </a:r>
            <a:r>
              <a:rPr sz="3000" b="1" spc="-9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от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окружающей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среды.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66FF"/>
                </a:solidFill>
                <a:latin typeface="Corbel"/>
                <a:cs typeface="Corbel"/>
              </a:rPr>
              <a:t>11-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13</a:t>
            </a:r>
            <a:r>
              <a:rPr sz="30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недель</a:t>
            </a:r>
            <a:r>
              <a:rPr sz="30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нём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начинают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четко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обособляться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ядерные скопления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5" dirty="0">
                <a:solidFill>
                  <a:srgbClr val="FF66FF"/>
                </a:solidFill>
                <a:latin typeface="Corbel"/>
                <a:cs typeface="Corbel"/>
              </a:rPr>
              <a:t>32-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34</a:t>
            </a:r>
            <a:r>
              <a:rPr sz="30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недели</a:t>
            </a:r>
            <a:r>
              <a:rPr sz="30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практически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завершаются</a:t>
            </a:r>
            <a:r>
              <a:rPr sz="30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процессы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морфогенеза</a:t>
            </a:r>
            <a:r>
              <a:rPr sz="30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и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клеточной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дифференциации.</a:t>
            </a:r>
            <a:r>
              <a:rPr sz="30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это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же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время </a:t>
            </a:r>
            <a:r>
              <a:rPr sz="3000" b="1" spc="-20" dirty="0">
                <a:solidFill>
                  <a:srgbClr val="FFFFFF"/>
                </a:solidFill>
                <a:latin typeface="Corbel"/>
                <a:cs typeface="Corbel"/>
              </a:rPr>
              <a:t>замечается</a:t>
            </a:r>
            <a:r>
              <a:rPr sz="30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вторая</a:t>
            </a:r>
            <a:r>
              <a:rPr sz="3000" b="1" spc="-114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волна</a:t>
            </a:r>
            <a:r>
              <a:rPr sz="3000" b="1" spc="-11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9900"/>
                </a:solidFill>
                <a:latin typeface="Corbel"/>
                <a:cs typeface="Corbel"/>
              </a:rPr>
              <a:t>функциональной </a:t>
            </a:r>
            <a:r>
              <a:rPr sz="3000" b="1" dirty="0">
                <a:solidFill>
                  <a:srgbClr val="FF9900"/>
                </a:solidFill>
                <a:latin typeface="Corbel"/>
                <a:cs typeface="Corbel"/>
              </a:rPr>
              <a:t>активности</a:t>
            </a:r>
            <a:r>
              <a:rPr sz="3000" b="1" spc="-9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(первая</a:t>
            </a:r>
            <a:r>
              <a:rPr sz="30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45" dirty="0">
                <a:solidFill>
                  <a:srgbClr val="FF66FF"/>
                </a:solidFill>
                <a:latin typeface="Corbel"/>
                <a:cs typeface="Corbel"/>
              </a:rPr>
              <a:t>20-</a:t>
            </a:r>
            <a:r>
              <a:rPr sz="3000" b="1" dirty="0">
                <a:solidFill>
                  <a:srgbClr val="FF66FF"/>
                </a:solidFill>
                <a:latin typeface="Corbel"/>
                <a:cs typeface="Corbel"/>
              </a:rPr>
              <a:t>25</a:t>
            </a:r>
            <a:r>
              <a:rPr sz="30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66FF"/>
                </a:solidFill>
                <a:latin typeface="Corbel"/>
                <a:cs typeface="Corbel"/>
              </a:rPr>
              <a:t>недель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),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orbel"/>
                <a:cs typeface="Corbel"/>
              </a:rPr>
              <a:t>которая </a:t>
            </a:r>
            <a:r>
              <a:rPr sz="3000" b="1" spc="-25" dirty="0">
                <a:solidFill>
                  <a:srgbClr val="FFFFFF"/>
                </a:solidFill>
                <a:latin typeface="Corbel"/>
                <a:cs typeface="Corbel"/>
              </a:rPr>
              <a:t>проявляется</a:t>
            </a:r>
            <a:r>
              <a:rPr sz="30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30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b="1" dirty="0">
                <a:solidFill>
                  <a:srgbClr val="FFFF00"/>
                </a:solidFill>
                <a:latin typeface="Corbel"/>
                <a:cs typeface="Corbel"/>
              </a:rPr>
              <a:t>повышенном</a:t>
            </a:r>
            <a:r>
              <a:rPr sz="3000" b="1" spc="-5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3000" b="1" spc="-10" dirty="0">
                <a:solidFill>
                  <a:srgbClr val="FFFF00"/>
                </a:solidFill>
                <a:latin typeface="Corbel"/>
                <a:cs typeface="Corbel"/>
              </a:rPr>
              <a:t>выделении нейросекрета</a:t>
            </a:r>
            <a:endParaRPr sz="3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125586"/>
            <a:ext cx="7543800" cy="3724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Надпочечники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125" y="1498079"/>
            <a:ext cx="6352082" cy="4339653"/>
          </a:xfrm>
        </p:spPr>
        <p:txBody>
          <a:bodyPr>
            <a:noAutofit/>
          </a:bodyPr>
          <a:lstStyle/>
          <a:p>
            <a:r>
              <a:rPr lang="ru-RU" sz="2100" b="1" u="sng" dirty="0">
                <a:solidFill>
                  <a:schemeClr val="accent1">
                    <a:lumMod val="50000"/>
                  </a:schemeClr>
                </a:solidFill>
              </a:rPr>
              <a:t>Увеличение секреции кортизола</a:t>
            </a:r>
          </a:p>
          <a:p>
            <a:pPr marL="0" indent="0">
              <a:buNone/>
            </a:pPr>
            <a:r>
              <a:rPr lang="ru-RU" sz="1500" b="1" dirty="0"/>
              <a:t>Продукция кортизола надпочечниками матери устойчиво повышена с 12 </a:t>
            </a:r>
            <a:r>
              <a:rPr lang="ru-RU" sz="1500" b="1" dirty="0" err="1"/>
              <a:t>нед</a:t>
            </a:r>
            <a:r>
              <a:rPr lang="ru-RU" sz="1500" b="1" dirty="0"/>
              <a:t> беременности вплоть до родов </a:t>
            </a:r>
            <a:r>
              <a:rPr lang="ru-RU" sz="1500" dirty="0"/>
              <a:t>и связана с </a:t>
            </a:r>
            <a:r>
              <a:rPr lang="ru-RU" sz="1500" u="sng" dirty="0"/>
              <a:t>активацией обмена веществ и увеличением содержания холестерина.</a:t>
            </a:r>
          </a:p>
          <a:p>
            <a:pPr marL="0" indent="0">
              <a:buNone/>
            </a:pPr>
            <a:r>
              <a:rPr lang="ru-RU" sz="1500" dirty="0"/>
              <a:t>У беременных происходят </a:t>
            </a:r>
            <a:r>
              <a:rPr lang="ru-RU" sz="1500" b="1" dirty="0"/>
              <a:t>утрата суточного ритма секреции кортизола</a:t>
            </a:r>
            <a:r>
              <a:rPr lang="ru-RU" sz="1500" dirty="0"/>
              <a:t>, </a:t>
            </a:r>
            <a:r>
              <a:rPr lang="ru-RU" sz="1500" b="1" dirty="0"/>
              <a:t>повышение содержания общего кортизола</a:t>
            </a:r>
            <a:r>
              <a:rPr lang="ru-RU" sz="1500" dirty="0"/>
              <a:t> </a:t>
            </a:r>
            <a:r>
              <a:rPr lang="ru-RU" sz="1500" u="sng" dirty="0"/>
              <a:t>в связи со стимуляцией выработки </a:t>
            </a:r>
            <a:r>
              <a:rPr lang="ru-RU" sz="1500" u="sng" dirty="0" err="1"/>
              <a:t>транскортина</a:t>
            </a:r>
            <a:r>
              <a:rPr lang="ru-RU" sz="1500" u="sng" dirty="0"/>
              <a:t> (при беременности концентрация гормона удваивается).</a:t>
            </a:r>
          </a:p>
          <a:p>
            <a:pPr marL="0" indent="0">
              <a:buNone/>
            </a:pPr>
            <a:r>
              <a:rPr lang="ru-RU" sz="1500" b="1" dirty="0"/>
              <a:t>Матка и </a:t>
            </a:r>
            <a:r>
              <a:rPr lang="ru-RU" sz="1500" b="1" dirty="0" err="1"/>
              <a:t>децидуальные</a:t>
            </a:r>
            <a:r>
              <a:rPr lang="ru-RU" sz="1500" b="1" dirty="0"/>
              <a:t> оболочки конвертируют неактивный кортизол в активный</a:t>
            </a:r>
            <a:r>
              <a:rPr lang="ru-RU" sz="1500" dirty="0"/>
              <a:t>. Концентрация </a:t>
            </a:r>
            <a:r>
              <a:rPr lang="ru-RU" sz="1500" b="1" dirty="0"/>
              <a:t>кортизола в </a:t>
            </a:r>
            <a:r>
              <a:rPr lang="ru-RU" sz="1500" b="1" dirty="0" err="1"/>
              <a:t>миометрии</a:t>
            </a:r>
            <a:r>
              <a:rPr lang="ru-RU" sz="1500" b="1" dirty="0"/>
              <a:t> возрастает в 9 раз, тогда как в плазме крови - в 3 раза. </a:t>
            </a:r>
          </a:p>
          <a:p>
            <a:pPr marL="0" indent="0">
              <a:buNone/>
            </a:pPr>
            <a:r>
              <a:rPr lang="ru-RU" sz="1500" dirty="0"/>
              <a:t>Данный процесс способствует </a:t>
            </a:r>
            <a:r>
              <a:rPr lang="ru-RU" sz="1500" b="1" dirty="0"/>
              <a:t>нарушению толерантности к углеводам, отложению жира, образованию растяжек (</a:t>
            </a:r>
            <a:r>
              <a:rPr lang="ru-RU" sz="1500" b="1" dirty="0" err="1"/>
              <a:t>стрий</a:t>
            </a:r>
            <a:r>
              <a:rPr lang="ru-RU" sz="1500" b="1" dirty="0"/>
              <a:t>) на коже.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207" y="4140841"/>
            <a:ext cx="2405921" cy="169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86" y="1498079"/>
            <a:ext cx="2393742" cy="24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2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713"/>
            <a:ext cx="8611849" cy="10287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Увеличение секреции </a:t>
            </a:r>
            <a:r>
              <a:rPr lang="ru-RU" sz="3200" b="1" dirty="0" err="1">
                <a:solidFill>
                  <a:srgbClr val="FF0000"/>
                </a:solidFill>
              </a:rPr>
              <a:t>минералокортикоидов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353" y="789403"/>
            <a:ext cx="8634335" cy="37280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 условиях </a:t>
            </a:r>
            <a:r>
              <a:rPr lang="ru-RU" b="1" dirty="0"/>
              <a:t>физиологической </a:t>
            </a:r>
            <a:r>
              <a:rPr lang="ru-RU" b="1" dirty="0" err="1"/>
              <a:t>гиперволемии</a:t>
            </a:r>
            <a:r>
              <a:rPr lang="ru-RU" b="1" dirty="0"/>
              <a:t> </a:t>
            </a:r>
            <a:r>
              <a:rPr lang="ru-RU" dirty="0"/>
              <a:t>уровни </a:t>
            </a:r>
            <a:r>
              <a:rPr lang="ru-RU" b="1" dirty="0"/>
              <a:t>ренина, </a:t>
            </a:r>
            <a:r>
              <a:rPr lang="ru-RU" b="1" dirty="0" err="1"/>
              <a:t>ангиотензиногена</a:t>
            </a:r>
            <a:r>
              <a:rPr lang="ru-RU" b="1" dirty="0"/>
              <a:t>, </a:t>
            </a:r>
            <a:r>
              <a:rPr lang="ru-RU" b="1" dirty="0" err="1"/>
              <a:t>ангиотензина</a:t>
            </a:r>
            <a:r>
              <a:rPr lang="ru-RU" b="1" dirty="0"/>
              <a:t> и альдостерона при нормальной беременности повышены</a:t>
            </a:r>
            <a:r>
              <a:rPr lang="ru-RU" dirty="0"/>
              <a:t> </a:t>
            </a:r>
            <a:r>
              <a:rPr lang="ru-RU" u="sng" dirty="0"/>
              <a:t>пропорционально концентрации эстрогенов, </a:t>
            </a:r>
            <a:r>
              <a:rPr lang="ru-RU" dirty="0"/>
              <a:t>в </a:t>
            </a:r>
            <a:r>
              <a:rPr lang="ru-RU" b="1" dirty="0"/>
              <a:t>противодействие натрийуретическому эффекту прогестерона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b="1" dirty="0"/>
              <a:t>Секреция альдостерона надпочечниками увеличивается начиная с 15 </a:t>
            </a:r>
            <a:r>
              <a:rPr lang="ru-RU" b="1" dirty="0" err="1"/>
              <a:t>нед</a:t>
            </a:r>
            <a:r>
              <a:rPr lang="ru-RU" dirty="0"/>
              <a:t>, а </a:t>
            </a:r>
            <a:r>
              <a:rPr lang="ru-RU" b="1" dirty="0"/>
              <a:t>в </a:t>
            </a:r>
            <a:r>
              <a:rPr lang="en-US" b="1" dirty="0"/>
              <a:t>III</a:t>
            </a:r>
            <a:r>
              <a:rPr lang="ru-RU" b="1" dirty="0"/>
              <a:t> триместре достигает I мг/</a:t>
            </a:r>
            <a:r>
              <a:rPr lang="ru-RU" b="1" dirty="0" err="1"/>
              <a:t>сут</a:t>
            </a:r>
            <a:r>
              <a:rPr lang="ru-RU" b="1" dirty="0"/>
              <a:t>. </a:t>
            </a:r>
          </a:p>
          <a:p>
            <a:pPr marL="0" indent="0">
              <a:buNone/>
            </a:pPr>
            <a:r>
              <a:rPr lang="ru-RU" dirty="0"/>
              <a:t>На фоне таких изменений происходят </a:t>
            </a:r>
            <a:r>
              <a:rPr lang="ru-RU" b="1" dirty="0"/>
              <a:t>задержка жидкости, увеличение ОЦК.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19" y="4034352"/>
            <a:ext cx="5419881" cy="25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04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верх 4"/>
          <p:cNvSpPr/>
          <p:nvPr/>
        </p:nvSpPr>
        <p:spPr>
          <a:xfrm>
            <a:off x="2002089" y="2924515"/>
            <a:ext cx="452819" cy="933968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Прямоугольник 5"/>
          <p:cNvSpPr/>
          <p:nvPr/>
        </p:nvSpPr>
        <p:spPr>
          <a:xfrm>
            <a:off x="2716327" y="3071081"/>
            <a:ext cx="1544411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ренина</a:t>
            </a:r>
            <a:endParaRPr lang="ru-RU" sz="2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86076" y="3126036"/>
            <a:ext cx="1416093" cy="438582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2-4 раза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1424189" y="1617219"/>
            <a:ext cx="446156" cy="862016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/>
          <p:cNvSpPr/>
          <p:nvPr/>
        </p:nvSpPr>
        <p:spPr>
          <a:xfrm>
            <a:off x="2092956" y="1852019"/>
            <a:ext cx="1734257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альдостерона</a:t>
            </a:r>
            <a:endParaRPr lang="ru-RU" sz="21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488533" y="1644350"/>
            <a:ext cx="4711148" cy="840455"/>
            <a:chOff x="4373217" y="908965"/>
            <a:chExt cx="6281531" cy="1120607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66845" y="908965"/>
              <a:ext cx="4634344" cy="58477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в 3 раза (</a:t>
              </a:r>
              <a:r>
                <a:rPr lang="en-US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I</a:t>
              </a:r>
              <a:r>
                <a:rPr lang="ru-RU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триместр)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373217" y="1444796"/>
              <a:ext cx="6281531" cy="58477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в 10 раза (</a:t>
              </a:r>
              <a:r>
                <a:rPr lang="en-US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III</a:t>
              </a:r>
              <a:r>
                <a:rPr lang="ru-RU" sz="24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триместр)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156831" y="4270674"/>
            <a:ext cx="650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26-27 недели внутриутробного развития надпочечники плода начинают секретировать кортикостероиды.</a:t>
            </a:r>
          </a:p>
        </p:txBody>
      </p:sp>
    </p:spTree>
    <p:extLst>
      <p:ext uri="{BB962C8B-B14F-4D97-AF65-F5344CB8AC3E}">
        <p14:creationId xmlns:p14="http://schemas.microsoft.com/office/powerpoint/2010/main" val="4223394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54" y="1416441"/>
            <a:ext cx="6216948" cy="888609"/>
          </a:xfrm>
        </p:spPr>
        <p:txBody>
          <a:bodyPr/>
          <a:lstStyle/>
          <a:p>
            <a:r>
              <a:rPr lang="ru-RU" dirty="0"/>
              <a:t>Щитовидная железа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207" y="2239401"/>
            <a:ext cx="6072885" cy="347258"/>
          </a:xfrm>
        </p:spPr>
        <p:txBody>
          <a:bodyPr>
            <a:no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 расценивается как состояние относительного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йоддефицита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связано с увеличением потребности в йоде материнского организма для обеспечения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-плацентарного комплекса и с повышением экскреции йода с мочой в два раза в связи с повышенной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гломерулярной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фильтрацией и сниженной клубочковой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реабсорбцией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6117442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01393" y="1981806"/>
            <a:ext cx="43574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Щитовидная железа несколько увеличивается, особенно при недостаточном поступлении йода, что может быть обусловлено тиреотропным действием ХГ, который секретирует плацента.</a:t>
            </a:r>
          </a:p>
        </p:txBody>
      </p:sp>
      <p:pic>
        <p:nvPicPr>
          <p:cNvPr id="5" name="Picture 2" descr="http://infomrt.ru/uploads/posts/2014-11/1416476681_schitovidnaya-zhele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91" y="1215977"/>
            <a:ext cx="2914932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322235" y="4117438"/>
            <a:ext cx="865163" cy="453683"/>
          </a:xfrm>
          <a:prstGeom prst="right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5718517" y="4118549"/>
            <a:ext cx="801857" cy="463123"/>
          </a:xfrm>
          <a:prstGeom prst="rightArrow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631" y="1513232"/>
            <a:ext cx="7349987" cy="4040257"/>
          </a:xfrm>
        </p:spPr>
        <p:txBody>
          <a:bodyPr/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связанных тироксина (Т4) 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трииодтиронина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(Т3)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компенсаторно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повышается в связи с увеличением синтеза в печени тироксинсвязывающего глобулина (под влиянием плацентарных эстрогенов) и достигает максимума в 20-22 недели беременности при относительно стабильном содержании свободных фракций Т3 и Т4 во II и III триместрах беременности.</a:t>
            </a:r>
          </a:p>
          <a:p>
            <a:pPr marL="214313" indent="-214313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10-12 недели щитовидная железа плода начинает накапливать йод и синтезировать собственные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тиреоидные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гормоны.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552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Паращитовидные железы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437" y="2112792"/>
            <a:ext cx="7058795" cy="2128733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 сопровождается увеличенной потребностью в кальции, постоянный уровень которого в сыворотке крови поддерживается паратиреоидным гормоном (ПТГ) через синтез витамина D, который усиливает всасывание кальция в кишечнике. </a:t>
            </a:r>
          </a:p>
          <a:p>
            <a:pPr marL="214313" indent="-21431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синтезом ПТГ и уровнем свободного кальция в сыворотке крови существует обратная связь.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7395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6546" y="1873369"/>
            <a:ext cx="6369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ПТГ в крови матери повышается в поздние сроки беременности, параллельно снижается содержание кальция в плазме крови.</a:t>
            </a:r>
          </a:p>
        </p:txBody>
      </p:sp>
      <p:sp>
        <p:nvSpPr>
          <p:cNvPr id="5" name="Стрелка вверх 4"/>
          <p:cNvSpPr/>
          <p:nvPr/>
        </p:nvSpPr>
        <p:spPr>
          <a:xfrm>
            <a:off x="1181686" y="3547697"/>
            <a:ext cx="506738" cy="1221713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Прямоугольник 5"/>
          <p:cNvSpPr/>
          <p:nvPr/>
        </p:nvSpPr>
        <p:spPr>
          <a:xfrm>
            <a:off x="1880382" y="3892585"/>
            <a:ext cx="1176925" cy="7155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ПТГ</a:t>
            </a:r>
            <a:endParaRPr lang="ru-RU" sz="4050" dirty="0"/>
          </a:p>
        </p:txBody>
      </p:sp>
      <p:pic>
        <p:nvPicPr>
          <p:cNvPr id="8" name="Picture 4" descr="Картинки по запросу кальц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99" y="3513522"/>
            <a:ext cx="1314554" cy="131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верх 8"/>
          <p:cNvSpPr/>
          <p:nvPr/>
        </p:nvSpPr>
        <p:spPr>
          <a:xfrm rot="10800000">
            <a:off x="3458894" y="3556489"/>
            <a:ext cx="506738" cy="1221713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815" y="1470113"/>
            <a:ext cx="6455465" cy="50783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Поджелудочная железа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495" y="2271054"/>
            <a:ext cx="6685397" cy="2711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 сопровождается существенными изменениями метаболизма глюкозы. У беременных по мере увеличения срока беременности снижается уровень глюкозы в плазме натощак в результате усиленного поглощения глюкозы плацентой, а также торможения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глюконеогенеза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из-за падения уровня аминокислот в крови.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03197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terinstvo.ru/content/article_images/articles_9969/plazen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3" y="1659006"/>
            <a:ext cx="1836358" cy="230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5655" y="3124515"/>
            <a:ext cx="1187184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лактоген</a:t>
            </a:r>
            <a:endParaRPr lang="ru-RU" sz="21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147510" y="1821065"/>
            <a:ext cx="6682527" cy="1056982"/>
            <a:chOff x="2553858" y="4353876"/>
            <a:chExt cx="8910036" cy="1409309"/>
          </a:xfrm>
        </p:grpSpPr>
        <p:sp>
          <p:nvSpPr>
            <p:cNvPr id="7" name="Стрелка вправо 6"/>
            <p:cNvSpPr/>
            <p:nvPr/>
          </p:nvSpPr>
          <p:spPr>
            <a:xfrm>
              <a:off x="2553858" y="4832752"/>
              <a:ext cx="712167" cy="556591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371417" y="4849437"/>
              <a:ext cx="1498275" cy="553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липолиз</a:t>
              </a:r>
              <a:endParaRPr lang="ru-RU" sz="2100" dirty="0"/>
            </a:p>
          </p:txBody>
        </p:sp>
        <p:sp>
          <p:nvSpPr>
            <p:cNvPr id="9" name="Стрелка вверх 8"/>
            <p:cNvSpPr/>
            <p:nvPr/>
          </p:nvSpPr>
          <p:spPr>
            <a:xfrm>
              <a:off x="4791905" y="4516231"/>
              <a:ext cx="435200" cy="954567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/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5220068" y="4816066"/>
              <a:ext cx="712167" cy="556591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952413" y="4353876"/>
              <a:ext cx="1664303" cy="553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глицерин</a:t>
              </a:r>
              <a:endParaRPr lang="ru-RU" sz="21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52413" y="5209188"/>
              <a:ext cx="2531036" cy="553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свободные ЖК</a:t>
              </a:r>
              <a:endParaRPr lang="ru-RU" sz="2100" dirty="0"/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8434563" y="4802048"/>
              <a:ext cx="712167" cy="556591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337547" y="4816067"/>
              <a:ext cx="1704827" cy="553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ru-RU" sz="2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кетогенез</a:t>
              </a:r>
              <a:endParaRPr lang="ru-RU" sz="2100" dirty="0"/>
            </a:p>
          </p:txBody>
        </p:sp>
        <p:sp>
          <p:nvSpPr>
            <p:cNvPr id="15" name="Стрелка вверх 14"/>
            <p:cNvSpPr/>
            <p:nvPr/>
          </p:nvSpPr>
          <p:spPr>
            <a:xfrm>
              <a:off x="11028694" y="4576203"/>
              <a:ext cx="435200" cy="95456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00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34785" y="4395526"/>
            <a:ext cx="697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причина усиленного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кетогенеза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действие плацентарных гормонов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гепатоциты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062" y="-199005"/>
            <a:ext cx="8238401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250825" y="836612"/>
            <a:ext cx="8785225" cy="5761355"/>
          </a:xfrm>
          <a:custGeom>
            <a:avLst/>
            <a:gdLst/>
            <a:ahLst/>
            <a:cxnLst/>
            <a:rect l="l" t="t" r="r" b="b"/>
            <a:pathLst>
              <a:path w="8785225" h="5761355">
                <a:moveTo>
                  <a:pt x="8785225" y="0"/>
                </a:moveTo>
                <a:lnTo>
                  <a:pt x="0" y="0"/>
                </a:lnTo>
                <a:lnTo>
                  <a:pt x="0" y="5761037"/>
                </a:lnTo>
                <a:lnTo>
                  <a:pt x="8785225" y="5761037"/>
                </a:lnTo>
                <a:lnTo>
                  <a:pt x="8785225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8145" y="846772"/>
            <a:ext cx="8459470" cy="4719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4965" algn="l"/>
                <a:tab pos="2378075" algn="l"/>
              </a:tabLst>
            </a:pP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ГИПОФИЗ</a:t>
            </a:r>
            <a:r>
              <a:rPr sz="2800" b="1" spc="-1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00"/>
                </a:solidFill>
                <a:latin typeface="Corbel"/>
                <a:cs typeface="Corbel"/>
              </a:rPr>
              <a:t>-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	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занимает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особое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место,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несмотря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на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малые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размеры.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сроки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беременности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7-8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недель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гипофизе</a:t>
            </a:r>
            <a:r>
              <a:rPr sz="28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хорошо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различимы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все</a:t>
            </a:r>
            <a:r>
              <a:rPr sz="2800" b="1" spc="-4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основные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его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части: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передняя,</a:t>
            </a:r>
            <a:r>
              <a:rPr sz="2800" b="1" spc="-5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задняя,</a:t>
            </a:r>
            <a:r>
              <a:rPr sz="2800" b="1" spc="-6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промежуточная</a:t>
            </a:r>
            <a:r>
              <a:rPr sz="28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доли,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полость</a:t>
            </a:r>
            <a:r>
              <a:rPr sz="2800" b="1" spc="-7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гипофиза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Гистологическое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строение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гипофиза</a:t>
            </a:r>
            <a:r>
              <a:rPr sz="2800" b="1" spc="-10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сложное.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Передняя</a:t>
            </a:r>
            <a:r>
              <a:rPr sz="28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его</a:t>
            </a:r>
            <a:r>
              <a:rPr sz="28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доля</a:t>
            </a:r>
            <a:r>
              <a:rPr sz="2800" b="1" spc="-7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состоит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из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железистых</a:t>
            </a:r>
            <a:r>
              <a:rPr sz="2800" b="1" spc="-7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хромофильных,</a:t>
            </a:r>
            <a:r>
              <a:rPr sz="2800" b="1" spc="-9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оксифильных</a:t>
            </a:r>
            <a:r>
              <a:rPr sz="2800" b="1" spc="-9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9900"/>
                </a:solidFill>
                <a:latin typeface="Corbel"/>
                <a:cs typeface="Corbel"/>
              </a:rPr>
              <a:t>и 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базофильных</a:t>
            </a:r>
            <a:r>
              <a:rPr sz="2800" b="1" spc="-10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9900"/>
                </a:solidFill>
                <a:latin typeface="Corbel"/>
                <a:cs typeface="Corbel"/>
              </a:rPr>
              <a:t>клеток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.</a:t>
            </a:r>
            <a:r>
              <a:rPr sz="2800" b="1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Средняя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доля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основном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из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базофильных</a:t>
            </a:r>
            <a:r>
              <a:rPr sz="2800" b="1" spc="-11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клеток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задняя</a:t>
            </a:r>
            <a:r>
              <a:rPr sz="28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доля</a:t>
            </a:r>
            <a:r>
              <a:rPr sz="2800" b="1" spc="-8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ножка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гипофиза</a:t>
            </a:r>
            <a:r>
              <a:rPr sz="2800" b="1" spc="-9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состоят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из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элементов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нервных</a:t>
            </a:r>
            <a:r>
              <a:rPr sz="2800" b="1" spc="-8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волокон</a:t>
            </a:r>
            <a:r>
              <a:rPr sz="2800" b="1" spc="-9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66FF"/>
                </a:solidFill>
                <a:latin typeface="Corbel"/>
                <a:cs typeface="Corbel"/>
              </a:rPr>
              <a:t>и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питуицитов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632" y="1603208"/>
            <a:ext cx="6141074" cy="4090736"/>
          </a:xfrm>
        </p:spPr>
        <p:txBody>
          <a:bodyPr>
            <a:norm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Кетоновые тела свободно проходят через плаценту и используются печенью и мозгом плода как источники энергии.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половине беременности из-за снижения уровня глюкозы натощак чувствительность тканей материнского организма к инсулину повышается, во второй половине беременности, когда возрастает уровень плацентарных гормонов, снижается утилизация глюкозы тканями матери, поэтому у беременных уровень глюкозы в крови после еды выше, чем у небеременных.</a:t>
            </a:r>
          </a:p>
          <a:p>
            <a:endParaRPr lang="ru-RU" sz="2100" dirty="0"/>
          </a:p>
        </p:txBody>
      </p:sp>
      <p:pic>
        <p:nvPicPr>
          <p:cNvPr id="8196" name="Picture 4" descr="http://oblepiha.com/uploads/posts/2010-10/1288004822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387" y="2198771"/>
            <a:ext cx="2640932" cy="26409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108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osostavekrovi.ru/wp-content/uploads/2015/08/Norma-sahara-v-kro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" y="1650208"/>
            <a:ext cx="8932807" cy="37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898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2822" y="1403747"/>
            <a:ext cx="8831178" cy="4597002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легкая гипергликемия у беременных приводит к физиологической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гиперинсулинемии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14313" indent="-214313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Гиперинсулинемии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способствует физиологическая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типичная для второй половины беременности. Это обусловлено влиянием плацентарного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лактогена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эстрогенов и прогестерона и направлено на обеспечение энергетических потребностей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фетоплацентарной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3437184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394" y="1363687"/>
            <a:ext cx="8542606" cy="402458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Гипергликемия тормозит секрецию глюкагона, в результате чего значительная часть глюкозы превращается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триглицериды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(механизм запасания жира). </a:t>
            </a:r>
          </a:p>
          <a:p>
            <a:pPr marL="214313" indent="-21431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снижения фильтрационной способности почек для глюкозы у большинства беременных наблюдается транзиторная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14313" indent="-214313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Материнский инсулин не проникает через плаценту.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725" y="1403748"/>
            <a:ext cx="6717958" cy="4230984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10-12-й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беременности в поджелудочной железе плода появляются дифференцированные b-клетки, способные секретировать инсулин.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гипергликемия у матери вызывает повышение уровня глюкозы в крови плода, что и стимулирует секрецию инсулина, который является фактором роста.</a:t>
            </a:r>
          </a:p>
          <a:p>
            <a:endParaRPr lang="ru-RU" sz="2100" dirty="0"/>
          </a:p>
        </p:txBody>
      </p:sp>
      <p:pic>
        <p:nvPicPr>
          <p:cNvPr id="35842" name="Picture 2" descr="http://uzilife.ru/wp-content/uploads/2016/06/Podzheludochnaya-zhele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409" y="3528188"/>
            <a:ext cx="2880361" cy="2311919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3624617" y="4476165"/>
            <a:ext cx="753953" cy="22156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" name="Прямоугольник 4"/>
          <p:cNvSpPr/>
          <p:nvPr/>
        </p:nvSpPr>
        <p:spPr>
          <a:xfrm>
            <a:off x="4668962" y="4169481"/>
            <a:ext cx="200054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инсулин</a:t>
            </a:r>
          </a:p>
        </p:txBody>
      </p:sp>
    </p:spTree>
    <p:extLst>
      <p:ext uri="{BB962C8B-B14F-4D97-AF65-F5344CB8AC3E}">
        <p14:creationId xmlns:p14="http://schemas.microsoft.com/office/powerpoint/2010/main" val="18944237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314450"/>
            <a:ext cx="6301874" cy="529390"/>
          </a:xfrm>
        </p:spPr>
        <p:txBody>
          <a:bodyPr>
            <a:normAutofit fontScale="90000"/>
          </a:bodyPr>
          <a:lstStyle/>
          <a:p>
            <a:r>
              <a:rPr lang="ru-RU" dirty="0"/>
              <a:t>Нервная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06" y="1843840"/>
            <a:ext cx="5111729" cy="1419726"/>
          </a:xfrm>
        </p:spPr>
        <p:txBody>
          <a:bodyPr>
            <a:norm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возникновения беременности в коре головного мозга матери появляются изменения, называемые </a:t>
            </a:r>
            <a:r>
              <a:rPr lang="ru-RU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гестационной</a:t>
            </a: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доминантой.</a:t>
            </a:r>
          </a:p>
        </p:txBody>
      </p:sp>
      <p:pic>
        <p:nvPicPr>
          <p:cNvPr id="10242" name="Picture 2" descr="http://babyzzz.ru/wp-content/uploads/2014/03/%D0%B1%D0%B5%D1%80%D0%B5%D0%BC%D0%B5%D0%BD%D0%BD%D0%B0%D1%8F-%D0%B6%D0%B5%D0%BD%D1%89%D0%B8%D0%BD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13" y="2702392"/>
            <a:ext cx="4178488" cy="27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938" y="3263566"/>
            <a:ext cx="4608575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 это проявляется в преобладании у беременной интересов, непосредственно связанных с вынашиванием и рождением здорового ребенка; другие интересы как бы отходят на второй план.</a:t>
            </a:r>
          </a:p>
          <a:p>
            <a:endParaRPr lang="ru-RU" sz="1950" dirty="0"/>
          </a:p>
        </p:txBody>
      </p:sp>
    </p:spTree>
    <p:extLst>
      <p:ext uri="{BB962C8B-B14F-4D97-AF65-F5344CB8AC3E}">
        <p14:creationId xmlns:p14="http://schemas.microsoft.com/office/powerpoint/2010/main" val="22579779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1314450"/>
            <a:ext cx="6447501" cy="601579"/>
          </a:xfrm>
        </p:spPr>
        <p:txBody>
          <a:bodyPr>
            <a:normAutofit fontScale="90000"/>
          </a:bodyPr>
          <a:lstStyle/>
          <a:p>
            <a:r>
              <a:rPr lang="ru-RU" dirty="0"/>
              <a:t>Изменения ЦНС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1485" y="2060408"/>
            <a:ext cx="5799221" cy="371775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►"/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Изменяется тонус вегетативной нервной системы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сонливость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неуравновешенность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смена настроения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вкуса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слюнотечение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рвота</a:t>
            </a:r>
          </a:p>
          <a:p>
            <a:pPr lvl="1"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 к головокружениям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4" descr="sa2836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5183" b="17770"/>
          <a:stretch>
            <a:fillRect/>
          </a:stretch>
        </p:blipFill>
        <p:spPr>
          <a:xfrm>
            <a:off x="594153" y="2211428"/>
            <a:ext cx="2132410" cy="24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864425" y="4264067"/>
            <a:ext cx="1620440" cy="864394"/>
          </a:xfrm>
          <a:prstGeom prst="upArrowCallout">
            <a:avLst>
              <a:gd name="adj1" fmla="val 46866"/>
              <a:gd name="adj2" fmla="val 46866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>
                <a:solidFill>
                  <a:srgbClr val="000000"/>
                </a:solidFill>
              </a:rPr>
              <a:t>подбугорная</a:t>
            </a:r>
          </a:p>
          <a:p>
            <a:pPr algn="ctr" eaLnBrk="1" hangingPunct="1"/>
            <a:r>
              <a:rPr lang="ru-RU">
                <a:solidFill>
                  <a:srgbClr val="000000"/>
                </a:solidFill>
              </a:rPr>
              <a:t>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0857423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1314450"/>
            <a:ext cx="6447501" cy="601579"/>
          </a:xfrm>
        </p:spPr>
        <p:txBody>
          <a:bodyPr>
            <a:normAutofit fontScale="90000"/>
          </a:bodyPr>
          <a:lstStyle/>
          <a:p>
            <a:r>
              <a:rPr lang="ru-RU" dirty="0"/>
              <a:t>Изменения ЦНС</a:t>
            </a:r>
          </a:p>
        </p:txBody>
      </p:sp>
      <p:pic>
        <p:nvPicPr>
          <p:cNvPr id="8" name="Picture 6" descr="sa9528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233" y="2276883"/>
            <a:ext cx="2013347" cy="21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193925" y="4545023"/>
            <a:ext cx="1620441" cy="685800"/>
          </a:xfrm>
          <a:prstGeom prst="upArrowCallout">
            <a:avLst>
              <a:gd name="adj1" fmla="val 59071"/>
              <a:gd name="adj2" fmla="val 59071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3366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>
                <a:solidFill>
                  <a:srgbClr val="000000"/>
                </a:solidFill>
              </a:rPr>
              <a:t>синапс</a:t>
            </a:r>
          </a:p>
        </p:txBody>
      </p:sp>
      <p:sp>
        <p:nvSpPr>
          <p:cNvPr id="13" name="Rectangle 3"/>
          <p:cNvSpPr>
            <a:spLocks noGrp="1" noRot="1" noChangeArrowheads="1"/>
          </p:cNvSpPr>
          <p:nvPr/>
        </p:nvSpPr>
        <p:spPr>
          <a:xfrm>
            <a:off x="3247304" y="2276883"/>
            <a:ext cx="4585254" cy="24392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Char char="►"/>
              <a:defRPr/>
            </a:pPr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Повышается возбудимость периферических нервов</a:t>
            </a:r>
          </a:p>
          <a:p>
            <a:pPr lvl="1" eaLnBrk="1" hangingPunct="1">
              <a:defRPr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невралгические боли в крестце и пояснице</a:t>
            </a:r>
          </a:p>
          <a:p>
            <a:pPr lvl="1" eaLnBrk="1" hangingPunct="1">
              <a:defRPr/>
            </a:pP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судороги в икроножных мышцах</a:t>
            </a:r>
          </a:p>
        </p:txBody>
      </p:sp>
    </p:spTree>
    <p:extLst>
      <p:ext uri="{BB962C8B-B14F-4D97-AF65-F5344CB8AC3E}">
        <p14:creationId xmlns:p14="http://schemas.microsoft.com/office/powerpoint/2010/main" val="16275248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653" y="1298598"/>
            <a:ext cx="5423569" cy="2910580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беременности состояние нервной системы изменяется: возбудимость коры головного мозга до 3-4-го месяца беременности снижена, а затем постепенно повышается.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беременности возбудимость нижележащих отделов ЦНС и рефлекторного аппарата матки снижена, что обеспечивает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нормотонус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матки.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родами возбудимость спинного мозга и нервных элементов матки повышается, это необходимое условие начала родовой деятельности.</a:t>
            </a:r>
          </a:p>
          <a:p>
            <a:endParaRPr lang="ru-RU" sz="2100" dirty="0"/>
          </a:p>
        </p:txBody>
      </p:sp>
      <p:pic>
        <p:nvPicPr>
          <p:cNvPr id="11266" name="Picture 2" descr="https://i.ytimg.com/vi/qYt99UfLJQk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22" y="2144629"/>
            <a:ext cx="3192379" cy="23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173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81955"/>
            <a:ext cx="6462207" cy="1129644"/>
          </a:xfrm>
        </p:spPr>
        <p:txBody>
          <a:bodyPr/>
          <a:lstStyle/>
          <a:p>
            <a:r>
              <a:rPr lang="ru-RU" dirty="0"/>
              <a:t>Половая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3296" y="1867903"/>
            <a:ext cx="5005136" cy="325011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беременности матка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весит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70 г, объем полости матки 10 мл. </a:t>
            </a:r>
          </a:p>
          <a:p>
            <a:pPr marL="214313" indent="-214313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беременности матка увеличивается и становится способной вместить плод, плаценту и околоплодные воды.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3295" y="3471677"/>
            <a:ext cx="5005136" cy="18372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14313" indent="-214313">
              <a:buClr>
                <a:srgbClr val="90C226"/>
              </a:buCl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беременности объем полости матки обычно составляет около 5 л, но может достигать и 20 л и более, так как вместимость матки в конце беременности может быть в 500-1000 раз больше, чем у небеременной. Матка при этом весит около 1100 г.</a:t>
            </a:r>
            <a:endParaRPr lang="ru-RU" sz="1800" dirty="0"/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83423" y="4451133"/>
            <a:ext cx="752450" cy="5309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49096" y="4446930"/>
            <a:ext cx="1143583" cy="5309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1100 г</a:t>
            </a:r>
          </a:p>
        </p:txBody>
      </p:sp>
      <p:pic>
        <p:nvPicPr>
          <p:cNvPr id="12292" name="Picture 4" descr="https://nebolet.com/medimg/content/tonus-matki-pri-beremennost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2" y="1772782"/>
            <a:ext cx="3060490" cy="25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6860194" y="4560402"/>
            <a:ext cx="534125" cy="41744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</p:spTree>
    <p:extLst>
      <p:ext uri="{BB962C8B-B14F-4D97-AF65-F5344CB8AC3E}">
        <p14:creationId xmlns:p14="http://schemas.microsoft.com/office/powerpoint/2010/main" val="142905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062" y="-48968"/>
            <a:ext cx="8187849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14" dirty="0"/>
              <a:t>Становление</a:t>
            </a:r>
            <a:r>
              <a:rPr sz="3200" spc="-110" dirty="0"/>
              <a:t> </a:t>
            </a:r>
            <a:r>
              <a:rPr sz="3200" spc="-114" dirty="0"/>
              <a:t>репродуктивной</a:t>
            </a:r>
            <a:r>
              <a:rPr sz="3200" spc="-110" dirty="0"/>
              <a:t> </a:t>
            </a:r>
            <a:r>
              <a:rPr sz="3200" spc="-105" dirty="0"/>
              <a:t>системы</a:t>
            </a:r>
            <a:r>
              <a:rPr sz="3200" spc="-114" dirty="0"/>
              <a:t> </a:t>
            </a:r>
            <a:r>
              <a:rPr sz="3200" dirty="0"/>
              <a:t>в</a:t>
            </a:r>
            <a:r>
              <a:rPr sz="3200" spc="-130" dirty="0"/>
              <a:t> </a:t>
            </a:r>
            <a:r>
              <a:rPr sz="3200" spc="-114" dirty="0"/>
              <a:t>антенатальном</a:t>
            </a:r>
            <a:r>
              <a:rPr sz="3200" spc="-110" dirty="0"/>
              <a:t> </a:t>
            </a:r>
            <a:r>
              <a:rPr sz="3200" spc="-10" dirty="0"/>
              <a:t>периоде</a:t>
            </a:r>
          </a:p>
        </p:txBody>
      </p:sp>
      <p:sp>
        <p:nvSpPr>
          <p:cNvPr id="3" name="object 3"/>
          <p:cNvSpPr/>
          <p:nvPr/>
        </p:nvSpPr>
        <p:spPr>
          <a:xfrm>
            <a:off x="468312" y="908050"/>
            <a:ext cx="8229600" cy="5688330"/>
          </a:xfrm>
          <a:custGeom>
            <a:avLst/>
            <a:gdLst/>
            <a:ahLst/>
            <a:cxnLst/>
            <a:rect l="l" t="t" r="r" b="b"/>
            <a:pathLst>
              <a:path w="8229600" h="5688330">
                <a:moveTo>
                  <a:pt x="8229600" y="0"/>
                </a:moveTo>
                <a:lnTo>
                  <a:pt x="0" y="0"/>
                </a:lnTo>
                <a:lnTo>
                  <a:pt x="0" y="5688012"/>
                </a:lnTo>
                <a:lnTo>
                  <a:pt x="8229600" y="5688012"/>
                </a:lnTo>
                <a:lnTo>
                  <a:pt x="8229600" y="0"/>
                </a:lnTo>
                <a:close/>
              </a:path>
            </a:pathLst>
          </a:custGeom>
          <a:solidFill>
            <a:srgbClr val="003F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5632" y="918210"/>
            <a:ext cx="7848600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D6ECFF"/>
              </a:buClr>
              <a:buSzPct val="94642"/>
              <a:buFont typeface="Wingdings"/>
              <a:buChar char=""/>
              <a:tabLst>
                <a:tab pos="355600" algn="l"/>
                <a:tab pos="5798820" algn="l"/>
              </a:tabLst>
            </a:pP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Функциональная</a:t>
            </a:r>
            <a:r>
              <a:rPr sz="2800" b="1" spc="-7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активность</a:t>
            </a:r>
            <a:r>
              <a:rPr sz="2800" b="1" spc="-65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00"/>
                </a:solidFill>
                <a:latin typeface="Corbel"/>
                <a:cs typeface="Corbel"/>
              </a:rPr>
              <a:t>фетального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гипофиза</a:t>
            </a:r>
            <a:r>
              <a:rPr sz="2800" b="1" spc="-105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имеет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волнообразное</a:t>
            </a:r>
            <a:r>
              <a:rPr sz="2800" b="1" spc="-1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течение,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sz="2800" b="1" spc="-8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пик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активности</a:t>
            </a:r>
            <a:r>
              <a:rPr sz="2800" b="1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25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26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недель,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пик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32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–</a:t>
            </a:r>
            <a:r>
              <a:rPr sz="2800" b="1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34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недель,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36-</a:t>
            </a:r>
            <a:r>
              <a:rPr sz="2800" b="1" dirty="0">
                <a:solidFill>
                  <a:srgbClr val="FF9900"/>
                </a:solidFill>
                <a:latin typeface="Corbel"/>
                <a:cs typeface="Corbel"/>
              </a:rPr>
              <a:t>40</a:t>
            </a:r>
            <a:r>
              <a:rPr sz="2800" b="1" spc="-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Corbel"/>
                <a:cs typeface="Corbel"/>
              </a:rPr>
              <a:t>неделям</a:t>
            </a:r>
            <a:r>
              <a:rPr sz="28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происходит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угасание 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интенсивности</a:t>
            </a:r>
            <a:r>
              <a:rPr sz="2800" b="1" spc="-13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метаболических</a:t>
            </a:r>
            <a:r>
              <a:rPr sz="2800" b="1" spc="-120" dirty="0">
                <a:solidFill>
                  <a:srgbClr val="FF66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процессов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что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можно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рассматривать</a:t>
            </a:r>
            <a:r>
              <a:rPr sz="2800" b="1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как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проявление</a:t>
            </a:r>
            <a:r>
              <a:rPr sz="2800" b="1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гисто- физиологических</a:t>
            </a:r>
            <a:r>
              <a:rPr sz="2800" b="1" spc="-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процессов,</a:t>
            </a:r>
            <a:r>
              <a:rPr sz="2800" b="1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приуроченных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Corbel"/>
                <a:cs typeface="Corbel"/>
              </a:rPr>
              <a:t>к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моменту</a:t>
            </a:r>
            <a:r>
              <a:rPr sz="2800" b="1" spc="-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Corbel"/>
                <a:cs typeface="Corbel"/>
              </a:rPr>
              <a:t>родов.</a:t>
            </a:r>
            <a:r>
              <a:rPr sz="2800" b="1" spc="-114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Функциональная</a:t>
            </a:r>
            <a:r>
              <a:rPr sz="2800" b="1" dirty="0">
                <a:solidFill>
                  <a:srgbClr val="FF66FF"/>
                </a:solidFill>
                <a:latin typeface="Corbel"/>
                <a:cs typeface="Corbel"/>
              </a:rPr>
              <a:t>	</a:t>
            </a:r>
            <a:r>
              <a:rPr sz="2800" b="1" spc="-10" dirty="0">
                <a:solidFill>
                  <a:srgbClr val="FF66FF"/>
                </a:solidFill>
                <a:latin typeface="Corbel"/>
                <a:cs typeface="Corbel"/>
              </a:rPr>
              <a:t>активность </a:t>
            </a:r>
            <a:r>
              <a:rPr sz="2800" b="1" dirty="0">
                <a:solidFill>
                  <a:srgbClr val="FFFF00"/>
                </a:solidFill>
                <a:latin typeface="Corbel"/>
                <a:cs typeface="Corbel"/>
              </a:rPr>
              <a:t>гипофиза</a:t>
            </a:r>
            <a:r>
              <a:rPr sz="2800" b="1" spc="-60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rbel"/>
                <a:cs typeface="Corbel"/>
              </a:rPr>
              <a:t>проявляется</a:t>
            </a:r>
            <a:r>
              <a:rPr sz="2800" b="1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rbel"/>
                <a:cs typeface="Corbel"/>
              </a:rPr>
              <a:t>в</a:t>
            </a:r>
            <a:r>
              <a:rPr sz="2800" b="1" spc="-20" dirty="0">
                <a:solidFill>
                  <a:srgbClr val="FFFFFF"/>
                </a:solidFill>
                <a:latin typeface="Corbel"/>
                <a:cs typeface="Corbel"/>
              </a:rPr>
              <a:t> выработке</a:t>
            </a:r>
            <a:r>
              <a:rPr sz="2800" b="1" spc="-1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-75" dirty="0">
                <a:solidFill>
                  <a:srgbClr val="FF9900"/>
                </a:solidFill>
                <a:latin typeface="Corbel"/>
                <a:cs typeface="Corbel"/>
              </a:rPr>
              <a:t>ФСГ,</a:t>
            </a:r>
            <a:r>
              <a:rPr sz="2800" b="1" spc="-20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9900"/>
                </a:solidFill>
                <a:latin typeface="Corbel"/>
                <a:cs typeface="Corbel"/>
              </a:rPr>
              <a:t>ТТГ, </a:t>
            </a:r>
            <a:r>
              <a:rPr sz="2800" b="1" spc="-95" dirty="0">
                <a:solidFill>
                  <a:srgbClr val="FF9900"/>
                </a:solidFill>
                <a:latin typeface="Corbel"/>
                <a:cs typeface="Corbel"/>
              </a:rPr>
              <a:t>ЛГ,</a:t>
            </a:r>
            <a:r>
              <a:rPr sz="2800" b="1" spc="-12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75" dirty="0">
                <a:solidFill>
                  <a:srgbClr val="FF9900"/>
                </a:solidFill>
                <a:latin typeface="Corbel"/>
                <a:cs typeface="Corbel"/>
              </a:rPr>
              <a:t>СТГ,</a:t>
            </a:r>
            <a:r>
              <a:rPr sz="2800" b="1" spc="-11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800" b="1" spc="-25" dirty="0">
                <a:solidFill>
                  <a:srgbClr val="FF9900"/>
                </a:solidFill>
                <a:latin typeface="Corbel"/>
                <a:cs typeface="Corbel"/>
              </a:rPr>
              <a:t>ЛТГ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1932948"/>
            <a:ext cx="6388583" cy="4067802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матки происходит благодаря растяжению и значительной гипертрофии мышечных элементов, но возникновение новых мышечных клеток ограничено.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 изменениям гладкой мускулатуры происходит и гиперплазия соединительной ткани, которая как бы окружает гладкомышечные клетки и составляет сетчато-волокнистый остов матки.</a:t>
            </a:r>
          </a:p>
          <a:p>
            <a:pPr marL="214313" indent="-214313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4130170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128" y="1491855"/>
            <a:ext cx="8582422" cy="4508896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этого матка приобретает характерные для беременной возбудимость и сократимость: от сократительных мышечных белков сократительная активность передается окружающей соединительной ткани.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 увеличению размеров мышечных волокон увеличивается количество фиброзной ткани, особенно в наружном мышечном слое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увеличением эластических волокон все это придает силу стенке матки.</a:t>
            </a:r>
          </a:p>
          <a:p>
            <a:r>
              <a:rPr lang="ru-RU" sz="2100" dirty="0"/>
              <a:t>По мере прогрессирования беременности происходят значительные изменения сосудистой системы матки</a:t>
            </a:r>
          </a:p>
        </p:txBody>
      </p:sp>
    </p:spTree>
    <p:extLst>
      <p:ext uri="{BB962C8B-B14F-4D97-AF65-F5344CB8AC3E}">
        <p14:creationId xmlns:p14="http://schemas.microsoft.com/office/powerpoint/2010/main" val="10049015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60947" y="1494924"/>
            <a:ext cx="5005137" cy="29116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подчеркнуть, что увеличение матки несимметрично и наиболее выражено в дне.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Различную скорость роста отдельных частей матки демонстрирует "меняющееся" расположение маточных труб и яичников:  на ранних сроках они располагаются чуть ниже верхушки дна, а в последние месяцы беременности местом их прикрепления становится середина матки.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Асимметрия матки обусловлена и местом расположения плаценты: та часть матки, которая окружает плаценту, увеличивается гораздо быстрее, чем остальная часть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миометрия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mykaleidoscope.ru/uploads/posts/2015-12/1449830427_sheyka-matki-pri-beremenn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863" y="1531019"/>
            <a:ext cx="3569892" cy="35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365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idx="1"/>
          </p:nvPr>
        </p:nvSpPr>
        <p:spPr>
          <a:xfrm>
            <a:off x="508000" y="1494924"/>
            <a:ext cx="6489304" cy="38380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ru-RU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беременности меняются форма и расположение матки.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ru-RU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первых нескольких недель матка имеет обычную для нее грушевидную форму.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ru-RU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2-го </a:t>
            </a:r>
            <a:r>
              <a:rPr lang="ru-RU" sz="21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2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размеры матки увеличиваются в три раза, она имеет округлую асимметричную форму вследствие имплантации плодного яйца в одном из трубных углов. </a:t>
            </a:r>
          </a:p>
        </p:txBody>
      </p:sp>
    </p:spTree>
    <p:extLst>
      <p:ext uri="{BB962C8B-B14F-4D97-AF65-F5344CB8AC3E}">
        <p14:creationId xmlns:p14="http://schemas.microsoft.com/office/powerpoint/2010/main" val="3963680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285" y="1931195"/>
            <a:ext cx="6447501" cy="2910580"/>
          </a:xfrm>
        </p:spPr>
        <p:txBody>
          <a:bodyPr>
            <a:norm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12-й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дно матки располагается на уровне входа в малый таз.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роста матки и ее выхода за пределы малого таза происходит ее некоторая ротация вправо, что связано с особенностями прикрепления в левой половине таза сигмовидной кишки.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триместре беременности матка приобретает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овоидную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(яйцевидную) форму.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2293263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97042" y="1446797"/>
            <a:ext cx="6964593" cy="23581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первых месяцев беременности стенки матки утолщены, но по мере прогрессирования беременности стенки матки становятся тоньше. К концу беременности толщина стенки матки менее 1,5 см. </a:t>
            </a:r>
          </a:p>
          <a:p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93294" y="3046998"/>
            <a:ext cx="4487780" cy="2701089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роста матка теряет резистентность, свойственную небеременной, и превращается в мышечный мешок с тонкими мягкими стенками. Доказательством этого является легкость, с которой можно пальпировать плод и его отдельные части.</a:t>
            </a:r>
          </a:p>
          <a:p>
            <a:endParaRPr lang="ru-RU" sz="1350" dirty="0"/>
          </a:p>
        </p:txBody>
      </p:sp>
      <p:pic>
        <p:nvPicPr>
          <p:cNvPr id="13314" name="Picture 2" descr="https://upload.wikimedia.org/wikipedia/commons/e/eb/Baby_bel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86" y="2625892"/>
            <a:ext cx="3188920" cy="32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422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916" y="1639302"/>
            <a:ext cx="6434075" cy="3982453"/>
          </a:xfrm>
        </p:spPr>
        <p:txBody>
          <a:bodyPr>
            <a:norm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прогрессирования беременности происходят значительные изменения сосудистой системы матки.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Сосудистая сеть матки увеличивается не только в результате удлинения и расширения венозной и артериальной сети, но и вследствие образования новых сосудов.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Вены, дренирующие плацентарную площадку, превращаются в большие венозные синусы.</a:t>
            </a:r>
          </a:p>
          <a:p>
            <a:pPr marL="214313" indent="-214313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0506262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607344"/>
            <a:ext cx="6447501" cy="3780928"/>
          </a:xfrm>
        </p:spPr>
        <p:txBody>
          <a:bodyPr>
            <a:no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Изменяются нервные элементы матки, увеличивается число различных рецепторов (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хеморецепторов и др.), которые имеют важное значение в восприятии и передаче разнообразных нервных импульсов от плода к матери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Цервикальные железы подвергаются такой выраженной пролиферации, что занимают почти 1/2 шеечной массы. Вскоре после зачатия шеечный канал заполняется очень вязкой густой слизью, так называемой слизистой пробкой.</a:t>
            </a:r>
          </a:p>
        </p:txBody>
      </p:sp>
    </p:spTree>
    <p:extLst>
      <p:ext uri="{BB962C8B-B14F-4D97-AF65-F5344CB8AC3E}">
        <p14:creationId xmlns:p14="http://schemas.microsoft.com/office/powerpoint/2010/main" val="33202721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765" y="1672013"/>
            <a:ext cx="6767576" cy="4090737"/>
          </a:xfrm>
        </p:spPr>
        <p:txBody>
          <a:bodyPr>
            <a:normAutofit/>
          </a:bodyPr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I триместра беременности возникают нерегулярные сокращения матки, обычно безболезненные.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II триместре эти сокращения можно определить при пальпации матки.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сокращения возникают спорадически, они неритмичны, их интенсивность варьирует от 5 до 25 мм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1-2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родами такие маточные сокращения возникают чаще. </a:t>
            </a:r>
          </a:p>
          <a:p>
            <a:pPr marL="214313" indent="-214313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40673121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716" y="1941911"/>
            <a:ext cx="6447501" cy="2910580"/>
          </a:xfrm>
        </p:spPr>
        <p:txBody>
          <a:bodyPr/>
          <a:lstStyle/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через месяц после зачатия происходит размягчение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шейки матки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результате повышения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васкуляризации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гидрофильности.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шейке матки во время беременности происходит преобразование богатой коллагеном соединительной ткани. </a:t>
            </a:r>
          </a:p>
          <a:p>
            <a:pPr marL="214313" indent="-214313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беременности наблюдается почти 12-кратное снижение ее механической силы.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28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10644</Words>
  <Application>Microsoft Macintosh PowerPoint</Application>
  <PresentationFormat>Экран (4:3)</PresentationFormat>
  <Paragraphs>802</Paragraphs>
  <Slides>166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166</vt:i4>
      </vt:variant>
    </vt:vector>
  </HeadingPairs>
  <TitlesOfParts>
    <vt:vector size="178" baseType="lpstr">
      <vt:lpstr>Arial</vt:lpstr>
      <vt:lpstr>Calibri</vt:lpstr>
      <vt:lpstr>Consolas</vt:lpstr>
      <vt:lpstr>Corbel</vt:lpstr>
      <vt:lpstr>Courier New</vt:lpstr>
      <vt:lpstr>Roboto</vt:lpstr>
      <vt:lpstr>Times New Roman</vt:lpstr>
      <vt:lpstr>Verdana</vt:lpstr>
      <vt:lpstr>Wingdings</vt:lpstr>
      <vt:lpstr>Wingdings 3</vt:lpstr>
      <vt:lpstr>Тема Office</vt:lpstr>
      <vt:lpstr>Документ Microsoft Word</vt:lpstr>
      <vt:lpstr>ГОРМОНАЛЬНАЯ  РЕГУЛЯЦИЯ РАЗВИТИЯ  РЕПРОДУКТИВНОЙ СИСТЕМЫ ВО ВНУТРИУТРОБНОМ ПЕРИОДЕ</vt:lpstr>
      <vt:lpstr>Возрастные периоды развития девочки (классификация)</vt:lpstr>
      <vt:lpstr>Этапы полового развития</vt:lpstr>
      <vt:lpstr>Период внутриутробный</vt:lpstr>
      <vt:lpstr>Презентация PowerPoint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Становление репродуктивной системы в антенатальном периоде</vt:lpstr>
      <vt:lpstr>Презентация PowerPoint</vt:lpstr>
      <vt:lpstr>Становление репродуктивной системы в антенатальном периоде</vt:lpstr>
      <vt:lpstr>Развитие матки</vt:lpstr>
      <vt:lpstr>Развитие половых органов</vt:lpstr>
      <vt:lpstr>Презентация PowerPoint</vt:lpstr>
      <vt:lpstr>Становление репродуктивной системы в антенатальном периоде</vt:lpstr>
      <vt:lpstr>Презентация PowerPoint</vt:lpstr>
      <vt:lpstr>Презентация PowerPoint</vt:lpstr>
      <vt:lpstr>Становление репродуктивной системы в антенатальном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Презентация PowerPoint</vt:lpstr>
      <vt:lpstr>Становление репродуктивной системы в постнатальном периоде</vt:lpstr>
      <vt:lpstr>Презентация PowerPoint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Роль надпочечников в репродуктивной функции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Становление репродуктивной системы в постнатальном периоде</vt:lpstr>
      <vt:lpstr>Презентация PowerPoint</vt:lpstr>
      <vt:lpstr>Презентация PowerPoint</vt:lpstr>
      <vt:lpstr>Созревание репродуктивной системы</vt:lpstr>
      <vt:lpstr>Презентация PowerPoint</vt:lpstr>
      <vt:lpstr>Эндокринная система</vt:lpstr>
      <vt:lpstr>Презентация PowerPoint</vt:lpstr>
      <vt:lpstr>Презентация PowerPoint</vt:lpstr>
      <vt:lpstr>Гипофиз</vt:lpstr>
      <vt:lpstr>Плацента </vt:lpstr>
      <vt:lpstr>Презентация PowerPoint</vt:lpstr>
      <vt:lpstr> Яичники </vt:lpstr>
      <vt:lpstr>Презентация PowerPoint</vt:lpstr>
      <vt:lpstr>Презентация PowerPoint</vt:lpstr>
      <vt:lpstr>Особенности гормонального фона при беременности: </vt:lpstr>
      <vt:lpstr>Гипофиз и гипоталамус</vt:lpstr>
      <vt:lpstr>Синтез и секреция соматотропного гормона</vt:lpstr>
      <vt:lpstr>Презентация PowerPoint</vt:lpstr>
      <vt:lpstr>Презентация PowerPoint</vt:lpstr>
      <vt:lpstr>Надпочечники</vt:lpstr>
      <vt:lpstr>Надпочечники</vt:lpstr>
      <vt:lpstr>Увеличение секреции минералокортикоидов </vt:lpstr>
      <vt:lpstr>Презентация PowerPoint</vt:lpstr>
      <vt:lpstr>Щитовидная железа</vt:lpstr>
      <vt:lpstr>Презентация PowerPoint</vt:lpstr>
      <vt:lpstr>Презентация PowerPoint</vt:lpstr>
      <vt:lpstr>Паращитовидные железы</vt:lpstr>
      <vt:lpstr>Презентация PowerPoint</vt:lpstr>
      <vt:lpstr>Поджелудочная железа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Нервная система</vt:lpstr>
      <vt:lpstr>Изменения ЦНС</vt:lpstr>
      <vt:lpstr>Изменения ЦНС</vt:lpstr>
      <vt:lpstr>Презентация PowerPoint</vt:lpstr>
      <vt:lpstr>Половая 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Иммунная система</vt:lpstr>
      <vt:lpstr>Презентация PowerPoint</vt:lpstr>
      <vt:lpstr>Презентация PowerPoint</vt:lpstr>
      <vt:lpstr>Презентация PowerPoint</vt:lpstr>
      <vt:lpstr> Не претерпевает значительных изменений во время беременности и такая важнейшая составная часть иммунной системы, как система комплемента. Следовательно, организм беременной не только адекватно отвечает на антигенную стимуляцию плода, но и вырабатывает антитела, связывающие антигены отцовского происхождения. </vt:lpstr>
      <vt:lpstr>Презентация PowerPoint</vt:lpstr>
      <vt:lpstr>Презентация PowerPoint</vt:lpstr>
      <vt:lpstr> Выраженными иммунодепрессивными свойствами обладает хорионический гонадотропин,  </vt:lpstr>
      <vt:lpstr> Аналогичными свойствами обладает плацентарный лактоген.  </vt:lpstr>
      <vt:lpstr>Презентация PowerPoint</vt:lpstr>
      <vt:lpstr> Большую роль в иммунной защите плода играет плацента.  Наличие трофобластического, а затем и плацентарного барьеров, разделяющих организм матери и плода, обусловливает выраженные защитные функции.  Установлено, что трофобласт резистентен к иммунному отторжению.  Кроме того, трофобласт со всех сторон окружен слоем аморфного фибриноидного вещества, состоящего из мукополисахаридов. Этот слой надежно защищает плод от иммунологической агрессии организма матери.  </vt:lpstr>
      <vt:lpstr> Известная роль в подавлении иммунных реакций в плаценте принадлежит также Т- и В-лимфоцитам, макрофагам, гранулоцитам и некоторым другим клеточным элементам, которые обнаруживают в тканях плаценты.  </vt:lpstr>
      <vt:lpstr>Таким образом, иммунологические взаимоотношения системы мать-плод являются физиологическим процессом, направленным на создание и обеспечение необходимых условий для нормального развития плода. Нарушение этого процесса нередко приводит к развитию патологии беременности (невынашивание, гестозы и др.).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Мужская половая система.</vt:lpstr>
      <vt:lpstr>Яичко</vt:lpstr>
      <vt:lpstr>Извитые семенные канальцы</vt:lpstr>
      <vt:lpstr>Сперматогенез</vt:lpstr>
      <vt:lpstr>Сперматогенез</vt:lpstr>
      <vt:lpstr>Превращение сперматид в спермии</vt:lpstr>
      <vt:lpstr>Гемато-тестикулярный барьер</vt:lpstr>
      <vt:lpstr>Функции клеток Сертоли</vt:lpstr>
      <vt:lpstr>Клетки Лейдига</vt:lpstr>
      <vt:lpstr>Презентация PowerPoint</vt:lpstr>
      <vt:lpstr>Не все андрогены и эстрогены синтезируются в яичках</vt:lpstr>
      <vt:lpstr>Презентация PowerPoint</vt:lpstr>
      <vt:lpstr>Головной мозг –мишень половых гормонов</vt:lpstr>
      <vt:lpstr>Гормональная регуляция сперматогенеза</vt:lpstr>
      <vt:lpstr>Презентация PowerPoint</vt:lpstr>
      <vt:lpstr>Головной мозг –мишень половых гормонов</vt:lpstr>
      <vt:lpstr>Эстрадиол</vt:lpstr>
      <vt:lpstr>Половая дифференцировка</vt:lpstr>
      <vt:lpstr>Половая дифференцировка</vt:lpstr>
      <vt:lpstr>Механизмы половой дифференцировки</vt:lpstr>
      <vt:lpstr>Биологические уровни формирования пола</vt:lpstr>
      <vt:lpstr>Основы образования пола гонад и соматического пола млекопитающих</vt:lpstr>
      <vt:lpstr>Временная шкала детерминации пола</vt:lpstr>
      <vt:lpstr>Выявление гена DAX1 на X-хромосоме, ответственного за формирование женского пола. Ген был идентифицирован на X-хромосоме (в виде двух копий) при анализе двух близнецов с женским фенотипом, но с генотипом XY</vt:lpstr>
      <vt:lpstr>Презентация PowerPoint</vt:lpstr>
      <vt:lpstr>Презентация PowerPoint</vt:lpstr>
      <vt:lpstr>Презентация PowerPoint</vt:lpstr>
      <vt:lpstr>Презентация PowerPoint</vt:lpstr>
      <vt:lpstr>Внешние половые признаки</vt:lpstr>
      <vt:lpstr>Презентация PowerPoint</vt:lpstr>
      <vt:lpstr>Опущение яичка</vt:lpstr>
      <vt:lpstr>Презентация PowerPoint</vt:lpstr>
      <vt:lpstr>Презентация PowerPoint</vt:lpstr>
      <vt:lpstr>Гормональная регуляция опущения яичка</vt:lpstr>
      <vt:lpstr>Лабораторная оценка функции яичек</vt:lpstr>
      <vt:lpstr>Презентация PowerPoint</vt:lpstr>
      <vt:lpstr>Содержание тестостерона в различные возрастные периоды</vt:lpstr>
      <vt:lpstr>Крипторхизм</vt:lpstr>
      <vt:lpstr>Почему наблюдение должно быть пожизненным?</vt:lpstr>
      <vt:lpstr>Причины крипторхизма</vt:lpstr>
      <vt:lpstr>Диагностика</vt:lpstr>
      <vt:lpstr>Лечение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кло</dc:creator>
  <cp:lastModifiedBy>Ильшат Мустафин</cp:lastModifiedBy>
  <cp:revision>221</cp:revision>
  <dcterms:created xsi:type="dcterms:W3CDTF">2016-04-23T09:34:17Z</dcterms:created>
  <dcterms:modified xsi:type="dcterms:W3CDTF">2026-04-23T10:09:22Z</dcterms:modified>
</cp:coreProperties>
</file>