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9" r:id="rId8"/>
    <p:sldId id="270" r:id="rId9"/>
    <p:sldId id="262" r:id="rId10"/>
    <p:sldId id="263" r:id="rId11"/>
    <p:sldId id="264" r:id="rId12"/>
    <p:sldId id="265" r:id="rId13"/>
    <p:sldId id="273" r:id="rId14"/>
    <p:sldId id="274" r:id="rId15"/>
    <p:sldId id="266" r:id="rId16"/>
    <p:sldId id="271" r:id="rId17"/>
    <p:sldId id="272" r:id="rId18"/>
    <p:sldId id="275" r:id="rId19"/>
    <p:sldId id="277" r:id="rId20"/>
    <p:sldId id="276" r:id="rId21"/>
    <p:sldId id="267" r:id="rId22"/>
    <p:sldId id="268" r:id="rId23"/>
    <p:sldId id="278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23E690-BF9B-AA67-0957-9EC950CDF1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EAD8A92-EF4D-900A-FE5F-5B613F9DCA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65FFD47-904B-72CF-10E2-B81A694F9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DC67D-33F2-4980-AD3D-D68E462ACF92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50DD0AD-0A5E-7615-1A8B-BE3F36348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903F07-84B4-B074-86DB-3D10DCE0B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A3277-1F3A-4E22-9161-4C931756C7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5007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FE0265-B3F5-576C-4A6E-88C6083B0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D297C44-5373-F16D-FD3F-A23358B3D6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09B680D-01FF-4638-B699-657BBACD3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DC67D-33F2-4980-AD3D-D68E462ACF92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8203C9E-A7CF-5806-7678-1CB019315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8C445DC-91C9-0F95-50F7-320B58BFA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A3277-1F3A-4E22-9161-4C931756C7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0982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DDFBE4D-D092-3042-205C-0064CE114F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1F5F491-B51D-64A9-F64A-F046BE33EC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22871ED-B526-5B1E-730B-07FA80D2A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DC67D-33F2-4980-AD3D-D68E462ACF92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05A893E-02B3-3996-966F-6072EFAC0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06AC5F-4DBC-D6EF-FCFD-DCB9BBEE0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A3277-1F3A-4E22-9161-4C931756C7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0781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9F70F2-9D57-3128-3B99-65E065063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C9541F4-5763-FBB3-6604-081854853C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F645FD4-1DBB-4231-1775-2C12FEE8E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DC67D-33F2-4980-AD3D-D68E462ACF92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9A50914-6AA8-C848-A416-0799BB245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73FD84-F018-1318-99CE-A62047705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A3277-1F3A-4E22-9161-4C931756C7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109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6E4363-5AAB-2047-FAA9-CE5008159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7582F55-D394-CDF0-2A51-BA18825EDB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C6E1420-64DA-5262-51E0-3CF3213C8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DC67D-33F2-4980-AD3D-D68E462ACF92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8B6AC78-B53C-0907-A795-2BBF8AA74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F0662DD-5EFA-3255-C2CD-E2892CA9B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A3277-1F3A-4E22-9161-4C931756C7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8541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B7739A-47F4-0D2B-5A83-83D726B36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C58D1FD-9A2B-36FB-5E60-AC94B07531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E8FC591-2C9E-7EA6-276B-3E0F02A2C6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DFF2F83-7D11-982B-9406-C76C1C093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DC67D-33F2-4980-AD3D-D68E462ACF92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7A91289-E1CB-F3CF-F5C9-9C337955A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A7F0009-CEEA-5E7D-5E25-D8325BC64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A3277-1F3A-4E22-9161-4C931756C7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3318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CC643D-BBEA-B77D-FEC2-586FA6F47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44F75CC-4F84-640C-324E-02D42204B3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7ADDB95-70E0-448D-4BAA-9D821CC473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5BED5FE-720A-4CE7-7269-F51961F2F5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7241D4E-6E80-657B-36DA-44AA1CCC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7484B43-A711-AB17-9A21-3E762B71C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DC67D-33F2-4980-AD3D-D68E462ACF92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BC8CE14-8D25-01FC-AB27-6238977CD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48D8168-E70D-89A0-DB2A-07502E71E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A3277-1F3A-4E22-9161-4C931756C7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088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46DF64-2625-57BC-5DB5-B7F234A89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64CA09F-14A4-F09E-B62F-6280B4419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DC67D-33F2-4980-AD3D-D68E462ACF92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7EA6C31-5B42-F249-A721-1A7C70B26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51FD13C-5474-DF6F-9492-B1346E53A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A3277-1F3A-4E22-9161-4C931756C7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813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94E0E16-3E3B-89AD-6033-6B41BABAF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DC67D-33F2-4980-AD3D-D68E462ACF92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A04C4BB-63A3-8382-A44F-C1C853695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54C55C8-AADA-DC1B-7C9A-3574A5217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A3277-1F3A-4E22-9161-4C931756C7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0749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0E64CF-C51E-C2B1-A9B3-DC4CF2D29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AA542EE-1A1F-0CDC-4A1D-9ACCBB02F1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48A7D84-29F2-C972-F51C-C522AAEBE3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F37996F-26F2-BC32-6DD8-23716D22A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DC67D-33F2-4980-AD3D-D68E462ACF92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84E4D3E-52FF-46BB-AED5-BF1AABEA3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8852A9E-A2FA-9B0C-D95C-2366A6421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A3277-1F3A-4E22-9161-4C931756C7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605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C41EBD-48F2-DD17-60B6-9D1859207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A5150B6-A5F0-0EC7-EF03-1D19568834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C6D093B-8F70-7CC9-FB42-51016CFC19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138F215-3D7C-FD9C-EFD9-73CE818BB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DC67D-33F2-4980-AD3D-D68E462ACF92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4302691-23AC-FAD5-E6DA-25D7DF783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4977948-43F0-3D62-D256-01EF77B4B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A3277-1F3A-4E22-9161-4C931756C7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378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5AD0A5-6306-F097-D6D7-5B79E60EC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ECB477D-BF84-D388-D804-7E2386A88E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790977-6F34-9204-7DFF-C0697F855A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4DC67D-33F2-4980-AD3D-D68E462ACF92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CDE9682-1419-EEE3-3D73-498F1F6F5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F3DFA1-ACDE-A26D-F7FE-188411596C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FA3277-1F3A-4E22-9161-4C931756C7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713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BB14E1-7CE0-6911-FE57-D02D681E09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984731"/>
          </a:xfrm>
        </p:spPr>
        <p:txBody>
          <a:bodyPr>
            <a:normAutofit/>
          </a:bodyPr>
          <a:lstStyle/>
          <a:p>
            <a:r>
              <a:rPr lang="ru-RU" sz="4000" dirty="0"/>
              <a:t>Качественные и количественные методы исследования в психологии</a:t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4C5D50B-4CDE-9E24-C3D2-D3D52E06AD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77756"/>
            <a:ext cx="9144000" cy="1655762"/>
          </a:xfrm>
        </p:spPr>
        <p:txBody>
          <a:bodyPr/>
          <a:lstStyle/>
          <a:p>
            <a:r>
              <a:rPr lang="ru-RU" dirty="0"/>
              <a:t>Доц., </a:t>
            </a:r>
            <a:r>
              <a:rPr lang="ru-RU" dirty="0" err="1"/>
              <a:t>к.пс.н</a:t>
            </a:r>
            <a:r>
              <a:rPr lang="ru-RU" dirty="0"/>
              <a:t>. Рябова Т.В.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C9B5E65-BDAF-81ED-8746-3842908E49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826" y="2687637"/>
            <a:ext cx="2536417" cy="3636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E3604A8-CBD9-0430-768B-FAF763FA77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4611" y="2968788"/>
            <a:ext cx="2428563" cy="37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4781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BCD4F9-50DC-0355-0BF7-92D6C27A4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Основные качественные методы сбора данных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585F41-DA7E-FC55-83F3-608EF18C65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Глубинное </a:t>
            </a:r>
            <a:r>
              <a:rPr lang="ru-RU" dirty="0" err="1"/>
              <a:t>полуструктурированное</a:t>
            </a:r>
            <a:r>
              <a:rPr lang="ru-RU" dirty="0"/>
              <a:t> интервью.</a:t>
            </a:r>
          </a:p>
          <a:p>
            <a:pPr lvl="0"/>
            <a:r>
              <a:rPr lang="ru-RU" dirty="0"/>
              <a:t>Фокус-группа.</a:t>
            </a:r>
          </a:p>
          <a:p>
            <a:pPr lvl="0"/>
            <a:r>
              <a:rPr lang="ru-RU" dirty="0"/>
              <a:t>Включённое и </a:t>
            </a:r>
            <a:r>
              <a:rPr lang="ru-RU" dirty="0" err="1"/>
              <a:t>невключённое</a:t>
            </a:r>
            <a:r>
              <a:rPr lang="ru-RU" dirty="0"/>
              <a:t> наблюдение.</a:t>
            </a:r>
          </a:p>
          <a:p>
            <a:pPr lvl="0"/>
            <a:r>
              <a:rPr lang="ru-RU" dirty="0"/>
              <a:t>Биографический (анамнестический) метод.</a:t>
            </a:r>
          </a:p>
          <a:p>
            <a:pPr lvl="0"/>
            <a:r>
              <a:rPr lang="ru-RU" dirty="0"/>
              <a:t>Анализ продуктов деятельности (рисунки, дневники).</a:t>
            </a:r>
          </a:p>
          <a:p>
            <a:pPr lvl="0"/>
            <a:r>
              <a:rPr lang="ru-RU" dirty="0"/>
              <a:t>Кейс-стади (метод отдельных случаев).</a:t>
            </a:r>
          </a:p>
          <a:p>
            <a:r>
              <a:rPr lang="ru-RU" dirty="0"/>
              <a:t>Феноменологический, герменевтический, нарративный анализ</a:t>
            </a:r>
          </a:p>
        </p:txBody>
      </p:sp>
    </p:spTree>
    <p:extLst>
      <p:ext uri="{BB962C8B-B14F-4D97-AF65-F5344CB8AC3E}">
        <p14:creationId xmlns:p14="http://schemas.microsoft.com/office/powerpoint/2010/main" val="3837956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8C4E38-93AD-9375-11CC-1E87B449C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Сильные стороны качественных методов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06A7ED7-2230-F776-AFB4-4CCFEC8CBC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Высокая экологическая валидность (естественная среда).</a:t>
            </a:r>
          </a:p>
          <a:p>
            <a:pPr lvl="0"/>
            <a:r>
              <a:rPr lang="ru-RU" dirty="0"/>
              <a:t>Глубокое понимание мотивов и внутренней логики.</a:t>
            </a:r>
          </a:p>
          <a:p>
            <a:pPr lvl="0"/>
            <a:r>
              <a:rPr lang="ru-RU" dirty="0"/>
              <a:t>Открытие новых феноменов и генерация гипотез.</a:t>
            </a:r>
          </a:p>
          <a:p>
            <a:pPr lvl="0"/>
            <a:r>
              <a:rPr lang="ru-RU" dirty="0"/>
              <a:t>Чувствительность к уникальности каждого случая.</a:t>
            </a:r>
          </a:p>
          <a:p>
            <a:pPr lvl="0"/>
            <a:r>
              <a:rPr lang="ru-RU" dirty="0"/>
              <a:t>Адаптивность и возможность корректировать дизайн.</a:t>
            </a:r>
          </a:p>
          <a:p>
            <a:pPr lvl="0"/>
            <a:r>
              <a:rPr lang="ru-RU" dirty="0"/>
              <a:t>Диалогичность и вовлечение участников.</a:t>
            </a:r>
          </a:p>
          <a:p>
            <a:br>
              <a:rPr lang="ru-RU" dirty="0"/>
            </a:b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59127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840C2D-F0E7-B44C-0485-C6E027B53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Ограничения качественных методов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4830D57-841D-7DE0-89AE-40570F5F44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Трудоёмкость и длительность.</a:t>
            </a:r>
          </a:p>
          <a:p>
            <a:pPr lvl="0"/>
            <a:r>
              <a:rPr lang="ru-RU" dirty="0"/>
              <a:t>Субъективность интерпретации (зависимость от установок исследователя).</a:t>
            </a:r>
          </a:p>
          <a:p>
            <a:pPr lvl="0"/>
            <a:r>
              <a:rPr lang="ru-RU" dirty="0"/>
              <a:t>Ограниченная </a:t>
            </a:r>
            <a:r>
              <a:rPr lang="ru-RU" dirty="0" err="1"/>
              <a:t>генерализуемость</a:t>
            </a:r>
            <a:r>
              <a:rPr lang="ru-RU" dirty="0"/>
              <a:t> (не для всей популяции).</a:t>
            </a:r>
          </a:p>
          <a:p>
            <a:pPr lvl="0"/>
            <a:r>
              <a:rPr lang="ru-RU" dirty="0"/>
              <a:t>Сложность повторного получения идентичных результатов.</a:t>
            </a:r>
          </a:p>
          <a:p>
            <a:pPr lvl="0"/>
            <a:r>
              <a:rPr lang="ru-RU" dirty="0"/>
              <a:t>Этические сложности (риск </a:t>
            </a:r>
            <a:r>
              <a:rPr lang="ru-RU" dirty="0" err="1"/>
              <a:t>ретравматизации</a:t>
            </a:r>
            <a:r>
              <a:rPr lang="ru-RU" dirty="0"/>
              <a:t>).</a:t>
            </a:r>
          </a:p>
          <a:p>
            <a:pPr lvl="0"/>
            <a:r>
              <a:rPr lang="ru-RU" dirty="0"/>
              <a:t>Большой объём текстовых данных и сложность их обработки.</a:t>
            </a:r>
          </a:p>
          <a:p>
            <a:br>
              <a:rPr lang="ru-RU" dirty="0"/>
            </a:b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73208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19C87E-3B80-9C25-C9B3-54D072550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ru-RU" sz="4000" dirty="0"/>
            </a:br>
            <a:r>
              <a:rPr lang="ru-RU" sz="4000" dirty="0"/>
              <a:t>Качественный дизайн: исследование хронической боли (феноменологический подход)</a:t>
            </a:r>
            <a:br>
              <a:rPr lang="ru-RU" sz="4000" dirty="0"/>
            </a:b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C95C890-E777-7AB9-6FC5-C355A608CE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Что изучали:</a:t>
            </a:r>
            <a:r>
              <a:rPr lang="ru-RU" dirty="0"/>
              <a:t> субъективное переживание людей, живущих с хронической болью &gt;5 лет</a:t>
            </a:r>
          </a:p>
          <a:p>
            <a:r>
              <a:rPr lang="ru-RU" b="1" dirty="0"/>
              <a:t>Метод:</a:t>
            </a:r>
            <a:r>
              <a:rPr lang="ru-RU" dirty="0"/>
              <a:t> глубинные </a:t>
            </a:r>
            <a:r>
              <a:rPr lang="ru-RU" dirty="0" err="1"/>
              <a:t>полуструктурированные</a:t>
            </a:r>
            <a:r>
              <a:rPr lang="ru-RU" dirty="0"/>
              <a:t> интервью (N = 12)</a:t>
            </a:r>
          </a:p>
          <a:p>
            <a:r>
              <a:rPr lang="ru-RU" b="1" dirty="0"/>
              <a:t>Вопросы:</a:t>
            </a:r>
            <a:r>
              <a:rPr lang="ru-RU" dirty="0"/>
              <a:t> </a:t>
            </a:r>
            <a:r>
              <a:rPr lang="ru-RU" i="1" dirty="0"/>
              <a:t>«Как боль изменила вашу жизнь?», «Что для вас надежда?»</a:t>
            </a:r>
            <a:endParaRPr lang="ru-RU" dirty="0"/>
          </a:p>
          <a:p>
            <a:r>
              <a:rPr lang="ru-RU" b="1" dirty="0"/>
              <a:t>Обработка:</a:t>
            </a:r>
            <a:r>
              <a:rPr lang="ru-RU" dirty="0"/>
              <a:t> транскрипция, тематический анализ (кодирование, выделение тем)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83427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D39F1F-62C3-67D8-A299-575C69369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Результаты и выводы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1FFC25-32B5-2061-2CCC-FF76BBA774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Основные темы:</a:t>
            </a:r>
            <a:r>
              <a:rPr lang="ru-RU" dirty="0"/>
              <a:t> потеря контроля, изоляция, поиск нового смысла, принятие</a:t>
            </a:r>
          </a:p>
          <a:p>
            <a:r>
              <a:rPr lang="ru-RU" b="1" dirty="0"/>
              <a:t>Пример цитаты:</a:t>
            </a:r>
            <a:r>
              <a:rPr lang="ru-RU" dirty="0"/>
              <a:t> </a:t>
            </a:r>
            <a:r>
              <a:rPr lang="ru-RU" i="1" dirty="0"/>
              <a:t>«Боль – это диалог с утратой себя прежнего»</a:t>
            </a:r>
            <a:endParaRPr lang="ru-RU" dirty="0"/>
          </a:p>
          <a:p>
            <a:r>
              <a:rPr lang="ru-RU" b="1" dirty="0"/>
              <a:t>Вывод:</a:t>
            </a:r>
            <a:r>
              <a:rPr lang="ru-RU" dirty="0"/>
              <a:t> описана сущность переживания боли как экзистенциального феномена</a:t>
            </a:r>
          </a:p>
          <a:p>
            <a:r>
              <a:rPr lang="ru-RU" b="1" dirty="0"/>
              <a:t>Сильная сторона:</a:t>
            </a:r>
            <a:r>
              <a:rPr lang="ru-RU" dirty="0"/>
              <a:t> глубина, учёт контекста, открытие новых гипотез</a:t>
            </a:r>
          </a:p>
          <a:p>
            <a:r>
              <a:rPr lang="ru-RU" b="1" dirty="0"/>
              <a:t>Ограничение:</a:t>
            </a:r>
            <a:r>
              <a:rPr lang="ru-RU" dirty="0"/>
              <a:t> малая выборка, ограниченная генерализация, субъективность интерпретации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16054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A74A0B-EA72-3260-1D60-CF784F54B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41161"/>
          </a:xfrm>
        </p:spPr>
        <p:txBody>
          <a:bodyPr/>
          <a:lstStyle/>
          <a:p>
            <a:r>
              <a:rPr lang="ru-RU" dirty="0"/>
              <a:t> Сравнительная таблица: критерии выбора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30A2DC20-630F-3AA1-1346-CBB022D18D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6110725"/>
              </p:ext>
            </p:extLst>
          </p:nvPr>
        </p:nvGraphicFramePr>
        <p:xfrm>
          <a:off x="838200" y="1380931"/>
          <a:ext cx="10515597" cy="51010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2882175582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707860822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2915159284"/>
                    </a:ext>
                  </a:extLst>
                </a:gridCol>
              </a:tblGrid>
              <a:tr h="54830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Критерий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Количественные</a:t>
                      </a:r>
                      <a:endParaRPr lang="ru-R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Качественные</a:t>
                      </a:r>
                      <a:endParaRPr lang="ru-R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extLst>
                  <a:ext uri="{0D108BD9-81ED-4DB2-BD59-A6C34878D82A}">
                    <a16:rowId xmlns:a16="http://schemas.microsoft.com/office/drawing/2014/main" val="4153053944"/>
                  </a:ext>
                </a:extLst>
              </a:tr>
              <a:tr h="90559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Цель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Проверить гипотезу, измерить</a:t>
                      </a:r>
                      <a:endParaRPr lang="ru-R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Понять феномен, описать</a:t>
                      </a:r>
                      <a:endParaRPr lang="ru-R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/>
                </a:tc>
                <a:extLst>
                  <a:ext uri="{0D108BD9-81ED-4DB2-BD59-A6C34878D82A}">
                    <a16:rowId xmlns:a16="http://schemas.microsoft.com/office/drawing/2014/main" val="3332910326"/>
                  </a:ext>
                </a:extLst>
              </a:tr>
              <a:tr h="54830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Вопрос</a:t>
                      </a:r>
                      <a:endParaRPr lang="ru-R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«Сколько?», «Как сильно?»</a:t>
                      </a:r>
                      <a:endParaRPr lang="ru-R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«Что?», «Как?», «Почему?»</a:t>
                      </a:r>
                      <a:endParaRPr lang="ru-R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/>
                </a:tc>
                <a:extLst>
                  <a:ext uri="{0D108BD9-81ED-4DB2-BD59-A6C34878D82A}">
                    <a16:rowId xmlns:a16="http://schemas.microsoft.com/office/drawing/2014/main" val="2697762923"/>
                  </a:ext>
                </a:extLst>
              </a:tr>
              <a:tr h="54830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Данные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Числа</a:t>
                      </a:r>
                      <a:endParaRPr lang="ru-R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Тексты, нарративы</a:t>
                      </a:r>
                      <a:endParaRPr lang="ru-R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/>
                </a:tc>
                <a:extLst>
                  <a:ext uri="{0D108BD9-81ED-4DB2-BD59-A6C34878D82A}">
                    <a16:rowId xmlns:a16="http://schemas.microsoft.com/office/drawing/2014/main" val="3683067784"/>
                  </a:ext>
                </a:extLst>
              </a:tr>
              <a:tr h="54830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Выборка</a:t>
                      </a:r>
                      <a:endParaRPr lang="ru-R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Большая, случайная</a:t>
                      </a:r>
                      <a:endParaRPr lang="ru-R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Малая, целенаправленная</a:t>
                      </a:r>
                      <a:endParaRPr lang="ru-R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/>
                </a:tc>
                <a:extLst>
                  <a:ext uri="{0D108BD9-81ED-4DB2-BD59-A6C34878D82A}">
                    <a16:rowId xmlns:a16="http://schemas.microsoft.com/office/drawing/2014/main" val="791113157"/>
                  </a:ext>
                </a:extLst>
              </a:tr>
              <a:tr h="54830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Роль исследователя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Нейтральный наблюдатель</a:t>
                      </a:r>
                      <a:endParaRPr lang="ru-R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Активный участник</a:t>
                      </a:r>
                      <a:endParaRPr lang="ru-R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/>
                </a:tc>
                <a:extLst>
                  <a:ext uri="{0D108BD9-81ED-4DB2-BD59-A6C34878D82A}">
                    <a16:rowId xmlns:a16="http://schemas.microsoft.com/office/drawing/2014/main" val="4250664868"/>
                  </a:ext>
                </a:extLst>
              </a:tr>
              <a:tr h="54830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Анализ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Статистика</a:t>
                      </a:r>
                      <a:endParaRPr lang="ru-R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Интерпретация, кодирование</a:t>
                      </a:r>
                      <a:endParaRPr lang="ru-R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/>
                </a:tc>
                <a:extLst>
                  <a:ext uri="{0D108BD9-81ED-4DB2-BD59-A6C34878D82A}">
                    <a16:rowId xmlns:a16="http://schemas.microsoft.com/office/drawing/2014/main" val="932676592"/>
                  </a:ext>
                </a:extLst>
              </a:tr>
              <a:tr h="90559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Обобщение</a:t>
                      </a:r>
                      <a:endParaRPr lang="ru-R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Статистическое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Теоретическое, контекстуальное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/>
                </a:tc>
                <a:extLst>
                  <a:ext uri="{0D108BD9-81ED-4DB2-BD59-A6C34878D82A}">
                    <a16:rowId xmlns:a16="http://schemas.microsoft.com/office/drawing/2014/main" val="22081475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32579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D90ECA-A96B-40B3-392D-74D86CB1F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0532"/>
          </a:xfrm>
        </p:spPr>
        <p:txBody>
          <a:bodyPr/>
          <a:lstStyle/>
          <a:p>
            <a:pPr algn="ctr"/>
            <a:r>
              <a:rPr lang="ru-RU" dirty="0"/>
              <a:t>Смешанные дизайны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B974BCC-4C52-4EC5-BE86-8F5ADAFCB9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76873"/>
            <a:ext cx="5181600" cy="460009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Виды:</a:t>
            </a:r>
          </a:p>
          <a:p>
            <a:pPr lvl="0"/>
            <a:r>
              <a:rPr lang="ru-RU" dirty="0"/>
              <a:t>Последовательный: качество → количество (или наоборот).</a:t>
            </a:r>
          </a:p>
          <a:p>
            <a:pPr lvl="0"/>
            <a:r>
              <a:rPr lang="ru-RU" dirty="0"/>
              <a:t>Параллельный: сбор данных одновременно, интеграция при интерпретации.</a:t>
            </a:r>
          </a:p>
          <a:p>
            <a:pPr lvl="0"/>
            <a:r>
              <a:rPr lang="ru-RU" dirty="0"/>
              <a:t>Вложенный: основной метод – количественный, внутри – качественная </a:t>
            </a:r>
            <a:r>
              <a:rPr lang="ru-RU" dirty="0" err="1"/>
              <a:t>подвыборка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575E300-ECB0-4384-5612-F5A321D256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59633"/>
            <a:ext cx="5181600" cy="491733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Примеры смешанных дизайнов в практике:</a:t>
            </a:r>
          </a:p>
          <a:p>
            <a:pPr lvl="0"/>
            <a:r>
              <a:rPr lang="ru-RU" dirty="0"/>
              <a:t>Оценка программы помощи жертвам насилия: опросники ПТСР (кол) + интервью о субъективной значимости (кач).</a:t>
            </a:r>
          </a:p>
          <a:p>
            <a:pPr lvl="0"/>
            <a:r>
              <a:rPr lang="ru-RU" dirty="0"/>
              <a:t>Выгорание у соцработников: опросник MBI (кол) + фокус-группы о причинах (кач).</a:t>
            </a:r>
          </a:p>
          <a:p>
            <a:pPr lvl="0"/>
            <a:r>
              <a:rPr lang="ru-RU" dirty="0"/>
              <a:t>Потребности пожилых: скрининг функциональных ограничений (кол) + биографические интервью (кач).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07569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D2CFFC-9160-B1E5-DFE0-A4CDF7908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091681"/>
          </a:xfrm>
        </p:spPr>
        <p:txBody>
          <a:bodyPr/>
          <a:lstStyle/>
          <a:p>
            <a:pPr algn="ctr"/>
            <a:r>
              <a:rPr lang="ru-RU" dirty="0"/>
              <a:t>Когда выбирать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C7C2A9C-82EB-CF4F-1FFB-C01BEAC326F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 Количественный подход:</a:t>
            </a:r>
          </a:p>
          <a:p>
            <a:pPr lvl="0"/>
            <a:r>
              <a:rPr lang="ru-RU" dirty="0"/>
              <a:t>Если нужно измерить уровень или степень выраженности.</a:t>
            </a:r>
          </a:p>
          <a:p>
            <a:pPr lvl="0"/>
            <a:r>
              <a:rPr lang="ru-RU" dirty="0"/>
              <a:t>Если требуется проверить статистическую связь или влияние.</a:t>
            </a:r>
          </a:p>
          <a:p>
            <a:pPr lvl="0"/>
            <a:r>
              <a:rPr lang="ru-RU" dirty="0"/>
              <a:t>Если необходима генерализация на популяцию.</a:t>
            </a:r>
          </a:p>
          <a:p>
            <a:pPr lvl="0"/>
            <a:r>
              <a:rPr lang="ru-RU" dirty="0"/>
              <a:t>Если исследование должно быть воспроизводимым и объективным.</a:t>
            </a:r>
          </a:p>
          <a:p>
            <a:br>
              <a:rPr lang="ru-RU" dirty="0"/>
            </a:b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0260A98-5C55-C5D5-0FE6-55B8A612F10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Качественный подход:</a:t>
            </a:r>
          </a:p>
          <a:p>
            <a:pPr lvl="0"/>
            <a:r>
              <a:rPr lang="ru-RU" dirty="0"/>
              <a:t>Если изучается новый или малоисследованный феномен.</a:t>
            </a:r>
          </a:p>
          <a:p>
            <a:pPr lvl="0"/>
            <a:r>
              <a:rPr lang="ru-RU" dirty="0"/>
              <a:t>Если важны субъективные переживания, смыслы, ценности.</a:t>
            </a:r>
          </a:p>
          <a:p>
            <a:pPr lvl="0"/>
            <a:r>
              <a:rPr lang="ru-RU" dirty="0"/>
              <a:t>Если требуется детальное описание уникального случая.</a:t>
            </a:r>
          </a:p>
          <a:p>
            <a:r>
              <a:rPr lang="ru-RU" dirty="0"/>
              <a:t>Если важен контекст и социальная динамика</a:t>
            </a:r>
          </a:p>
        </p:txBody>
      </p:sp>
    </p:spTree>
    <p:extLst>
      <p:ext uri="{BB962C8B-B14F-4D97-AF65-F5344CB8AC3E}">
        <p14:creationId xmlns:p14="http://schemas.microsoft.com/office/powerpoint/2010/main" val="28399280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48804C-B63C-A942-0646-C67A3A90C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848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Смешанный дизайн: оценка КПТ при тревожных расстройствах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CB4A263-5463-F70A-AFE5-14B7BDAD6B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Исследование:</a:t>
            </a:r>
            <a:r>
              <a:rPr lang="ru-RU" dirty="0"/>
              <a:t> эффективность когнитивно-поведенческой терапии (КПТ)</a:t>
            </a:r>
          </a:p>
          <a:p>
            <a:r>
              <a:rPr lang="ru-RU" b="1" dirty="0"/>
              <a:t>Общий дизайн:</a:t>
            </a:r>
            <a:r>
              <a:rPr lang="ru-RU" dirty="0"/>
              <a:t> параллельный (количественный + качественный сбор)</a:t>
            </a:r>
          </a:p>
          <a:p>
            <a:r>
              <a:rPr lang="ru-RU" b="1" dirty="0"/>
              <a:t>Количественная часть:</a:t>
            </a:r>
            <a:r>
              <a:rPr lang="ru-RU" dirty="0"/>
              <a:t> РКИ на 200 участниках (до/после, контрольная группа)</a:t>
            </a:r>
          </a:p>
          <a:p>
            <a:r>
              <a:rPr lang="ru-RU" b="1" dirty="0"/>
              <a:t>Качественная часть:</a:t>
            </a:r>
            <a:r>
              <a:rPr lang="ru-RU" dirty="0"/>
              <a:t> глубинное интервью с 15 участниками после терапии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30204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EBD4A8-BB5A-1DF7-FDE6-B1AA0A146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7895"/>
          </a:xfrm>
        </p:spPr>
        <p:txBody>
          <a:bodyPr/>
          <a:lstStyle/>
          <a:p>
            <a:pPr algn="ctr"/>
            <a:r>
              <a:rPr lang="ru-RU" dirty="0"/>
              <a:t>Результаты и выводы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E5E2121-26A3-3C38-3FBC-AEFBEC92151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Количественные результаты:</a:t>
            </a:r>
          </a:p>
          <a:p>
            <a:r>
              <a:rPr lang="ru-RU" b="1" dirty="0"/>
              <a:t>Инструмент:</a:t>
            </a:r>
            <a:r>
              <a:rPr lang="ru-RU" dirty="0"/>
              <a:t> шкала Гамильтона (уровень тревожности)</a:t>
            </a:r>
          </a:p>
          <a:p>
            <a:r>
              <a:rPr lang="ru-RU" b="1" dirty="0"/>
              <a:t>Статистика:</a:t>
            </a:r>
            <a:r>
              <a:rPr lang="ru-RU" dirty="0"/>
              <a:t> t-критерий Стьюдента, p &lt; 0,01 (значимое снижение)</a:t>
            </a:r>
          </a:p>
          <a:p>
            <a:r>
              <a:rPr lang="ru-RU" b="1" dirty="0"/>
              <a:t>Эффект:</a:t>
            </a:r>
            <a:r>
              <a:rPr lang="ru-RU" dirty="0"/>
              <a:t> КПТ статистически эффективна</a:t>
            </a:r>
          </a:p>
          <a:p>
            <a:r>
              <a:rPr lang="ru-RU" b="1" dirty="0"/>
              <a:t>Ограничение:</a:t>
            </a:r>
            <a:r>
              <a:rPr lang="ru-RU" dirty="0"/>
              <a:t> непонятно, </a:t>
            </a:r>
            <a:r>
              <a:rPr lang="ru-RU" i="1" dirty="0"/>
              <a:t>почему</a:t>
            </a:r>
            <a:r>
              <a:rPr lang="ru-RU" dirty="0"/>
              <a:t> и </a:t>
            </a:r>
            <a:r>
              <a:rPr lang="ru-RU" i="1" dirty="0"/>
              <a:t>как</a:t>
            </a:r>
            <a:r>
              <a:rPr lang="ru-RU" dirty="0"/>
              <a:t> именно работает терапия</a:t>
            </a:r>
          </a:p>
          <a:p>
            <a:br>
              <a:rPr lang="ru-RU" dirty="0"/>
            </a:b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D97EB8D-114E-95E9-861A-1766522DD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175657"/>
            <a:ext cx="5181600" cy="500130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Качественные результаты: (дополнительные инсайты)</a:t>
            </a:r>
          </a:p>
          <a:p>
            <a:r>
              <a:rPr lang="ru-RU" b="1" dirty="0"/>
              <a:t>Темы из интервью:</a:t>
            </a:r>
            <a:endParaRPr lang="ru-RU" dirty="0"/>
          </a:p>
          <a:p>
            <a:pPr lvl="1"/>
            <a:r>
              <a:rPr lang="ru-RU" dirty="0"/>
              <a:t>решающим оказалось не только когнитивное переосмысление, но и эмпатия терапевта</a:t>
            </a:r>
          </a:p>
          <a:p>
            <a:pPr lvl="1"/>
            <a:r>
              <a:rPr lang="ru-RU" dirty="0"/>
              <a:t>поддержка группы (если терапия групповая) повышала доверие</a:t>
            </a:r>
          </a:p>
          <a:p>
            <a:pPr lvl="1"/>
            <a:r>
              <a:rPr lang="ru-RU" dirty="0"/>
              <a:t>участники отмечали важность ощущения принятия</a:t>
            </a:r>
          </a:p>
          <a:p>
            <a:r>
              <a:rPr lang="ru-RU" b="1" dirty="0"/>
              <a:t>Интеграция:</a:t>
            </a:r>
            <a:r>
              <a:rPr lang="ru-RU" dirty="0"/>
              <a:t> выявлен новый фактор (альянс) – предложено добавить модуль по работе с эмпатией</a:t>
            </a:r>
          </a:p>
          <a:p>
            <a:r>
              <a:rPr lang="ru-RU" b="1" dirty="0"/>
              <a:t>Итог:</a:t>
            </a:r>
            <a:r>
              <a:rPr lang="ru-RU" dirty="0"/>
              <a:t> смешанный дизайн дал и доказательство, и понимание механизмов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4263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837AF0-3888-2673-82B8-381F8B3E9C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2 парадигмы научного познания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9B041C-834B-066E-C2B9-C754DB6A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Количественный подход – позитивистская традиция: измерение, объективность, законы.</a:t>
            </a:r>
          </a:p>
          <a:p>
            <a:pPr lvl="0"/>
            <a:r>
              <a:rPr lang="ru-RU" dirty="0"/>
              <a:t>Качественный подход – феноменологическая традиция: смыслы, контекст, уникальность.</a:t>
            </a:r>
          </a:p>
          <a:p>
            <a:pPr lvl="0"/>
            <a:r>
              <a:rPr lang="ru-RU" dirty="0"/>
              <a:t>Ключевой тезис: Подходы не исключают, а дополняют друг друга.</a:t>
            </a:r>
          </a:p>
          <a:p>
            <a:pPr marL="0" indent="0">
              <a:buNone/>
            </a:pPr>
            <a:r>
              <a:rPr lang="ru-RU" dirty="0"/>
              <a:t> Количественный дизайн даёт ответ на вопрос «Сколько?», качественный – «Что и как?», смешанный – «Почему и как это работает в контексте?». Умение выбрать и обосновать дизайн – это основа вашей профессиональной компетенции.</a:t>
            </a:r>
            <a:br>
              <a:rPr lang="ru-RU" dirty="0"/>
            </a:b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93096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88F464-33EF-ADD3-BBE4-9BF9C281C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Сравнительная таблица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EB3F477D-5A15-0D9B-6CFD-8BA0E1039A6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31137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2868441423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154065370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1217051062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42507169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sz="2000" b="0">
                          <a:effectLst/>
                          <a:latin typeface="quote-cjk-patch"/>
                        </a:rPr>
                        <a:t>Критерий</a:t>
                      </a:r>
                    </a:p>
                  </a:txBody>
                  <a:tcPr marR="152400" marT="95250" marB="9525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sz="2000" b="0">
                          <a:effectLst/>
                          <a:latin typeface="quote-cjk-patch"/>
                        </a:rPr>
                        <a:t>Количественный</a:t>
                      </a: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sz="2000" b="0">
                          <a:effectLst/>
                          <a:latin typeface="quote-cjk-patch"/>
                        </a:rPr>
                        <a:t>Качественный</a:t>
                      </a: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sz="2000" b="0">
                          <a:effectLst/>
                          <a:latin typeface="quote-cjk-patch"/>
                        </a:rPr>
                        <a:t>Смешанный</a:t>
                      </a:r>
                    </a:p>
                  </a:txBody>
                  <a:tcPr marL="152400" marR="152400" marT="95250" marB="95250" anchor="ctr"/>
                </a:tc>
                <a:extLst>
                  <a:ext uri="{0D108BD9-81ED-4DB2-BD59-A6C34878D82A}">
                    <a16:rowId xmlns:a16="http://schemas.microsoft.com/office/drawing/2014/main" val="13837242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2000" b="0">
                          <a:effectLst/>
                          <a:latin typeface="quote-cjk-patch"/>
                        </a:rPr>
                        <a:t>Цель</a:t>
                      </a:r>
                    </a:p>
                  </a:txBody>
                  <a:tcPr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2000" b="0">
                          <a:effectLst/>
                          <a:latin typeface="quote-cjk-patch"/>
                        </a:rPr>
                        <a:t>Проверить гипотезу</a:t>
                      </a: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2000" b="0">
                          <a:effectLst/>
                          <a:latin typeface="quote-cjk-patch"/>
                        </a:rPr>
                        <a:t>Понять переживание</a:t>
                      </a: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2000" b="0">
                          <a:effectLst/>
                          <a:latin typeface="quote-cjk-patch"/>
                        </a:rPr>
                        <a:t>Проверить + понять</a:t>
                      </a:r>
                    </a:p>
                  </a:txBody>
                  <a:tcPr marL="152400" marT="95250" marB="95250" anchor="ctr"/>
                </a:tc>
                <a:extLst>
                  <a:ext uri="{0D108BD9-81ED-4DB2-BD59-A6C34878D82A}">
                    <a16:rowId xmlns:a16="http://schemas.microsoft.com/office/drawing/2014/main" val="34920006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2000" b="0">
                          <a:effectLst/>
                          <a:latin typeface="quote-cjk-patch"/>
                        </a:rPr>
                        <a:t>Выборка</a:t>
                      </a:r>
                    </a:p>
                  </a:txBody>
                  <a:tcPr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2000" b="0">
                          <a:effectLst/>
                          <a:latin typeface="quote-cjk-patch"/>
                        </a:rPr>
                        <a:t>Большая (</a:t>
                      </a:r>
                      <a:r>
                        <a:rPr lang="en-US" sz="2000" b="0">
                          <a:effectLst/>
                          <a:latin typeface="quote-cjk-patch"/>
                        </a:rPr>
                        <a:t>N&gt;100)</a:t>
                      </a: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2000" b="0">
                          <a:effectLst/>
                          <a:latin typeface="quote-cjk-patch"/>
                        </a:rPr>
                        <a:t>Малая (</a:t>
                      </a:r>
                      <a:r>
                        <a:rPr lang="en-US" sz="2000" b="0">
                          <a:effectLst/>
                          <a:latin typeface="quote-cjk-patch"/>
                        </a:rPr>
                        <a:t>N&lt;20)</a:t>
                      </a: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2000" b="0">
                          <a:effectLst/>
                          <a:latin typeface="quote-cjk-patch"/>
                        </a:rPr>
                        <a:t>Большая + малая</a:t>
                      </a:r>
                    </a:p>
                  </a:txBody>
                  <a:tcPr marL="152400" marT="95250" marB="95250" anchor="ctr"/>
                </a:tc>
                <a:extLst>
                  <a:ext uri="{0D108BD9-81ED-4DB2-BD59-A6C34878D82A}">
                    <a16:rowId xmlns:a16="http://schemas.microsoft.com/office/drawing/2014/main" val="30416327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2000" b="0" dirty="0">
                          <a:effectLst/>
                          <a:latin typeface="quote-cjk-patch"/>
                        </a:rPr>
                        <a:t>Данные</a:t>
                      </a:r>
                    </a:p>
                  </a:txBody>
                  <a:tcPr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2000" b="0">
                          <a:effectLst/>
                          <a:latin typeface="quote-cjk-patch"/>
                        </a:rPr>
                        <a:t>Числа</a:t>
                      </a: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2000" b="0">
                          <a:effectLst/>
                          <a:latin typeface="quote-cjk-patch"/>
                        </a:rPr>
                        <a:t>Тексты</a:t>
                      </a: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2000" b="0">
                          <a:effectLst/>
                          <a:latin typeface="quote-cjk-patch"/>
                        </a:rPr>
                        <a:t>Числа + тексты</a:t>
                      </a:r>
                    </a:p>
                  </a:txBody>
                  <a:tcPr marL="152400" marT="95250" marB="95250" anchor="ctr"/>
                </a:tc>
                <a:extLst>
                  <a:ext uri="{0D108BD9-81ED-4DB2-BD59-A6C34878D82A}">
                    <a16:rowId xmlns:a16="http://schemas.microsoft.com/office/drawing/2014/main" val="4465268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2000" b="0">
                          <a:effectLst/>
                          <a:latin typeface="quote-cjk-patch"/>
                        </a:rPr>
                        <a:t>Анализ</a:t>
                      </a:r>
                    </a:p>
                  </a:txBody>
                  <a:tcPr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2000" b="0">
                          <a:effectLst/>
                          <a:latin typeface="quote-cjk-patch"/>
                        </a:rPr>
                        <a:t>Статистика</a:t>
                      </a: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2000" b="0">
                          <a:effectLst/>
                          <a:latin typeface="quote-cjk-patch"/>
                        </a:rPr>
                        <a:t>Интерпретация</a:t>
                      </a: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2000" b="0">
                          <a:effectLst/>
                          <a:latin typeface="quote-cjk-patch"/>
                        </a:rPr>
                        <a:t>Статистика + интерпретация</a:t>
                      </a:r>
                    </a:p>
                  </a:txBody>
                  <a:tcPr marL="152400" marT="95250" marB="95250" anchor="ctr"/>
                </a:tc>
                <a:extLst>
                  <a:ext uri="{0D108BD9-81ED-4DB2-BD59-A6C34878D82A}">
                    <a16:rowId xmlns:a16="http://schemas.microsoft.com/office/drawing/2014/main" val="27053084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2000" b="0">
                          <a:effectLst/>
                          <a:latin typeface="quote-cjk-patch"/>
                        </a:rPr>
                        <a:t>Итог</a:t>
                      </a:r>
                    </a:p>
                  </a:txBody>
                  <a:tcPr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2000" b="0">
                          <a:effectLst/>
                          <a:latin typeface="quote-cjk-patch"/>
                        </a:rPr>
                        <a:t>Закономерность</a:t>
                      </a: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2000" b="0">
                          <a:effectLst/>
                          <a:latin typeface="quote-cjk-patch"/>
                        </a:rPr>
                        <a:t>Глубинное описание</a:t>
                      </a: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2000" b="0" dirty="0">
                          <a:effectLst/>
                          <a:latin typeface="quote-cjk-patch"/>
                        </a:rPr>
                        <a:t>Объяснение + рекомендации</a:t>
                      </a:r>
                    </a:p>
                  </a:txBody>
                  <a:tcPr marL="152400" marT="95250" marB="95250" anchor="ctr"/>
                </a:tc>
                <a:extLst>
                  <a:ext uri="{0D108BD9-81ED-4DB2-BD59-A6C34878D82A}">
                    <a16:rowId xmlns:a16="http://schemas.microsoft.com/office/drawing/2014/main" val="31994208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0287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95E580-6A7C-8615-5129-53AB98507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Интеграция в профессии психолога и соцработника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FA4BBB-3AC7-644E-FB5F-1F4D79C0DB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Количественные методы – для скринингов, оценки эффективности, создания норм.</a:t>
            </a:r>
          </a:p>
          <a:p>
            <a:pPr lvl="0"/>
            <a:r>
              <a:rPr lang="ru-RU" dirty="0"/>
              <a:t>Качественные методы – для понимания клиента, построения доверия, разработки программ.</a:t>
            </a:r>
          </a:p>
          <a:p>
            <a:r>
              <a:rPr lang="ru-RU" dirty="0"/>
              <a:t>В реальной практике оба подхода востребованы и дополняют друг друга.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21881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602E06-9698-8E4F-7D90-43A1C6093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Заключение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8931971-657B-4A26-C951-7CD9CB992C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Количественный и качественный подходы – это не враги, а партнёры. Каждый имеет свои сильные стороны и ограничения.</a:t>
            </a:r>
          </a:p>
          <a:p>
            <a:r>
              <a:rPr lang="ru-RU" dirty="0"/>
              <a:t>Дружинин В.Н. «Экспериментальная психология»</a:t>
            </a:r>
          </a:p>
          <a:p>
            <a:r>
              <a:rPr lang="ru-RU" dirty="0"/>
              <a:t>Корнилова Т.В. «Введение в психологический эксперимент»</a:t>
            </a:r>
          </a:p>
          <a:p>
            <a:endParaRPr lang="ru-RU" dirty="0"/>
          </a:p>
          <a:p>
            <a:r>
              <a:rPr lang="ru-RU" dirty="0"/>
              <a:t>Далее приводятся по одному примеру исследования из литературы, где используются количественный, качественный и смешанный дизайн</a:t>
            </a:r>
          </a:p>
        </p:txBody>
      </p:sp>
    </p:spTree>
    <p:extLst>
      <p:ext uri="{BB962C8B-B14F-4D97-AF65-F5344CB8AC3E}">
        <p14:creationId xmlns:p14="http://schemas.microsoft.com/office/powerpoint/2010/main" val="5645373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FDEFC1-67C4-309F-F4E7-667D70C78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Домашнее задание (на практику)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9BF4EE-9B57-1234-8D47-7132BF3EF0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Найдите одно исследование из журналов (например, «Психологический журнал», «Вопросы психологии», Journal </a:t>
            </a:r>
            <a:r>
              <a:rPr lang="ru-RU" dirty="0" err="1"/>
              <a:t>of</a:t>
            </a:r>
            <a:r>
              <a:rPr lang="ru-RU" dirty="0"/>
              <a:t> </a:t>
            </a:r>
            <a:r>
              <a:rPr lang="ru-RU" dirty="0" err="1"/>
              <a:t>Clinical</a:t>
            </a:r>
            <a:r>
              <a:rPr lang="ru-RU" dirty="0"/>
              <a:t> </a:t>
            </a:r>
            <a:r>
              <a:rPr lang="ru-RU" dirty="0" err="1"/>
              <a:t>Psychology</a:t>
            </a:r>
            <a:r>
              <a:rPr lang="ru-RU" dirty="0"/>
              <a:t>).</a:t>
            </a:r>
          </a:p>
          <a:p>
            <a:r>
              <a:rPr lang="ru-RU" dirty="0"/>
              <a:t>Определите, какой дизайн в нём использован (количественный, качественный или смешанный).</a:t>
            </a:r>
          </a:p>
          <a:p>
            <a:r>
              <a:rPr lang="ru-RU" dirty="0"/>
              <a:t>Пришлите краткий анализ (2–3 предложения) с обоснованием по следующему плану:</a:t>
            </a:r>
          </a:p>
          <a:p>
            <a:pPr lvl="1"/>
            <a:r>
              <a:rPr lang="ru-RU" dirty="0"/>
              <a:t>Цель исследования</a:t>
            </a:r>
          </a:p>
          <a:p>
            <a:pPr lvl="1"/>
            <a:r>
              <a:rPr lang="ru-RU" dirty="0"/>
              <a:t>Метод сбора данных</a:t>
            </a:r>
          </a:p>
          <a:p>
            <a:pPr lvl="1"/>
            <a:r>
              <a:rPr lang="ru-RU" dirty="0"/>
              <a:t>Тип дизайна и аргументация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93488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55D990-0262-48D8-661B-D1677445F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Количественный подход: сущность и признаки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D965FAE-104C-8ED0-A0B2-3CF8B56967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ru-RU" dirty="0"/>
              <a:t>Ориентация на измерение и статистическую обработку.</a:t>
            </a:r>
          </a:p>
          <a:p>
            <a:pPr lvl="0"/>
            <a:r>
              <a:rPr lang="ru-RU" dirty="0"/>
              <a:t>Цель: выявить закономерности, проверить гипотезы о связях и различиях.</a:t>
            </a:r>
          </a:p>
          <a:p>
            <a:pPr lvl="0"/>
            <a:r>
              <a:rPr lang="ru-RU" dirty="0"/>
              <a:t>Данные – числа, баллы, временные показатели.</a:t>
            </a:r>
          </a:p>
          <a:p>
            <a:pPr marL="0" lvl="0" indent="0">
              <a:buNone/>
            </a:pPr>
            <a:r>
              <a:rPr lang="ru-RU" dirty="0"/>
              <a:t>Признаки:</a:t>
            </a:r>
          </a:p>
          <a:p>
            <a:pPr lvl="0"/>
            <a:r>
              <a:rPr lang="ru-RU" dirty="0" err="1"/>
              <a:t>Операционализация</a:t>
            </a:r>
            <a:r>
              <a:rPr lang="ru-RU" dirty="0"/>
              <a:t> переменных.</a:t>
            </a:r>
          </a:p>
          <a:p>
            <a:pPr lvl="0"/>
            <a:r>
              <a:rPr lang="ru-RU" dirty="0"/>
              <a:t>Чёткое формулирование статистических гипотез (H₀ и H₁).</a:t>
            </a:r>
          </a:p>
          <a:p>
            <a:pPr lvl="0"/>
            <a:r>
              <a:rPr lang="ru-RU" dirty="0"/>
              <a:t>Представительная (случайная) выборка.</a:t>
            </a:r>
          </a:p>
          <a:p>
            <a:pPr lvl="0"/>
            <a:r>
              <a:rPr lang="ru-RU" dirty="0"/>
              <a:t>Стандартизация условий и инструкций.</a:t>
            </a:r>
          </a:p>
          <a:p>
            <a:r>
              <a:rPr lang="ru-RU" dirty="0"/>
              <a:t>Использование математико-статистических методов</a:t>
            </a:r>
            <a:br>
              <a:rPr lang="ru-RU" dirty="0"/>
            </a:b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35544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8D458A-0A89-BC32-A6BC-9C4A8E294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Основные количественные признаки сбора данных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638217D-5B29-7324-FA0D-75B1720DD8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Стандартизированные опросники и анкеты (MMPI, 16PF, шкалы тревожности).</a:t>
            </a:r>
          </a:p>
          <a:p>
            <a:pPr lvl="0"/>
            <a:r>
              <a:rPr lang="ru-RU" dirty="0"/>
              <a:t>Тесты интеллекта и способностей (Равен, Векслер).</a:t>
            </a:r>
          </a:p>
          <a:p>
            <a:pPr lvl="0"/>
            <a:r>
              <a:rPr lang="ru-RU" dirty="0"/>
              <a:t>Лабораторный эксперимент.</a:t>
            </a:r>
          </a:p>
          <a:p>
            <a:pPr lvl="0"/>
            <a:r>
              <a:rPr lang="ru-RU" dirty="0"/>
              <a:t>Психофизиологические измерения (ЭЭГ, КГР).</a:t>
            </a:r>
          </a:p>
          <a:p>
            <a:r>
              <a:rPr lang="ru-RU" dirty="0"/>
              <a:t>Контент-анализ (количественный)</a:t>
            </a:r>
          </a:p>
        </p:txBody>
      </p:sp>
    </p:spTree>
    <p:extLst>
      <p:ext uri="{BB962C8B-B14F-4D97-AF65-F5344CB8AC3E}">
        <p14:creationId xmlns:p14="http://schemas.microsoft.com/office/powerpoint/2010/main" val="2105007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87ED29-56BD-C160-6C44-1FE06F9BC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Сильные стороны количественных методов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8D3C16E-A79E-2600-5326-F77F35631A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Объективизация и воспроизводимость результатов.</a:t>
            </a:r>
          </a:p>
          <a:p>
            <a:pPr lvl="0"/>
            <a:r>
              <a:rPr lang="ru-RU" dirty="0"/>
              <a:t>Высокая надёжность при стандартизации.</a:t>
            </a:r>
          </a:p>
          <a:p>
            <a:pPr lvl="0"/>
            <a:r>
              <a:rPr lang="ru-RU" dirty="0"/>
              <a:t>Возможность изучения больших выборок.</a:t>
            </a:r>
          </a:p>
          <a:p>
            <a:pPr lvl="0"/>
            <a:r>
              <a:rPr lang="ru-RU" dirty="0"/>
              <a:t>Выявление статистически значимых эффектов.</a:t>
            </a:r>
          </a:p>
          <a:p>
            <a:pPr lvl="0"/>
            <a:r>
              <a:rPr lang="ru-RU" dirty="0"/>
              <a:t>Прогнозирование и создание нормативных таблиц.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48140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D1C24A-D1F0-D20B-51CE-88CB42BA4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Ограничения количественных методов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D421069-C4A3-B8EB-78CC-1A23E5BF38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Редукция сложного явления к числу.</a:t>
            </a:r>
          </a:p>
          <a:p>
            <a:pPr lvl="0"/>
            <a:r>
              <a:rPr lang="ru-RU" dirty="0"/>
              <a:t>Зависимость от качества инструментария (валидность, культурная адаптация).</a:t>
            </a:r>
          </a:p>
          <a:p>
            <a:pPr lvl="0"/>
            <a:r>
              <a:rPr lang="ru-RU" dirty="0"/>
              <a:t>Искусственность лабораторных условий.</a:t>
            </a:r>
          </a:p>
          <a:p>
            <a:pPr lvl="0"/>
            <a:r>
              <a:rPr lang="ru-RU" dirty="0"/>
              <a:t>Трудность учёта индивидуальных контекстов.</a:t>
            </a:r>
          </a:p>
          <a:p>
            <a:pPr lvl="0"/>
            <a:r>
              <a:rPr lang="ru-RU" dirty="0"/>
              <a:t>Статистическая значимость ≠ практическая значимость.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09157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52C39B-87AB-A45D-C472-6804E6E53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34467"/>
          </a:xfrm>
        </p:spPr>
        <p:txBody>
          <a:bodyPr>
            <a:noAutofit/>
          </a:bodyPr>
          <a:lstStyle/>
          <a:p>
            <a:pPr algn="ctr"/>
            <a:r>
              <a:rPr lang="ru-RU" sz="3600" dirty="0"/>
              <a:t>Количественный дизайн: </a:t>
            </a:r>
            <a:br>
              <a:rPr lang="ru-RU" sz="3600" dirty="0"/>
            </a:br>
            <a:r>
              <a:rPr lang="ru-RU" sz="3600" dirty="0"/>
              <a:t>эксперимент </a:t>
            </a:r>
            <a:r>
              <a:rPr lang="ru-RU" sz="3600" dirty="0" err="1"/>
              <a:t>Милгрэма</a:t>
            </a:r>
            <a:r>
              <a:rPr lang="ru-RU" sz="3600" dirty="0"/>
              <a:t> (1963)</a:t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28E0134-FA1A-23B2-1C1B-ECDA3B92ED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Что изучал:</a:t>
            </a:r>
            <a:r>
              <a:rPr lang="ru-RU" dirty="0"/>
              <a:t> готовность подчиняться авторитетному лицу, причиняя боль другому</a:t>
            </a:r>
          </a:p>
          <a:p>
            <a:r>
              <a:rPr lang="ru-RU" b="1" dirty="0"/>
              <a:t>Дизайн:</a:t>
            </a:r>
            <a:r>
              <a:rPr lang="ru-RU" dirty="0"/>
              <a:t> лабораторный эксперимент</a:t>
            </a:r>
          </a:p>
          <a:p>
            <a:r>
              <a:rPr lang="ru-RU" b="1" dirty="0"/>
              <a:t>Участники:</a:t>
            </a:r>
            <a:r>
              <a:rPr lang="ru-RU" dirty="0"/>
              <a:t> ~1000 человек в разных вариациях</a:t>
            </a:r>
          </a:p>
          <a:p>
            <a:r>
              <a:rPr lang="ru-RU" b="1" dirty="0"/>
              <a:t>Независимая переменная:</a:t>
            </a:r>
            <a:r>
              <a:rPr lang="ru-RU" dirty="0"/>
              <a:t> степень присутствия экспериментатора (рядом / по телефону)</a:t>
            </a:r>
          </a:p>
          <a:p>
            <a:r>
              <a:rPr lang="ru-RU" b="1" dirty="0"/>
              <a:t>Зависимая переменная:</a:t>
            </a:r>
            <a:r>
              <a:rPr lang="ru-RU" dirty="0"/>
              <a:t> максимальный уровень тока (вольты), до которого доходил участник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41751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59FAC2-CDD4-47B1-9866-299778CE4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Результаты и выводы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875744-06BE-4E48-57D3-7A057202CA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Результат:</a:t>
            </a:r>
            <a:r>
              <a:rPr lang="ru-RU" dirty="0"/>
              <a:t> 65% участников дошли до 450 В (максимальный разряд)</a:t>
            </a:r>
          </a:p>
          <a:p>
            <a:r>
              <a:rPr lang="ru-RU" b="1" dirty="0"/>
              <a:t>Анализ:</a:t>
            </a:r>
            <a:r>
              <a:rPr lang="ru-RU" dirty="0"/>
              <a:t> статистический (проценты, сравнение групп, корреляции)</a:t>
            </a:r>
          </a:p>
          <a:p>
            <a:r>
              <a:rPr lang="ru-RU" b="1" dirty="0"/>
              <a:t>Вывод:</a:t>
            </a:r>
            <a:r>
              <a:rPr lang="ru-RU" dirty="0"/>
              <a:t> выявлена причинно-следственная связь между авторитетом и деструктивным поведением</a:t>
            </a:r>
          </a:p>
          <a:p>
            <a:r>
              <a:rPr lang="ru-RU" b="1" dirty="0"/>
              <a:t>Сильная сторона:</a:t>
            </a:r>
            <a:r>
              <a:rPr lang="ru-RU" dirty="0"/>
              <a:t> объективность, воспроизводимость, генерализация</a:t>
            </a:r>
          </a:p>
          <a:p>
            <a:r>
              <a:rPr lang="ru-RU" b="1" dirty="0"/>
              <a:t>Ограничение:</a:t>
            </a:r>
            <a:r>
              <a:rPr lang="ru-RU" dirty="0"/>
              <a:t> лабораторная искусственность, этические проблемы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3021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38A71D-E40B-8E73-4A19-DE655A0F7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Качественный подход: сущность и ключевые признаки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CF7DF05-ED01-8887-B58B-E9B7F1B115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ru-RU" dirty="0"/>
              <a:t>Ориентация на понимание субъективного опыта и смыслов.</a:t>
            </a:r>
          </a:p>
          <a:p>
            <a:pPr lvl="0"/>
            <a:r>
              <a:rPr lang="ru-RU" dirty="0"/>
              <a:t>Цель: раскрыть глубинные структуры переживания в естественных условиях.</a:t>
            </a:r>
          </a:p>
          <a:p>
            <a:r>
              <a:rPr lang="ru-RU" dirty="0"/>
              <a:t>Данные – тексты, нарративы, изображения.</a:t>
            </a:r>
          </a:p>
          <a:p>
            <a:pPr marL="0" lvl="0" indent="0">
              <a:buNone/>
            </a:pPr>
            <a:r>
              <a:rPr lang="ru-RU" dirty="0"/>
              <a:t>Признаки:</a:t>
            </a:r>
          </a:p>
          <a:p>
            <a:r>
              <a:rPr lang="ru-RU" dirty="0" err="1"/>
              <a:t>Интерпретативная</a:t>
            </a:r>
            <a:r>
              <a:rPr lang="ru-RU" dirty="0"/>
              <a:t> эпистемология (знание конструируется в диалоге).</a:t>
            </a:r>
          </a:p>
          <a:p>
            <a:pPr lvl="0"/>
            <a:r>
              <a:rPr lang="ru-RU" dirty="0"/>
              <a:t>Гибкость и открытость (гипотезы возникают по ходу).</a:t>
            </a:r>
          </a:p>
          <a:p>
            <a:pPr lvl="0"/>
            <a:r>
              <a:rPr lang="ru-RU" dirty="0"/>
              <a:t>Глубина перед широтой (малое число случаев, но детально).</a:t>
            </a:r>
          </a:p>
          <a:p>
            <a:pPr lvl="0"/>
            <a:r>
              <a:rPr lang="ru-RU" dirty="0" err="1"/>
              <a:t>Контекстуальность</a:t>
            </a:r>
            <a:r>
              <a:rPr lang="ru-RU" dirty="0"/>
              <a:t> и рефлексивность исследователя.</a:t>
            </a:r>
          </a:p>
          <a:p>
            <a:pPr lvl="0"/>
            <a:r>
              <a:rPr lang="ru-RU" dirty="0"/>
              <a:t>Текстуальное представление результатов.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16102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1298</Words>
  <Application>Microsoft Office PowerPoint</Application>
  <PresentationFormat>Широкоэкранный</PresentationFormat>
  <Paragraphs>199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quote-cjk-patch</vt:lpstr>
      <vt:lpstr>Times New Roman</vt:lpstr>
      <vt:lpstr>Тема Office</vt:lpstr>
      <vt:lpstr>Качественные и количественные методы исследования в психологии </vt:lpstr>
      <vt:lpstr>2 парадигмы научного познания</vt:lpstr>
      <vt:lpstr>Количественный подход: сущность и признаки</vt:lpstr>
      <vt:lpstr>Основные количественные признаки сбора данных</vt:lpstr>
      <vt:lpstr>Сильные стороны количественных методов</vt:lpstr>
      <vt:lpstr>Ограничения количественных методов</vt:lpstr>
      <vt:lpstr>Количественный дизайн:  эксперимент Милгрэма (1963) </vt:lpstr>
      <vt:lpstr>Результаты и выводы</vt:lpstr>
      <vt:lpstr>Качественный подход: сущность и ключевые признаки</vt:lpstr>
      <vt:lpstr>Основные качественные методы сбора данных</vt:lpstr>
      <vt:lpstr>Сильные стороны качественных методов</vt:lpstr>
      <vt:lpstr>Ограничения качественных методов</vt:lpstr>
      <vt:lpstr> Качественный дизайн: исследование хронической боли (феноменологический подход)  </vt:lpstr>
      <vt:lpstr>Результаты и выводы</vt:lpstr>
      <vt:lpstr> Сравнительная таблица: критерии выбора</vt:lpstr>
      <vt:lpstr>Смешанные дизайны</vt:lpstr>
      <vt:lpstr>Когда выбирать</vt:lpstr>
      <vt:lpstr>Смешанный дизайн: оценка КПТ при тревожных расстройствах </vt:lpstr>
      <vt:lpstr>Результаты и выводы</vt:lpstr>
      <vt:lpstr>Сравнительная таблица</vt:lpstr>
      <vt:lpstr>Интеграция в профессии психолога и соцработника</vt:lpstr>
      <vt:lpstr>Заключение</vt:lpstr>
      <vt:lpstr>Домашнее задание (на практику)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Татьяна Рябова</dc:creator>
  <cp:lastModifiedBy>Татьяна Рябова</cp:lastModifiedBy>
  <cp:revision>4</cp:revision>
  <dcterms:created xsi:type="dcterms:W3CDTF">2026-08-24T07:41:03Z</dcterms:created>
  <dcterms:modified xsi:type="dcterms:W3CDTF">2026-08-24T08:09:48Z</dcterms:modified>
</cp:coreProperties>
</file>