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256" r:id="rId2"/>
    <p:sldId id="281" r:id="rId3"/>
    <p:sldId id="257" r:id="rId4"/>
    <p:sldId id="282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77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8" r:id="rId22"/>
    <p:sldId id="287" r:id="rId23"/>
    <p:sldId id="286" r:id="rId24"/>
    <p:sldId id="288" r:id="rId25"/>
    <p:sldId id="279" r:id="rId26"/>
    <p:sldId id="285" r:id="rId27"/>
    <p:sldId id="283" r:id="rId28"/>
    <p:sldId id="280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154A3A-3BFA-4C10-A705-E9AA1E7B9343}" type="doc">
      <dgm:prSet loTypeId="urn:microsoft.com/office/officeart/2005/8/layout/vList5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62684A6-2B1E-4177-9BBA-950213B8264E}">
      <dgm:prSet/>
      <dgm:spPr/>
      <dgm:t>
        <a:bodyPr/>
        <a:lstStyle/>
        <a:p>
          <a:pPr rtl="0"/>
          <a:r>
            <a:rPr lang="ru-RU" b="1" i="1" u="sng" dirty="0"/>
            <a:t>Самоокупаемость</a:t>
          </a:r>
          <a:r>
            <a:rPr lang="ru-RU" dirty="0"/>
            <a:t> — это доход, который полностью компенсирует затраты на производственную деятельность предприятия. </a:t>
          </a:r>
        </a:p>
      </dgm:t>
    </dgm:pt>
    <dgm:pt modelId="{6D4F3BBE-03F0-406B-BD6B-DECADC8ED385}" type="parTrans" cxnId="{82A7E48F-5D89-41D5-8E0D-6F672815B6C3}">
      <dgm:prSet/>
      <dgm:spPr/>
      <dgm:t>
        <a:bodyPr/>
        <a:lstStyle/>
        <a:p>
          <a:endParaRPr lang="ru-RU"/>
        </a:p>
      </dgm:t>
    </dgm:pt>
    <dgm:pt modelId="{2931DA37-11C1-45C7-88B2-DD9F6364D62C}" type="sibTrans" cxnId="{82A7E48F-5D89-41D5-8E0D-6F672815B6C3}">
      <dgm:prSet/>
      <dgm:spPr/>
      <dgm:t>
        <a:bodyPr/>
        <a:lstStyle/>
        <a:p>
          <a:endParaRPr lang="ru-RU"/>
        </a:p>
      </dgm:t>
    </dgm:pt>
    <dgm:pt modelId="{6C81A289-E78D-4977-8B07-3159978A2CAE}">
      <dgm:prSet/>
      <dgm:spPr/>
      <dgm:t>
        <a:bodyPr/>
        <a:lstStyle/>
        <a:p>
          <a:pPr rtl="0"/>
          <a:r>
            <a:rPr lang="ru-RU" b="1" i="1" u="sng" dirty="0"/>
            <a:t>Самофинансирование</a:t>
          </a:r>
          <a:r>
            <a:rPr lang="ru-RU" dirty="0"/>
            <a:t> предусматривает получение доходов, превышающих затраты на производство.</a:t>
          </a:r>
        </a:p>
      </dgm:t>
    </dgm:pt>
    <dgm:pt modelId="{A6E0629C-46AF-4E3C-BE8C-8D83B0C20011}" type="parTrans" cxnId="{A4353F5D-4576-4941-AC51-779DCB7361DE}">
      <dgm:prSet/>
      <dgm:spPr/>
      <dgm:t>
        <a:bodyPr/>
        <a:lstStyle/>
        <a:p>
          <a:endParaRPr lang="ru-RU"/>
        </a:p>
      </dgm:t>
    </dgm:pt>
    <dgm:pt modelId="{5BD33376-C6CA-45FB-87C0-D9500E157F46}" type="sibTrans" cxnId="{A4353F5D-4576-4941-AC51-779DCB7361DE}">
      <dgm:prSet/>
      <dgm:spPr/>
      <dgm:t>
        <a:bodyPr/>
        <a:lstStyle/>
        <a:p>
          <a:endParaRPr lang="ru-RU"/>
        </a:p>
      </dgm:t>
    </dgm:pt>
    <dgm:pt modelId="{4DD810F4-D07D-40C9-AB03-21DC8700A3A8}">
      <dgm:prSet/>
      <dgm:spPr/>
      <dgm:t>
        <a:bodyPr/>
        <a:lstStyle/>
        <a:p>
          <a:pPr rtl="0"/>
          <a:r>
            <a:rPr lang="ru-RU" b="1" i="1" u="sng" dirty="0"/>
            <a:t>Самоуправляемость</a:t>
          </a:r>
          <a:r>
            <a:rPr lang="ru-RU" dirty="0"/>
            <a:t> предусматривает оптимальную организацию производства в соответствии с современными представлениями об управлении производства (менеджменте).</a:t>
          </a:r>
        </a:p>
      </dgm:t>
    </dgm:pt>
    <dgm:pt modelId="{B59443DA-9073-4DDE-9C37-2D6CAFBE546E}" type="parTrans" cxnId="{D49DEF93-5B34-4D05-BDBE-ADCCA640D6E6}">
      <dgm:prSet/>
      <dgm:spPr/>
      <dgm:t>
        <a:bodyPr/>
        <a:lstStyle/>
        <a:p>
          <a:endParaRPr lang="ru-RU"/>
        </a:p>
      </dgm:t>
    </dgm:pt>
    <dgm:pt modelId="{EC9B1345-4FDE-4BC8-BB91-AB250906C954}" type="sibTrans" cxnId="{D49DEF93-5B34-4D05-BDBE-ADCCA640D6E6}">
      <dgm:prSet/>
      <dgm:spPr/>
      <dgm:t>
        <a:bodyPr/>
        <a:lstStyle/>
        <a:p>
          <a:endParaRPr lang="ru-RU"/>
        </a:p>
      </dgm:t>
    </dgm:pt>
    <dgm:pt modelId="{CDE3F68C-B3A6-4AB2-86D8-738B1845BAC6}">
      <dgm:prSet/>
      <dgm:spPr/>
      <dgm:t>
        <a:bodyPr/>
        <a:lstStyle/>
        <a:p>
          <a:pPr rtl="0"/>
          <a:r>
            <a:rPr lang="ru-RU" b="1" i="1" u="sng"/>
            <a:t>Самостоятельность</a:t>
          </a:r>
          <a:r>
            <a:rPr lang="ru-RU"/>
            <a:t> – способ управления предприятием без внешнего вмешательства, т.е. существует подчиненность только закону.</a:t>
          </a:r>
        </a:p>
      </dgm:t>
    </dgm:pt>
    <dgm:pt modelId="{57D3E136-33F7-4BB9-BDA1-67AAAEEBE067}" type="parTrans" cxnId="{99BD0C5A-D07F-461E-B440-EA6EED6ED3B8}">
      <dgm:prSet/>
      <dgm:spPr/>
      <dgm:t>
        <a:bodyPr/>
        <a:lstStyle/>
        <a:p>
          <a:endParaRPr lang="ru-RU"/>
        </a:p>
      </dgm:t>
    </dgm:pt>
    <dgm:pt modelId="{BB508AAD-84E3-4228-BC4A-9086A97DCA3B}" type="sibTrans" cxnId="{99BD0C5A-D07F-461E-B440-EA6EED6ED3B8}">
      <dgm:prSet/>
      <dgm:spPr/>
      <dgm:t>
        <a:bodyPr/>
        <a:lstStyle/>
        <a:p>
          <a:endParaRPr lang="ru-RU"/>
        </a:p>
      </dgm:t>
    </dgm:pt>
    <dgm:pt modelId="{2C1DD8C0-A67C-4E4C-B266-4EDA1BE82FE1}" type="pres">
      <dgm:prSet presAssocID="{71154A3A-3BFA-4C10-A705-E9AA1E7B9343}" presName="Name0" presStyleCnt="0">
        <dgm:presLayoutVars>
          <dgm:dir/>
          <dgm:animLvl val="lvl"/>
          <dgm:resizeHandles val="exact"/>
        </dgm:presLayoutVars>
      </dgm:prSet>
      <dgm:spPr/>
    </dgm:pt>
    <dgm:pt modelId="{343DE084-AA1A-438C-97A6-FEE42FBE324E}" type="pres">
      <dgm:prSet presAssocID="{362684A6-2B1E-4177-9BBA-950213B8264E}" presName="linNode" presStyleCnt="0"/>
      <dgm:spPr/>
    </dgm:pt>
    <dgm:pt modelId="{6DDA2FDD-C537-4E00-B82D-5BB692698519}" type="pres">
      <dgm:prSet presAssocID="{362684A6-2B1E-4177-9BBA-950213B8264E}" presName="parentText" presStyleLbl="node1" presStyleIdx="0" presStyleCnt="4" custScaleX="277778">
        <dgm:presLayoutVars>
          <dgm:chMax val="1"/>
          <dgm:bulletEnabled val="1"/>
        </dgm:presLayoutVars>
      </dgm:prSet>
      <dgm:spPr/>
    </dgm:pt>
    <dgm:pt modelId="{97A62541-B3F6-402D-9D7D-B0D61EA23955}" type="pres">
      <dgm:prSet presAssocID="{2931DA37-11C1-45C7-88B2-DD9F6364D62C}" presName="sp" presStyleCnt="0"/>
      <dgm:spPr/>
    </dgm:pt>
    <dgm:pt modelId="{14AEA633-7872-462C-B749-0506062ADBC5}" type="pres">
      <dgm:prSet presAssocID="{6C81A289-E78D-4977-8B07-3159978A2CAE}" presName="linNode" presStyleCnt="0"/>
      <dgm:spPr/>
    </dgm:pt>
    <dgm:pt modelId="{07CB862D-4533-4906-BF04-1892D7F658AE}" type="pres">
      <dgm:prSet presAssocID="{6C81A289-E78D-4977-8B07-3159978A2CAE}" presName="parentText" presStyleLbl="node1" presStyleIdx="1" presStyleCnt="4" custScaleX="277778">
        <dgm:presLayoutVars>
          <dgm:chMax val="1"/>
          <dgm:bulletEnabled val="1"/>
        </dgm:presLayoutVars>
      </dgm:prSet>
      <dgm:spPr/>
    </dgm:pt>
    <dgm:pt modelId="{F03281FB-8987-49F9-93A7-99CB964689B2}" type="pres">
      <dgm:prSet presAssocID="{5BD33376-C6CA-45FB-87C0-D9500E157F46}" presName="sp" presStyleCnt="0"/>
      <dgm:spPr/>
    </dgm:pt>
    <dgm:pt modelId="{7DE447CA-E280-465B-A49D-A31A57D8E664}" type="pres">
      <dgm:prSet presAssocID="{4DD810F4-D07D-40C9-AB03-21DC8700A3A8}" presName="linNode" presStyleCnt="0"/>
      <dgm:spPr/>
    </dgm:pt>
    <dgm:pt modelId="{9E02328E-E6CB-4184-912A-537FB4907C4E}" type="pres">
      <dgm:prSet presAssocID="{4DD810F4-D07D-40C9-AB03-21DC8700A3A8}" presName="parentText" presStyleLbl="node1" presStyleIdx="2" presStyleCnt="4" custScaleX="277778">
        <dgm:presLayoutVars>
          <dgm:chMax val="1"/>
          <dgm:bulletEnabled val="1"/>
        </dgm:presLayoutVars>
      </dgm:prSet>
      <dgm:spPr/>
    </dgm:pt>
    <dgm:pt modelId="{8357917B-1BE6-45AF-9439-92A7314737F1}" type="pres">
      <dgm:prSet presAssocID="{EC9B1345-4FDE-4BC8-BB91-AB250906C954}" presName="sp" presStyleCnt="0"/>
      <dgm:spPr/>
    </dgm:pt>
    <dgm:pt modelId="{0C2024E8-D5C6-4E49-AA19-0B67B651F8D1}" type="pres">
      <dgm:prSet presAssocID="{CDE3F68C-B3A6-4AB2-86D8-738B1845BAC6}" presName="linNode" presStyleCnt="0"/>
      <dgm:spPr/>
    </dgm:pt>
    <dgm:pt modelId="{A7CC382E-352A-4ECD-B420-3D426D173174}" type="pres">
      <dgm:prSet presAssocID="{CDE3F68C-B3A6-4AB2-86D8-738B1845BAC6}" presName="parentText" presStyleLbl="node1" presStyleIdx="3" presStyleCnt="4" custScaleX="277778">
        <dgm:presLayoutVars>
          <dgm:chMax val="1"/>
          <dgm:bulletEnabled val="1"/>
        </dgm:presLayoutVars>
      </dgm:prSet>
      <dgm:spPr/>
    </dgm:pt>
  </dgm:ptLst>
  <dgm:cxnLst>
    <dgm:cxn modelId="{A1418D08-03F1-440D-8892-6D70AE617D14}" type="presOf" srcId="{6C81A289-E78D-4977-8B07-3159978A2CAE}" destId="{07CB862D-4533-4906-BF04-1892D7F658AE}" srcOrd="0" destOrd="0" presId="urn:microsoft.com/office/officeart/2005/8/layout/vList5"/>
    <dgm:cxn modelId="{A4353F5D-4576-4941-AC51-779DCB7361DE}" srcId="{71154A3A-3BFA-4C10-A705-E9AA1E7B9343}" destId="{6C81A289-E78D-4977-8B07-3159978A2CAE}" srcOrd="1" destOrd="0" parTransId="{A6E0629C-46AF-4E3C-BE8C-8D83B0C20011}" sibTransId="{5BD33376-C6CA-45FB-87C0-D9500E157F46}"/>
    <dgm:cxn modelId="{AA3CC746-9BE1-4EF1-BD5F-1132A05B90B7}" type="presOf" srcId="{4DD810F4-D07D-40C9-AB03-21DC8700A3A8}" destId="{9E02328E-E6CB-4184-912A-537FB4907C4E}" srcOrd="0" destOrd="0" presId="urn:microsoft.com/office/officeart/2005/8/layout/vList5"/>
    <dgm:cxn modelId="{99BD0C5A-D07F-461E-B440-EA6EED6ED3B8}" srcId="{71154A3A-3BFA-4C10-A705-E9AA1E7B9343}" destId="{CDE3F68C-B3A6-4AB2-86D8-738B1845BAC6}" srcOrd="3" destOrd="0" parTransId="{57D3E136-33F7-4BB9-BDA1-67AAAEEBE067}" sibTransId="{BB508AAD-84E3-4228-BC4A-9086A97DCA3B}"/>
    <dgm:cxn modelId="{82A7E48F-5D89-41D5-8E0D-6F672815B6C3}" srcId="{71154A3A-3BFA-4C10-A705-E9AA1E7B9343}" destId="{362684A6-2B1E-4177-9BBA-950213B8264E}" srcOrd="0" destOrd="0" parTransId="{6D4F3BBE-03F0-406B-BD6B-DECADC8ED385}" sibTransId="{2931DA37-11C1-45C7-88B2-DD9F6364D62C}"/>
    <dgm:cxn modelId="{D49DEF93-5B34-4D05-BDBE-ADCCA640D6E6}" srcId="{71154A3A-3BFA-4C10-A705-E9AA1E7B9343}" destId="{4DD810F4-D07D-40C9-AB03-21DC8700A3A8}" srcOrd="2" destOrd="0" parTransId="{B59443DA-9073-4DDE-9C37-2D6CAFBE546E}" sibTransId="{EC9B1345-4FDE-4BC8-BB91-AB250906C954}"/>
    <dgm:cxn modelId="{241AC6CB-5A70-4933-BD20-132BF5C4E458}" type="presOf" srcId="{71154A3A-3BFA-4C10-A705-E9AA1E7B9343}" destId="{2C1DD8C0-A67C-4E4C-B266-4EDA1BE82FE1}" srcOrd="0" destOrd="0" presId="urn:microsoft.com/office/officeart/2005/8/layout/vList5"/>
    <dgm:cxn modelId="{903FC9D2-243E-4C9C-ACE9-FB707719D0A8}" type="presOf" srcId="{CDE3F68C-B3A6-4AB2-86D8-738B1845BAC6}" destId="{A7CC382E-352A-4ECD-B420-3D426D173174}" srcOrd="0" destOrd="0" presId="urn:microsoft.com/office/officeart/2005/8/layout/vList5"/>
    <dgm:cxn modelId="{E75E32D7-9042-43C3-A9BA-8C3B8D80606F}" type="presOf" srcId="{362684A6-2B1E-4177-9BBA-950213B8264E}" destId="{6DDA2FDD-C537-4E00-B82D-5BB692698519}" srcOrd="0" destOrd="0" presId="urn:microsoft.com/office/officeart/2005/8/layout/vList5"/>
    <dgm:cxn modelId="{1A0AB266-23D1-41AC-92A8-56B92F6C1C5F}" type="presParOf" srcId="{2C1DD8C0-A67C-4E4C-B266-4EDA1BE82FE1}" destId="{343DE084-AA1A-438C-97A6-FEE42FBE324E}" srcOrd="0" destOrd="0" presId="urn:microsoft.com/office/officeart/2005/8/layout/vList5"/>
    <dgm:cxn modelId="{0435326F-A707-4E25-9840-7D57E73DA836}" type="presParOf" srcId="{343DE084-AA1A-438C-97A6-FEE42FBE324E}" destId="{6DDA2FDD-C537-4E00-B82D-5BB692698519}" srcOrd="0" destOrd="0" presId="urn:microsoft.com/office/officeart/2005/8/layout/vList5"/>
    <dgm:cxn modelId="{C2885408-6818-4E8F-8D82-E3C1FDF8A667}" type="presParOf" srcId="{2C1DD8C0-A67C-4E4C-B266-4EDA1BE82FE1}" destId="{97A62541-B3F6-402D-9D7D-B0D61EA23955}" srcOrd="1" destOrd="0" presId="urn:microsoft.com/office/officeart/2005/8/layout/vList5"/>
    <dgm:cxn modelId="{E3E4A7C1-6AB3-4E53-8996-A570A75BAD99}" type="presParOf" srcId="{2C1DD8C0-A67C-4E4C-B266-4EDA1BE82FE1}" destId="{14AEA633-7872-462C-B749-0506062ADBC5}" srcOrd="2" destOrd="0" presId="urn:microsoft.com/office/officeart/2005/8/layout/vList5"/>
    <dgm:cxn modelId="{1B0F9C03-BC43-4DC2-8D9A-6B6944CBEB0F}" type="presParOf" srcId="{14AEA633-7872-462C-B749-0506062ADBC5}" destId="{07CB862D-4533-4906-BF04-1892D7F658AE}" srcOrd="0" destOrd="0" presId="urn:microsoft.com/office/officeart/2005/8/layout/vList5"/>
    <dgm:cxn modelId="{7CFF0823-93E2-418A-9004-0D0D14F2DE05}" type="presParOf" srcId="{2C1DD8C0-A67C-4E4C-B266-4EDA1BE82FE1}" destId="{F03281FB-8987-49F9-93A7-99CB964689B2}" srcOrd="3" destOrd="0" presId="urn:microsoft.com/office/officeart/2005/8/layout/vList5"/>
    <dgm:cxn modelId="{04831A5F-22C4-41BD-A9F2-C76D3CC5162A}" type="presParOf" srcId="{2C1DD8C0-A67C-4E4C-B266-4EDA1BE82FE1}" destId="{7DE447CA-E280-465B-A49D-A31A57D8E664}" srcOrd="4" destOrd="0" presId="urn:microsoft.com/office/officeart/2005/8/layout/vList5"/>
    <dgm:cxn modelId="{5C055B49-04F7-402F-9FC1-73A48148120C}" type="presParOf" srcId="{7DE447CA-E280-465B-A49D-A31A57D8E664}" destId="{9E02328E-E6CB-4184-912A-537FB4907C4E}" srcOrd="0" destOrd="0" presId="urn:microsoft.com/office/officeart/2005/8/layout/vList5"/>
    <dgm:cxn modelId="{3F66F88D-833B-40A4-9205-65CE4EC68516}" type="presParOf" srcId="{2C1DD8C0-A67C-4E4C-B266-4EDA1BE82FE1}" destId="{8357917B-1BE6-45AF-9439-92A7314737F1}" srcOrd="5" destOrd="0" presId="urn:microsoft.com/office/officeart/2005/8/layout/vList5"/>
    <dgm:cxn modelId="{81AB90F3-F9CD-40DD-8F9F-64C3BE7EAA3D}" type="presParOf" srcId="{2C1DD8C0-A67C-4E4C-B266-4EDA1BE82FE1}" destId="{0C2024E8-D5C6-4E49-AA19-0B67B651F8D1}" srcOrd="6" destOrd="0" presId="urn:microsoft.com/office/officeart/2005/8/layout/vList5"/>
    <dgm:cxn modelId="{5B125D3C-9019-418A-9339-CFAEAB98417E}" type="presParOf" srcId="{0C2024E8-D5C6-4E49-AA19-0B67B651F8D1}" destId="{A7CC382E-352A-4ECD-B420-3D426D17317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56810E-3B54-40BC-968B-27EF54855E3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C85184-5185-4189-96E1-55E003E9EB14}">
      <dgm:prSet phldrT="[Текст]"/>
      <dgm:spPr/>
      <dgm:t>
        <a:bodyPr/>
        <a:lstStyle/>
        <a:p>
          <a:r>
            <a:rPr lang="ru-RU" dirty="0"/>
            <a:t>главная цель предпринимательской деятельности и фактор повышения материальной заинтересованности работников</a:t>
          </a:r>
        </a:p>
      </dgm:t>
    </dgm:pt>
    <dgm:pt modelId="{AA57932F-03F1-4531-9181-219C521858B9}" type="parTrans" cxnId="{FEE29CD7-13F0-4347-9743-980926BC498A}">
      <dgm:prSet/>
      <dgm:spPr/>
      <dgm:t>
        <a:bodyPr/>
        <a:lstStyle/>
        <a:p>
          <a:endParaRPr lang="ru-RU"/>
        </a:p>
      </dgm:t>
    </dgm:pt>
    <dgm:pt modelId="{917F5D46-92D6-4373-A27F-096434296A7E}" type="sibTrans" cxnId="{FEE29CD7-13F0-4347-9743-980926BC498A}">
      <dgm:prSet/>
      <dgm:spPr/>
      <dgm:t>
        <a:bodyPr/>
        <a:lstStyle/>
        <a:p>
          <a:endParaRPr lang="ru-RU"/>
        </a:p>
      </dgm:t>
    </dgm:pt>
    <dgm:pt modelId="{81A0812C-3E52-43DA-AE88-1944F57C0021}">
      <dgm:prSet phldrT="[Текст]"/>
      <dgm:spPr/>
      <dgm:t>
        <a:bodyPr/>
        <a:lstStyle/>
        <a:p>
          <a:r>
            <a:rPr lang="ru-RU" dirty="0"/>
            <a:t>мера эффективности финансово-экономической деятельности</a:t>
          </a:r>
        </a:p>
      </dgm:t>
    </dgm:pt>
    <dgm:pt modelId="{B48B2F60-3FF1-44CD-92CA-5DE604D01F3E}" type="parTrans" cxnId="{4D1B40AE-6A35-492C-A3C2-394310AE0A87}">
      <dgm:prSet/>
      <dgm:spPr/>
      <dgm:t>
        <a:bodyPr/>
        <a:lstStyle/>
        <a:p>
          <a:endParaRPr lang="ru-RU"/>
        </a:p>
      </dgm:t>
    </dgm:pt>
    <dgm:pt modelId="{DF11D219-D553-40C6-B906-9D8FA48214CB}" type="sibTrans" cxnId="{4D1B40AE-6A35-492C-A3C2-394310AE0A87}">
      <dgm:prSet/>
      <dgm:spPr/>
      <dgm:t>
        <a:bodyPr/>
        <a:lstStyle/>
        <a:p>
          <a:endParaRPr lang="ru-RU"/>
        </a:p>
      </dgm:t>
    </dgm:pt>
    <dgm:pt modelId="{8CC5F217-0692-412D-9D8B-BDE6921A6C32}">
      <dgm:prSet phldrT="[Текст]"/>
      <dgm:spPr/>
      <dgm:t>
        <a:bodyPr/>
        <a:lstStyle/>
        <a:p>
          <a:r>
            <a:rPr lang="ru-RU" dirty="0"/>
            <a:t>источник финансовых ресурсов для развития предприятия и источник увеличения его рыночной стоимости</a:t>
          </a:r>
        </a:p>
      </dgm:t>
    </dgm:pt>
    <dgm:pt modelId="{127F76FE-611E-4501-B2F0-DACAFFE4A34D}" type="parTrans" cxnId="{F6195CF9-EE8B-433D-9D18-41C88BC699B4}">
      <dgm:prSet/>
      <dgm:spPr/>
      <dgm:t>
        <a:bodyPr/>
        <a:lstStyle/>
        <a:p>
          <a:endParaRPr lang="ru-RU"/>
        </a:p>
      </dgm:t>
    </dgm:pt>
    <dgm:pt modelId="{92FB8CE1-A58B-45A3-BAF3-798A18E13F33}" type="sibTrans" cxnId="{F6195CF9-EE8B-433D-9D18-41C88BC699B4}">
      <dgm:prSet/>
      <dgm:spPr/>
      <dgm:t>
        <a:bodyPr/>
        <a:lstStyle/>
        <a:p>
          <a:endParaRPr lang="ru-RU"/>
        </a:p>
      </dgm:t>
    </dgm:pt>
    <dgm:pt modelId="{DB7EF035-ADA2-4052-AE3F-D3DBFE40DC54}">
      <dgm:prSet phldrT="[Текст]"/>
      <dgm:spPr/>
      <dgm:t>
        <a:bodyPr/>
        <a:lstStyle/>
        <a:p>
          <a:r>
            <a:rPr lang="ru-RU" dirty="0"/>
            <a:t>источник формирования доходной части бюджетов разных уровней</a:t>
          </a:r>
        </a:p>
      </dgm:t>
    </dgm:pt>
    <dgm:pt modelId="{B513BDAA-0FD9-4490-B9E0-3E960665C490}" type="parTrans" cxnId="{6D7BDFC1-1B55-4824-8ED1-B3642CDCB13A}">
      <dgm:prSet/>
      <dgm:spPr/>
      <dgm:t>
        <a:bodyPr/>
        <a:lstStyle/>
        <a:p>
          <a:endParaRPr lang="ru-RU"/>
        </a:p>
      </dgm:t>
    </dgm:pt>
    <dgm:pt modelId="{FBFC8749-8557-42E4-B2C3-1175C82394AF}" type="sibTrans" cxnId="{6D7BDFC1-1B55-4824-8ED1-B3642CDCB13A}">
      <dgm:prSet/>
      <dgm:spPr/>
      <dgm:t>
        <a:bodyPr/>
        <a:lstStyle/>
        <a:p>
          <a:endParaRPr lang="ru-RU"/>
        </a:p>
      </dgm:t>
    </dgm:pt>
    <dgm:pt modelId="{C8BE75EB-D57F-4999-B257-E32461CFDD4F}" type="pres">
      <dgm:prSet presAssocID="{1256810E-3B54-40BC-968B-27EF54855E3D}" presName="diagram" presStyleCnt="0">
        <dgm:presLayoutVars>
          <dgm:dir/>
          <dgm:resizeHandles val="exact"/>
        </dgm:presLayoutVars>
      </dgm:prSet>
      <dgm:spPr/>
    </dgm:pt>
    <dgm:pt modelId="{D21BB431-30DD-4EE5-80F2-E1B1ADE22E2C}" type="pres">
      <dgm:prSet presAssocID="{60C85184-5185-4189-96E1-55E003E9EB14}" presName="node" presStyleLbl="node1" presStyleIdx="0" presStyleCnt="4">
        <dgm:presLayoutVars>
          <dgm:bulletEnabled val="1"/>
        </dgm:presLayoutVars>
      </dgm:prSet>
      <dgm:spPr/>
    </dgm:pt>
    <dgm:pt modelId="{FCE60469-2430-4775-9E7F-723DACB41633}" type="pres">
      <dgm:prSet presAssocID="{917F5D46-92D6-4373-A27F-096434296A7E}" presName="sibTrans" presStyleCnt="0"/>
      <dgm:spPr/>
    </dgm:pt>
    <dgm:pt modelId="{3D1136BC-12EA-491F-A699-E748CC806DCE}" type="pres">
      <dgm:prSet presAssocID="{81A0812C-3E52-43DA-AE88-1944F57C0021}" presName="node" presStyleLbl="node1" presStyleIdx="1" presStyleCnt="4">
        <dgm:presLayoutVars>
          <dgm:bulletEnabled val="1"/>
        </dgm:presLayoutVars>
      </dgm:prSet>
      <dgm:spPr/>
    </dgm:pt>
    <dgm:pt modelId="{50988B6F-3929-41A7-B162-E3C87528220A}" type="pres">
      <dgm:prSet presAssocID="{DF11D219-D553-40C6-B906-9D8FA48214CB}" presName="sibTrans" presStyleCnt="0"/>
      <dgm:spPr/>
    </dgm:pt>
    <dgm:pt modelId="{F56BAA74-2DFF-4556-8BD0-190EFF307338}" type="pres">
      <dgm:prSet presAssocID="{8CC5F217-0692-412D-9D8B-BDE6921A6C32}" presName="node" presStyleLbl="node1" presStyleIdx="2" presStyleCnt="4">
        <dgm:presLayoutVars>
          <dgm:bulletEnabled val="1"/>
        </dgm:presLayoutVars>
      </dgm:prSet>
      <dgm:spPr/>
    </dgm:pt>
    <dgm:pt modelId="{CBF2297E-AF97-4A7C-B00E-84BCFE1D090E}" type="pres">
      <dgm:prSet presAssocID="{92FB8CE1-A58B-45A3-BAF3-798A18E13F33}" presName="sibTrans" presStyleCnt="0"/>
      <dgm:spPr/>
    </dgm:pt>
    <dgm:pt modelId="{7A4EC8AE-4FDD-401B-9B24-2164F9951EA5}" type="pres">
      <dgm:prSet presAssocID="{DB7EF035-ADA2-4052-AE3F-D3DBFE40DC54}" presName="node" presStyleLbl="node1" presStyleIdx="3" presStyleCnt="4">
        <dgm:presLayoutVars>
          <dgm:bulletEnabled val="1"/>
        </dgm:presLayoutVars>
      </dgm:prSet>
      <dgm:spPr/>
    </dgm:pt>
  </dgm:ptLst>
  <dgm:cxnLst>
    <dgm:cxn modelId="{E5846409-C7C5-424C-B183-640BAE3B0D92}" type="presOf" srcId="{1256810E-3B54-40BC-968B-27EF54855E3D}" destId="{C8BE75EB-D57F-4999-B257-E32461CFDD4F}" srcOrd="0" destOrd="0" presId="urn:microsoft.com/office/officeart/2005/8/layout/default"/>
    <dgm:cxn modelId="{FB52682A-662A-405B-A714-24B5AECF93B5}" type="presOf" srcId="{81A0812C-3E52-43DA-AE88-1944F57C0021}" destId="{3D1136BC-12EA-491F-A699-E748CC806DCE}" srcOrd="0" destOrd="0" presId="urn:microsoft.com/office/officeart/2005/8/layout/default"/>
    <dgm:cxn modelId="{E36A2648-7991-46C4-ACF3-77BB791302DB}" type="presOf" srcId="{60C85184-5185-4189-96E1-55E003E9EB14}" destId="{D21BB431-30DD-4EE5-80F2-E1B1ADE22E2C}" srcOrd="0" destOrd="0" presId="urn:microsoft.com/office/officeart/2005/8/layout/default"/>
    <dgm:cxn modelId="{B09FA295-0473-4627-BAFD-DFB91B8D4348}" type="presOf" srcId="{8CC5F217-0692-412D-9D8B-BDE6921A6C32}" destId="{F56BAA74-2DFF-4556-8BD0-190EFF307338}" srcOrd="0" destOrd="0" presId="urn:microsoft.com/office/officeart/2005/8/layout/default"/>
    <dgm:cxn modelId="{4D1B40AE-6A35-492C-A3C2-394310AE0A87}" srcId="{1256810E-3B54-40BC-968B-27EF54855E3D}" destId="{81A0812C-3E52-43DA-AE88-1944F57C0021}" srcOrd="1" destOrd="0" parTransId="{B48B2F60-3FF1-44CD-92CA-5DE604D01F3E}" sibTransId="{DF11D219-D553-40C6-B906-9D8FA48214CB}"/>
    <dgm:cxn modelId="{6D7BDFC1-1B55-4824-8ED1-B3642CDCB13A}" srcId="{1256810E-3B54-40BC-968B-27EF54855E3D}" destId="{DB7EF035-ADA2-4052-AE3F-D3DBFE40DC54}" srcOrd="3" destOrd="0" parTransId="{B513BDAA-0FD9-4490-B9E0-3E960665C490}" sibTransId="{FBFC8749-8557-42E4-B2C3-1175C82394AF}"/>
    <dgm:cxn modelId="{FEE29CD7-13F0-4347-9743-980926BC498A}" srcId="{1256810E-3B54-40BC-968B-27EF54855E3D}" destId="{60C85184-5185-4189-96E1-55E003E9EB14}" srcOrd="0" destOrd="0" parTransId="{AA57932F-03F1-4531-9181-219C521858B9}" sibTransId="{917F5D46-92D6-4373-A27F-096434296A7E}"/>
    <dgm:cxn modelId="{577D4DE3-4DEB-4418-BBAA-22EE7048198A}" type="presOf" srcId="{DB7EF035-ADA2-4052-AE3F-D3DBFE40DC54}" destId="{7A4EC8AE-4FDD-401B-9B24-2164F9951EA5}" srcOrd="0" destOrd="0" presId="urn:microsoft.com/office/officeart/2005/8/layout/default"/>
    <dgm:cxn modelId="{F6195CF9-EE8B-433D-9D18-41C88BC699B4}" srcId="{1256810E-3B54-40BC-968B-27EF54855E3D}" destId="{8CC5F217-0692-412D-9D8B-BDE6921A6C32}" srcOrd="2" destOrd="0" parTransId="{127F76FE-611E-4501-B2F0-DACAFFE4A34D}" sibTransId="{92FB8CE1-A58B-45A3-BAF3-798A18E13F33}"/>
    <dgm:cxn modelId="{C94D3A8D-FD83-4A80-9566-31BD9E818CFB}" type="presParOf" srcId="{C8BE75EB-D57F-4999-B257-E32461CFDD4F}" destId="{D21BB431-30DD-4EE5-80F2-E1B1ADE22E2C}" srcOrd="0" destOrd="0" presId="urn:microsoft.com/office/officeart/2005/8/layout/default"/>
    <dgm:cxn modelId="{BD6B8BE7-1584-436F-9233-3302CA8E81D4}" type="presParOf" srcId="{C8BE75EB-D57F-4999-B257-E32461CFDD4F}" destId="{FCE60469-2430-4775-9E7F-723DACB41633}" srcOrd="1" destOrd="0" presId="urn:microsoft.com/office/officeart/2005/8/layout/default"/>
    <dgm:cxn modelId="{17A3E1EF-DD74-4879-BE79-597C61A8A10A}" type="presParOf" srcId="{C8BE75EB-D57F-4999-B257-E32461CFDD4F}" destId="{3D1136BC-12EA-491F-A699-E748CC806DCE}" srcOrd="2" destOrd="0" presId="urn:microsoft.com/office/officeart/2005/8/layout/default"/>
    <dgm:cxn modelId="{CE5C3E08-3DDC-4445-9447-0F212BD5A835}" type="presParOf" srcId="{C8BE75EB-D57F-4999-B257-E32461CFDD4F}" destId="{50988B6F-3929-41A7-B162-E3C87528220A}" srcOrd="3" destOrd="0" presId="urn:microsoft.com/office/officeart/2005/8/layout/default"/>
    <dgm:cxn modelId="{3E812803-8655-429A-B8F3-08925F80DF40}" type="presParOf" srcId="{C8BE75EB-D57F-4999-B257-E32461CFDD4F}" destId="{F56BAA74-2DFF-4556-8BD0-190EFF307338}" srcOrd="4" destOrd="0" presId="urn:microsoft.com/office/officeart/2005/8/layout/default"/>
    <dgm:cxn modelId="{FF459CBB-0E11-4A9D-ABAD-F959F528AAEA}" type="presParOf" srcId="{C8BE75EB-D57F-4999-B257-E32461CFDD4F}" destId="{CBF2297E-AF97-4A7C-B00E-84BCFE1D090E}" srcOrd="5" destOrd="0" presId="urn:microsoft.com/office/officeart/2005/8/layout/default"/>
    <dgm:cxn modelId="{530C48B5-34B0-4BAC-B69B-EA14201A9D67}" type="presParOf" srcId="{C8BE75EB-D57F-4999-B257-E32461CFDD4F}" destId="{7A4EC8AE-4FDD-401B-9B24-2164F9951EA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DA2FDD-C537-4E00-B82D-5BB692698519}">
      <dsp:nvSpPr>
        <dsp:cNvPr id="0" name=""/>
        <dsp:cNvSpPr/>
      </dsp:nvSpPr>
      <dsp:spPr>
        <a:xfrm>
          <a:off x="5534" y="2585"/>
          <a:ext cx="11333494" cy="124363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1" u="sng" kern="1200" dirty="0"/>
            <a:t>Самоокупаемость</a:t>
          </a:r>
          <a:r>
            <a:rPr lang="ru-RU" sz="2400" kern="1200" dirty="0"/>
            <a:t> — это доход, который полностью компенсирует затраты на производственную деятельность предприятия. </a:t>
          </a:r>
        </a:p>
      </dsp:txBody>
      <dsp:txXfrm>
        <a:off x="66243" y="63294"/>
        <a:ext cx="11212076" cy="1122219"/>
      </dsp:txXfrm>
    </dsp:sp>
    <dsp:sp modelId="{07CB862D-4533-4906-BF04-1892D7F658AE}">
      <dsp:nvSpPr>
        <dsp:cNvPr id="0" name=""/>
        <dsp:cNvSpPr/>
      </dsp:nvSpPr>
      <dsp:spPr>
        <a:xfrm>
          <a:off x="5534" y="1308405"/>
          <a:ext cx="11333494" cy="1243637"/>
        </a:xfrm>
        <a:prstGeom prst="roundRect">
          <a:avLst/>
        </a:prstGeom>
        <a:gradFill rotWithShape="0">
          <a:gsLst>
            <a:gs pos="0">
              <a:schemeClr val="accent3">
                <a:hueOff val="903533"/>
                <a:satOff val="33333"/>
                <a:lumOff val="-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903533"/>
                <a:satOff val="33333"/>
                <a:lumOff val="-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903533"/>
                <a:satOff val="33333"/>
                <a:lumOff val="-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1" u="sng" kern="1200" dirty="0"/>
            <a:t>Самофинансирование</a:t>
          </a:r>
          <a:r>
            <a:rPr lang="ru-RU" sz="2400" kern="1200" dirty="0"/>
            <a:t> предусматривает получение доходов, превышающих затраты на производство.</a:t>
          </a:r>
        </a:p>
      </dsp:txBody>
      <dsp:txXfrm>
        <a:off x="66243" y="1369114"/>
        <a:ext cx="11212076" cy="1122219"/>
      </dsp:txXfrm>
    </dsp:sp>
    <dsp:sp modelId="{9E02328E-E6CB-4184-912A-537FB4907C4E}">
      <dsp:nvSpPr>
        <dsp:cNvPr id="0" name=""/>
        <dsp:cNvSpPr/>
      </dsp:nvSpPr>
      <dsp:spPr>
        <a:xfrm>
          <a:off x="5534" y="2614224"/>
          <a:ext cx="11333494" cy="1243637"/>
        </a:xfrm>
        <a:prstGeom prst="roundRect">
          <a:avLst/>
        </a:prstGeom>
        <a:gradFill rotWithShape="0">
          <a:gsLst>
            <a:gs pos="0">
              <a:schemeClr val="accent3">
                <a:hueOff val="1807066"/>
                <a:satOff val="66667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807066"/>
                <a:satOff val="66667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807066"/>
                <a:satOff val="66667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1" u="sng" kern="1200" dirty="0"/>
            <a:t>Самоуправляемость</a:t>
          </a:r>
          <a:r>
            <a:rPr lang="ru-RU" sz="2400" kern="1200" dirty="0"/>
            <a:t> предусматривает оптимальную организацию производства в соответствии с современными представлениями об управлении производства (менеджменте).</a:t>
          </a:r>
        </a:p>
      </dsp:txBody>
      <dsp:txXfrm>
        <a:off x="66243" y="2674933"/>
        <a:ext cx="11212076" cy="1122219"/>
      </dsp:txXfrm>
    </dsp:sp>
    <dsp:sp modelId="{A7CC382E-352A-4ECD-B420-3D426D173174}">
      <dsp:nvSpPr>
        <dsp:cNvPr id="0" name=""/>
        <dsp:cNvSpPr/>
      </dsp:nvSpPr>
      <dsp:spPr>
        <a:xfrm>
          <a:off x="5534" y="3920044"/>
          <a:ext cx="11333494" cy="1243637"/>
        </a:xfrm>
        <a:prstGeom prst="round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1" u="sng" kern="1200"/>
            <a:t>Самостоятельность</a:t>
          </a:r>
          <a:r>
            <a:rPr lang="ru-RU" sz="2400" kern="1200"/>
            <a:t> – способ управления предприятием без внешнего вмешательства, т.е. существует подчиненность только закону.</a:t>
          </a:r>
        </a:p>
      </dsp:txBody>
      <dsp:txXfrm>
        <a:off x="66243" y="3980753"/>
        <a:ext cx="11212076" cy="11222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1BB431-30DD-4EE5-80F2-E1B1ADE22E2C}">
      <dsp:nvSpPr>
        <dsp:cNvPr id="0" name=""/>
        <dsp:cNvSpPr/>
      </dsp:nvSpPr>
      <dsp:spPr>
        <a:xfrm>
          <a:off x="23834" y="2818"/>
          <a:ext cx="3162989" cy="1897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главная цель предпринимательской деятельности и фактор повышения материальной заинтересованности работников</a:t>
          </a:r>
        </a:p>
      </dsp:txBody>
      <dsp:txXfrm>
        <a:off x="23834" y="2818"/>
        <a:ext cx="3162989" cy="1897793"/>
      </dsp:txXfrm>
    </dsp:sp>
    <dsp:sp modelId="{3D1136BC-12EA-491F-A699-E748CC806DCE}">
      <dsp:nvSpPr>
        <dsp:cNvPr id="0" name=""/>
        <dsp:cNvSpPr/>
      </dsp:nvSpPr>
      <dsp:spPr>
        <a:xfrm>
          <a:off x="3503123" y="2818"/>
          <a:ext cx="3162989" cy="1897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мера эффективности финансово-экономической деятельности</a:t>
          </a:r>
        </a:p>
      </dsp:txBody>
      <dsp:txXfrm>
        <a:off x="3503123" y="2818"/>
        <a:ext cx="3162989" cy="1897793"/>
      </dsp:txXfrm>
    </dsp:sp>
    <dsp:sp modelId="{F56BAA74-2DFF-4556-8BD0-190EFF307338}">
      <dsp:nvSpPr>
        <dsp:cNvPr id="0" name=""/>
        <dsp:cNvSpPr/>
      </dsp:nvSpPr>
      <dsp:spPr>
        <a:xfrm>
          <a:off x="6982411" y="2818"/>
          <a:ext cx="3162989" cy="1897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источник финансовых ресурсов для развития предприятия и источник увеличения его рыночной стоимости</a:t>
          </a:r>
        </a:p>
      </dsp:txBody>
      <dsp:txXfrm>
        <a:off x="6982411" y="2818"/>
        <a:ext cx="3162989" cy="1897793"/>
      </dsp:txXfrm>
    </dsp:sp>
    <dsp:sp modelId="{7A4EC8AE-4FDD-401B-9B24-2164F9951EA5}">
      <dsp:nvSpPr>
        <dsp:cNvPr id="0" name=""/>
        <dsp:cNvSpPr/>
      </dsp:nvSpPr>
      <dsp:spPr>
        <a:xfrm>
          <a:off x="3503123" y="2216910"/>
          <a:ext cx="3162989" cy="18977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источник формирования доходной части бюджетов разных уровней</a:t>
          </a:r>
        </a:p>
      </dsp:txBody>
      <dsp:txXfrm>
        <a:off x="3503123" y="2216910"/>
        <a:ext cx="3162989" cy="1897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6E74B-B1BB-4853-9402-C8CFD14F0120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1540F-785F-440A-862D-26CC782AAF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93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363C2-F112-47F8-93A3-34B98B2E1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DE33C9F-FD45-465E-A72A-1E4EE4E31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FA201A-3B0B-4298-8A0E-7495E8E4B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B61D1-D517-436D-8E07-0F98C5366647}" type="datetime1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562808-CDD2-4F43-A6A0-82935C278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0854FC-59F1-4A8C-8B79-B8E38A4CD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031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07E728-3768-409F-8AF8-2F8D67D5C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22AD4F-F6FA-48F0-BB22-724822C8E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895258-F2C4-40E5-AE44-5328C584F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3466F-F707-4C66-BE8D-B294DD5A4E0C}" type="datetime1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FB9D9C-D119-4BD7-B77F-AEF9D87BD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8DB812-7956-4C90-8D5D-9E7B46455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223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FC14E-B185-4206-85AF-23330C5D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EFF138-1CA6-4715-91A9-ED8505BA7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101ACD-135D-4704-8A52-8A063F0E7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42C7-B2B5-4FD8-B221-1821D75827FF}" type="datetime1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D2F5F2-AC42-4D53-B544-399659C6D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099F79-AB04-4A46-9FA7-635EFCF25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695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14A4BB-838E-4AB9-A079-389AF38ED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9A0EF0-2CD2-4782-858B-2A18E7E89A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17222A-8FAA-461F-B74D-BB17983EE7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443E55-AA3C-4745-884E-92A0BB9C9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B398A-C14D-452A-AEC8-4C1BCC2C3B66}" type="datetime1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5B3F46-6F9C-40F5-87D6-C1BC507A9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B77058-C391-4A0B-986D-DF8B3CD0D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79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612A4-F0C3-4D51-9FFF-3D7865ED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5209BC-91B3-4BFC-9E9D-4EDFEFA74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18E8A5-305E-4495-AD00-B27A653F88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1DA47D1-0DA1-47B8-B95F-06F165C587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4185505-1F0B-4A28-8679-26BF7F01D2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FDE58F7-6514-4703-A762-8C2937EB2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052C-57E7-443A-8826-B92E3CD66DD3}" type="datetime1">
              <a:rPr lang="ru-RU" smtClean="0"/>
              <a:t>13.09.2026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595AF58-4B95-4314-A632-982469EAD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9BEFD5-4A79-412B-B24C-DD659C839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623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4E6FA9-1FDD-4717-BE76-45A42189F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FC17E9D-EC7A-47BF-B7A2-16B6A9910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E478A-C845-4D85-B9F8-EAC58712BC56}" type="datetime1">
              <a:rPr lang="ru-RU" smtClean="0"/>
              <a:t>13.09.2026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E039C75-9DD2-424E-AE10-A2BE8C382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78B40D-1FF0-4B8F-96A6-6950ED255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01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FD52DD0-1C6F-4DDD-9050-DCAAE4064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61A20-DDBF-4127-A177-B731089C6413}" type="datetime1">
              <a:rPr lang="ru-RU" smtClean="0"/>
              <a:t>13.09.2026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138E84-1E4A-4A18-A4F1-6F1AE34D3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E0F6E2-5320-422D-ACB6-BE33E94B8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146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FCE541-4AAE-4578-9908-59F4B8906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41BA08-A66E-4925-B68C-8283E1445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DBCDD89-6223-4F4F-B5CF-8EDA3552C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9916BD-782A-49C3-A9A1-6B8133BE3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C3A9-343B-4F2E-8DE1-90864E274712}" type="datetime1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FA5D2A-76B6-40E8-9F44-448CFEFD7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D35D31-C211-4D9C-A96D-7423B1FCF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794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3BFD1-746F-44F4-BBD4-6D908B5F3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881C7A6-1BBC-4CDA-B619-F12C101457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E31365-4E5D-4F4E-866F-916254CB2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EAB5AA-A911-4D83-BC80-109E1A3AF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287CF-34D5-4F89-A4C1-7560499C416A}" type="datetime1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40AE04-7AF7-4BBE-B101-3FBE96056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0092EF-21BF-4EA7-9133-209D27B22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10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6EF915-B730-48BC-93A4-8E8C01899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B2C826-AEB6-46B2-88CD-8E7D438FF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62A35F-4F34-42C4-8F28-D5C086DFF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DD67-C65E-4299-8F56-3CA52CCB7545}" type="datetime1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69CB05-0507-4C7B-8FA8-E27790C59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1FFB67-F2D1-41A1-8DE4-64D9F50D7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829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F561E33-1879-4F56-AD21-77E01627D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1DF2B3-FB8E-4A25-B2C6-811C8378F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357743-E349-4B17-945A-A1F5FB9C9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8DDEB-761C-444E-A8BC-E808966A82A3}" type="datetime1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4ABB21-3DBD-4E98-B79E-6983D00FE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B440EB-9FC1-4156-AE4D-CEBE8B67B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877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C48FDE-D847-4279-A407-5FF03954D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726A73-774B-4219-8C15-742E60224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5FB1E6-7484-4015-B795-064A215902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C714A-F09E-4EC2-9E8B-57D814AB5BE5}" type="datetime1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15774A-A82E-458F-921E-B524FE40B8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CCD36D-35AD-4B9A-AC64-AB01FCA9A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6B4A0-CA17-46C9-80B3-9B36C6883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99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banki.ru/wikibank/valovaya_pribyl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77" y="3599332"/>
            <a:ext cx="4499728" cy="3001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447BB79-F1F0-4895-9EDC-83716F2F8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7821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/>
              <a:t>Тема 2.3. Экономика аптечной организации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  <p:sp>
        <p:nvSpPr>
          <p:cNvPr id="5" name="Google Shape;55;p13">
            <a:extLst>
              <a:ext uri="{FF2B5EF4-FFF2-40B4-BE49-F238E27FC236}">
                <a16:creationId xmlns:a16="http://schemas.microsoft.com/office/drawing/2014/main" id="{87D2C88D-07E8-58F4-65DA-B294916F34CA}"/>
              </a:ext>
            </a:extLst>
          </p:cNvPr>
          <p:cNvSpPr txBox="1">
            <a:spLocks/>
          </p:cNvSpPr>
          <p:nvPr/>
        </p:nvSpPr>
        <p:spPr>
          <a:xfrm>
            <a:off x="6113053" y="4208480"/>
            <a:ext cx="5542998" cy="107613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32D91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ru-RU" sz="2000" b="0" i="0" u="none" strike="noStrike" kern="1200" cap="all" spc="200" normalizeH="0" baseline="0" noProof="0" dirty="0">
                <a:ln>
                  <a:noFill/>
                </a:ln>
                <a:solidFill>
                  <a:srgbClr val="45455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МДК 01.01. Организация деятельности аптеки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32D91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ru-RU" sz="2000" b="0" i="0" u="none" strike="noStrike" kern="1200" cap="all" spc="200" normalizeH="0" baseline="0" noProof="0" dirty="0">
                <a:ln>
                  <a:noFill/>
                </a:ln>
                <a:solidFill>
                  <a:srgbClr val="45455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и ее структурных подразделений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571DAF-7FEF-9A4E-745B-8B2960C25FD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7856" y="373990"/>
            <a:ext cx="7474344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53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>
                <a:solidFill>
                  <a:srgbClr val="7030A0"/>
                </a:solidFill>
              </a:rPr>
              <a:t>План занятия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69817" y="2385583"/>
            <a:ext cx="997527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dirty="0"/>
              <a:t>Понятие </a:t>
            </a:r>
            <a:r>
              <a:rPr lang="ru-RU" sz="3200" dirty="0" err="1"/>
              <a:t>фармакоэкономики</a:t>
            </a:r>
            <a:r>
              <a:rPr lang="ru-RU" sz="32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dirty="0"/>
              <a:t>Специфика экономической деятельности аптеки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dirty="0"/>
              <a:t>Принципы хозрасчета.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dirty="0"/>
              <a:t>Основные экономические показатели деятельности аптечных организаций.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dirty="0"/>
              <a:t>Схема получения чистой прибыли.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13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36FA7B5-8E67-4BFD-9162-DA8D72635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+mn-lt"/>
              </a:rPr>
              <a:t>1. Понятие </a:t>
            </a:r>
            <a:r>
              <a:rPr lang="ru-RU" b="1" dirty="0" err="1">
                <a:solidFill>
                  <a:srgbClr val="C00000"/>
                </a:solidFill>
                <a:latin typeface="+mn-lt"/>
              </a:rPr>
              <a:t>фармакоэкономики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F1FA77-1EC5-468A-B18B-702336478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90" y="1482819"/>
            <a:ext cx="11069619" cy="13157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i="1" u="sng" dirty="0"/>
              <a:t>Экономика</a:t>
            </a:r>
            <a:r>
              <a:rPr lang="ru-RU" dirty="0"/>
              <a:t> – наука о хозяйстве, способах его ведения людьми, отношения между людьми в процессе производства и обмена товара, т.е. наука о закономерностях протекания хозяйственных процессов.</a:t>
            </a:r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204" y="3071434"/>
            <a:ext cx="4128882" cy="2752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561190" y="2932889"/>
            <a:ext cx="64030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7030A0"/>
                </a:solidFill>
              </a:rPr>
              <a:t>Фармацевтическая экономика </a:t>
            </a:r>
            <a:r>
              <a:rPr lang="ru-RU" sz="2800" dirty="0"/>
              <a:t>– совокупность отраслей, занятых производством, распространением и обменом лекарственных препаратов, медицинских изделий и услуг, необходимых для поддержания общественного здоровья.</a:t>
            </a:r>
          </a:p>
        </p:txBody>
      </p:sp>
    </p:spTree>
    <p:extLst>
      <p:ext uri="{BB962C8B-B14F-4D97-AF65-F5344CB8AC3E}">
        <p14:creationId xmlns:p14="http://schemas.microsoft.com/office/powerpoint/2010/main" val="1660760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2BF1FA77-1EC5-468A-B18B-702336478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9483" y="284948"/>
            <a:ext cx="10171464" cy="26978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/>
              <a:t>Область исследования </a:t>
            </a:r>
            <a:r>
              <a:rPr lang="ru-RU" i="1" dirty="0" err="1"/>
              <a:t>фармакоэкономики</a:t>
            </a:r>
            <a:r>
              <a:rPr lang="ru-RU" i="1" dirty="0"/>
              <a:t>: </a:t>
            </a:r>
          </a:p>
          <a:p>
            <a:pPr marL="0" indent="0" algn="just">
              <a:buNone/>
            </a:pPr>
            <a:r>
              <a:rPr lang="ru-RU" dirty="0"/>
              <a:t>проблемы эффективного использования ограниченных ресурсов, ТАА, управление ими с целью достижения максимального удовлетворения потребностей населения.</a:t>
            </a:r>
          </a:p>
          <a:p>
            <a:pPr marL="0" indent="0" algn="just">
              <a:buNone/>
            </a:pPr>
            <a:r>
              <a:rPr lang="ru-RU" i="1" dirty="0"/>
              <a:t>Составная часть </a:t>
            </a:r>
            <a:r>
              <a:rPr lang="ru-RU" i="1" dirty="0" err="1"/>
              <a:t>фармакоэкономики</a:t>
            </a:r>
            <a:r>
              <a:rPr lang="ru-RU" i="1" dirty="0"/>
              <a:t> </a:t>
            </a:r>
            <a:r>
              <a:rPr lang="ru-RU" dirty="0"/>
              <a:t>– </a:t>
            </a:r>
            <a:r>
              <a:rPr lang="ru-RU" b="1" dirty="0">
                <a:solidFill>
                  <a:srgbClr val="7030A0"/>
                </a:solidFill>
              </a:rPr>
              <a:t>экономика аптечных организаций</a:t>
            </a:r>
            <a:r>
              <a:rPr lang="ru-RU" dirty="0"/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71056" y="3275623"/>
            <a:ext cx="11166762" cy="27515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just">
              <a:lnSpc>
                <a:spcPct val="90000"/>
              </a:lnSpc>
              <a:spcBef>
                <a:spcPts val="1000"/>
              </a:spcBef>
            </a:pPr>
            <a:r>
              <a:rPr lang="ru-RU" sz="3200" dirty="0">
                <a:solidFill>
                  <a:prstClr val="black"/>
                </a:solidFill>
              </a:rPr>
              <a:t>Аптечная организация, с одной стороны, является </a:t>
            </a:r>
            <a:r>
              <a:rPr lang="ru-RU" sz="3200" b="1" dirty="0">
                <a:solidFill>
                  <a:prstClr val="black"/>
                </a:solidFill>
              </a:rPr>
              <a:t>торговой, (коммерческой) организацией</a:t>
            </a:r>
            <a:r>
              <a:rPr lang="ru-RU" sz="3200" dirty="0">
                <a:solidFill>
                  <a:prstClr val="black"/>
                </a:solidFill>
              </a:rPr>
              <a:t>, целью которой является увеличение объема продаж фармацевтических товаров и получение прибыли, а с другой стороны, является </a:t>
            </a:r>
            <a:r>
              <a:rPr lang="ru-RU" sz="3200" b="1" dirty="0">
                <a:solidFill>
                  <a:prstClr val="black"/>
                </a:solidFill>
              </a:rPr>
              <a:t>организацией системы здравоохранения</a:t>
            </a:r>
            <a:r>
              <a:rPr lang="ru-RU" sz="3200" dirty="0">
                <a:solidFill>
                  <a:prstClr val="black"/>
                </a:solidFill>
              </a:rPr>
              <a:t>, т.е. выполняет социальные функции.</a:t>
            </a:r>
          </a:p>
        </p:txBody>
      </p:sp>
    </p:spTree>
    <p:extLst>
      <p:ext uri="{BB962C8B-B14F-4D97-AF65-F5344CB8AC3E}">
        <p14:creationId xmlns:p14="http://schemas.microsoft.com/office/powerpoint/2010/main" val="163445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9CCCC1-38F5-41E2-9DBF-3C8AEB143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326" y="254412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+mn-lt"/>
              </a:rPr>
              <a:t>2. Специфика экономической деятельности аптеки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BD54AD-654C-4B63-8003-D43C03210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820" y="1622632"/>
            <a:ext cx="10875980" cy="49037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u="sng" dirty="0"/>
              <a:t>Специфика определяется особенностями:</a:t>
            </a:r>
          </a:p>
          <a:p>
            <a:pPr algn="just"/>
            <a:r>
              <a:rPr lang="ru-RU" dirty="0"/>
              <a:t>Оказание услуг специалистами с фармацевтическим образованием.</a:t>
            </a:r>
          </a:p>
          <a:p>
            <a:pPr algn="just"/>
            <a:r>
              <a:rPr lang="ru-RU" dirty="0"/>
              <a:t>Повышенные требования к условиям хранения товаров, наличие обязательного ассортиментного минимума.</a:t>
            </a:r>
          </a:p>
          <a:p>
            <a:pPr algn="just"/>
            <a:r>
              <a:rPr lang="ru-RU" dirty="0"/>
              <a:t>Около половины ЛП отпускаются по рецептам, и спрос на эти ЛП формируется промежуточными потребителями (врачами).</a:t>
            </a:r>
          </a:p>
          <a:p>
            <a:pPr algn="just"/>
            <a:r>
              <a:rPr lang="ru-RU" dirty="0"/>
              <a:t>Изготовление ЛП по индивидуальным рецептам является убыточным.</a:t>
            </a:r>
          </a:p>
          <a:p>
            <a:pPr algn="just"/>
            <a:r>
              <a:rPr lang="ru-RU" dirty="0"/>
              <a:t>Повышенные требования к составу и оборудованию торговых и производственных помещений.</a:t>
            </a:r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393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756829-2A04-44C4-99FE-3054074F8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353" y="71849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+mn-lt"/>
              </a:rPr>
              <a:t>3. Принципы хозрасчета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3990170"/>
              </p:ext>
            </p:extLst>
          </p:nvPr>
        </p:nvGraphicFramePr>
        <p:xfrm>
          <a:off x="542636" y="1260717"/>
          <a:ext cx="11344564" cy="516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302327" cy="118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73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7F4842-41BA-44EE-A27D-3EAFF2547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764" y="410368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+mn-lt"/>
              </a:rPr>
              <a:t>4. Основные экономические показатели деятельности аптечных организаций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9A6DF7-199D-4E25-B896-7FAE4CC56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364" y="1825625"/>
            <a:ext cx="10753436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i="1" u="sng" dirty="0"/>
              <a:t>Товарооборот</a:t>
            </a:r>
            <a:r>
              <a:rPr lang="ru-RU" dirty="0"/>
              <a:t> – объем реализованных товаров в денежном выражении за определенный период времени.</a:t>
            </a:r>
          </a:p>
          <a:p>
            <a:pPr marL="0" indent="0" algn="just">
              <a:buNone/>
            </a:pPr>
            <a:r>
              <a:rPr lang="ru-RU" b="1" i="1" u="sng" dirty="0"/>
              <a:t>Розничный товарооборот </a:t>
            </a:r>
            <a:r>
              <a:rPr lang="ru-RU" dirty="0"/>
              <a:t>– это реализация товаров аптечного ассортимента населению.</a:t>
            </a:r>
          </a:p>
          <a:p>
            <a:pPr marL="0" indent="0" algn="just">
              <a:buNone/>
            </a:pPr>
            <a:r>
              <a:rPr lang="ru-RU" b="1" i="1" u="sng" dirty="0"/>
              <a:t>Оптовый товарооборот </a:t>
            </a:r>
            <a:r>
              <a:rPr lang="ru-RU" dirty="0"/>
              <a:t>– это реализация товаров аптечного ассортимента медицинским и другим организациям за безналичный расчет, т.е. перевод денег с расчетного счета покупателя (дебитора) на расчетный счет продавца(кредитора).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2327" cy="11888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55604" y="5530632"/>
            <a:ext cx="4125681" cy="64633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ru-RU" sz="3600" b="1" dirty="0" err="1">
                <a:solidFill>
                  <a:srgbClr val="7030A0"/>
                </a:solidFill>
              </a:rPr>
              <a:t>Тобщ</a:t>
            </a:r>
            <a:r>
              <a:rPr lang="ru-RU" sz="3600" b="1" dirty="0">
                <a:solidFill>
                  <a:srgbClr val="7030A0"/>
                </a:solidFill>
              </a:rPr>
              <a:t> = </a:t>
            </a:r>
            <a:r>
              <a:rPr lang="ru-RU" sz="3600" b="1" dirty="0" err="1">
                <a:solidFill>
                  <a:srgbClr val="7030A0"/>
                </a:solidFill>
              </a:rPr>
              <a:t>Трозн</a:t>
            </a:r>
            <a:r>
              <a:rPr lang="ru-RU" sz="3600" b="1" dirty="0">
                <a:solidFill>
                  <a:srgbClr val="7030A0"/>
                </a:solidFill>
              </a:rPr>
              <a:t> + </a:t>
            </a:r>
            <a:r>
              <a:rPr lang="ru-RU" sz="3600" b="1" dirty="0" err="1">
                <a:solidFill>
                  <a:srgbClr val="7030A0"/>
                </a:solidFill>
              </a:rPr>
              <a:t>Топт</a:t>
            </a:r>
            <a:endParaRPr lang="ru-RU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97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CB7C115-45DE-4764-8D32-3AB69E0D4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5" y="374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latin typeface="+mn-lt"/>
              </a:rPr>
              <a:t>Факторы, влияющие на величину товарооборота 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DB1277D8-9811-4C97-A300-309E0824B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9774" y="1681163"/>
            <a:ext cx="5157787" cy="8239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3200" dirty="0"/>
              <a:t>    факторы внешней среды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EE83AB14-D460-48A6-9829-CBF4BA3A7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9775" y="2505075"/>
            <a:ext cx="5157787" cy="368458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3000" dirty="0"/>
              <a:t>численность населения;</a:t>
            </a:r>
          </a:p>
          <a:p>
            <a:pPr algn="ctr"/>
            <a:r>
              <a:rPr lang="ru-RU" sz="3000" dirty="0"/>
              <a:t>количество аптечных и медицинских организаций;</a:t>
            </a:r>
          </a:p>
          <a:p>
            <a:pPr algn="ctr"/>
            <a:r>
              <a:rPr lang="ru-RU" sz="3000" dirty="0"/>
              <a:t>структура потребителей товаров аптечного ассортимента;</a:t>
            </a:r>
          </a:p>
          <a:p>
            <a:pPr algn="ctr"/>
            <a:r>
              <a:rPr lang="ru-RU" sz="3000" dirty="0"/>
              <a:t>число врачей и др.</a:t>
            </a:r>
          </a:p>
          <a:p>
            <a:pPr algn="ctr"/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7F7692D7-256B-45B8-ADDC-754C3C56F0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3200" dirty="0"/>
              <a:t>факторы внутренней среды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68B602AC-BDE1-474C-9854-AE6BE2B769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3000" dirty="0"/>
              <a:t>объем товарных ресурсов;</a:t>
            </a:r>
          </a:p>
          <a:p>
            <a:pPr algn="ctr"/>
            <a:r>
              <a:rPr lang="ru-RU" sz="3000" dirty="0"/>
              <a:t>число фармацевтических работников;</a:t>
            </a:r>
          </a:p>
          <a:p>
            <a:pPr algn="ctr"/>
            <a:r>
              <a:rPr lang="ru-RU" sz="3000" dirty="0"/>
              <a:t>товарная номенклатура;</a:t>
            </a:r>
          </a:p>
          <a:p>
            <a:pPr algn="ctr"/>
            <a:r>
              <a:rPr lang="ru-RU" sz="3000" dirty="0"/>
              <a:t>способ продажи;</a:t>
            </a:r>
          </a:p>
          <a:p>
            <a:pPr algn="ctr"/>
            <a:r>
              <a:rPr lang="ru-RU" sz="3000" dirty="0"/>
              <a:t>интенсивность и эластичность спроса;</a:t>
            </a:r>
          </a:p>
          <a:p>
            <a:pPr algn="ctr"/>
            <a:r>
              <a:rPr lang="ru-RU" sz="3000" dirty="0"/>
              <a:t>уровень цен;</a:t>
            </a:r>
          </a:p>
          <a:p>
            <a:pPr algn="ctr"/>
            <a:r>
              <a:rPr lang="ru-RU" sz="3000" dirty="0"/>
              <a:t>качество информационной работы.</a:t>
            </a:r>
          </a:p>
          <a:p>
            <a:pPr algn="ctr"/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8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81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33219" y="315803"/>
            <a:ext cx="1112058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7030A0"/>
                </a:solidFill>
              </a:rPr>
              <a:t>Повышают объем продаж: </a:t>
            </a:r>
          </a:p>
          <a:p>
            <a:pPr algn="just"/>
            <a:endParaRPr lang="ru-RU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расширение товарной номенклатуры,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применение приемов </a:t>
            </a:r>
            <a:r>
              <a:rPr lang="ru-RU" sz="2400" dirty="0" err="1"/>
              <a:t>мерчандайзинга</a:t>
            </a:r>
            <a:r>
              <a:rPr lang="ru-RU" sz="2400" dirty="0"/>
              <a:t>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совершенствование работы сети,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увеличение доходов населения,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рост доли высокоэффективных ЛП и др.  </a:t>
            </a:r>
          </a:p>
        </p:txBody>
      </p:sp>
      <p:sp>
        <p:nvSpPr>
          <p:cNvPr id="6" name="Объект 7">
            <a:extLst>
              <a:ext uri="{FF2B5EF4-FFF2-40B4-BE49-F238E27FC236}">
                <a16:creationId xmlns:a16="http://schemas.microsoft.com/office/drawing/2014/main" id="{2065DB2F-47A7-47A4-ADD4-AEBB9CDD2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9055" y="315803"/>
            <a:ext cx="6031345" cy="300441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7030A0"/>
                </a:solidFill>
              </a:rPr>
              <a:t>Сдерживают объем продаж: </a:t>
            </a:r>
          </a:p>
          <a:p>
            <a:pPr algn="just"/>
            <a:r>
              <a:rPr lang="ru-RU" sz="2400" dirty="0"/>
              <a:t>рецептурный отпуск, </a:t>
            </a:r>
          </a:p>
          <a:p>
            <a:pPr algn="just"/>
            <a:r>
              <a:rPr lang="ru-RU" sz="2400" dirty="0"/>
              <a:t>запрещение рекламы </a:t>
            </a:r>
            <a:r>
              <a:rPr lang="en-US" sz="2400" dirty="0"/>
              <a:t>Rx </a:t>
            </a:r>
            <a:r>
              <a:rPr lang="ru-RU" sz="2400" dirty="0"/>
              <a:t>препаратов,</a:t>
            </a:r>
          </a:p>
          <a:p>
            <a:pPr algn="just"/>
            <a:r>
              <a:rPr lang="ru-RU" sz="2400" dirty="0"/>
              <a:t>необходимость промежуточного потребителя (врача), </a:t>
            </a:r>
          </a:p>
          <a:p>
            <a:pPr algn="just"/>
            <a:r>
              <a:rPr lang="ru-RU" sz="2400" dirty="0"/>
              <a:t>развитие концепции ЗОЖ и др.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9636" y="5884454"/>
            <a:ext cx="10557164" cy="70788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Общей положительной тенденцией является ежегодное увеличение объема товарооборота аптеки.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310" y="3195161"/>
            <a:ext cx="3838397" cy="2560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3491" y="0"/>
            <a:ext cx="1315050" cy="120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324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ADE2F3-998D-4066-8EBD-AF1505CC0F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10"/>
          <a:stretch/>
        </p:blipFill>
        <p:spPr>
          <a:xfrm>
            <a:off x="723100" y="145107"/>
            <a:ext cx="10630700" cy="643118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850909" y="2798618"/>
            <a:ext cx="2456872" cy="38792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Медицинские изделия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850909" y="2184400"/>
            <a:ext cx="2456872" cy="38792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500" dirty="0">
                <a:solidFill>
                  <a:schemeClr val="tx1"/>
                </a:solidFill>
              </a:rPr>
              <a:t>Лекарственные препараты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62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6ACB7B-5CBB-43C5-AE28-446E7BDD03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34" b="8628"/>
          <a:stretch/>
        </p:blipFill>
        <p:spPr>
          <a:xfrm>
            <a:off x="92365" y="517237"/>
            <a:ext cx="11914908" cy="5708072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11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8737"/>
            <a:ext cx="160948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370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1EE750B-D641-4829-80E2-4E7DF1778FCB}"/>
              </a:ext>
            </a:extLst>
          </p:cNvPr>
          <p:cNvSpPr txBox="1"/>
          <p:nvPr/>
        </p:nvSpPr>
        <p:spPr>
          <a:xfrm>
            <a:off x="421711" y="2075924"/>
            <a:ext cx="1195817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</a:rPr>
              <a:t>Торговые наложения (надбавка, наценка) = Цена розничная – Цена оптовая</a:t>
            </a:r>
          </a:p>
          <a:p>
            <a:pPr algn="ctr"/>
            <a:endParaRPr lang="ru-RU" sz="2000" b="1" dirty="0">
              <a:solidFill>
                <a:srgbClr val="7030A0"/>
              </a:solidFill>
            </a:endParaRPr>
          </a:p>
          <a:p>
            <a:r>
              <a:rPr lang="ru-RU" sz="2000" i="1" dirty="0"/>
              <a:t>Например:</a:t>
            </a:r>
          </a:p>
          <a:p>
            <a:pPr algn="just"/>
            <a:r>
              <a:rPr lang="ru-RU" sz="2000" dirty="0"/>
              <a:t>Розничная цена ЛП = 15,0 руб.</a:t>
            </a:r>
          </a:p>
          <a:p>
            <a:pPr algn="just"/>
            <a:r>
              <a:rPr lang="ru-RU" sz="2000" dirty="0"/>
              <a:t>Оптовая цена ЛП = 10,0 руб.</a:t>
            </a:r>
          </a:p>
          <a:p>
            <a:pPr algn="just"/>
            <a:r>
              <a:rPr lang="ru-RU" sz="2000" dirty="0"/>
              <a:t>Сумма торговых наложений (маржа) = 15,0-10,0 =5</a:t>
            </a:r>
          </a:p>
          <a:p>
            <a:pPr algn="just"/>
            <a:r>
              <a:rPr lang="ru-RU" sz="2000" dirty="0"/>
              <a:t>Уровень торговых наложений = (15 - 10) / 10 * 100% = 50%</a:t>
            </a:r>
          </a:p>
          <a:p>
            <a:pPr algn="just"/>
            <a:r>
              <a:rPr lang="ru-RU" sz="2000" dirty="0"/>
              <a:t>Уровень торговой маржи (маржинальность, доля маржи в выручке) = (15 - 10) / 15 * 100% = 33%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12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33153" y="219760"/>
            <a:ext cx="8735291" cy="1200329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Все показатели, характеризующие положительный финансовый результат торговой деятельности, измеряются в </a:t>
            </a:r>
            <a:r>
              <a:rPr lang="ru-RU" sz="2400" b="1" dirty="0"/>
              <a:t>абсолютном</a:t>
            </a:r>
            <a:r>
              <a:rPr lang="ru-RU" sz="2400" dirty="0"/>
              <a:t> (рубли) и </a:t>
            </a:r>
            <a:r>
              <a:rPr lang="ru-RU" sz="2400" b="1" dirty="0"/>
              <a:t>относительном </a:t>
            </a:r>
            <a:r>
              <a:rPr lang="ru-RU" sz="2400" dirty="0"/>
              <a:t>(уровень, в %) показателях.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20636339-48AF-EC7B-B32C-B52F889EE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094" y="4867798"/>
            <a:ext cx="105511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Наценка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считается от себестоимости и она может быть больше 100 %, а уровень маржи — нет. </a:t>
            </a:r>
          </a:p>
        </p:txBody>
      </p:sp>
    </p:spTree>
    <p:extLst>
      <p:ext uri="{BB962C8B-B14F-4D97-AF65-F5344CB8AC3E}">
        <p14:creationId xmlns:p14="http://schemas.microsoft.com/office/powerpoint/2010/main" val="4015914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F17F1C-C87F-419C-A11C-967075072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482" y="365125"/>
            <a:ext cx="10111463" cy="1325563"/>
          </a:xfrm>
        </p:spPr>
        <p:txBody>
          <a:bodyPr>
            <a:normAutofit/>
          </a:bodyPr>
          <a:lstStyle/>
          <a:p>
            <a:pPr algn="just"/>
            <a:r>
              <a:rPr lang="ru-RU" sz="2800" b="1" i="1" u="sng" dirty="0">
                <a:solidFill>
                  <a:srgbClr val="7030A0"/>
                </a:solidFill>
                <a:latin typeface="+mn-lt"/>
              </a:rPr>
              <a:t>Издержки обращения</a:t>
            </a:r>
            <a:r>
              <a:rPr lang="ru-RU" sz="2800" b="1" i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800" dirty="0"/>
              <a:t>– денежная оценка затрат, произведенных в процессе продвижения товаров к покупателю за определенный период времени.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CE3782-7FEC-496D-BAD8-5DD05F4BC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741" y="1690688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i="1" u="sng" dirty="0"/>
              <a:t>Виды издержек:</a:t>
            </a:r>
          </a:p>
          <a:p>
            <a:pPr marL="0" indent="0">
              <a:buNone/>
            </a:pPr>
            <a:r>
              <a:rPr lang="ru-RU" dirty="0"/>
              <a:t>1.	Расходы на транспортные перевозки </a:t>
            </a:r>
          </a:p>
          <a:p>
            <a:pPr marL="0" indent="0">
              <a:buNone/>
            </a:pPr>
            <a:r>
              <a:rPr lang="ru-RU" dirty="0"/>
              <a:t>2.	Расходы на заработную плату</a:t>
            </a:r>
          </a:p>
          <a:p>
            <a:pPr marL="0" indent="0">
              <a:buNone/>
            </a:pPr>
            <a:r>
              <a:rPr lang="ru-RU" dirty="0"/>
              <a:t>3.	Расходы на приобретение товаров</a:t>
            </a:r>
          </a:p>
          <a:p>
            <a:pPr marL="0" indent="0">
              <a:buNone/>
            </a:pPr>
            <a:r>
              <a:rPr lang="ru-RU" dirty="0"/>
              <a:t>4.	Расходы по потерям, по таре</a:t>
            </a:r>
          </a:p>
          <a:p>
            <a:pPr marL="0" indent="0">
              <a:buNone/>
            </a:pPr>
            <a:r>
              <a:rPr lang="ru-RU" dirty="0"/>
              <a:t>5.	Естественная убыль</a:t>
            </a:r>
          </a:p>
          <a:p>
            <a:pPr marL="0" indent="0">
              <a:buNone/>
            </a:pPr>
            <a:r>
              <a:rPr lang="ru-RU" dirty="0"/>
              <a:t>6.	Отчисления в государственные фонды</a:t>
            </a:r>
          </a:p>
          <a:p>
            <a:pPr marL="0" indent="0">
              <a:buNone/>
            </a:pPr>
            <a:r>
              <a:rPr lang="ru-RU" dirty="0"/>
              <a:t>7.	Прочие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13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32217" y="5441861"/>
            <a:ext cx="6096000" cy="1200329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7030A0"/>
                </a:solidFill>
              </a:rPr>
              <a:t>Затраты торговой организации </a:t>
            </a:r>
            <a:r>
              <a:rPr lang="ru-RU" dirty="0"/>
              <a:t>– денежная оценка суммарной величины затрат организации, как относимых на издержки обращения, так и не учитываемых в их составе.</a:t>
            </a:r>
          </a:p>
        </p:txBody>
      </p:sp>
    </p:spTree>
    <p:extLst>
      <p:ext uri="{BB962C8B-B14F-4D97-AF65-F5344CB8AC3E}">
        <p14:creationId xmlns:p14="http://schemas.microsoft.com/office/powerpoint/2010/main" val="1172190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86518EB-3E4C-4633-8AD6-0F33E2A1F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606" y="1824904"/>
            <a:ext cx="11055927" cy="31196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7030A0"/>
                </a:solidFill>
              </a:rPr>
              <a:t>По участию в образовании стоимости </a:t>
            </a:r>
            <a:r>
              <a:rPr lang="ru-RU" sz="2400" dirty="0"/>
              <a:t>бывают:</a:t>
            </a:r>
          </a:p>
          <a:p>
            <a:pPr marL="0" indent="0" algn="just">
              <a:buNone/>
            </a:pPr>
            <a:r>
              <a:rPr lang="ru-RU" sz="2400" b="1" i="1" u="sng" dirty="0"/>
              <a:t>Чистые издержки</a:t>
            </a:r>
            <a:r>
              <a:rPr lang="ru-RU" sz="2400" b="1" i="1" dirty="0"/>
              <a:t> </a:t>
            </a:r>
            <a:r>
              <a:rPr lang="ru-RU" sz="2400" dirty="0"/>
              <a:t>— это затраты </a:t>
            </a:r>
            <a:r>
              <a:rPr lang="ru-RU" sz="2400" b="1" dirty="0">
                <a:solidFill>
                  <a:srgbClr val="7030A0"/>
                </a:solidFill>
              </a:rPr>
              <a:t>по организации процесса </a:t>
            </a:r>
            <a:r>
              <a:rPr lang="ru-RU" sz="2400" dirty="0"/>
              <a:t>купли-продажи, содержанию административно-управленческого персонала и т.п. (не увеличивают стоимость товара). </a:t>
            </a:r>
          </a:p>
          <a:p>
            <a:pPr marL="0" indent="0" algn="just">
              <a:buNone/>
            </a:pPr>
            <a:r>
              <a:rPr lang="ru-RU" sz="2400" b="1" i="1" u="sng" dirty="0"/>
              <a:t>Дополнительные издержки</a:t>
            </a:r>
            <a:r>
              <a:rPr lang="ru-RU" sz="2400" b="1" i="1" dirty="0"/>
              <a:t> </a:t>
            </a:r>
            <a:r>
              <a:rPr lang="ru-RU" sz="2400" dirty="0"/>
              <a:t>обусловлены продолжением процесса производства в торговле, преобразованием производственного ассортимента в торговый (на транспортировку, хранение, доработку, фасовку, упаковку) Увеличивают стоимость товара.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14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  <p:pic>
        <p:nvPicPr>
          <p:cNvPr id="5" name="Объект 8">
            <a:extLst>
              <a:ext uri="{FF2B5EF4-FFF2-40B4-BE49-F238E27FC236}">
                <a16:creationId xmlns:a16="http://schemas.microsoft.com/office/drawing/2014/main" id="{CBE5156D-762A-4D1C-8847-5590A96FC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195070"/>
            <a:ext cx="5245230" cy="149667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98FE458-AB12-09F8-72B3-2476F283D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15" y="4637393"/>
            <a:ext cx="10515600" cy="1325563"/>
          </a:xfrm>
        </p:spPr>
        <p:txBody>
          <a:bodyPr>
            <a:noAutofit/>
          </a:bodyPr>
          <a:lstStyle/>
          <a:p>
            <a:r>
              <a:rPr lang="ru-RU" sz="2400" dirty="0"/>
              <a:t>Маржинальные (предельные) издержки обращения — это прирост издержек при увеличении объёма выпуска/реализации. Считаем по формуле: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804B7CA-A36B-5DEB-EA46-74F167D08BEC}"/>
              </a:ext>
            </a:extLst>
          </p:cNvPr>
          <p:cNvSpPr txBox="1">
            <a:spLocks/>
          </p:cNvSpPr>
          <p:nvPr/>
        </p:nvSpPr>
        <p:spPr>
          <a:xfrm>
            <a:off x="838200" y="5852568"/>
            <a:ext cx="10515600" cy="477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Маржинальные издержки=</a:t>
            </a:r>
            <a:r>
              <a:rPr lang="el-GR"/>
              <a:t>Δ</a:t>
            </a:r>
            <a:r>
              <a:rPr lang="ru-RU"/>
              <a:t>объём / </a:t>
            </a:r>
            <a:r>
              <a:rPr lang="el-GR"/>
              <a:t>Δ</a:t>
            </a:r>
            <a:r>
              <a:rPr lang="ru-RU"/>
              <a:t>Издержки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6013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376F0ED-58AD-4B2D-9DB5-A4D4B307F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133" y="1824672"/>
            <a:ext cx="10611522" cy="55530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По </a:t>
            </a:r>
            <a:r>
              <a:rPr lang="ru-RU" b="1" dirty="0">
                <a:solidFill>
                  <a:srgbClr val="7030A0"/>
                </a:solidFill>
              </a:rPr>
              <a:t>способу отнесения </a:t>
            </a:r>
            <a:r>
              <a:rPr lang="ru-RU" dirty="0"/>
              <a:t>на отдельные товары:</a:t>
            </a:r>
          </a:p>
          <a:p>
            <a:pPr marL="0" indent="0" algn="just">
              <a:buNone/>
            </a:pPr>
            <a:r>
              <a:rPr lang="ru-RU" b="1" i="1" u="sng" dirty="0"/>
              <a:t>Прямые издержки</a:t>
            </a:r>
            <a:r>
              <a:rPr lang="ru-RU" b="1" i="1" dirty="0"/>
              <a:t> </a:t>
            </a:r>
            <a:r>
              <a:rPr lang="ru-RU" dirty="0"/>
              <a:t>— это затраты, которые напрямую могут быть отнесены на ту или иную товарную группу.</a:t>
            </a:r>
          </a:p>
          <a:p>
            <a:pPr marL="0" indent="0" algn="just">
              <a:buNone/>
            </a:pPr>
            <a:r>
              <a:rPr lang="ru-RU" b="1" i="1" u="sng" dirty="0"/>
              <a:t>Косвенные издержки</a:t>
            </a:r>
            <a:r>
              <a:rPr lang="ru-RU" b="1" i="1" dirty="0"/>
              <a:t> </a:t>
            </a:r>
            <a:r>
              <a:rPr lang="ru-RU" dirty="0"/>
              <a:t>невозможно напрямую без предварительных расчетов распределить между товарными группами. </a:t>
            </a:r>
          </a:p>
          <a:p>
            <a:pPr marL="0" indent="0" algn="just">
              <a:buNone/>
            </a:pPr>
            <a:r>
              <a:rPr lang="ru-RU" dirty="0"/>
              <a:t>Как правило, их распределяют между товарными группами пропорционально какому-либо показателю (торговой площади, объему товарооборота, заработной плате производственного персонала и т.п.).</a:t>
            </a:r>
          </a:p>
          <a:p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15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24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ED5B16E-B28C-403E-A2B6-47DF1068B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945" y="410368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7030A0"/>
                </a:solidFill>
                <a:latin typeface="+mn-lt"/>
              </a:rPr>
              <a:t>По составу </a:t>
            </a:r>
            <a:r>
              <a:rPr lang="ru-RU" sz="4000" dirty="0"/>
              <a:t>различают:</a:t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185AC2A2-6193-4053-A0FE-4804BED3A1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7369" y="1735931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b="1" dirty="0"/>
              <a:t>Простые:</a:t>
            </a:r>
          </a:p>
          <a:p>
            <a:pPr marL="0" indent="0" algn="just">
              <a:buNone/>
            </a:pPr>
            <a:r>
              <a:rPr lang="ru-RU" sz="3200" dirty="0"/>
              <a:t>экономически одноэлементные расходы, неразложимые на разнородные составные части (расходы на оплату труда).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D798B89-9E70-4014-B879-5E9058834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35931"/>
            <a:ext cx="5181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b="1" dirty="0"/>
              <a:t>Комплексные: </a:t>
            </a:r>
            <a:r>
              <a:rPr lang="ru-RU" sz="3200" dirty="0"/>
              <a:t>состоят из разных элементов затрат (расходы на командировки, рекламу, сертификацию продукции, налоги и обязательные платежи и др.).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16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036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03C5D9-A953-4EFB-A97C-75990326E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91" y="321881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7030A0"/>
                </a:solidFill>
                <a:latin typeface="+mn-lt"/>
              </a:rPr>
              <a:t>По рациональности использования</a:t>
            </a:r>
            <a:r>
              <a:rPr lang="ru-RU" sz="3200" dirty="0">
                <a:latin typeface="+mn-lt"/>
              </a:rPr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A4210C-3C76-45D6-BEB8-1CC86429A3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5638" y="1825625"/>
            <a:ext cx="11259126" cy="13550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Производительные расходы </a:t>
            </a:r>
            <a:r>
              <a:rPr lang="ru-RU" dirty="0"/>
              <a:t>дают полезный результат: расходы на реализацию товаров обеспечивают получение розничного товарооборота.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8B98AC-17E4-4024-951B-9A2FB76AA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5637" y="3358861"/>
            <a:ext cx="11471563" cy="22014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Непроизводительные расходы </a:t>
            </a:r>
            <a:r>
              <a:rPr lang="ru-RU" dirty="0"/>
              <a:t>полезного результата не дают, но они бывают неизбежными в процессе осуществления деятельности. </a:t>
            </a:r>
          </a:p>
          <a:p>
            <a:pPr marL="0" indent="0" algn="just">
              <a:buNone/>
            </a:pPr>
            <a:r>
              <a:rPr lang="ru-RU" dirty="0"/>
              <a:t>В аптеке это, например, это – потери товаров в виде естественной убыли. 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17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22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E2CAA96-4B9E-4FEC-9E8A-8D59167BC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091" y="365125"/>
            <a:ext cx="10515600" cy="1325563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7030A0"/>
                </a:solidFill>
                <a:latin typeface="+mn-lt"/>
              </a:rPr>
              <a:t>По степени зависимости от изменения объема товарооборота</a:t>
            </a:r>
            <a:r>
              <a:rPr lang="ru-RU" sz="3200" dirty="0">
                <a:latin typeface="+mn-lt"/>
              </a:rPr>
              <a:t>: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C330B83-C7C8-48C2-AFA0-BC6265D79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851" y="1690689"/>
            <a:ext cx="11309221" cy="127111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Постоянные – </a:t>
            </a:r>
            <a:r>
              <a:rPr lang="ru-RU" dirty="0"/>
              <a:t>сумма не зависит от объема и структуры товарооборота, но с увеличением объема товарооборота их уровень снижается, и наоборот.</a:t>
            </a:r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18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30109" y="3319157"/>
            <a:ext cx="55418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стартовые </a:t>
            </a:r>
            <a:r>
              <a:rPr lang="ru-RU" sz="2000" dirty="0"/>
              <a:t>– возникают с возобновлением процесса реализации товаров (расходы на электроэнергию, на уборку помещений, на заработную плату по ставкам и окладам и т.п.).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1891" y="5584536"/>
            <a:ext cx="10950307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90000"/>
              </a:lnSpc>
              <a:spcBef>
                <a:spcPts val="1000"/>
              </a:spcBef>
            </a:pPr>
            <a:r>
              <a:rPr lang="ru-RU" sz="2800" b="1" dirty="0">
                <a:solidFill>
                  <a:prstClr val="black"/>
                </a:solidFill>
              </a:rPr>
              <a:t>Переменные – </a:t>
            </a:r>
            <a:r>
              <a:rPr lang="ru-RU" sz="2800" dirty="0">
                <a:solidFill>
                  <a:prstClr val="black"/>
                </a:solidFill>
              </a:rPr>
              <a:t>зависят от объема и структуры товарооборота.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609483" y="2678545"/>
            <a:ext cx="1586299" cy="560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7472218" y="2604655"/>
            <a:ext cx="1648691" cy="569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40146" y="3239491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/>
            <a:r>
              <a:rPr lang="ru-RU" sz="2000" b="1" dirty="0">
                <a:solidFill>
                  <a:prstClr val="black"/>
                </a:solidFill>
              </a:rPr>
              <a:t>остаточные </a:t>
            </a:r>
            <a:r>
              <a:rPr lang="ru-RU" sz="2000" dirty="0">
                <a:solidFill>
                  <a:prstClr val="black"/>
                </a:solidFill>
              </a:rPr>
              <a:t>– предприятие продолжает их нести несмотря на то, что процесс реализации товаров на какое-то время полностью остановлен (плата за аренду помещения, коммунальные платежи, выплата заработной платы работникам и т.п.).</a:t>
            </a:r>
          </a:p>
        </p:txBody>
      </p:sp>
    </p:spTree>
    <p:extLst>
      <p:ext uri="{BB962C8B-B14F-4D97-AF65-F5344CB8AC3E}">
        <p14:creationId xmlns:p14="http://schemas.microsoft.com/office/powerpoint/2010/main" val="1876801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051B9E-AB87-4DA6-9E11-E819858D8E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72" t="5522"/>
          <a:stretch/>
        </p:blipFill>
        <p:spPr>
          <a:xfrm>
            <a:off x="2733963" y="242166"/>
            <a:ext cx="7443692" cy="647930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19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85" y="0"/>
            <a:ext cx="160948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50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366DCF-60AC-4DAD-B311-DB038DB96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483" y="581891"/>
            <a:ext cx="10515600" cy="1550153"/>
          </a:xfrm>
        </p:spPr>
        <p:txBody>
          <a:bodyPr>
            <a:noAutofit/>
          </a:bodyPr>
          <a:lstStyle/>
          <a:p>
            <a:r>
              <a:rPr lang="ru-RU" sz="3200" b="1" i="1" u="sng" dirty="0">
                <a:latin typeface="+mn-lt"/>
              </a:rPr>
              <a:t>Прибыль </a:t>
            </a:r>
            <a:r>
              <a:rPr lang="ru-RU" sz="3200" dirty="0">
                <a:latin typeface="+mn-lt"/>
              </a:rPr>
              <a:t>представляет собой выраженный в денежной форме результат от предпринимательской деятельности.</a:t>
            </a:r>
            <a:br>
              <a:rPr lang="ru-RU" sz="3200" dirty="0">
                <a:latin typeface="+mn-lt"/>
              </a:rPr>
            </a:br>
            <a:br>
              <a:rPr lang="ru-RU" sz="3200" dirty="0">
                <a:latin typeface="+mn-lt"/>
              </a:rPr>
            </a:br>
            <a:r>
              <a:rPr lang="ru-RU" sz="3200" dirty="0">
                <a:latin typeface="+mn-lt"/>
              </a:rPr>
              <a:t>Она выступает как:</a:t>
            </a:r>
            <a:br>
              <a:rPr lang="ru-RU" sz="3200" dirty="0">
                <a:latin typeface="+mn-lt"/>
              </a:rPr>
            </a:br>
            <a:endParaRPr lang="ru-RU" sz="3200" dirty="0">
              <a:latin typeface="+mn-lt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271C4C8E-FDCD-4F47-B95F-0C382570E2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0229274"/>
              </p:ext>
            </p:extLst>
          </p:nvPr>
        </p:nvGraphicFramePr>
        <p:xfrm>
          <a:off x="969818" y="2238827"/>
          <a:ext cx="10169236" cy="4117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20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61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73E9C59-C4BB-42B6-9E5A-9FFF869E7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9483" y="425147"/>
            <a:ext cx="10171545" cy="208823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dirty="0"/>
              <a:t>Валовая прибыль = Выручка (Валовый доход) − Себестоимость продаж</a:t>
            </a:r>
            <a:r>
              <a:rPr lang="ru-RU" dirty="0"/>
              <a:t>. </a:t>
            </a:r>
            <a:br>
              <a:rPr lang="ru-RU" dirty="0">
                <a:hlinkClick r:id="rId2"/>
              </a:rPr>
            </a:br>
            <a:endParaRPr lang="ru-RU" sz="2400" dirty="0"/>
          </a:p>
          <a:p>
            <a:pPr marL="0" indent="0" algn="just">
              <a:buNone/>
            </a:pPr>
            <a:r>
              <a:rPr lang="ru-RU" sz="2400" dirty="0"/>
              <a:t>Валовая прибыль может быть получена в результате реализации товаров, а также от внереализационной деятельности (доходы от сдачи помещений в аренду, по ценным бумагам, продажи акций). </a:t>
            </a:r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58676E-EC9B-4DCC-8D12-690A2CE79CB9}"/>
              </a:ext>
            </a:extLst>
          </p:cNvPr>
          <p:cNvSpPr txBox="1"/>
          <p:nvPr/>
        </p:nvSpPr>
        <p:spPr>
          <a:xfrm>
            <a:off x="6326910" y="4924776"/>
            <a:ext cx="5735782" cy="138499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Уровень ВП (рентабельность) является основным объектом анализа и планирования.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21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37528" y="2513379"/>
            <a:ext cx="3796552" cy="1384995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err="1">
                <a:solidFill>
                  <a:srgbClr val="7030A0"/>
                </a:solidFill>
              </a:rPr>
              <a:t>УрВП</a:t>
            </a:r>
            <a:r>
              <a:rPr lang="ru-RU" sz="2800" b="1" dirty="0">
                <a:solidFill>
                  <a:srgbClr val="7030A0"/>
                </a:solidFill>
              </a:rPr>
              <a:t> = ВП/</a:t>
            </a:r>
            <a:r>
              <a:rPr lang="ru-RU" sz="2800" b="1" dirty="0" err="1">
                <a:solidFill>
                  <a:srgbClr val="7030A0"/>
                </a:solidFill>
              </a:rPr>
              <a:t>Трозн</a:t>
            </a:r>
            <a:r>
              <a:rPr lang="ru-RU" sz="2800" b="1" dirty="0">
                <a:solidFill>
                  <a:srgbClr val="7030A0"/>
                </a:solidFill>
              </a:rPr>
              <a:t>*100%</a:t>
            </a:r>
          </a:p>
          <a:p>
            <a:pPr algn="ctr"/>
            <a:endParaRPr lang="ru-RU" sz="2800" b="1" dirty="0">
              <a:solidFill>
                <a:srgbClr val="7030A0"/>
              </a:solidFill>
            </a:endParaRPr>
          </a:p>
          <a:p>
            <a:pPr algn="ctr"/>
            <a:r>
              <a:rPr lang="ru-RU" sz="2800" b="1" dirty="0" err="1">
                <a:solidFill>
                  <a:srgbClr val="7030A0"/>
                </a:solidFill>
              </a:rPr>
              <a:t>УрВП</a:t>
            </a:r>
            <a:r>
              <a:rPr lang="ru-RU" sz="2800" b="1" dirty="0">
                <a:solidFill>
                  <a:srgbClr val="7030A0"/>
                </a:solidFill>
              </a:rPr>
              <a:t> = </a:t>
            </a:r>
            <a:r>
              <a:rPr lang="ru-RU" sz="2800" b="1" dirty="0" err="1">
                <a:solidFill>
                  <a:srgbClr val="7030A0"/>
                </a:solidFill>
              </a:rPr>
              <a:t>УрВД-УрИО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726" y="4080926"/>
            <a:ext cx="59020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7030A0"/>
                </a:solidFill>
              </a:rPr>
              <a:t>Рентабельность</a:t>
            </a:r>
            <a:r>
              <a:rPr lang="ru-RU" sz="2000" dirty="0"/>
              <a:t> — это финансовый показатель, который отражает, сколько прибыли или убытков приносит каждый вложенный ресурс: деньги, оборудование, персонал, капитал, активы. </a:t>
            </a:r>
          </a:p>
          <a:p>
            <a:pPr algn="just"/>
            <a:r>
              <a:rPr lang="ru-RU" sz="2000" dirty="0"/>
              <a:t>Простыми словами, рентабельность показывает, сколько копеек дохода приносит каждый вложенный рубль.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75055" y="4232279"/>
            <a:ext cx="3971636" cy="369332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Рентабельность = ВП / ВД ✖ 100%</a:t>
            </a:r>
          </a:p>
        </p:txBody>
      </p:sp>
    </p:spTree>
    <p:extLst>
      <p:ext uri="{BB962C8B-B14F-4D97-AF65-F5344CB8AC3E}">
        <p14:creationId xmlns:p14="http://schemas.microsoft.com/office/powerpoint/2010/main" val="357399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22</a:t>
            </a:fld>
            <a:endParaRPr lang="ru-RU"/>
          </a:p>
        </p:txBody>
      </p:sp>
      <p:sp>
        <p:nvSpPr>
          <p:cNvPr id="3" name="Номер слайда 1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86B4A0-CA17-46C9-80B3-9B36C6883F45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52401" y="1120765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/>
              <a:t>Валовой доход </a:t>
            </a:r>
            <a:r>
              <a:rPr lang="ru-RU" dirty="0"/>
              <a:t>— это общая сумма средств, которые компания получила от своей деятельности за определённый период (месяц, квартал, год) до вычета расходов, налогов и других обязательств. </a:t>
            </a:r>
          </a:p>
          <a:p>
            <a:pPr algn="just"/>
            <a:r>
              <a:rPr lang="ru-RU" dirty="0"/>
              <a:t>Он включает: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выручку от реализации товаров или услуг;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дополнительные доходы (например, от аренды, продажи активов, инвестиций);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проценты, дивиденды, </a:t>
            </a:r>
            <a:r>
              <a:rPr lang="ru-RU" dirty="0" err="1"/>
              <a:t>рОялти</a:t>
            </a:r>
            <a:r>
              <a:rPr lang="ru-RU" dirty="0"/>
              <a:t> (платежи за использование собственности).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2401" y="398308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Этот показатель помогает оценить общий уровень устойчивости бизнеса, провести финансовое планирование и прогнозирование.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63855" y="117693"/>
            <a:ext cx="563418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Валовая прибыль </a:t>
            </a:r>
            <a:r>
              <a:rPr lang="ru-RU" dirty="0"/>
              <a:t>— это разница между выручкой от продаж и себестоимостью проданных товаров, работ или услуг. Она показывает, сколько денег остаётся у компании после покрытия прямых затрат на производство или закупку товаров. </a:t>
            </a:r>
          </a:p>
          <a:p>
            <a:pPr algn="just"/>
            <a:r>
              <a:rPr lang="ru-RU" dirty="0"/>
              <a:t>Формула расчёта валовой прибыли:</a:t>
            </a:r>
          </a:p>
          <a:p>
            <a:pPr algn="just"/>
            <a:r>
              <a:rPr lang="ru-RU" b="1" dirty="0">
                <a:solidFill>
                  <a:srgbClr val="7030A0"/>
                </a:solidFill>
              </a:rPr>
              <a:t>Валовая прибыль = ВД – издержки обращения. </a:t>
            </a:r>
          </a:p>
          <a:p>
            <a:pPr algn="just"/>
            <a:r>
              <a:rPr lang="ru-RU" b="1" dirty="0">
                <a:solidFill>
                  <a:srgbClr val="7030A0"/>
                </a:solidFill>
              </a:rPr>
              <a:t>Валовая прибыль = Выручка – себестоимость</a:t>
            </a:r>
          </a:p>
          <a:p>
            <a:pPr algn="just"/>
            <a:endParaRPr lang="ru-RU" b="1" dirty="0">
              <a:solidFill>
                <a:srgbClr val="7030A0"/>
              </a:solidFill>
            </a:endParaRPr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Валовая прибыль позволяет: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оценить эффективность основной деятельности компании;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выявить проблемы в ценообразовании и закупках;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принять решения об оптимизации затрат;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определить наиболее прибыльные направления деятельности. </a:t>
            </a:r>
          </a:p>
          <a:p>
            <a:pPr algn="just"/>
            <a:r>
              <a:rPr lang="ru-RU" dirty="0"/>
              <a:t>Этот показатель указывается в отчёте о финансовых результатах.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F9949D-33D0-DF21-D0E2-28B7EACC7284}"/>
              </a:ext>
            </a:extLst>
          </p:cNvPr>
          <p:cNvSpPr txBox="1"/>
          <p:nvPr/>
        </p:nvSpPr>
        <p:spPr>
          <a:xfrm>
            <a:off x="210128" y="511504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7030A0"/>
                </a:solidFill>
              </a:rPr>
              <a:t>ВД= Т </a:t>
            </a:r>
            <a:r>
              <a:rPr lang="ru-RU" b="1" dirty="0" err="1">
                <a:solidFill>
                  <a:srgbClr val="7030A0"/>
                </a:solidFill>
              </a:rPr>
              <a:t>розн</a:t>
            </a:r>
            <a:r>
              <a:rPr lang="ru-RU" b="1" dirty="0">
                <a:solidFill>
                  <a:srgbClr val="7030A0"/>
                </a:solidFill>
              </a:rPr>
              <a:t>. - Т закуп.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7030A0"/>
                </a:solidFill>
              </a:rPr>
              <a:t>Ур ВД = ВД/Трозн.* 100% 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D67E6F-DAD2-D00F-ED2A-A5679DD258FE}"/>
              </a:ext>
            </a:extLst>
          </p:cNvPr>
          <p:cNvSpPr txBox="1"/>
          <p:nvPr/>
        </p:nvSpPr>
        <p:spPr>
          <a:xfrm>
            <a:off x="513646" y="307627"/>
            <a:ext cx="6101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1800" b="1" i="1" u="sng" dirty="0"/>
              <a:t>Выручка </a:t>
            </a:r>
            <a:r>
              <a:rPr lang="ru-RU" sz="1800" b="1" i="1" dirty="0"/>
              <a:t>– </a:t>
            </a:r>
            <a:r>
              <a:rPr lang="ru-RU" sz="1800" dirty="0"/>
              <a:t>только доходы от основной деятельности.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7B2BAA-FB3C-1BFA-6BFD-B039C65CC8A3}"/>
              </a:ext>
            </a:extLst>
          </p:cNvPr>
          <p:cNvSpPr txBox="1"/>
          <p:nvPr/>
        </p:nvSpPr>
        <p:spPr>
          <a:xfrm>
            <a:off x="8012545" y="2564516"/>
            <a:ext cx="2336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Ур ВП=ВП/ТО *100%</a:t>
            </a:r>
          </a:p>
        </p:txBody>
      </p:sp>
    </p:spTree>
    <p:extLst>
      <p:ext uri="{BB962C8B-B14F-4D97-AF65-F5344CB8AC3E}">
        <p14:creationId xmlns:p14="http://schemas.microsoft.com/office/powerpoint/2010/main" val="2236146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23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20" y="1394690"/>
            <a:ext cx="11328967" cy="44475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36291" y="409696"/>
            <a:ext cx="3225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</a:rPr>
              <a:t>Виды прибыли</a:t>
            </a:r>
          </a:p>
        </p:txBody>
      </p:sp>
    </p:spTree>
    <p:extLst>
      <p:ext uri="{BB962C8B-B14F-4D97-AF65-F5344CB8AC3E}">
        <p14:creationId xmlns:p14="http://schemas.microsoft.com/office/powerpoint/2010/main" val="23975481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A6FA42F-F951-A6F2-E48D-349554DA1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24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D41331-F154-DE56-DBF6-5D682A1984D1}"/>
              </a:ext>
            </a:extLst>
          </p:cNvPr>
          <p:cNvSpPr txBox="1"/>
          <p:nvPr/>
        </p:nvSpPr>
        <p:spPr>
          <a:xfrm>
            <a:off x="564445" y="1767094"/>
            <a:ext cx="11311466" cy="3813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100" dirty="0">
                <a:solidFill>
                  <a:srgbClr val="7030A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Балансовая прибыль 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= (Выручка от реализации продукции – Себестоимость реализованной продукции) + Прибыль от реализации материальных ценностей + (Доходы от внереализационных операций – Расходы от внереализационных операций)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2400" b="1" dirty="0">
                <a:solidFill>
                  <a:srgbClr val="7030A0"/>
                </a:solidFill>
                <a:effectLst/>
                <a:ea typeface="Calibri" panose="020F0502020204030204" pitchFamily="34" charset="0"/>
              </a:rPr>
              <a:t>Уровень рентабельности реализованной продукции </a:t>
            </a:r>
            <a:r>
              <a:rPr lang="ru-RU" sz="2400" dirty="0">
                <a:effectLst/>
                <a:ea typeface="Calibri" panose="020F0502020204030204" pitchFamily="34" charset="0"/>
              </a:rPr>
              <a:t>= (Выручка от реализации продукции – Себестоимость реализованной продукции) / Себестоимость реализованной продукции </a:t>
            </a:r>
            <a:endParaRPr lang="ru-RU" sz="2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FD5654-145E-785A-AB6C-ADCD4B0B2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459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96BFB53-5E3A-47B4-A1EE-23DD012AD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944" y="419549"/>
            <a:ext cx="11069618" cy="57338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i="1" u="sng" dirty="0"/>
              <a:t>Чистая прибыль</a:t>
            </a:r>
            <a:r>
              <a:rPr lang="ru-RU" sz="2400" b="1" i="1" dirty="0"/>
              <a:t> </a:t>
            </a:r>
            <a:r>
              <a:rPr lang="ru-RU" sz="2400" dirty="0"/>
              <a:t>является суммой дохода, остающейся в распоряжении организации после уплаты налогов и всех прочих отчислений в бюджет.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7030A0"/>
                </a:solidFill>
              </a:rPr>
              <a:t>Чистая прибыль </a:t>
            </a:r>
            <a:r>
              <a:rPr lang="ru-RU" sz="2400" b="1" dirty="0"/>
              <a:t>= Выручка — Себестоимость — Операционные расходы — Прочие расходы — Проценты по кредитам — Налоги</a:t>
            </a:r>
            <a:endParaRPr lang="ru-RU" sz="2000" dirty="0"/>
          </a:p>
          <a:p>
            <a:pPr marL="0" indent="0" algn="just">
              <a:buNone/>
            </a:pPr>
            <a:endParaRPr lang="ru-RU" sz="2000" b="1" i="1" u="sng" dirty="0"/>
          </a:p>
          <a:p>
            <a:pPr marL="0" indent="0" algn="just">
              <a:buNone/>
            </a:pPr>
            <a:r>
              <a:rPr lang="ru-RU" sz="2400" b="1" i="1" u="sng" dirty="0" err="1"/>
              <a:t>Товарооборачиваемость</a:t>
            </a:r>
            <a:r>
              <a:rPr lang="ru-RU" sz="2400" b="1" i="1" dirty="0"/>
              <a:t> </a:t>
            </a:r>
            <a:r>
              <a:rPr lang="ru-RU" sz="2400" dirty="0"/>
              <a:t>– показатель, указывающий на интенсивность реализации товаров в течение 1 года, а также характеризует состояние товарных запасов и выражается в количестве оборотов за год, либо в днях.</a:t>
            </a:r>
          </a:p>
          <a:p>
            <a:pPr algn="just"/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25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740195" y="3602181"/>
            <a:ext cx="7174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>
                <a:solidFill>
                  <a:srgbClr val="7030A0"/>
                </a:solidFill>
              </a:rPr>
              <a:t>Коб</a:t>
            </a:r>
            <a:r>
              <a:rPr lang="ru-RU" sz="2800" b="1" dirty="0">
                <a:solidFill>
                  <a:srgbClr val="7030A0"/>
                </a:solidFill>
              </a:rPr>
              <a:t>. = </a:t>
            </a:r>
            <a:r>
              <a:rPr lang="ru-RU" sz="2800" b="1" dirty="0" err="1">
                <a:solidFill>
                  <a:srgbClr val="7030A0"/>
                </a:solidFill>
              </a:rPr>
              <a:t>Трозн</a:t>
            </a:r>
            <a:r>
              <a:rPr lang="ru-RU" sz="2800" b="1" dirty="0">
                <a:solidFill>
                  <a:srgbClr val="7030A0"/>
                </a:solidFill>
              </a:rPr>
              <a:t>/среднегодовой товарный запас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8737"/>
            <a:ext cx="1609483" cy="14692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0E797F-16B2-8CF8-E35B-AC9AB30F2B94}"/>
              </a:ext>
            </a:extLst>
          </p:cNvPr>
          <p:cNvSpPr txBox="1"/>
          <p:nvPr/>
        </p:nvSpPr>
        <p:spPr>
          <a:xfrm>
            <a:off x="1574323" y="4785445"/>
            <a:ext cx="95060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u="sng" dirty="0">
                <a:solidFill>
                  <a:srgbClr val="000000"/>
                </a:solidFill>
                <a:effectLst/>
                <a:latin typeface="YS Text"/>
              </a:rPr>
              <a:t>Коэффициент себестоимости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YS Text"/>
              </a:rPr>
              <a:t>означает, что себестоимость (отпускная цена) составляет указанный % от розничной цены.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77225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26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947573" y="1385455"/>
            <a:ext cx="8486426" cy="378565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4000" b="1" u="sng" dirty="0"/>
              <a:t>Формула торгового баланса:</a:t>
            </a:r>
          </a:p>
          <a:p>
            <a:pPr algn="ctr"/>
            <a:r>
              <a:rPr lang="ru-RU" sz="4000" b="1" dirty="0">
                <a:solidFill>
                  <a:srgbClr val="7030A0"/>
                </a:solidFill>
              </a:rPr>
              <a:t>Ок=Он + П – Р</a:t>
            </a:r>
            <a:r>
              <a:rPr lang="ru-RU" sz="4000" dirty="0"/>
              <a:t>, где</a:t>
            </a:r>
          </a:p>
          <a:p>
            <a:r>
              <a:rPr lang="ru-RU" sz="4000" dirty="0"/>
              <a:t>Ок – остаток товара на конец месяца</a:t>
            </a:r>
          </a:p>
          <a:p>
            <a:r>
              <a:rPr lang="ru-RU" sz="4000" dirty="0"/>
              <a:t>Он – остаток товара на начало месяца</a:t>
            </a:r>
          </a:p>
          <a:p>
            <a:r>
              <a:rPr lang="ru-RU" sz="4000" dirty="0"/>
              <a:t>П – приход товара</a:t>
            </a:r>
          </a:p>
          <a:p>
            <a:r>
              <a:rPr lang="ru-RU" sz="4000" dirty="0"/>
              <a:t>Р – расход товара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09483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62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3419" y="1306223"/>
            <a:ext cx="11104418" cy="50501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7030A0"/>
                </a:solidFill>
              </a:rPr>
              <a:t>Порог рентабельности  (ПР)</a:t>
            </a:r>
            <a:r>
              <a:rPr lang="ru-RU" b="1" dirty="0"/>
              <a:t> – </a:t>
            </a:r>
            <a:r>
              <a:rPr lang="ru-RU" dirty="0"/>
              <a:t>это такая выручка от реализации (объем продаж, валовая маржа), при которой  предприятие  уже не имеет убытков, но еще не имеет и прибыли. 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7030A0"/>
                </a:solidFill>
              </a:rPr>
              <a:t>Запас финансовой прочности </a:t>
            </a:r>
            <a:r>
              <a:rPr lang="ru-RU" dirty="0"/>
              <a:t>– характеристика безопасности предприятия. Он характеризует, насколько  объем продаж превышает  точку безубыточности.</a:t>
            </a:r>
          </a:p>
          <a:p>
            <a:pPr marL="0" indent="0" algn="just">
              <a:buNone/>
            </a:pPr>
            <a:r>
              <a:rPr lang="ru-RU" dirty="0"/>
              <a:t>Если аптека имеет достаточный ЗФП, в этом случае есть возможность расширять  и обновлять ассортимент, делать инвестиции и др.  </a:t>
            </a:r>
          </a:p>
          <a:p>
            <a:pPr marL="0" indent="0" algn="just">
              <a:buNone/>
            </a:pPr>
            <a:r>
              <a:rPr lang="ru-RU" dirty="0"/>
              <a:t>Если ЗФП очень небольшой, то стратегия </a:t>
            </a:r>
            <a:r>
              <a:rPr lang="ru-RU" dirty="0">
                <a:cs typeface="Times New Roman" pitchFamily="18" charset="0"/>
              </a:rPr>
              <a:t>аптеки</a:t>
            </a:r>
            <a:r>
              <a:rPr lang="ru-RU" dirty="0"/>
              <a:t> заключается в жестком контроле над затратами и оптимизацией всей деятельности (можно провалиться в зону убыточности) 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27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64730" cy="115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90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14142B-9E89-41B5-8B31-785CB7082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716" y="407054"/>
            <a:ext cx="9661263" cy="819318"/>
          </a:xfrm>
        </p:spPr>
        <p:txBody>
          <a:bodyPr/>
          <a:lstStyle/>
          <a:p>
            <a:pPr algn="ctr"/>
            <a:r>
              <a:rPr lang="ru-RU" b="1" dirty="0"/>
              <a:t>Контрольные вопросы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0DF5BA-F742-496B-A387-36B83B29D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76" y="1433810"/>
            <a:ext cx="10951284" cy="5610748"/>
          </a:xfrm>
        </p:spPr>
        <p:txBody>
          <a:bodyPr>
            <a:normAutofit fontScale="55000" lnSpcReduction="20000"/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ru-RU" sz="3600" dirty="0"/>
              <a:t>Дайте определение понятию «экономика»,  «</a:t>
            </a:r>
            <a:r>
              <a:rPr lang="ru-RU" sz="3600" dirty="0" err="1"/>
              <a:t>фармакоэкономика</a:t>
            </a:r>
            <a:r>
              <a:rPr lang="ru-RU" sz="3600" dirty="0"/>
              <a:t>»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/>
              <a:t>Назовите область исследования </a:t>
            </a:r>
            <a:r>
              <a:rPr lang="ru-RU" sz="3600" dirty="0" err="1"/>
              <a:t>фармакоэкономики</a:t>
            </a:r>
            <a:r>
              <a:rPr lang="ru-RU" sz="3600" dirty="0"/>
              <a:t>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/>
              <a:t>В чем заключается специфика экономической деятельности аптеки?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/>
              <a:t>Назовите основные принципы хозрасчета.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/>
              <a:t>В чем заключается принцип самоокупаемости?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/>
              <a:t>Чем отличаются принципы самоуправляемости и самостоятельности предприятия?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/>
              <a:t>Дайте определение понятию «Товарооборот». В чем заключается разница между оптовым и розничным товарооборотом?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/>
              <a:t>Что такое валовый доход? По какой формуле рассчитывают уровень валового дохода?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/>
              <a:t>Дайте определение понятию «Издержки обращения», как рассчитывают уровень издержек обращения?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/>
              <a:t>Какие виды издержек обращения вы знаете?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/>
              <a:t>1Что такое валовая прибыль?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/>
              <a:t>Как называют уровень валовой прибыли? Как его рассчитывают?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/>
              <a:t>Определение чистой прибыли.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dirty="0" err="1"/>
              <a:t>Товарооборачиваемость</a:t>
            </a:r>
            <a:r>
              <a:rPr lang="ru-RU" sz="3600" dirty="0"/>
              <a:t>: определение и формула расчета.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6B4A0-CA17-46C9-80B3-9B36C6883F45}" type="slidenum">
              <a:rPr lang="ru-RU" smtClean="0"/>
              <a:t>28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59345" cy="133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2157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1876</Words>
  <Application>Microsoft Office PowerPoint</Application>
  <PresentationFormat>Широкоэкранный</PresentationFormat>
  <Paragraphs>205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YS Text</vt:lpstr>
      <vt:lpstr>Тема Office</vt:lpstr>
      <vt:lpstr>Тема 2.3. Экономика аптечной организации</vt:lpstr>
      <vt:lpstr>План занятия</vt:lpstr>
      <vt:lpstr>1. Понятие фармакоэкономики</vt:lpstr>
      <vt:lpstr>Презентация PowerPoint</vt:lpstr>
      <vt:lpstr>2. Специфика экономической деятельности аптеки</vt:lpstr>
      <vt:lpstr>3. Принципы хозрасчета</vt:lpstr>
      <vt:lpstr>4. Основные экономические показатели деятельности аптечных организаций</vt:lpstr>
      <vt:lpstr>Факторы, влияющие на величину товарооборота </vt:lpstr>
      <vt:lpstr>Презентация PowerPoint</vt:lpstr>
      <vt:lpstr>Презентация PowerPoint</vt:lpstr>
      <vt:lpstr>Презентация PowerPoint</vt:lpstr>
      <vt:lpstr>Презентация PowerPoint</vt:lpstr>
      <vt:lpstr>Издержки обращения – денежная оценка затрат, произведенных в процессе продвижения товаров к покупателю за определенный период времени.</vt:lpstr>
      <vt:lpstr>Маржинальные (предельные) издержки обращения — это прирост издержек при увеличении объёма выпуска/реализации. Считаем по формуле:</vt:lpstr>
      <vt:lpstr>Презентация PowerPoint</vt:lpstr>
      <vt:lpstr>По составу различают: </vt:lpstr>
      <vt:lpstr>По рациональности использования:</vt:lpstr>
      <vt:lpstr>По степени зависимости от изменения объема товарооборота:</vt:lpstr>
      <vt:lpstr>Презентация PowerPoint</vt:lpstr>
      <vt:lpstr>Прибыль представляет собой выраженный в денежной форме результат от предпринимательской деятельности.  Она выступает как: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Контрольные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Экономика аптечной организации</dc:title>
  <dc:creator>Zilya</dc:creator>
  <cp:lastModifiedBy>Ольга Калинина</cp:lastModifiedBy>
  <cp:revision>50</cp:revision>
  <dcterms:created xsi:type="dcterms:W3CDTF">2025-04-16T18:16:14Z</dcterms:created>
  <dcterms:modified xsi:type="dcterms:W3CDTF">2026-09-13T10:37:51Z</dcterms:modified>
</cp:coreProperties>
</file>