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7" r:id="rId2"/>
    <p:sldMasterId id="2147483689" r:id="rId3"/>
  </p:sldMasterIdLst>
  <p:notesMasterIdLst>
    <p:notesMasterId r:id="rId37"/>
  </p:notesMasterIdLst>
  <p:sldIdLst>
    <p:sldId id="293" r:id="rId4"/>
    <p:sldId id="367" r:id="rId5"/>
    <p:sldId id="370" r:id="rId6"/>
    <p:sldId id="372" r:id="rId7"/>
    <p:sldId id="373" r:id="rId8"/>
    <p:sldId id="260" r:id="rId9"/>
    <p:sldId id="278" r:id="rId10"/>
    <p:sldId id="286" r:id="rId11"/>
    <p:sldId id="283" r:id="rId12"/>
    <p:sldId id="279" r:id="rId13"/>
    <p:sldId id="280" r:id="rId14"/>
    <p:sldId id="281" r:id="rId15"/>
    <p:sldId id="289" r:id="rId16"/>
    <p:sldId id="287" r:id="rId17"/>
    <p:sldId id="288" r:id="rId18"/>
    <p:sldId id="290" r:id="rId19"/>
    <p:sldId id="291" r:id="rId20"/>
    <p:sldId id="371" r:id="rId21"/>
    <p:sldId id="261" r:id="rId22"/>
    <p:sldId id="374" r:id="rId23"/>
    <p:sldId id="375" r:id="rId24"/>
    <p:sldId id="376" r:id="rId25"/>
    <p:sldId id="377" r:id="rId26"/>
    <p:sldId id="378" r:id="rId27"/>
    <p:sldId id="379" r:id="rId28"/>
    <p:sldId id="380" r:id="rId29"/>
    <p:sldId id="381" r:id="rId30"/>
    <p:sldId id="382" r:id="rId31"/>
    <p:sldId id="270" r:id="rId32"/>
    <p:sldId id="383" r:id="rId33"/>
    <p:sldId id="384" r:id="rId34"/>
    <p:sldId id="385" r:id="rId35"/>
    <p:sldId id="397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льга Калинина" initials="ОК" lastIdx="1" clrIdx="0">
    <p:extLst>
      <p:ext uri="{19B8F6BF-5375-455C-9EA6-DF929625EA0E}">
        <p15:presenceInfo xmlns:p15="http://schemas.microsoft.com/office/powerpoint/2012/main" userId="8b3c2b94b0bfe7e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85" autoAdjust="0"/>
  </p:normalViewPr>
  <p:slideViewPr>
    <p:cSldViewPr snapToGrid="0">
      <p:cViewPr varScale="1">
        <p:scale>
          <a:sx n="84" d="100"/>
          <a:sy n="84" d="100"/>
        </p:scale>
        <p:origin x="78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5D8FC-214F-47DD-946D-AA37C6E9ACA6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F8F822-A5C6-4F66-9CBA-89222BE59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40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C10FF-842F-4092-9B5D-1DF4B9024A3F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18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DE01-1866-4011-A184-9D40CC477CC2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494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7A5A7-ED7A-43F2-AFC1-33E7C865F5DF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2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A642-5622-45E8-BF78-DEAC4C4E5843}" type="datetime1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777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5E06-8BC4-4C12-A0C3-8F0F81A698BF}" type="datetime1">
              <a:rPr lang="ru-RU" smtClean="0"/>
              <a:t>07.09.2026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240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1FD6A-2931-4849-8788-3D065BDD1E48}" type="datetime1">
              <a:rPr lang="ru-RU" smtClean="0"/>
              <a:t>07.09.2026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380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CE9A2-7A70-41CE-B56F-70A10CDB8D78}" type="datetime1">
              <a:rPr lang="ru-RU" smtClean="0"/>
              <a:t>07.09.2026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662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1E65-DBDB-4E50-8E37-43703E158BC8}" type="datetime1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663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0EBBE-97AE-4613-A5E8-37B9A99E598D}" type="datetime1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738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B353A-2247-4566-A82A-8744ECF155BC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130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0F4E3-626D-4203-A711-3DFE76FFEA9D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6012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62FD3-6406-4CFA-9FB0-BA68C320C555}" type="datetime1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92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FA1FD-42C5-4501-A157-DC00E35A7D9B}" type="datetime1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84607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A5D8D-9A45-4D7D-82A7-817B4CA803DC}" type="datetime1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674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5153-856E-43D4-AD32-2138FFB44A05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451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35FEE-76A8-455D-913A-A33957234A9D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5222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CD50A-75ED-4B4E-A5B8-7AB9809F2814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1838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742F-5311-46BF-AD0D-F4C2E124B32E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8681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ECE67-4D55-4144-81EB-03A3F0560FE9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0870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6999F-B046-4F42-9C60-40314E9EB4D4}" type="datetime1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495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50745-EB0D-4D26-A36B-0E9B41D1CED5}" type="datetime1">
              <a:rPr lang="ru-RU" smtClean="0"/>
              <a:t>07.09.2026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1659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D2B04-5534-40E7-ACD7-1DF2ECD1C2C8}" type="datetime1">
              <a:rPr lang="ru-RU" smtClean="0"/>
              <a:t>07.09.2026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493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94BEB-A958-4306-A9B2-03C1E93FF019}" type="datetime1">
              <a:rPr lang="ru-RU" smtClean="0"/>
              <a:t>07.09.2026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344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56B5-BC6C-4020-A470-99044EF1D379}" type="datetime1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0128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20311-1CD2-4BD8-98F8-F397751417A2}" type="datetime1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084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162A4-173B-41F3-8D1A-529423E16524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0809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740B7-AF69-445C-BBC6-C2816F63ED84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3901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CF2340-64EC-4913-B6E1-137A2E8D4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BD97B8D-2461-4D70-9009-FA258BF73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634D75-B783-4566-BF7F-830011A6B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76037-6FF3-4E46-973D-FBC196FE99E1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B6AED5-A83D-440A-A601-18E97213F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0CCC52-9658-417E-84E1-54B08D55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3617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CC654-9047-4930-9D51-081787A0A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4AA21C-CD6C-41F8-9FF3-6421D3C5A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374A5F-9805-492A-9614-79F9A837A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4C55E-5EAF-4671-937A-50DFF0473A44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0FDCD4-F19C-4C62-805B-825ECEE38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CFEDBA-6085-4D3A-9CDD-5166D39E5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599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FD72B6-FDE9-4F1C-806C-4580C6392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8AA7D6-5C0B-42EB-9AA4-D68EBE480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44A025-8DBF-4DD9-95B3-D2ED45BF3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96D9-FB94-4EE1-966B-B6337A30D089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2CE01A-CF62-4A80-91DE-7DFB6A993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BF1138-4B26-4DDD-96C0-031FDAB8F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8075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E82FF2-F46D-4328-8B3C-B1FF75189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553353-6355-4D38-90BA-A13C531C4B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59FD2A4-8288-4BCB-949D-113681762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513E2B-C28E-47C9-B367-A506C6A4E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2D4F-D4DF-4565-B818-C79FAE868905}" type="datetime1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EE0ED04-1A3B-4C5E-8E8E-F661A1C9D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78919-7220-43E3-A30E-2922FC08F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1134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21CAD2-C9A8-455D-A992-A71DDA7D0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5E774B-1D7E-4A0A-93B4-ABC7E4CB4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3DEA8B3-FEE5-41F8-951B-3C31086CC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F7A5DEE-E421-451A-9297-1A5F806EF9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440973-F652-4710-AE99-A0AEEBFEAA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17D7152-5295-41BC-8F95-E4F9DACB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213BA-DB4A-40F0-9913-38E4C1D8D06E}" type="datetime1">
              <a:rPr lang="ru-RU" smtClean="0"/>
              <a:t>07.09.2026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BC5B96B-BF1F-4F06-95C7-7A6BFF54A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5DDB7D1-A32D-499E-95BC-AC198235B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1829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10F4F-9144-45BC-8639-3D03129C4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01A5FE-9F49-4243-A1F8-920C49E1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5038D-B230-4795-99AB-3E51BFFABF8C}" type="datetime1">
              <a:rPr lang="ru-RU" smtClean="0"/>
              <a:t>07.09.2026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6DB847-B893-44BA-912B-10B8ADE7A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F3DD75-FD70-45B5-AC1C-6ECEE7B9E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5498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37A4A1-BF52-47C1-A11A-53D168D79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EF758-D126-441E-ABCB-A736BDA34A6B}" type="datetime1">
              <a:rPr lang="ru-RU" smtClean="0"/>
              <a:t>07.09.2026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8635C3-6325-4137-BDC2-96C067D5A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D5C3955-9F17-494D-8E50-5002388D0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2727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5DA0AA-88AF-4049-B327-423A61C02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820678-4AE0-426A-A3D4-DB6C1FED5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554E81-218F-4864-AB2D-2B313A8E64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74F264-E24F-45F4-9481-02B97AAEB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2DD9C-B854-4425-B5F2-9760F6F2DD92}" type="datetime1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F91CA5-354C-4BE8-96E8-3CF369E25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7ECB13-3D19-4575-B79B-D4DBE0D39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6133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FDACC6-43AA-4847-8692-ADFA66D0A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D3387FE-1FC6-477B-AD5A-CF83476DCA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4B2D89F-F655-4752-973E-B97D99B48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027BE7-EDFA-4745-9043-1F6706A83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468D8-3262-4738-959D-E35B68EE4E1D}" type="datetime1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E6FA8A-AAA4-4106-9858-FFEB0DC22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F70A2F-F1EA-487F-85B2-55C076DFF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5220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EDE7FB-1873-40EF-8259-7DF9EA2D0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F27DD88-64B6-4634-80BE-09E6F8193D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0C0471-E195-4AB8-A124-C524B7F9B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1FBA6-DE5D-4FD2-B477-37DED81B6C05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C9B931-34C1-4491-8587-6F7C51744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565C8F-29F1-4B23-8C15-06448AF24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6325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F6CD9FB-6DAF-4815-9BB6-10DF29A5C8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3C77F06-BD68-44E7-99F9-F83750F76F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B1219F-7174-4E58-966F-5D4BF1EA2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B8216-7F04-4C84-8E99-D26E3F5C730B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084A89-A43C-45DD-8D98-5183C970A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4A7099-5404-4FAA-97A6-8461BB7E2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949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42FF9-19AD-4F45-A293-475A2D516794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EA75975-30EA-4661-BACC-B4BB5152F5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26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9DE8A-EEA4-4A26-BAC0-2BC99D341ED6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251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46567C-01E9-4A84-8084-A355906E8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F6BB3A-208C-4E47-B9F5-555A08B0F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E3BB83-50E6-45CC-B7F6-3F3A4C94A2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DA747-CEC5-4CD2-83E7-3871BEEBFF97}" type="datetime1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A50F91-1516-4AB7-9523-355619227B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CF8D86-C3DA-4A6B-A47F-3DE9324D5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9A168-068C-4D03-9617-4300BE2235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657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Relationship Id="rId5" Type="http://schemas.microsoft.com/office/2007/relationships/hdphoto" Target="../media/hdphoto1.wdp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Подзаголовок 2">
            <a:extLst>
              <a:ext uri="{FF2B5EF4-FFF2-40B4-BE49-F238E27FC236}">
                <a16:creationId xmlns:a16="http://schemas.microsoft.com/office/drawing/2014/main" id="{1A6696A9-0454-4BDB-B313-264FA58869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3142" y="1467279"/>
            <a:ext cx="5897392" cy="114657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Montserrat" panose="00000500000000000000" pitchFamily="2" charset="-52"/>
              </a:rPr>
              <a:t>Тема 1.8. Отпуск лекарственных препаратов, изготовленных в аптеке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2478411-AA2F-4BD1-80AB-7813F7673CC1}"/>
              </a:ext>
            </a:extLst>
          </p:cNvPr>
          <p:cNvSpPr txBox="1"/>
          <p:nvPr/>
        </p:nvSpPr>
        <p:spPr>
          <a:xfrm>
            <a:off x="5269901" y="5485421"/>
            <a:ext cx="55581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МДК 01.02. Розничная торговля лекарственными препаратами и отпуск лекарственных препаратов и товаров аптечного ассортимента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AB34AC9-9485-401C-A3D4-1C2815F7EEEB}"/>
              </a:ext>
            </a:extLst>
          </p:cNvPr>
          <p:cNvSpPr txBox="1"/>
          <p:nvPr/>
        </p:nvSpPr>
        <p:spPr>
          <a:xfrm>
            <a:off x="7151613" y="6224085"/>
            <a:ext cx="164045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5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Казань,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F6752E-70C1-C80E-AACD-0EECA9288F35}"/>
              </a:ext>
            </a:extLst>
          </p:cNvPr>
          <p:cNvSpPr txBox="1"/>
          <p:nvPr/>
        </p:nvSpPr>
        <p:spPr>
          <a:xfrm>
            <a:off x="5146521" y="158380"/>
            <a:ext cx="56506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Times New Roman" panose="02020603050405020304" pitchFamily="18" charset="0"/>
                <a:cs typeface="+mn-cs"/>
              </a:rPr>
              <a:t>ПМ 01. Оптовая и розничная торговля лекарственными средствами и отпуск лекарственных препаратов для медицинского и ветеринарного применения  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anose="00000500000000000000" pitchFamily="2" charset="-52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9E5B82-0B93-35BD-B206-5C14F1D505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5218" y="2826996"/>
            <a:ext cx="3436076" cy="2588511"/>
          </a:xfrm>
          <a:prstGeom prst="rect">
            <a:avLst/>
          </a:prstGeom>
        </p:spPr>
      </p:pic>
      <p:pic>
        <p:nvPicPr>
          <p:cNvPr id="3" name="Picture 2" descr="C:\Users\Pharmacy\AppData\Local\Temp\Tmp_view\Аптека_57_013.JPG">
            <a:extLst>
              <a:ext uri="{FF2B5EF4-FFF2-40B4-BE49-F238E27FC236}">
                <a16:creationId xmlns:a16="http://schemas.microsoft.com/office/drawing/2014/main" id="{E1E49AD8-E34B-22FD-06AB-667557732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6254" y="2845532"/>
            <a:ext cx="3817784" cy="254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365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A90402-BE32-9BF7-723F-E7108C1F9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79A168-068C-4D03-9617-4300BE22351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0A90B04-432A-9828-3CA5-DEBB8A043DB0}"/>
              </a:ext>
            </a:extLst>
          </p:cNvPr>
          <p:cNvSpPr/>
          <p:nvPr/>
        </p:nvSpPr>
        <p:spPr>
          <a:xfrm>
            <a:off x="0" y="352438"/>
            <a:ext cx="6855188" cy="63181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D9A1373-75C9-20FA-FE00-DEF7F61A70D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94" y="1292250"/>
            <a:ext cx="11638212" cy="799669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58650F65-F907-129C-8C31-2522B90C95D5}"/>
              </a:ext>
            </a:extLst>
          </p:cNvPr>
          <p:cNvSpPr txBox="1">
            <a:spLocks/>
          </p:cNvSpPr>
          <p:nvPr/>
        </p:nvSpPr>
        <p:spPr>
          <a:xfrm>
            <a:off x="-48972" y="485606"/>
            <a:ext cx="3925951" cy="315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ПЛАН ЗАНЯТИЯ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BA0E4C50-9A74-0762-11FC-155D1679F7D9}"/>
              </a:ext>
            </a:extLst>
          </p:cNvPr>
          <p:cNvSpPr txBox="1">
            <a:spLocks/>
          </p:cNvSpPr>
          <p:nvPr/>
        </p:nvSpPr>
        <p:spPr>
          <a:xfrm>
            <a:off x="431243" y="1276786"/>
            <a:ext cx="605003" cy="996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1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7C33FF2D-64F0-85B4-49D9-CC4E06D14B17}"/>
              </a:ext>
            </a:extLst>
          </p:cNvPr>
          <p:cNvSpPr txBox="1">
            <a:spLocks/>
          </p:cNvSpPr>
          <p:nvPr/>
        </p:nvSpPr>
        <p:spPr>
          <a:xfrm>
            <a:off x="116765" y="2010417"/>
            <a:ext cx="605003" cy="996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8000" b="1" i="0" u="none" strike="noStrike" kern="1200" cap="none" spc="0" normalizeH="0" baseline="0" noProof="0" dirty="0">
              <a:ln>
                <a:noFill/>
              </a:ln>
              <a:solidFill>
                <a:srgbClr val="516177"/>
              </a:solidFill>
              <a:effectLst/>
              <a:uLnTx/>
              <a:uFillTx/>
              <a:latin typeface="Montserrat" pitchFamily="2" charset="-52"/>
              <a:ea typeface="+mn-ea"/>
              <a:cs typeface="+mn-cs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ABBF81CD-D732-78EA-6DD0-333212B43C8A}"/>
              </a:ext>
            </a:extLst>
          </p:cNvPr>
          <p:cNvSpPr txBox="1">
            <a:spLocks/>
          </p:cNvSpPr>
          <p:nvPr/>
        </p:nvSpPr>
        <p:spPr>
          <a:xfrm>
            <a:off x="7955184" y="1017929"/>
            <a:ext cx="605003" cy="996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7200" b="1" i="0" u="none" strike="noStrike" kern="1200" cap="none" spc="0" normalizeH="0" baseline="0" noProof="0" dirty="0">
              <a:ln>
                <a:noFill/>
              </a:ln>
              <a:solidFill>
                <a:srgbClr val="516177"/>
              </a:solidFill>
              <a:effectLst/>
              <a:uLnTx/>
              <a:uFillTx/>
              <a:latin typeface="Montserrat" pitchFamily="2" charset="-52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DA3D9A-843F-4030-B343-11ED95A402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9284" y="245117"/>
            <a:ext cx="739133" cy="73913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3C89F47-FE63-4C1A-3A49-AF60E34247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94" y="2228905"/>
            <a:ext cx="11638212" cy="799669"/>
          </a:xfrm>
          <a:prstGeom prst="rect">
            <a:avLst/>
          </a:prstGeom>
        </p:spPr>
      </p:pic>
      <p:sp>
        <p:nvSpPr>
          <p:cNvPr id="13" name="Объект 2">
            <a:extLst>
              <a:ext uri="{FF2B5EF4-FFF2-40B4-BE49-F238E27FC236}">
                <a16:creationId xmlns:a16="http://schemas.microsoft.com/office/drawing/2014/main" id="{6D3C057C-D54E-E20E-4722-DC6E1363E6F0}"/>
              </a:ext>
            </a:extLst>
          </p:cNvPr>
          <p:cNvSpPr txBox="1">
            <a:spLocks/>
          </p:cNvSpPr>
          <p:nvPr/>
        </p:nvSpPr>
        <p:spPr>
          <a:xfrm>
            <a:off x="535987" y="2205413"/>
            <a:ext cx="468848" cy="10821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2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FFE1FE0-FC88-7C61-C26A-06E2290B7F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94" y="4379245"/>
            <a:ext cx="11638212" cy="799669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4A802EE7-0E9C-FD26-7DF8-0D4ECB369A50}"/>
              </a:ext>
            </a:extLst>
          </p:cNvPr>
          <p:cNvSpPr txBox="1">
            <a:spLocks/>
          </p:cNvSpPr>
          <p:nvPr/>
        </p:nvSpPr>
        <p:spPr>
          <a:xfrm>
            <a:off x="498413" y="4262695"/>
            <a:ext cx="605003" cy="996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4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9FB374B-8445-4100-8C57-193BBCE1D12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94" y="3304075"/>
            <a:ext cx="11638212" cy="799669"/>
          </a:xfrm>
          <a:prstGeom prst="rect">
            <a:avLst/>
          </a:prstGeom>
        </p:spPr>
      </p:pic>
      <p:sp>
        <p:nvSpPr>
          <p:cNvPr id="17" name="Объект 2">
            <a:extLst>
              <a:ext uri="{FF2B5EF4-FFF2-40B4-BE49-F238E27FC236}">
                <a16:creationId xmlns:a16="http://schemas.microsoft.com/office/drawing/2014/main" id="{6F1BF840-C15B-01B0-53EA-9A5C7C55C2C5}"/>
              </a:ext>
            </a:extLst>
          </p:cNvPr>
          <p:cNvSpPr txBox="1">
            <a:spLocks/>
          </p:cNvSpPr>
          <p:nvPr/>
        </p:nvSpPr>
        <p:spPr>
          <a:xfrm>
            <a:off x="506775" y="3232356"/>
            <a:ext cx="605003" cy="996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54B3556-845E-6E7A-FB3A-3262AD611481}"/>
              </a:ext>
            </a:extLst>
          </p:cNvPr>
          <p:cNvSpPr txBox="1"/>
          <p:nvPr/>
        </p:nvSpPr>
        <p:spPr>
          <a:xfrm>
            <a:off x="1190595" y="1460815"/>
            <a:ext cx="9972616" cy="48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203200" lvl="0" indent="0" algn="just" defTabSz="457200" rtl="0" eaLnBrk="1" fontAlgn="auto" latinLnBrk="0" hangingPunct="1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Times New Roman" panose="02020603050405020304" pitchFamily="18" charset="0"/>
                <a:cs typeface="+mn-cs"/>
              </a:rPr>
              <a:t>Организация рабочего места. Обязанности фармацевта.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4885A1-B58F-B622-9FED-96BE712065B1}"/>
              </a:ext>
            </a:extLst>
          </p:cNvPr>
          <p:cNvSpPr txBox="1"/>
          <p:nvPr/>
        </p:nvSpPr>
        <p:spPr>
          <a:xfrm>
            <a:off x="1190595" y="2399919"/>
            <a:ext cx="9738690" cy="48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203200" lvl="0" indent="0" algn="just" defTabSz="457200" rtl="0" eaLnBrk="1" fontAlgn="auto" latinLnBrk="0" hangingPunct="1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Times New Roman" panose="02020603050405020304" pitchFamily="18" charset="0"/>
                <a:cs typeface="+mn-cs"/>
              </a:rPr>
              <a:t>Фармацевтическая экспертиза рецептов.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55D4CC-2C25-59A1-C1E4-3A066D1E9129}"/>
              </a:ext>
            </a:extLst>
          </p:cNvPr>
          <p:cNvSpPr txBox="1"/>
          <p:nvPr/>
        </p:nvSpPr>
        <p:spPr>
          <a:xfrm>
            <a:off x="1214762" y="3487048"/>
            <a:ext cx="9993805" cy="48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203200" lvl="0" indent="0" algn="just" defTabSz="457200" rtl="0" eaLnBrk="1" fontAlgn="auto" latinLnBrk="0" hangingPunct="1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Times New Roman" panose="02020603050405020304" pitchFamily="18" charset="0"/>
                <a:cs typeface="+mn-cs"/>
              </a:rPr>
              <a:t>Способы регистрации рецептов.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E03C40-886A-040B-1087-FEB717CC4B67}"/>
              </a:ext>
            </a:extLst>
          </p:cNvPr>
          <p:cNvSpPr txBox="1"/>
          <p:nvPr/>
        </p:nvSpPr>
        <p:spPr>
          <a:xfrm>
            <a:off x="1214762" y="4451958"/>
            <a:ext cx="9201718" cy="48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203200" lvl="0" indent="0" algn="just" defTabSz="457200" rtl="0" eaLnBrk="1" fontAlgn="auto" latinLnBrk="0" hangingPunct="1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Times New Roman" panose="02020603050405020304" pitchFamily="18" charset="0"/>
                <a:cs typeface="+mn-cs"/>
              </a:rPr>
              <a:t>Оформление лекарств, изготовленных в аптеке.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23E51BF-D000-2EC6-DA09-5A10637A28D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94" y="5399361"/>
            <a:ext cx="11638212" cy="799669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A3CD8939-980C-0263-897E-97B6289737E3}"/>
              </a:ext>
            </a:extLst>
          </p:cNvPr>
          <p:cNvSpPr txBox="1">
            <a:spLocks/>
          </p:cNvSpPr>
          <p:nvPr/>
        </p:nvSpPr>
        <p:spPr>
          <a:xfrm>
            <a:off x="516195" y="5329491"/>
            <a:ext cx="605003" cy="996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Montserrat" pitchFamily="2" charset="-52"/>
                <a:ea typeface="+mn-ea"/>
                <a:cs typeface="+mn-cs"/>
              </a:rPr>
              <a:t>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E29E77-F228-1D9F-5097-9880EF652101}"/>
              </a:ext>
            </a:extLst>
          </p:cNvPr>
          <p:cNvSpPr txBox="1"/>
          <p:nvPr/>
        </p:nvSpPr>
        <p:spPr>
          <a:xfrm>
            <a:off x="1214762" y="5472074"/>
            <a:ext cx="9201718" cy="48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203200" lvl="0" indent="0" algn="just" defTabSz="457200" rtl="0" eaLnBrk="1" fontAlgn="auto" latinLnBrk="0" hangingPunct="1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-52"/>
                <a:ea typeface="Times New Roman" panose="02020603050405020304" pitchFamily="18" charset="0"/>
                <a:cs typeface="+mn-cs"/>
              </a:rPr>
              <a:t>Отпуск изготовленных ЛФ</a:t>
            </a:r>
          </a:p>
        </p:txBody>
      </p:sp>
    </p:spTree>
    <p:extLst>
      <p:ext uri="{BB962C8B-B14F-4D97-AF65-F5344CB8AC3E}">
        <p14:creationId xmlns:p14="http://schemas.microsoft.com/office/powerpoint/2010/main" val="22755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BB7FC-CCAC-ED0A-3035-51D16AAC7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4EEDE9-7864-3228-4BF3-26CB0E7AF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79A168-068C-4D03-9617-4300BE22351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B8A006-95AE-4077-C4A7-4B837706E76B}"/>
              </a:ext>
            </a:extLst>
          </p:cNvPr>
          <p:cNvSpPr txBox="1"/>
          <p:nvPr/>
        </p:nvSpPr>
        <p:spPr>
          <a:xfrm>
            <a:off x="1554480" y="319088"/>
            <a:ext cx="10106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-52"/>
                <a:ea typeface="+mn-ea"/>
                <a:cs typeface="+mn-cs"/>
              </a:rPr>
              <a:t>1. Организация рабочего места по приему рецептов и отпуску лекарств. Обязанности фармацевта.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DB9C78A6-C384-40D8-B139-16C066C70D92}"/>
              </a:ext>
            </a:extLst>
          </p:cNvPr>
          <p:cNvSpPr txBox="1">
            <a:spLocks/>
          </p:cNvSpPr>
          <p:nvPr/>
        </p:nvSpPr>
        <p:spPr>
          <a:xfrm>
            <a:off x="5852160" y="1689538"/>
            <a:ext cx="5953314" cy="37776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400" dirty="0">
                <a:latin typeface="Garamond" panose="02020404030301010803" pitchFamily="18" charset="0"/>
              </a:rPr>
              <a:t>Должности выделяются:</a:t>
            </a:r>
          </a:p>
          <a:p>
            <a:pPr algn="just"/>
            <a:r>
              <a:rPr lang="ru-RU" sz="2400" dirty="0">
                <a:latin typeface="Garamond" panose="02020404030301010803" pitchFamily="18" charset="0"/>
              </a:rPr>
              <a:t>для </a:t>
            </a:r>
            <a:r>
              <a:rPr lang="ru-RU" sz="2400" u="sng" dirty="0">
                <a:latin typeface="Garamond" panose="02020404030301010803" pitchFamily="18" charset="0"/>
              </a:rPr>
              <a:t>приема рецептов</a:t>
            </a:r>
            <a:r>
              <a:rPr lang="ru-RU" sz="2400" dirty="0">
                <a:latin typeface="Garamond" panose="02020404030301010803" pitchFamily="18" charset="0"/>
              </a:rPr>
              <a:t> (требований) на лекарства индивидуального изготовления, </a:t>
            </a:r>
          </a:p>
          <a:p>
            <a:pPr algn="just"/>
            <a:r>
              <a:rPr lang="ru-RU" sz="2400" dirty="0">
                <a:latin typeface="Garamond" panose="02020404030301010803" pitchFamily="18" charset="0"/>
              </a:rPr>
              <a:t>осуществления </a:t>
            </a:r>
            <a:r>
              <a:rPr lang="ru-RU" sz="2400" u="sng" dirty="0">
                <a:latin typeface="Garamond" panose="02020404030301010803" pitchFamily="18" charset="0"/>
              </a:rPr>
              <a:t>контроля качества </a:t>
            </a:r>
            <a:r>
              <a:rPr lang="ru-RU" sz="2400" dirty="0">
                <a:latin typeface="Garamond" panose="02020404030301010803" pitchFamily="18" charset="0"/>
              </a:rPr>
              <a:t>изготовленных лекарств и внутриаптечной заготовки, </a:t>
            </a:r>
          </a:p>
          <a:p>
            <a:pPr algn="just"/>
            <a:r>
              <a:rPr lang="ru-RU" sz="2400" u="sng" dirty="0">
                <a:latin typeface="Garamond" panose="02020404030301010803" pitchFamily="18" charset="0"/>
              </a:rPr>
              <a:t>приготовлени</a:t>
            </a:r>
            <a:r>
              <a:rPr lang="ru-RU" sz="2400" dirty="0">
                <a:latin typeface="Garamond" panose="02020404030301010803" pitchFamily="18" charset="0"/>
              </a:rPr>
              <a:t>я ЛП и внутриаптечной заготовки,</a:t>
            </a:r>
          </a:p>
          <a:p>
            <a:pPr algn="just"/>
            <a:r>
              <a:rPr lang="ru-RU" sz="2400" u="sng" dirty="0">
                <a:latin typeface="Garamond" panose="02020404030301010803" pitchFamily="18" charset="0"/>
              </a:rPr>
              <a:t>отпуска</a:t>
            </a:r>
            <a:r>
              <a:rPr lang="ru-RU" sz="2400" dirty="0">
                <a:latin typeface="Garamond" panose="02020404030301010803" pitchFamily="18" charset="0"/>
              </a:rPr>
              <a:t> лекарств и информационной работы,</a:t>
            </a:r>
          </a:p>
          <a:p>
            <a:pPr algn="just"/>
            <a:r>
              <a:rPr lang="ru-RU" sz="2400" dirty="0">
                <a:latin typeface="Garamond" panose="02020404030301010803" pitchFamily="18" charset="0"/>
              </a:rPr>
              <a:t>для </a:t>
            </a:r>
            <a:r>
              <a:rPr lang="ru-RU" sz="2400" u="sng" dirty="0">
                <a:latin typeface="Garamond" panose="02020404030301010803" pitchFamily="18" charset="0"/>
              </a:rPr>
              <a:t>контроля</a:t>
            </a:r>
            <a:r>
              <a:rPr lang="ru-RU" sz="2400" dirty="0">
                <a:latin typeface="Garamond" panose="02020404030301010803" pitchFamily="18" charset="0"/>
              </a:rPr>
              <a:t> за работой фармацевтов.</a:t>
            </a:r>
          </a:p>
          <a:p>
            <a:pPr algn="just"/>
            <a:endParaRPr lang="ru-RU" sz="2400" dirty="0">
              <a:latin typeface="Garamond" panose="02020404030301010803" pitchFamily="18" charset="0"/>
            </a:endParaRPr>
          </a:p>
          <a:p>
            <a:pPr algn="just"/>
            <a:endParaRPr lang="ru-RU" sz="2400" dirty="0">
              <a:latin typeface="Garamond" panose="02020404030301010803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E6A44E-EEC7-F903-205C-3C97A64E089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786" y="1893711"/>
            <a:ext cx="5423724" cy="3070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0488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E049A1-74DB-B10D-0689-902EC8A17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257010F-7532-E262-A3AD-0669D04B9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79A168-068C-4D03-9617-4300BE22351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F96BF9-CBEF-4219-AEBF-6EA2CBC9A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994" y="147019"/>
            <a:ext cx="5994966" cy="128089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Montserrat" panose="00000500000000000000" pitchFamily="2" charset="-52"/>
              </a:rPr>
              <a:t>Фармацевт обязан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AA6009C7-957C-4643-9DC5-49CE2FA65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516" y="1523961"/>
            <a:ext cx="10962968" cy="4832389"/>
          </a:xfrm>
        </p:spPr>
        <p:txBody>
          <a:bodyPr>
            <a:no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в указанный на рецепте срок </a:t>
            </a:r>
            <a:r>
              <a:rPr lang="ru-RU" sz="2400" u="sng" dirty="0">
                <a:solidFill>
                  <a:schemeClr val="tx1"/>
                </a:solidFill>
                <a:latin typeface="Garamond" panose="02020404030301010803" pitchFamily="18" charset="0"/>
              </a:rPr>
              <a:t>изготавливать лекарства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 по индивидуальным прописям врачей, строго соблюдая технологические правила приготовления и оформления лекарств; рецепты с пометкой cito и </a:t>
            </a:r>
            <a:r>
              <a:rPr lang="ru-RU" sz="2400" dirty="0" err="1">
                <a:solidFill>
                  <a:schemeClr val="tx1"/>
                </a:solidFill>
                <a:latin typeface="Garamond" panose="02020404030301010803" pitchFamily="18" charset="0"/>
              </a:rPr>
              <a:t>statim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 исполняются вне очереди;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u="sng" dirty="0">
                <a:solidFill>
                  <a:schemeClr val="tx1"/>
                </a:solidFill>
                <a:latin typeface="Garamond" panose="02020404030301010803" pitchFamily="18" charset="0"/>
              </a:rPr>
              <a:t>заполнять ППК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 на все приготовленные лекарства в соответствии с установленными правилами;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все </a:t>
            </a:r>
            <a:r>
              <a:rPr lang="ru-RU" sz="2400" u="sng" dirty="0">
                <a:solidFill>
                  <a:schemeClr val="tx1"/>
                </a:solidFill>
                <a:latin typeface="Garamond" panose="02020404030301010803" pitchFamily="18" charset="0"/>
              </a:rPr>
              <a:t>вспомогательные работы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 (дозирование порошков, выкатывание свечей, фильтрование растворов и т.п.) </a:t>
            </a:r>
            <a:r>
              <a:rPr lang="ru-RU" sz="2400" u="sng" dirty="0">
                <a:solidFill>
                  <a:schemeClr val="tx1"/>
                </a:solidFill>
                <a:latin typeface="Garamond" panose="02020404030301010803" pitchFamily="18" charset="0"/>
              </a:rPr>
              <a:t>поручать фасовщику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, консультируя его по особенностям расфасовки и оформления лекарств;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уметь </a:t>
            </a:r>
            <a:r>
              <a:rPr lang="ru-RU" sz="2400" u="sng" dirty="0">
                <a:solidFill>
                  <a:schemeClr val="tx1"/>
                </a:solidFill>
                <a:latin typeface="Garamond" panose="02020404030301010803" pitchFamily="18" charset="0"/>
              </a:rPr>
              <a:t>пользоваться </a:t>
            </a:r>
            <a:r>
              <a:rPr lang="ru-RU" sz="2400" u="sng" dirty="0" err="1">
                <a:solidFill>
                  <a:schemeClr val="tx1"/>
                </a:solidFill>
                <a:latin typeface="Garamond" panose="02020404030301010803" pitchFamily="18" charset="0"/>
              </a:rPr>
              <a:t>весоизмерительными</a:t>
            </a:r>
            <a:r>
              <a:rPr lang="ru-RU" sz="2400" u="sng" dirty="0">
                <a:solidFill>
                  <a:schemeClr val="tx1"/>
                </a:solidFill>
                <a:latin typeface="Garamond" panose="02020404030301010803" pitchFamily="18" charset="0"/>
              </a:rPr>
              <a:t> приборами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, аппаратами, средствами малой механизации;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u="sng" dirty="0">
                <a:solidFill>
                  <a:schemeClr val="tx1"/>
                </a:solidFill>
                <a:latin typeface="Garamond" panose="02020404030301010803" pitchFamily="18" charset="0"/>
              </a:rPr>
              <a:t>учитывать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 выполненную за смену работу </a:t>
            </a:r>
            <a:r>
              <a:rPr lang="ru-RU" sz="2400" u="sng" dirty="0">
                <a:solidFill>
                  <a:schemeClr val="tx1"/>
                </a:solidFill>
                <a:latin typeface="Garamond" panose="02020404030301010803" pitchFamily="18" charset="0"/>
              </a:rPr>
              <a:t>в специальном журнале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, на основе которого в конце смены составить справку о количестве приготовленных ЛФ;</a:t>
            </a:r>
          </a:p>
          <a:p>
            <a:pPr algn="just"/>
            <a:endParaRPr lang="ru-RU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861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6DA468-C484-2B61-8D5D-0F06F6DFF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A501F21-438D-C5E3-158B-4D1D5478D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79A168-068C-4D03-9617-4300BE22351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E14987-2954-8A1F-D573-666C4EEDE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994" y="147019"/>
            <a:ext cx="5994966" cy="128089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Montserrat" panose="00000500000000000000" pitchFamily="2" charset="-52"/>
              </a:rPr>
              <a:t>Фармацевт обязан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AA6009C7-957C-4643-9DC5-49CE2FA65627}"/>
              </a:ext>
            </a:extLst>
          </p:cNvPr>
          <p:cNvSpPr txBox="1">
            <a:spLocks/>
          </p:cNvSpPr>
          <p:nvPr/>
        </p:nvSpPr>
        <p:spPr>
          <a:xfrm>
            <a:off x="228443" y="1427909"/>
            <a:ext cx="11552233" cy="48323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600" u="sng" dirty="0">
                <a:latin typeface="Garamond" panose="02020404030301010803" pitchFamily="18" charset="0"/>
              </a:rPr>
              <a:t>рационально использовать свое рабочее время</a:t>
            </a:r>
            <a:r>
              <a:rPr lang="ru-RU" sz="2600" dirty="0">
                <a:latin typeface="Garamond" panose="02020404030301010803" pitchFamily="18" charset="0"/>
              </a:rPr>
              <a:t>. Не допускать перерывов в работе, связанных с отсутствием на рабочем месте необходимых субстанций и вспомогательных материалов. Для этого перед началом работы или накануне фармацевт должен выставить провизору </a:t>
            </a:r>
            <a:r>
              <a:rPr lang="ru-RU" sz="2600" dirty="0" err="1">
                <a:latin typeface="Garamond" panose="02020404030301010803" pitchFamily="18" charset="0"/>
              </a:rPr>
              <a:t>штангласы</a:t>
            </a:r>
            <a:r>
              <a:rPr lang="ru-RU" sz="2600" dirty="0">
                <a:latin typeface="Garamond" panose="02020404030301010803" pitchFamily="18" charset="0"/>
              </a:rPr>
              <a:t> для заполнения;</a:t>
            </a:r>
          </a:p>
          <a:p>
            <a:pPr algn="just"/>
            <a:r>
              <a:rPr lang="ru-RU" sz="2600" dirty="0">
                <a:latin typeface="Garamond" panose="02020404030301010803" pitchFamily="18" charset="0"/>
              </a:rPr>
              <a:t>в конце смены </a:t>
            </a:r>
            <a:r>
              <a:rPr lang="ru-RU" sz="2600" u="sng" dirty="0">
                <a:latin typeface="Garamond" panose="02020404030301010803" pitchFamily="18" charset="0"/>
              </a:rPr>
              <a:t>передать</a:t>
            </a:r>
            <a:r>
              <a:rPr lang="ru-RU" sz="2600" dirty="0">
                <a:latin typeface="Garamond" panose="02020404030301010803" pitchFamily="18" charset="0"/>
              </a:rPr>
              <a:t> все неисполненные рецепты вновь </a:t>
            </a:r>
            <a:r>
              <a:rPr lang="ru-RU" sz="2600" u="sng" dirty="0">
                <a:latin typeface="Garamond" panose="02020404030301010803" pitchFamily="18" charset="0"/>
              </a:rPr>
              <a:t>заступающему работнику</a:t>
            </a:r>
            <a:r>
              <a:rPr lang="ru-RU" sz="2600" dirty="0">
                <a:latin typeface="Garamond" panose="02020404030301010803" pitchFamily="18" charset="0"/>
              </a:rPr>
              <a:t>. Не допускать случаев передачи не полностью приготовленного лекарства;</a:t>
            </a:r>
          </a:p>
          <a:p>
            <a:pPr algn="just"/>
            <a:r>
              <a:rPr lang="ru-RU" sz="2600" dirty="0">
                <a:latin typeface="Garamond" panose="02020404030301010803" pitchFamily="18" charset="0"/>
              </a:rPr>
              <a:t>выполнять требования </a:t>
            </a:r>
            <a:r>
              <a:rPr lang="ru-RU" sz="2600" u="sng" dirty="0">
                <a:latin typeface="Garamond" panose="02020404030301010803" pitchFamily="18" charset="0"/>
              </a:rPr>
              <a:t>санитарного режима</a:t>
            </a:r>
            <a:r>
              <a:rPr lang="ru-RU" sz="2600" dirty="0">
                <a:latin typeface="Garamond" panose="02020404030301010803" pitchFamily="18" charset="0"/>
              </a:rPr>
              <a:t> на своем рабочем месте;</a:t>
            </a:r>
          </a:p>
          <a:p>
            <a:pPr algn="just"/>
            <a:r>
              <a:rPr lang="ru-RU" sz="2600" dirty="0">
                <a:latin typeface="Garamond" panose="02020404030301010803" pitchFamily="18" charset="0"/>
              </a:rPr>
              <a:t>принимать участие в проведении </a:t>
            </a:r>
            <a:r>
              <a:rPr lang="ru-RU" sz="2600" u="sng" dirty="0">
                <a:latin typeface="Garamond" panose="02020404030301010803" pitchFamily="18" charset="0"/>
              </a:rPr>
              <a:t>инвентаризации</a:t>
            </a:r>
            <a:r>
              <a:rPr lang="ru-RU" sz="2600" dirty="0">
                <a:latin typeface="Garamond" panose="02020404030301010803" pitchFamily="18" charset="0"/>
              </a:rPr>
              <a:t> в соответствии с приказом руководства;</a:t>
            </a:r>
          </a:p>
          <a:p>
            <a:pPr algn="just"/>
            <a:r>
              <a:rPr lang="ru-RU" sz="2600" dirty="0">
                <a:latin typeface="Garamond" panose="02020404030301010803" pitchFamily="18" charset="0"/>
              </a:rPr>
              <a:t>систематически </a:t>
            </a:r>
            <a:r>
              <a:rPr lang="ru-RU" sz="2600" u="sng" dirty="0">
                <a:latin typeface="Garamond" panose="02020404030301010803" pitchFamily="18" charset="0"/>
              </a:rPr>
              <a:t>повышать свою квалификацию</a:t>
            </a:r>
            <a:r>
              <a:rPr lang="ru-RU" sz="2600" dirty="0">
                <a:latin typeface="Garamond" panose="02020404030301010803" pitchFamily="18" charset="0"/>
              </a:rPr>
              <a:t>, использовать в работе передовой опыт и научную организацию труда.</a:t>
            </a:r>
          </a:p>
          <a:p>
            <a:pPr algn="just"/>
            <a:endParaRPr lang="ru-RU" sz="26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453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3971DC-8615-486F-A6CB-003F04862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3681" y="147337"/>
            <a:ext cx="8911687" cy="1280890"/>
          </a:xfrm>
        </p:spPr>
        <p:txBody>
          <a:bodyPr/>
          <a:lstStyle/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Типовое оборудование рабочего места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DD6BD5-B96F-4AA9-BCB1-16254401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1695" y="823007"/>
            <a:ext cx="8915400" cy="5887656"/>
          </a:xfrm>
        </p:spPr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секционный стол,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шкафы для хранения ЛП,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вертушки для субстанций и изготовленных ЛП,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холодильник для термолабильных ЛП,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сейф для хранения НС и ПВ,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1"/>
                </a:solidFill>
              </a:rPr>
              <a:t>ПК, справочная литература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4BD3DF-E1AC-4942-B8A1-80CB5A44F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99708" y="147337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>
                <a:solidFill>
                  <a:schemeClr val="bg2">
                    <a:lumMod val="10000"/>
                  </a:schemeClr>
                </a:solidFill>
              </a:rPr>
              <a:t>6</a:t>
            </a:fld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348F82-A39E-4319-A5A7-94E7F52AC3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1867" y="787782"/>
            <a:ext cx="3703332" cy="2778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9FC2B90-3CC2-44EF-8F68-15F5EA75FB4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9629" y="3746608"/>
            <a:ext cx="3703122" cy="2778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0C5B0F-2A9F-492A-85B0-CDD7D5EE99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0520" y="3056488"/>
            <a:ext cx="2140458" cy="3584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0812" y="3570354"/>
            <a:ext cx="4764237" cy="3074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5527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-73428" y="212815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>
                <a:solidFill>
                  <a:schemeClr val="bg2">
                    <a:lumMod val="10000"/>
                  </a:schemeClr>
                </a:solidFill>
              </a:rPr>
              <a:t>7</a:t>
            </a:fld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4955" y="212815"/>
            <a:ext cx="4337427" cy="3179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0105" y="177472"/>
            <a:ext cx="4385638" cy="3215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4954" y="3675443"/>
            <a:ext cx="4337427" cy="3018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0106" y="3715347"/>
            <a:ext cx="4385638" cy="2978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06339" y="1867796"/>
            <a:ext cx="677108" cy="334803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u-RU" sz="3200" b="1" dirty="0"/>
              <a:t>Ассистентская</a:t>
            </a:r>
          </a:p>
        </p:txBody>
      </p:sp>
    </p:spTree>
    <p:extLst>
      <p:ext uri="{BB962C8B-B14F-4D97-AF65-F5344CB8AC3E}">
        <p14:creationId xmlns:p14="http://schemas.microsoft.com/office/powerpoint/2010/main" val="234379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-73428" y="493404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>
                <a:solidFill>
                  <a:schemeClr val="bg2">
                    <a:lumMod val="10000"/>
                  </a:schemeClr>
                </a:solidFill>
              </a:rPr>
              <a:t>8</a:t>
            </a:fld>
            <a:endParaRPr lang="ru-RU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6339" y="1867796"/>
            <a:ext cx="677108" cy="334803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u-RU" sz="3200" b="1" dirty="0"/>
              <a:t>Ассистентская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0162" y="675967"/>
            <a:ext cx="4012432" cy="5349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3714" y="1078972"/>
            <a:ext cx="5515808" cy="4136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6311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-233998" y="157657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>
                <a:solidFill>
                  <a:schemeClr val="bg2">
                    <a:lumMod val="10000"/>
                  </a:schemeClr>
                </a:solidFill>
              </a:rPr>
              <a:t>9</a:t>
            </a:fld>
            <a:endParaRPr lang="ru-RU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6339" y="1906268"/>
            <a:ext cx="677108" cy="330956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u-RU" sz="3200" b="1" dirty="0"/>
              <a:t>Аналитическая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3984" y="340220"/>
            <a:ext cx="4313147" cy="5750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5484" y="340220"/>
            <a:ext cx="4313148" cy="5750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526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-115883" y="246813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>
                <a:solidFill>
                  <a:schemeClr val="bg2">
                    <a:lumMod val="10000"/>
                  </a:schemeClr>
                </a:solidFill>
              </a:rPr>
              <a:t>10</a:t>
            </a:fld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5117" y="2337080"/>
            <a:ext cx="738664" cy="217623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u-RU" sz="3600" b="1" dirty="0"/>
              <a:t>Моечная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2464" y="246813"/>
            <a:ext cx="4735535" cy="6314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5013" y="289540"/>
            <a:ext cx="4703490" cy="6271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9794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4629" y="1538510"/>
            <a:ext cx="784456" cy="4095374"/>
          </a:xfrm>
        </p:spPr>
        <p:txBody>
          <a:bodyPr vert="vert270">
            <a:normAutofit fontScale="90000"/>
          </a:bodyPr>
          <a:lstStyle/>
          <a:p>
            <a:r>
              <a:rPr lang="ru-RU" b="1" dirty="0"/>
              <a:t>дистилляционная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-176848" y="229297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>
                <a:solidFill>
                  <a:schemeClr val="bg2">
                    <a:lumMod val="10000"/>
                  </a:schemeClr>
                </a:solidFill>
              </a:rPr>
              <a:t>11</a:t>
            </a:fld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7314" y="229297"/>
            <a:ext cx="4158116" cy="3118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0297" y="1557790"/>
            <a:ext cx="2696980" cy="3595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1153" y="3642852"/>
            <a:ext cx="3950437" cy="2962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2077" y="2580968"/>
            <a:ext cx="2802874" cy="3737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6034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1489" y="661717"/>
            <a:ext cx="843449" cy="4965529"/>
          </a:xfrm>
        </p:spPr>
        <p:txBody>
          <a:bodyPr vert="vert270">
            <a:normAutofit fontScale="90000"/>
          </a:bodyPr>
          <a:lstStyle/>
          <a:p>
            <a:pPr algn="ctr"/>
            <a:r>
              <a:rPr lang="ru-RU" b="1" dirty="0"/>
              <a:t>Сушильно-стерилизационная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-188278" y="106818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>
                <a:solidFill>
                  <a:schemeClr val="bg2">
                    <a:lumMod val="10000"/>
                  </a:schemeClr>
                </a:solidFill>
              </a:rPr>
              <a:t>12</a:t>
            </a:fld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3739" y="471943"/>
            <a:ext cx="4203293" cy="5604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15196" y="471944"/>
            <a:ext cx="4203294" cy="5604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8180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474" y="946235"/>
            <a:ext cx="843449" cy="4965529"/>
          </a:xfrm>
        </p:spPr>
        <p:txBody>
          <a:bodyPr vert="vert270">
            <a:normAutofit fontScale="90000"/>
          </a:bodyPr>
          <a:lstStyle/>
          <a:p>
            <a:pPr algn="ctr"/>
            <a:r>
              <a:rPr lang="ru-RU" b="1" dirty="0"/>
              <a:t>Сушильно-стерилизационная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239142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>
                <a:solidFill>
                  <a:schemeClr val="bg2">
                    <a:lumMod val="10000"/>
                  </a:schemeClr>
                </a:solidFill>
              </a:rPr>
              <a:t>13</a:t>
            </a:fld>
            <a:endParaRPr lang="ru-RU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3767" y="752168"/>
            <a:ext cx="4800000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5198" y="2858165"/>
            <a:ext cx="4800000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5006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-61337" y="456294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>
                <a:solidFill>
                  <a:schemeClr val="bg2">
                    <a:lumMod val="10000"/>
                  </a:schemeClr>
                </a:solidFill>
              </a:rPr>
              <a:t>14</a:t>
            </a:fld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3059" y="638856"/>
            <a:ext cx="843449" cy="4965529"/>
          </a:xfrm>
          <a:prstGeom prst="rect">
            <a:avLst/>
          </a:prstGeom>
        </p:spPr>
        <p:txBody>
          <a:bodyPr vert="vert270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/>
              <a:t>Фасовочная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0190" y="533279"/>
            <a:ext cx="4170894" cy="5561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6490" y="505064"/>
            <a:ext cx="4192056" cy="5589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260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-119698" y="273732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>
                <a:solidFill>
                  <a:schemeClr val="bg2">
                    <a:lumMod val="10000"/>
                  </a:schemeClr>
                </a:solidFill>
              </a:rPr>
              <a:t>15</a:t>
            </a:fld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37867" y="638857"/>
            <a:ext cx="843449" cy="4965529"/>
          </a:xfrm>
          <a:prstGeom prst="rect">
            <a:avLst/>
          </a:prstGeom>
        </p:spPr>
        <p:txBody>
          <a:bodyPr vert="vert270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/>
              <a:t>Прачечная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87313" y="334945"/>
            <a:ext cx="4752003" cy="6336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042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-176848" y="113412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>
                <a:solidFill>
                  <a:schemeClr val="bg2">
                    <a:lumMod val="10000"/>
                  </a:schemeClr>
                </a:solidFill>
              </a:rPr>
              <a:t>16</a:t>
            </a:fld>
            <a:endParaRPr lang="ru-RU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69772" y="673147"/>
            <a:ext cx="843449" cy="4965529"/>
          </a:xfrm>
          <a:prstGeom prst="rect">
            <a:avLst/>
          </a:prstGeom>
        </p:spPr>
        <p:txBody>
          <a:bodyPr vert="vert270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/>
              <a:t>Комната А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33057" y="845449"/>
            <a:ext cx="2967446" cy="5060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91875" y="1339794"/>
            <a:ext cx="2887002" cy="4928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6332" y="845449"/>
            <a:ext cx="3206977" cy="4275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4622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-134578" y="273732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>
                <a:solidFill>
                  <a:schemeClr val="bg2">
                    <a:lumMod val="10000"/>
                  </a:schemeClr>
                </a:solidFill>
              </a:rPr>
              <a:t>17</a:t>
            </a:fld>
            <a:endParaRPr lang="ru-RU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37867" y="638857"/>
            <a:ext cx="843449" cy="4965529"/>
          </a:xfrm>
          <a:prstGeom prst="rect">
            <a:avLst/>
          </a:prstGeom>
        </p:spPr>
        <p:txBody>
          <a:bodyPr vert="vert270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b="1" dirty="0"/>
              <a:t>Комната А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60320" y="398544"/>
            <a:ext cx="3586165" cy="6266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71056" y="398543"/>
            <a:ext cx="3718287" cy="6266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0179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4C63BF-D4BD-EB12-F965-E5FA37BBD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6385555-B23F-5937-C062-53B1A4AFB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79A168-068C-4D03-9617-4300BE22351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574676" y="1234600"/>
            <a:ext cx="3934883" cy="10810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</a:rPr>
              <a:t>Товары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</a:rPr>
              <a:t>безрецептурного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00000"/>
                </a:solidFill>
              </a:rPr>
              <a:t>отпуска</a:t>
            </a:r>
          </a:p>
        </p:txBody>
      </p: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5441950" y="1197769"/>
            <a:ext cx="6337300" cy="115093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000000"/>
                </a:solidFill>
              </a:rPr>
              <a:t>Рецептурные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>
                <a:solidFill>
                  <a:srgbClr val="000000"/>
                </a:solidFill>
              </a:rPr>
              <a:t>лекарственные препараты</a:t>
            </a:r>
          </a:p>
        </p:txBody>
      </p:sp>
      <p:sp>
        <p:nvSpPr>
          <p:cNvPr id="5126" name="Rectangle 8"/>
          <p:cNvSpPr>
            <a:spLocks noChangeArrowheads="1"/>
          </p:cNvSpPr>
          <p:nvPr/>
        </p:nvSpPr>
        <p:spPr bwMode="auto">
          <a:xfrm>
            <a:off x="3312585" y="2565401"/>
            <a:ext cx="4032249" cy="9366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0000"/>
                </a:solidFill>
              </a:rPr>
              <a:t>Экстемпоральные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0000"/>
                </a:solidFill>
              </a:rPr>
              <a:t>лекарственные формы</a:t>
            </a:r>
          </a:p>
        </p:txBody>
      </p:sp>
      <p:sp>
        <p:nvSpPr>
          <p:cNvPr id="5127" name="Rectangle 9"/>
          <p:cNvSpPr>
            <a:spLocks noChangeArrowheads="1"/>
          </p:cNvSpPr>
          <p:nvPr/>
        </p:nvSpPr>
        <p:spPr bwMode="auto">
          <a:xfrm>
            <a:off x="7727951" y="2565400"/>
            <a:ext cx="3937000" cy="935038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0000"/>
                </a:solidFill>
              </a:rPr>
              <a:t>Готовые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0000"/>
                </a:solidFill>
              </a:rPr>
              <a:t>лекарственные формы</a:t>
            </a:r>
          </a:p>
        </p:txBody>
      </p:sp>
      <p:sp>
        <p:nvSpPr>
          <p:cNvPr id="5128" name="Rectangle 10"/>
          <p:cNvSpPr>
            <a:spLocks noChangeArrowheads="1"/>
          </p:cNvSpPr>
          <p:nvPr/>
        </p:nvSpPr>
        <p:spPr bwMode="auto">
          <a:xfrm>
            <a:off x="4176185" y="3716339"/>
            <a:ext cx="7200900" cy="8651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>
                <a:solidFill>
                  <a:srgbClr val="000000"/>
                </a:solidFill>
              </a:rPr>
              <a:t>Фармацевтическая экспертиза рецепта</a:t>
            </a:r>
          </a:p>
        </p:txBody>
      </p:sp>
      <p:sp>
        <p:nvSpPr>
          <p:cNvPr id="5129" name="Rectangle 11"/>
          <p:cNvSpPr>
            <a:spLocks noChangeArrowheads="1"/>
          </p:cNvSpPr>
          <p:nvPr/>
        </p:nvSpPr>
        <p:spPr bwMode="auto">
          <a:xfrm>
            <a:off x="3600451" y="4724401"/>
            <a:ext cx="3934883" cy="1368425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>
                <a:solidFill>
                  <a:srgbClr val="000000"/>
                </a:solidFill>
              </a:rPr>
              <a:t> </a:t>
            </a:r>
            <a:r>
              <a:rPr lang="ru-RU" altLang="ru-RU" sz="2000">
                <a:solidFill>
                  <a:srgbClr val="000000"/>
                </a:solidFill>
              </a:rPr>
              <a:t>Изготовление;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2000">
                <a:solidFill>
                  <a:srgbClr val="000000"/>
                </a:solidFill>
              </a:rPr>
              <a:t> Оформление;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2000">
                <a:solidFill>
                  <a:srgbClr val="000000"/>
                </a:solidFill>
              </a:rPr>
              <a:t> Контроль качества</a:t>
            </a:r>
          </a:p>
        </p:txBody>
      </p:sp>
      <p:sp>
        <p:nvSpPr>
          <p:cNvPr id="5130" name="Rectangle 12"/>
          <p:cNvSpPr>
            <a:spLocks noChangeArrowheads="1"/>
          </p:cNvSpPr>
          <p:nvPr/>
        </p:nvSpPr>
        <p:spPr bwMode="auto">
          <a:xfrm>
            <a:off x="431801" y="6308726"/>
            <a:ext cx="11425767" cy="360363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>
                <a:solidFill>
                  <a:srgbClr val="000000"/>
                </a:solidFill>
              </a:rPr>
              <a:t>Отпуск  товаров конечным потребителям</a:t>
            </a:r>
          </a:p>
        </p:txBody>
      </p:sp>
      <p:sp>
        <p:nvSpPr>
          <p:cNvPr id="5131" name="Line 13"/>
          <p:cNvSpPr>
            <a:spLocks noChangeShapeType="1"/>
          </p:cNvSpPr>
          <p:nvPr/>
        </p:nvSpPr>
        <p:spPr bwMode="auto">
          <a:xfrm flipH="1">
            <a:off x="2891790" y="836613"/>
            <a:ext cx="1794510" cy="39798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32" name="Line 14"/>
          <p:cNvSpPr>
            <a:spLocks noChangeShapeType="1"/>
          </p:cNvSpPr>
          <p:nvPr/>
        </p:nvSpPr>
        <p:spPr bwMode="auto">
          <a:xfrm>
            <a:off x="6959601" y="836613"/>
            <a:ext cx="1544319" cy="3611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33" name="Line 15"/>
          <p:cNvSpPr>
            <a:spLocks noChangeShapeType="1"/>
          </p:cNvSpPr>
          <p:nvPr/>
        </p:nvSpPr>
        <p:spPr bwMode="auto">
          <a:xfrm>
            <a:off x="994415" y="2331720"/>
            <a:ext cx="13118" cy="397700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34" name="Line 17"/>
          <p:cNvSpPr>
            <a:spLocks noChangeShapeType="1"/>
          </p:cNvSpPr>
          <p:nvPr/>
        </p:nvSpPr>
        <p:spPr bwMode="auto">
          <a:xfrm>
            <a:off x="5903382" y="2348706"/>
            <a:ext cx="0" cy="2166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135" name="Line 18"/>
          <p:cNvSpPr>
            <a:spLocks noChangeShapeType="1"/>
          </p:cNvSpPr>
          <p:nvPr/>
        </p:nvSpPr>
        <p:spPr bwMode="auto">
          <a:xfrm flipH="1">
            <a:off x="8892537" y="2348706"/>
            <a:ext cx="1" cy="214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36" name="Line 19"/>
          <p:cNvSpPr>
            <a:spLocks noChangeShapeType="1"/>
          </p:cNvSpPr>
          <p:nvPr/>
        </p:nvSpPr>
        <p:spPr bwMode="auto">
          <a:xfrm>
            <a:off x="5520267" y="35004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37" name="Line 20"/>
          <p:cNvSpPr>
            <a:spLocks noChangeShapeType="1"/>
          </p:cNvSpPr>
          <p:nvPr/>
        </p:nvSpPr>
        <p:spPr bwMode="auto">
          <a:xfrm>
            <a:off x="9647767" y="35004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38" name="Line 21"/>
          <p:cNvSpPr>
            <a:spLocks noChangeShapeType="1"/>
          </p:cNvSpPr>
          <p:nvPr/>
        </p:nvSpPr>
        <p:spPr bwMode="auto">
          <a:xfrm>
            <a:off x="5520267" y="4581526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39" name="Line 22"/>
          <p:cNvSpPr>
            <a:spLocks noChangeShapeType="1"/>
          </p:cNvSpPr>
          <p:nvPr/>
        </p:nvSpPr>
        <p:spPr bwMode="auto">
          <a:xfrm>
            <a:off x="5422900" y="6021389"/>
            <a:ext cx="0" cy="2873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140" name="Line 23"/>
          <p:cNvSpPr>
            <a:spLocks noChangeShapeType="1"/>
          </p:cNvSpPr>
          <p:nvPr/>
        </p:nvSpPr>
        <p:spPr bwMode="auto">
          <a:xfrm>
            <a:off x="10128251" y="4581525"/>
            <a:ext cx="0" cy="172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E10242-9CE8-8148-1935-57DF9C9AF278}"/>
              </a:ext>
            </a:extLst>
          </p:cNvPr>
          <p:cNvSpPr txBox="1"/>
          <p:nvPr/>
        </p:nvSpPr>
        <p:spPr>
          <a:xfrm>
            <a:off x="3552019" y="386209"/>
            <a:ext cx="5185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Товары аптечного ассортимента</a:t>
            </a:r>
          </a:p>
        </p:txBody>
      </p:sp>
    </p:spTree>
    <p:extLst>
      <p:ext uri="{BB962C8B-B14F-4D97-AF65-F5344CB8AC3E}">
        <p14:creationId xmlns:p14="http://schemas.microsoft.com/office/powerpoint/2010/main" val="871987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9B6F19-4D17-4535-BA4A-99B0105BF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271" y="2468880"/>
            <a:ext cx="4572139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При приеме </a:t>
            </a:r>
            <a:br>
              <a:rPr lang="ru-RU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</a:b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рецептов сотрудник </a:t>
            </a:r>
            <a:br>
              <a:rPr lang="ru-RU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</a:b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проводит фармацевтическую</a:t>
            </a:r>
            <a:br>
              <a:rPr lang="ru-RU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</a:b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экспертизу </a:t>
            </a:r>
            <a:br>
              <a:rPr lang="ru-RU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</a:br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по установленной схеме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A31473-F05D-45CA-81D0-E07417CB2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10740" y="169944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>
                <a:solidFill>
                  <a:schemeClr val="bg2">
                    <a:lumMod val="10000"/>
                  </a:schemeClr>
                </a:solidFill>
              </a:rPr>
              <a:t>19</a:t>
            </a:fld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58A014-570D-4EE3-8867-3AEC5D244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189" y="0"/>
            <a:ext cx="6603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40B025-AA5E-FA34-F286-3063483EA7AE}"/>
              </a:ext>
            </a:extLst>
          </p:cNvPr>
          <p:cNvSpPr txBox="1"/>
          <p:nvPr/>
        </p:nvSpPr>
        <p:spPr>
          <a:xfrm>
            <a:off x="171451" y="980490"/>
            <a:ext cx="5097780" cy="1257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203200" lvl="0" indent="0" algn="just" defTabSz="457200" rtl="0" eaLnBrk="1" fontAlgn="auto" latinLnBrk="0" hangingPunct="1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ea typeface="Times New Roman" panose="02020603050405020304" pitchFamily="18" charset="0"/>
                <a:cs typeface="+mn-cs"/>
              </a:rPr>
              <a:t>2. Фармацевтическая экспертиза </a:t>
            </a:r>
          </a:p>
          <a:p>
            <a:pPr marL="0" marR="203200" lvl="0" indent="0" algn="ctr" defTabSz="457200" rtl="0" eaLnBrk="1" fontAlgn="auto" latinLnBrk="0" hangingPunct="1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Montserrat" panose="00000500000000000000" pitchFamily="2" charset="-52"/>
                <a:ea typeface="Times New Roman" panose="02020603050405020304" pitchFamily="18" charset="0"/>
                <a:cs typeface="+mn-cs"/>
              </a:rPr>
              <a:t>рецептов</a:t>
            </a:r>
            <a:endParaRPr lang="ru-RU" sz="2000" b="1" dirty="0">
              <a:solidFill>
                <a:schemeClr val="bg2">
                  <a:lumMod val="10000"/>
                </a:schemeClr>
              </a:solidFill>
              <a:latin typeface="Montserrat" panose="00000500000000000000" pitchFamily="2" charset="-52"/>
              <a:ea typeface="Times New Roman" panose="02020603050405020304" pitchFamily="18" charset="0"/>
            </a:endParaRPr>
          </a:p>
          <a:p>
            <a:pPr marL="0" marR="203200" lvl="0" indent="0" algn="just" defTabSz="457200" rtl="0" eaLnBrk="1" fontAlgn="auto" latinLnBrk="0" hangingPunct="1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Montserrat" panose="00000500000000000000" pitchFamily="2" charset="-52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139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C3F4AC-FE4C-14AF-20F9-C63A8A2E9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622068" y="147333"/>
            <a:ext cx="9933662" cy="128089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Montserrat" panose="00000500000000000000" pitchFamily="2" charset="-52"/>
              </a:rPr>
              <a:t>Основные (обязательные) реквизиты</a:t>
            </a: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869575" y="1629295"/>
            <a:ext cx="10069079" cy="3777622"/>
          </a:xfrm>
        </p:spPr>
        <p:txBody>
          <a:bodyPr>
            <a:noAutofit/>
          </a:bodyPr>
          <a:lstStyle/>
          <a:p>
            <a:pPr algn="just"/>
            <a:r>
              <a:rPr lang="ru-RU" sz="2800" dirty="0">
                <a:solidFill>
                  <a:schemeClr val="tx1"/>
                </a:solidFill>
                <a:latin typeface="Garamond" panose="02020404030301010803" pitchFamily="18" charset="0"/>
              </a:rPr>
              <a:t>Штамп МО (с указанием наименования МО, адреса и телефона);</a:t>
            </a:r>
          </a:p>
          <a:p>
            <a:pPr algn="just"/>
            <a:r>
              <a:rPr lang="ru-RU" sz="2800" dirty="0">
                <a:solidFill>
                  <a:schemeClr val="tx1"/>
                </a:solidFill>
                <a:latin typeface="Garamond" panose="02020404030301010803" pitchFamily="18" charset="0"/>
              </a:rPr>
              <a:t>Дата выписки рецепта;</a:t>
            </a:r>
          </a:p>
          <a:p>
            <a:pPr algn="just"/>
            <a:r>
              <a:rPr lang="ru-RU" sz="2800" dirty="0">
                <a:solidFill>
                  <a:schemeClr val="tx1"/>
                </a:solidFill>
                <a:latin typeface="Garamond" panose="02020404030301010803" pitchFamily="18" charset="0"/>
              </a:rPr>
              <a:t>Фамилия и инициалы пациента, дата рождения;</a:t>
            </a:r>
          </a:p>
          <a:p>
            <a:pPr algn="just"/>
            <a:r>
              <a:rPr lang="ru-RU" sz="2800" dirty="0">
                <a:solidFill>
                  <a:schemeClr val="tx1"/>
                </a:solidFill>
                <a:latin typeface="Garamond" panose="02020404030301010803" pitchFamily="18" charset="0"/>
              </a:rPr>
              <a:t>Фамилия и инициалы лечащего врача;</a:t>
            </a:r>
          </a:p>
          <a:p>
            <a:pPr algn="just"/>
            <a:r>
              <a:rPr lang="ru-RU" sz="2800" dirty="0">
                <a:solidFill>
                  <a:schemeClr val="tx1"/>
                </a:solidFill>
                <a:latin typeface="Garamond" panose="02020404030301010803" pitchFamily="18" charset="0"/>
              </a:rPr>
              <a:t>МНН/группировочное/торговое наименование, дозировка, количество ЛП;</a:t>
            </a:r>
          </a:p>
          <a:p>
            <a:pPr algn="just"/>
            <a:r>
              <a:rPr lang="ru-RU" sz="2800" dirty="0">
                <a:solidFill>
                  <a:schemeClr val="tx1"/>
                </a:solidFill>
                <a:latin typeface="Garamond" panose="02020404030301010803" pitchFamily="18" charset="0"/>
              </a:rPr>
              <a:t>Способ применения на русском или на русском и национальном языках (подробно);</a:t>
            </a:r>
          </a:p>
          <a:p>
            <a:pPr algn="just"/>
            <a:r>
              <a:rPr lang="ru-RU" sz="2800" dirty="0">
                <a:solidFill>
                  <a:schemeClr val="tx1"/>
                </a:solidFill>
                <a:latin typeface="Garamond" panose="02020404030301010803" pitchFamily="18" charset="0"/>
              </a:rPr>
              <a:t>Подпись врача;</a:t>
            </a:r>
          </a:p>
          <a:p>
            <a:pPr algn="just"/>
            <a:r>
              <a:rPr lang="ru-RU" sz="2800" dirty="0">
                <a:solidFill>
                  <a:schemeClr val="tx1"/>
                </a:solidFill>
                <a:latin typeface="Garamond" panose="02020404030301010803" pitchFamily="18" charset="0"/>
              </a:rPr>
              <a:t>Личная печать врача</a:t>
            </a:r>
          </a:p>
        </p:txBody>
      </p:sp>
    </p:spTree>
    <p:extLst>
      <p:ext uri="{BB962C8B-B14F-4D97-AF65-F5344CB8AC3E}">
        <p14:creationId xmlns:p14="http://schemas.microsoft.com/office/powerpoint/2010/main" val="3653775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EC6D65-F50A-7ECB-DD80-171D5139F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767316" y="99729"/>
            <a:ext cx="9784603" cy="128089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Montserrat" panose="00000500000000000000" pitchFamily="2" charset="-52"/>
              </a:rPr>
              <a:t>Дополнительные реквизиты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685801" y="1837818"/>
            <a:ext cx="10406494" cy="4791581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1"/>
                </a:solidFill>
                <a:latin typeface="Garamond" panose="02020404030301010803" pitchFamily="18" charset="0"/>
              </a:rPr>
              <a:t>Серия и номер рецепта (выполняется типографским способом);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1"/>
                </a:solidFill>
                <a:latin typeface="Garamond" panose="02020404030301010803" pitchFamily="18" charset="0"/>
              </a:rPr>
              <a:t>Бланк розового цвета; 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1"/>
                </a:solidFill>
                <a:latin typeface="Garamond" panose="02020404030301010803" pitchFamily="18" charset="0"/>
              </a:rPr>
              <a:t>Водяные знаки;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1"/>
                </a:solidFill>
                <a:latin typeface="Garamond" panose="02020404030301010803" pitchFamily="18" charset="0"/>
              </a:rPr>
              <a:t>ФИО и подпись уполномоченного лица;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1"/>
                </a:solidFill>
                <a:latin typeface="Garamond" panose="02020404030301010803" pitchFamily="18" charset="0"/>
              </a:rPr>
              <a:t>Наличие печати «Для рецептов»;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1"/>
                </a:solidFill>
                <a:latin typeface="Garamond" panose="02020404030301010803" pitchFamily="18" charset="0"/>
              </a:rPr>
              <a:t>Номер медицинской карты;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1"/>
                </a:solidFill>
                <a:latin typeface="Garamond" panose="02020404030301010803" pitchFamily="18" charset="0"/>
              </a:rPr>
              <a:t>Серия и номер полиса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1"/>
                </a:solidFill>
                <a:latin typeface="Garamond" panose="02020404030301010803" pitchFamily="18" charset="0"/>
              </a:rPr>
              <a:t>Указание количества НС и ПВ прописью;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dirty="0">
                <a:solidFill>
                  <a:schemeClr val="tx1"/>
                </a:solidFill>
                <a:latin typeface="Garamond" panose="02020404030301010803" pitchFamily="18" charset="0"/>
              </a:rPr>
              <a:t>Коды: МО, категории граждан, нозологической формы.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08B962-E1DE-6C92-31A6-A688CAAAEEF7}"/>
              </a:ext>
            </a:extLst>
          </p:cNvPr>
          <p:cNvSpPr txBox="1"/>
          <p:nvPr/>
        </p:nvSpPr>
        <p:spPr>
          <a:xfrm>
            <a:off x="1577340" y="1332488"/>
            <a:ext cx="4842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В зависимости от формы бланка: </a:t>
            </a:r>
          </a:p>
        </p:txBody>
      </p:sp>
    </p:spTree>
    <p:extLst>
      <p:ext uri="{BB962C8B-B14F-4D97-AF65-F5344CB8AC3E}">
        <p14:creationId xmlns:p14="http://schemas.microsoft.com/office/powerpoint/2010/main" val="27505891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E1182A-C975-21F6-C317-B541C2AA8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92F88C3-FE56-88DB-C1D9-A201AF079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026" y="282430"/>
            <a:ext cx="9784603" cy="128089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Montserrat" panose="00000500000000000000" pitchFamily="2" charset="-52"/>
              </a:rPr>
              <a:t>3. </a:t>
            </a:r>
            <a:r>
              <a:rPr lang="ru-RU" sz="4000" b="1" dirty="0">
                <a:solidFill>
                  <a:schemeClr val="bg1"/>
                </a:solidFill>
                <a:latin typeface="Montserrat" panose="00000500000000000000" pitchFamily="2" charset="-52"/>
                <a:ea typeface="Times New Roman" panose="02020603050405020304" pitchFamily="18" charset="0"/>
              </a:rPr>
              <a:t>Способы регистрации рецептов. </a:t>
            </a:r>
            <a:br>
              <a:rPr lang="ru-RU" sz="4000" b="1" dirty="0">
                <a:solidFill>
                  <a:schemeClr val="bg1"/>
                </a:solidFill>
                <a:latin typeface="Montserrat" panose="00000500000000000000" pitchFamily="2" charset="-52"/>
                <a:ea typeface="Times New Roman" panose="02020603050405020304" pitchFamily="18" charset="0"/>
              </a:rPr>
            </a:br>
            <a:endParaRPr lang="ru-RU" sz="40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94FFEB85-507E-494E-8F40-380D7C16D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558" y="1563320"/>
            <a:ext cx="11284071" cy="377762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b="1" dirty="0">
                <a:solidFill>
                  <a:schemeClr val="tx1"/>
                </a:solidFill>
                <a:latin typeface="Garamond" panose="02020404030301010803" pitchFamily="18" charset="0"/>
              </a:rPr>
              <a:t>Квитанционная форма регистрации рецептов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Квитанция заполняется в одном экземпляре при приеме рецептов.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Условно в ней можно выделить три части : 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Первая часть (корешок) остается в аптеке и служит основанием для учета изготовленных ЛП: по ним в конце смены подсчитывают количество принятых рецептов и общую стоимость отпущенных по ним лекарств. В целях учета корешки комплектуются по 50 и 100 шт. и хранятся в аптеке.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Вторая часть квитанции выдается на руки заказчику.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Третья часть - подклеивается к рецепту. 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На ней в дальнейшем будет указано, кто 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приготовил, проверил и отпустил лекарство.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49220" y="3882692"/>
            <a:ext cx="5914247" cy="2609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453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552146-10F9-1CD1-621C-77B002BE8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BFEC945-306F-9EE4-D8FB-AEA925419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026" y="133840"/>
            <a:ext cx="9784603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Montserrat" panose="00000500000000000000" pitchFamily="2" charset="-52"/>
              </a:rPr>
              <a:t>Журнальная форма регистрации рецептов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4153" y="1286496"/>
            <a:ext cx="10163693" cy="5571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8715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F1C0CF-138C-5B77-B6A8-A60F93B12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CF333D-3128-4980-973C-7A2AE2806053}"/>
              </a:ext>
            </a:extLst>
          </p:cNvPr>
          <p:cNvSpPr txBox="1">
            <a:spLocks/>
          </p:cNvSpPr>
          <p:nvPr/>
        </p:nvSpPr>
        <p:spPr>
          <a:xfrm>
            <a:off x="1748940" y="124159"/>
            <a:ext cx="9258150" cy="1280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err="1">
                <a:solidFill>
                  <a:schemeClr val="bg1"/>
                </a:solidFill>
                <a:latin typeface="Montserrat" panose="00000500000000000000" pitchFamily="2" charset="-52"/>
              </a:rPr>
              <a:t>Бесквитанционный</a:t>
            </a:r>
            <a:r>
              <a:rPr lang="ru-RU" sz="3200" b="1" dirty="0">
                <a:solidFill>
                  <a:schemeClr val="bg1"/>
                </a:solidFill>
                <a:latin typeface="Montserrat" panose="00000500000000000000" pitchFamily="2" charset="-52"/>
              </a:rPr>
              <a:t> (жетонный) способ регистрации рецептов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76264E0A-715B-4A27-A031-D0ED2D7C3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953" y="1908810"/>
            <a:ext cx="6703378" cy="3753216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Цвет и форма жетона обозначают конкретную ЛФ,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Номер жетона соответствует номеру рецепта и лекарства. 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Фамилия больного на жетоне не указывается, так как номера жетонов не повторяются. 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Время получения ЛП сообщается устно. 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Номер лекарства, его стоимость и вид ЛФ фиксируются в журнале, который ведется по установленной форме.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2A3E9B-A236-43DA-8D42-42A48C7684E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779" y="1287007"/>
            <a:ext cx="4177141" cy="524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77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7F878A-5D6C-6E23-DBDE-CC45D0FAC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00CC80E-CBF3-463E-9484-1FAD755F9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426" y="146495"/>
            <a:ext cx="9942243" cy="128089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Montserrat" panose="00000500000000000000" pitchFamily="2" charset="-52"/>
              </a:rPr>
              <a:t>Чековая форма регистрации рецептов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13946861-2388-4428-AA89-14DB48B8D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545" y="1303339"/>
            <a:ext cx="11090909" cy="5282436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После таксировки и оплаты стоимости лекарства фармацевт </a:t>
            </a:r>
            <a:r>
              <a:rPr lang="ru-RU" sz="2400" dirty="0">
                <a:latin typeface="Garamond" panose="02020404030301010803" pitchFamily="18" charset="0"/>
              </a:rPr>
              <a:t>на рецепте 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отмечает номер кассового чека. 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Номер чека подчеркивается цветным карандашом. 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Цвет обозначает определенную ЛФ (в соответствии с сигнальными цветами, принятыми Едиными правилами оформления лекарств). Например, зеленый – внутреннее, оранжевый — наружное, синий — для инъекций и т.д. 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На чеке указывается также время изготовления лекарства и фамилия и инициалы больного. 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Номер, стоимость и вид ЛФ фиксируются в журнале по установленной форме. 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Оформленный чек передается заказчику, по которому он в указанное время получает лекарство. 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По номеру чека и сигнальному цвету фармацевт определяет место хранения приготовленного лекарства</a:t>
            </a:r>
          </a:p>
        </p:txBody>
      </p:sp>
    </p:spTree>
    <p:extLst>
      <p:ext uri="{BB962C8B-B14F-4D97-AF65-F5344CB8AC3E}">
        <p14:creationId xmlns:p14="http://schemas.microsoft.com/office/powerpoint/2010/main" val="3871281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6DBBC7-4F6D-0E9A-674C-C5C88B492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F81158-089D-2BA0-7BD4-0110C0DE7DD8}"/>
              </a:ext>
            </a:extLst>
          </p:cNvPr>
          <p:cNvSpPr txBox="1"/>
          <p:nvPr/>
        </p:nvSpPr>
        <p:spPr>
          <a:xfrm>
            <a:off x="2829721" y="241513"/>
            <a:ext cx="65325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</a:rPr>
              <a:t>Журнал учета 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latin typeface="Montserrat" panose="00000500000000000000" pitchFamily="2" charset="-52"/>
              </a:rPr>
              <a:t>лабораторно-фасовочных работ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33738B4-A7A0-4E1B-9860-EFBA637682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82314" y="401782"/>
            <a:ext cx="2618246" cy="333396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478" y="2701638"/>
            <a:ext cx="11761270" cy="415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208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F81411-661A-65D1-BB28-A3FBB3719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BD84B5-511C-4D84-BD2B-F9B2659F7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535" y="133482"/>
            <a:ext cx="10239155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Montserrat" panose="00000500000000000000" pitchFamily="2" charset="-52"/>
              </a:rPr>
              <a:t>Оформление лекарств, изготовленных в аптеке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1A8D11-9E20-47AF-B27A-A65E3E34E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234" y="1414372"/>
            <a:ext cx="10223095" cy="10033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Приказ Министерства здравоохранения РФ от 22 мая 2023 г. 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N 249н 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"Об утверждении правил изготовления и отпуска лекарственных препаратов для медицинского применения аптечными организациями, имеющими лицензию на фармацевтическую деятельность"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8D9351-0F57-4E96-86B1-428635E541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366" y="2360210"/>
            <a:ext cx="3510264" cy="17621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19EA89-A622-40D7-83E9-DD57C8CA2A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37" b="5893"/>
          <a:stretch>
            <a:fillRect/>
          </a:stretch>
        </p:blipFill>
        <p:spPr>
          <a:xfrm>
            <a:off x="4870189" y="2492730"/>
            <a:ext cx="3758957" cy="20365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FE161D4-2B98-408F-A813-C5971DB45A0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66"/>
          <a:stretch/>
        </p:blipFill>
        <p:spPr>
          <a:xfrm>
            <a:off x="570806" y="4191958"/>
            <a:ext cx="3963383" cy="253157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B43254C-8B6F-4891-ADC0-45570165C54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0189" y="4686986"/>
            <a:ext cx="3691822" cy="2036551"/>
          </a:xfrm>
          <a:prstGeom prst="rect">
            <a:avLst/>
          </a:prstGeom>
        </p:spPr>
      </p:pic>
      <p:pic>
        <p:nvPicPr>
          <p:cNvPr id="1026" name="Picture 2" descr="C:\Users\Pharmacy\AppData\Local\Temp\Tmp_view\Аптека_57_009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2550" y="2177229"/>
            <a:ext cx="3030872" cy="454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0184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DF9700-84C3-FF4E-19C9-703A97C03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BDE8ED3-4611-4AF3-8503-5A46C6AD2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431" y="160020"/>
            <a:ext cx="10247759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Montserrat" panose="00000500000000000000" pitchFamily="2" charset="-52"/>
              </a:rPr>
              <a:t>Предупредительные надписи на этикетках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05102" y="1440910"/>
            <a:ext cx="5240593" cy="92333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Garamond" panose="02020404030301010803" pitchFamily="18" charset="0"/>
              </a:rPr>
              <a:t>Все этикетки должны содержать предупредительную надпись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"Хранить в недоступном для детей месте"</a:t>
            </a:r>
            <a:r>
              <a:rPr lang="ru-RU" dirty="0"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34686813-0648-4A6E-8F95-2EF47AC85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535" y="2721800"/>
            <a:ext cx="11098160" cy="3875293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для микстур - "Хранить в прохладном и защищенном от света месте", "Перед употреблением взбалтывать";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для мазей, глазных мазей и глазных капель - "Хранить в прохладном и защищенном от света месте", для гомеопатических мазей "Хранить в защищенном от света месте при температуре от 5 до 15°С";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для капель внутреннего применения - "Хранить в защищенном от света месте"; для гомеопатических капель - "Хранить в защищенном от света месте, при температуре не выше 25°С"; для гранул гомеопатических - "Хранить в сухом, защищенном от света месте, при температуре не выше 25°С";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для инъекций и инфузий и других стерильных ЛФ - "Стерильно".</a:t>
            </a:r>
          </a:p>
          <a:p>
            <a:pPr algn="just"/>
            <a:endParaRPr lang="ru-RU" sz="24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pic>
        <p:nvPicPr>
          <p:cNvPr id="15" name="Picture 2" descr="Picture background">
            <a:extLst>
              <a:ext uri="{FF2B5EF4-FFF2-40B4-BE49-F238E27FC236}">
                <a16:creationId xmlns:a16="http://schemas.microsoft.com/office/drawing/2014/main" id="{C9D8666D-8E58-47A0-B56A-DD354996E0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0" t="2333" r="11912" b="72667"/>
          <a:stretch>
            <a:fillRect/>
          </a:stretch>
        </p:blipFill>
        <p:spPr bwMode="auto">
          <a:xfrm>
            <a:off x="1559431" y="1282659"/>
            <a:ext cx="3166111" cy="1439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892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784F0B-ADA7-4BA5-9E2E-78E00348E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3884" y="282828"/>
            <a:ext cx="779767" cy="365125"/>
          </a:xfrm>
        </p:spPr>
        <p:txBody>
          <a:bodyPr/>
          <a:lstStyle/>
          <a:p>
            <a:fld id="{4EA75975-30EA-4661-BACC-B4BB5152F5CE}" type="slidenum">
              <a:rPr lang="ru-RU" smtClean="0">
                <a:solidFill>
                  <a:schemeClr val="bg2">
                    <a:lumMod val="10000"/>
                  </a:schemeClr>
                </a:solidFill>
              </a:rPr>
              <a:t>29</a:t>
            </a:fld>
            <a:endParaRPr lang="ru-RU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3315E7B-E62E-4E7A-9A0C-ABE8BCC32262}"/>
              </a:ext>
            </a:extLst>
          </p:cNvPr>
          <p:cNvSpPr/>
          <p:nvPr/>
        </p:nvSpPr>
        <p:spPr>
          <a:xfrm>
            <a:off x="335476" y="1078100"/>
            <a:ext cx="4038034" cy="557077"/>
          </a:xfrm>
          <a:prstGeom prst="round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Garamond" panose="02020404030301010803" pitchFamily="18" charset="0"/>
              </a:rPr>
              <a:t>Хранить в прохладном месте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7ABE0F-8772-4A15-A033-DF92D1ADDF3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476" y="1705939"/>
            <a:ext cx="4038034" cy="58602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9D72C6B-CA57-46C6-A7A8-9607F7B1D64F}"/>
              </a:ext>
            </a:extLst>
          </p:cNvPr>
          <p:cNvSpPr/>
          <p:nvPr/>
        </p:nvSpPr>
        <p:spPr>
          <a:xfrm>
            <a:off x="335476" y="1814284"/>
            <a:ext cx="3799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>
                <a:solidFill>
                  <a:srgbClr val="92D050"/>
                </a:solidFill>
                <a:latin typeface="Garamond" panose="02020404030301010803" pitchFamily="18" charset="0"/>
              </a:rPr>
              <a:t>Перед употреблением взбалтывать</a:t>
            </a:r>
            <a:endParaRPr lang="ru-RU" dirty="0">
              <a:latin typeface="Garamond" panose="02020404030301010803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4F63F77-5A00-4FBD-B647-E37A434FD5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476" y="2406291"/>
            <a:ext cx="4038035" cy="57202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FB8EB7-B884-4530-BD3A-BB266C738413}"/>
              </a:ext>
            </a:extLst>
          </p:cNvPr>
          <p:cNvSpPr txBox="1"/>
          <p:nvPr/>
        </p:nvSpPr>
        <p:spPr>
          <a:xfrm>
            <a:off x="381964" y="2474125"/>
            <a:ext cx="3752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Garamond" panose="02020404030301010803" pitchFamily="18" charset="0"/>
              </a:rPr>
              <a:t>Хранить в защищенном от света месте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BA13560-A00B-471C-B10F-E6D9E71D3F19}"/>
              </a:ext>
            </a:extLst>
          </p:cNvPr>
          <p:cNvSpPr/>
          <p:nvPr/>
        </p:nvSpPr>
        <p:spPr>
          <a:xfrm>
            <a:off x="281241" y="3063075"/>
            <a:ext cx="4053530" cy="529985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Garamond" panose="02020404030301010803" pitchFamily="18" charset="0"/>
              </a:rPr>
              <a:t>Детское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7283CB9-1AF4-4DF1-9DE2-4E5F1143C397}"/>
              </a:ext>
            </a:extLst>
          </p:cNvPr>
          <p:cNvSpPr/>
          <p:nvPr/>
        </p:nvSpPr>
        <p:spPr>
          <a:xfrm>
            <a:off x="281241" y="3675876"/>
            <a:ext cx="4053529" cy="501814"/>
          </a:xfrm>
          <a:prstGeom prst="round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Garamond" panose="02020404030301010803" pitchFamily="18" charset="0"/>
              </a:rPr>
              <a:t>Для новорожденных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781C859E-484F-4EE6-9957-1A2629D41C12}"/>
              </a:ext>
            </a:extLst>
          </p:cNvPr>
          <p:cNvSpPr/>
          <p:nvPr/>
        </p:nvSpPr>
        <p:spPr>
          <a:xfrm>
            <a:off x="296737" y="4264358"/>
            <a:ext cx="4076773" cy="60401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Garamond" panose="02020404030301010803" pitchFamily="18" charset="0"/>
              </a:rPr>
              <a:t>Обращаться с осторожностью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C9AEA50-08F1-44D2-8D76-848D5F50670A}"/>
              </a:ext>
            </a:extLst>
          </p:cNvPr>
          <p:cNvSpPr/>
          <p:nvPr/>
        </p:nvSpPr>
        <p:spPr>
          <a:xfrm>
            <a:off x="281241" y="4978374"/>
            <a:ext cx="4022539" cy="50181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Garamond" panose="02020404030301010803" pitchFamily="18" charset="0"/>
              </a:rPr>
              <a:t>Сердечное</a:t>
            </a:r>
            <a:endParaRPr lang="ru-RU" b="1" dirty="0">
              <a:latin typeface="Garamond" panose="02020404030301010803" pitchFamily="18" charset="0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C07028DA-1A7B-4B64-A597-996B662E6981}"/>
              </a:ext>
            </a:extLst>
          </p:cNvPr>
          <p:cNvSpPr/>
          <p:nvPr/>
        </p:nvSpPr>
        <p:spPr>
          <a:xfrm>
            <a:off x="296736" y="5579338"/>
            <a:ext cx="4038034" cy="55590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Garamond" panose="02020404030301010803" pitchFamily="18" charset="0"/>
              </a:rPr>
              <a:t>Беречь от огня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98836C-E4FF-47E1-B8BE-83493D8537E5}"/>
              </a:ext>
            </a:extLst>
          </p:cNvPr>
          <p:cNvSpPr txBox="1"/>
          <p:nvPr/>
        </p:nvSpPr>
        <p:spPr>
          <a:xfrm>
            <a:off x="6216385" y="194523"/>
            <a:ext cx="5065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10000"/>
                  </a:schemeClr>
                </a:solidFill>
                <a:latin typeface="Garamond" panose="02020404030301010803" pitchFamily="18" charset="0"/>
              </a:rPr>
              <a:t>На этикетках должно быть указано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C25DD62-3915-4691-B4C2-E855B082E734}"/>
              </a:ext>
            </a:extLst>
          </p:cNvPr>
          <p:cNvSpPr/>
          <p:nvPr/>
        </p:nvSpPr>
        <p:spPr>
          <a:xfrm>
            <a:off x="4571886" y="684426"/>
            <a:ext cx="7338873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dirty="0">
                <a:latin typeface="Garamond" panose="02020404030301010803" pitchFamily="18" charset="0"/>
              </a:rPr>
              <a:t>а) наименование аптечной организации;</a:t>
            </a:r>
          </a:p>
          <a:p>
            <a:pPr algn="just"/>
            <a:r>
              <a:rPr lang="ru-RU" sz="2600" dirty="0">
                <a:latin typeface="Garamond" panose="02020404030301010803" pitchFamily="18" charset="0"/>
              </a:rPr>
              <a:t>б) местонахождение аптечной организации;</a:t>
            </a:r>
          </a:p>
          <a:p>
            <a:pPr algn="just"/>
            <a:r>
              <a:rPr lang="ru-RU" sz="2600" dirty="0">
                <a:latin typeface="Garamond" panose="02020404030301010803" pitchFamily="18" charset="0"/>
              </a:rPr>
              <a:t>в) номер рецепта (присваивается в аптеке);</a:t>
            </a:r>
          </a:p>
          <a:p>
            <a:pPr algn="just"/>
            <a:r>
              <a:rPr lang="ru-RU" sz="2600" dirty="0">
                <a:latin typeface="Garamond" panose="02020404030301010803" pitchFamily="18" charset="0"/>
              </a:rPr>
              <a:t>г) фамилия, имя, отчество (при наличии) пациента;</a:t>
            </a:r>
          </a:p>
          <a:p>
            <a:pPr algn="just"/>
            <a:r>
              <a:rPr lang="ru-RU" sz="2600" dirty="0">
                <a:latin typeface="Garamond" panose="02020404030301010803" pitchFamily="18" charset="0"/>
              </a:rPr>
              <a:t>д) наименование или состав лекарственного препарата;</a:t>
            </a:r>
          </a:p>
          <a:p>
            <a:pPr algn="just"/>
            <a:r>
              <a:rPr lang="ru-RU" sz="2600" dirty="0">
                <a:latin typeface="Garamond" panose="02020404030301010803" pitchFamily="18" charset="0"/>
              </a:rPr>
              <a:t>е) способ применения лекарственного препарата, вид лекарственной формы;</a:t>
            </a:r>
          </a:p>
          <a:p>
            <a:pPr algn="just"/>
            <a:r>
              <a:rPr lang="ru-RU" sz="2600" dirty="0">
                <a:latin typeface="Garamond" panose="02020404030301010803" pitchFamily="18" charset="0"/>
              </a:rPr>
              <a:t>ж) режим дозирования;</a:t>
            </a:r>
          </a:p>
          <a:p>
            <a:pPr algn="just"/>
            <a:r>
              <a:rPr lang="ru-RU" sz="2600" dirty="0">
                <a:latin typeface="Garamond" panose="02020404030301010803" pitchFamily="18" charset="0"/>
              </a:rPr>
              <a:t>з) дата изготовления лекарственного препарата;</a:t>
            </a:r>
          </a:p>
          <a:p>
            <a:pPr algn="just"/>
            <a:r>
              <a:rPr lang="ru-RU" sz="2600" dirty="0">
                <a:latin typeface="Garamond" panose="02020404030301010803" pitchFamily="18" charset="0"/>
              </a:rPr>
              <a:t>и) срок годности лекарственного препарата ("Годен до _______");</a:t>
            </a:r>
          </a:p>
          <a:p>
            <a:pPr algn="just"/>
            <a:r>
              <a:rPr lang="ru-RU" sz="2600" dirty="0">
                <a:latin typeface="Garamond" panose="02020404030301010803" pitchFamily="18" charset="0"/>
              </a:rPr>
              <a:t>к) цена лекарственного препарата;</a:t>
            </a:r>
          </a:p>
          <a:p>
            <a:pPr algn="just"/>
            <a:r>
              <a:rPr lang="ru-RU" sz="2600" dirty="0">
                <a:latin typeface="Garamond" panose="02020404030301010803" pitchFamily="18" charset="0"/>
              </a:rPr>
              <a:t>л) предостережение "Хранить в недоступном для детей месте".</a:t>
            </a:r>
          </a:p>
        </p:txBody>
      </p:sp>
    </p:spTree>
    <p:extLst>
      <p:ext uri="{BB962C8B-B14F-4D97-AF65-F5344CB8AC3E}">
        <p14:creationId xmlns:p14="http://schemas.microsoft.com/office/powerpoint/2010/main" val="33246286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31BEFA-3F8D-27A8-8DA5-1179BBFB0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01B1841B-F97B-715D-1304-6D65B931B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431" y="160020"/>
            <a:ext cx="10247759" cy="128089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Montserrat" panose="00000500000000000000" pitchFamily="2" charset="-52"/>
              </a:rPr>
              <a:t>4. Отпуск изготовленных ЛФ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F8538099-B43D-8BA8-9F07-493C96822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0" y="1745252"/>
            <a:ext cx="4011930" cy="373843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Соблюдать правила, утвержденные приказом Минздрава РФ №100н. </a:t>
            </a:r>
          </a:p>
          <a:p>
            <a:pPr algn="just">
              <a:lnSpc>
                <a:spcPct val="100000"/>
              </a:lnSpc>
            </a:pPr>
            <a:endParaRPr lang="ru-RU" sz="24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В конце смены подводятся </a:t>
            </a:r>
            <a:r>
              <a:rPr lang="ru-RU" sz="2400" u="sng" dirty="0">
                <a:solidFill>
                  <a:schemeClr val="tx1"/>
                </a:solidFill>
                <a:latin typeface="Garamond" panose="02020404030301010803" pitchFamily="18" charset="0"/>
              </a:rPr>
              <a:t>итоги по рецептурному журналу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, которые заносятся в </a:t>
            </a:r>
            <a:r>
              <a:rPr lang="ru-RU" sz="2400" u="sng" dirty="0">
                <a:solidFill>
                  <a:schemeClr val="tx1"/>
                </a:solidFill>
                <a:latin typeface="Garamond" panose="02020404030301010803" pitchFamily="18" charset="0"/>
              </a:rPr>
              <a:t>журнал учета рецептуры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, затем в товарный отчет.</a:t>
            </a:r>
          </a:p>
          <a:p>
            <a:pPr algn="just">
              <a:lnSpc>
                <a:spcPct val="100000"/>
              </a:lnSpc>
            </a:pPr>
            <a:endParaRPr lang="ru-RU" sz="24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algn="just">
              <a:lnSpc>
                <a:spcPct val="100000"/>
              </a:lnSpc>
            </a:pPr>
            <a:endParaRPr lang="ru-RU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algn="just">
              <a:lnSpc>
                <a:spcPct val="100000"/>
              </a:lnSpc>
            </a:pPr>
            <a:endParaRPr lang="ru-RU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algn="just">
              <a:lnSpc>
                <a:spcPct val="100000"/>
              </a:lnSpc>
            </a:pPr>
            <a:endParaRPr lang="ru-RU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algn="just">
              <a:lnSpc>
                <a:spcPct val="100000"/>
              </a:lnSpc>
            </a:pPr>
            <a:endParaRPr lang="ru-RU" sz="18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algn="just">
              <a:lnSpc>
                <a:spcPct val="100000"/>
              </a:lnSpc>
            </a:pPr>
            <a:endParaRPr lang="ru-RU" sz="18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E841206-972E-2EBE-0A95-FB512F497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30" y="1562170"/>
            <a:ext cx="7833360" cy="4104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22128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B9DFA-B0E3-C56D-7395-463A854B7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id="{8BF29702-AFE5-4001-BEA7-2FB910F45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819" y="1355472"/>
            <a:ext cx="11218361" cy="5502528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После изготовления лекарственной формы ЛП, которые подлежат ПКУ, размещаются до отпуска </a:t>
            </a:r>
            <a:r>
              <a:rPr lang="ru-RU" sz="2000" u="sng" dirty="0">
                <a:solidFill>
                  <a:schemeClr val="tx1"/>
                </a:solidFill>
                <a:latin typeface="Garamond" panose="02020404030301010803" pitchFamily="18" charset="0"/>
              </a:rPr>
              <a:t>в отдельных, закрывающихся на ключ шкафах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. 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Фармацевт проверяет наличие подписей, лиц приготовивших, проверивших ЛФФ и ставит подпись отпустившего. Только после этого фармацевт может выдать ЛФ пациенту, разъясняя применение и хранение в домашних условиях.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Контроль качества изготавливаемых и изготовленных ЛП осуществляется посредством: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а) приемочного контроля;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б) письменного контроля;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в) опросного контроля;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г) органолептического контроля;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д) физического контроля;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е) химического контроля;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ж) контроля при отпуске лекарственных препаратов.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4946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2B9795-F95D-20B4-E861-1B0AF455F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640156" y="123453"/>
            <a:ext cx="8911687" cy="128089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Montserrat" panose="00000500000000000000" pitchFamily="2" charset="-52"/>
              </a:rPr>
              <a:t>Контроль при отпуске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251460" y="1404343"/>
            <a:ext cx="11258550" cy="4758315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Контролю при отпуске подвергаются все изготовленные ЛП, в рамках которого проверяется соответствие: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а) </a:t>
            </a:r>
            <a:r>
              <a:rPr lang="ru-RU" sz="2400" u="sng" dirty="0">
                <a:solidFill>
                  <a:schemeClr val="tx1"/>
                </a:solidFill>
                <a:latin typeface="Garamond" panose="02020404030301010803" pitchFamily="18" charset="0"/>
              </a:rPr>
              <a:t>упаковки 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ЛП физико-химическим свойствам, входящих в него ЛС;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б) указанных в рецепте или требовании </a:t>
            </a:r>
            <a:r>
              <a:rPr lang="ru-RU" sz="2400" u="sng" dirty="0">
                <a:solidFill>
                  <a:schemeClr val="tx1"/>
                </a:solidFill>
                <a:latin typeface="Garamond" panose="02020404030301010803" pitchFamily="18" charset="0"/>
              </a:rPr>
              <a:t>доз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 НС, ПВ, СД, ЯВ возрасту пациента;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в) </a:t>
            </a:r>
            <a:r>
              <a:rPr lang="ru-RU" sz="2400" u="sng" dirty="0">
                <a:solidFill>
                  <a:schemeClr val="tx1"/>
                </a:solidFill>
                <a:latin typeface="Garamond" panose="02020404030301010803" pitchFamily="18" charset="0"/>
              </a:rPr>
              <a:t>реквизитов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 рецепта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сведениям, указанным на упаковке изготовленного ЛП;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г) </a:t>
            </a:r>
            <a:r>
              <a:rPr lang="ru-RU" sz="2400" u="sng" dirty="0">
                <a:solidFill>
                  <a:schemeClr val="tx1"/>
                </a:solidFill>
                <a:latin typeface="Garamond" panose="02020404030301010803" pitchFamily="18" charset="0"/>
              </a:rPr>
              <a:t>маркировки ЛП;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проверяется наличие информации о подтверждении ответственным работником аптечной организации соответствия изготовленных ЛП требованиям, установленным настоящими Правилами.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447F68-53E4-C671-E7E3-2974580E97C9}"/>
              </a:ext>
            </a:extLst>
          </p:cNvPr>
          <p:cNvSpPr txBox="1"/>
          <p:nvPr/>
        </p:nvSpPr>
        <p:spPr>
          <a:xfrm>
            <a:off x="2546032" y="5453657"/>
            <a:ext cx="7740967" cy="830997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Garamond" panose="02020404030301010803" pitchFamily="18" charset="0"/>
              </a:rPr>
              <a:t>Аптечным организациям запрещается принимать от физических лиц приобретенные ими ранее ЛП. </a:t>
            </a:r>
          </a:p>
        </p:txBody>
      </p:sp>
    </p:spTree>
    <p:extLst>
      <p:ext uri="{BB962C8B-B14F-4D97-AF65-F5344CB8AC3E}">
        <p14:creationId xmlns:p14="http://schemas.microsoft.com/office/powerpoint/2010/main" val="15884181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361AE7-530C-89E6-5245-A4FE6CB04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C18854F-A9FE-0973-4471-9D698B0CA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556" y="125730"/>
            <a:ext cx="7183244" cy="816904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8A2E31"/>
                </a:solidFill>
                <a:latin typeface="Montserrat" panose="00000500000000000000" pitchFamily="2" charset="-52"/>
              </a:rPr>
              <a:t>Контрольные вопросы</a:t>
            </a: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4170556" y="1032018"/>
            <a:ext cx="7319308" cy="55516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Как организуется рабочее место приему рецептов и отпуску лекарств? Назовите оборудование.</a:t>
            </a:r>
          </a:p>
          <a:p>
            <a:pPr algn="just">
              <a:buFont typeface="+mj-lt"/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Каковы основные обязанности фармацевта по изготовлению ЛП?</a:t>
            </a:r>
          </a:p>
          <a:p>
            <a:pPr algn="just">
              <a:buFont typeface="+mj-lt"/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Способы регистрации рецептов. Квитанционный способ.</a:t>
            </a:r>
          </a:p>
          <a:p>
            <a:pPr algn="just">
              <a:buFont typeface="+mj-lt"/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Журнальный и жетонный способ регистрации рецептов.</a:t>
            </a:r>
          </a:p>
          <a:p>
            <a:pPr algn="just">
              <a:buFont typeface="+mj-lt"/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Чековая форма регистрации рецептов.</a:t>
            </a:r>
          </a:p>
          <a:p>
            <a:pPr algn="just">
              <a:buFont typeface="+mj-lt"/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Перечислите документацию рецептурно-производственного отдела и порядок ее заполнения.</a:t>
            </a:r>
          </a:p>
          <a:p>
            <a:pPr algn="just">
              <a:buFont typeface="+mj-lt"/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Какие предупредительные надписи должны содержаться на этикетках?</a:t>
            </a:r>
          </a:p>
          <a:p>
            <a:pPr algn="just">
              <a:buFont typeface="+mj-lt"/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Какая информация должна содержаться на этикетках?</a:t>
            </a:r>
          </a:p>
          <a:p>
            <a:pPr algn="just">
              <a:buFont typeface="+mj-lt"/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Каковы основные правила отпуска экстемпоральных лекарственных форм?</a:t>
            </a:r>
          </a:p>
          <a:p>
            <a:pPr algn="just">
              <a:buFont typeface="+mj-lt"/>
              <a:buAutoNum type="arabicPeriod"/>
            </a:pPr>
            <a:r>
              <a:rPr lang="ru-RU" sz="2000" dirty="0">
                <a:latin typeface="Garamond" panose="02020404030301010803" pitchFamily="18" charset="0"/>
              </a:rPr>
              <a:t>Что такое контроль при отпуске?</a:t>
            </a:r>
          </a:p>
          <a:p>
            <a:pPr algn="just">
              <a:buFont typeface="+mj-lt"/>
              <a:buAutoNum type="arabicPeriod"/>
            </a:pPr>
            <a:endParaRPr lang="ru-RU" sz="2000" dirty="0">
              <a:latin typeface="Garamond" panose="02020404030301010803" pitchFamily="18" charset="0"/>
            </a:endParaRPr>
          </a:p>
          <a:p>
            <a:pPr algn="just">
              <a:buFont typeface="+mj-lt"/>
              <a:buAutoNum type="arabicPeriod"/>
            </a:pPr>
            <a:endParaRPr lang="ru-RU" sz="2000" dirty="0">
              <a:latin typeface="Garamond" panose="02020404030301010803" pitchFamily="18" charset="0"/>
            </a:endParaRPr>
          </a:p>
          <a:p>
            <a:pPr algn="just">
              <a:buFont typeface="+mj-lt"/>
              <a:buAutoNum type="arabicPeriod"/>
            </a:pPr>
            <a:endParaRPr lang="ru-RU" sz="2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06620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803</TotalTime>
  <Words>1479</Words>
  <Application>Microsoft Office PowerPoint</Application>
  <PresentationFormat>Широкоэкранный</PresentationFormat>
  <Paragraphs>201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33</vt:i4>
      </vt:variant>
    </vt:vector>
  </HeadingPairs>
  <TitlesOfParts>
    <vt:vector size="43" baseType="lpstr">
      <vt:lpstr>Arial</vt:lpstr>
      <vt:lpstr>Calibri</vt:lpstr>
      <vt:lpstr>Calibri Light</vt:lpstr>
      <vt:lpstr>Century Gothic</vt:lpstr>
      <vt:lpstr>Garamond</vt:lpstr>
      <vt:lpstr>Montserrat</vt:lpstr>
      <vt:lpstr>Wingdings 3</vt:lpstr>
      <vt:lpstr>Легкий дым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Фармацевт обязан</vt:lpstr>
      <vt:lpstr>Фармацевт обязан</vt:lpstr>
      <vt:lpstr>Типовое оборудование рабочего места</vt:lpstr>
      <vt:lpstr>Презентация PowerPoint</vt:lpstr>
      <vt:lpstr>Презентация PowerPoint</vt:lpstr>
      <vt:lpstr>Презентация PowerPoint</vt:lpstr>
      <vt:lpstr>Презентация PowerPoint</vt:lpstr>
      <vt:lpstr>дистилляционная</vt:lpstr>
      <vt:lpstr>Сушильно-стерилизационная</vt:lpstr>
      <vt:lpstr>Сушильно-стерилизационная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 приеме  рецептов сотрудник  проводит фармацевтическую экспертизу  по установленной схеме </vt:lpstr>
      <vt:lpstr>Основные (обязательные) реквизиты</vt:lpstr>
      <vt:lpstr>Дополнительные реквизиты</vt:lpstr>
      <vt:lpstr>3. Способы регистрации рецептов.  </vt:lpstr>
      <vt:lpstr>Журнальная форма регистрации рецептов</vt:lpstr>
      <vt:lpstr>Презентация PowerPoint</vt:lpstr>
      <vt:lpstr>Чековая форма регистрации рецептов</vt:lpstr>
      <vt:lpstr>Презентация PowerPoint</vt:lpstr>
      <vt:lpstr>Оформление лекарств, изготовленных в аптеке</vt:lpstr>
      <vt:lpstr>Предупредительные надписи на этикетках</vt:lpstr>
      <vt:lpstr>Презентация PowerPoint</vt:lpstr>
      <vt:lpstr>4. Отпуск изготовленных ЛФ</vt:lpstr>
      <vt:lpstr>Презентация PowerPoint</vt:lpstr>
      <vt:lpstr>Контроль при отпуске</vt:lpstr>
      <vt:lpstr>Контрольные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Olga</dc:creator>
  <cp:lastModifiedBy>Ольга Калинина</cp:lastModifiedBy>
  <cp:revision>68</cp:revision>
  <dcterms:created xsi:type="dcterms:W3CDTF">2018-09-16T09:16:50Z</dcterms:created>
  <dcterms:modified xsi:type="dcterms:W3CDTF">2026-09-07T12:31:13Z</dcterms:modified>
</cp:coreProperties>
</file>