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4480560"/>
            <a:ext cx="12191695" cy="73152"/>
          </a:xfrm>
          <a:prstGeom prst="rect">
            <a:avLst/>
          </a:prstGeom>
          <a:solidFill>
            <a:srgbClr val="E8A0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2103120"/>
            <a:ext cx="10515600" cy="1645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4000" b="1">
                <a:solidFill>
                  <a:srgbClr val="FFFFFF"/>
                </a:solidFill>
                <a:latin typeface="Calibri"/>
              </a:rPr>
              <a:t>Правила поиска научной литературы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09160"/>
            <a:ext cx="1051560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solidFill>
                  <a:srgbClr val="C9DAEA"/>
                </a:solidFill>
                <a:latin typeface="Calibri"/>
              </a:rPr>
              <a:t>и работы с базами данных научного цитирования
Методический семинар ·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51560"/>
            <a:ext cx="12191695" cy="54864"/>
          </a:xfrm>
          <a:prstGeom prst="rect">
            <a:avLst/>
          </a:prstGeom>
          <a:solidFill>
            <a:srgbClr val="E8A0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164592"/>
            <a:ext cx="1115568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FFFFFF"/>
                </a:solidFill>
                <a:latin typeface="Calibri"/>
              </a:rPr>
              <a:t>План презентации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417320"/>
            <a:ext cx="111099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900" b="1">
                <a:solidFill>
                  <a:srgbClr val="2E86AB"/>
                </a:solidFill>
                <a:latin typeface="Calibri"/>
              </a:rPr>
              <a:t>▸ </a:t>
            </a:r>
            <a:r>
              <a:rPr sz="1900">
                <a:solidFill>
                  <a:srgbClr val="222222"/>
                </a:solidFill>
                <a:latin typeface="Calibri"/>
              </a:rPr>
              <a:t>Постановка задачи поиска: от темы к поисковому запросу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900" b="1">
                <a:solidFill>
                  <a:srgbClr val="2E86AB"/>
                </a:solidFill>
                <a:latin typeface="Calibri"/>
              </a:rPr>
              <a:t>▸ </a:t>
            </a:r>
            <a:r>
              <a:rPr sz="1900">
                <a:solidFill>
                  <a:srgbClr val="222222"/>
                </a:solidFill>
                <a:latin typeface="Calibri"/>
              </a:rPr>
              <a:t>Основные типы и виды научных баз данных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900" b="1">
                <a:solidFill>
                  <a:srgbClr val="2E86AB"/>
                </a:solidFill>
                <a:latin typeface="Calibri"/>
              </a:rPr>
              <a:t>▸ </a:t>
            </a:r>
            <a:r>
              <a:rPr sz="1900">
                <a:solidFill>
                  <a:srgbClr val="222222"/>
                </a:solidFill>
                <a:latin typeface="Calibri"/>
              </a:rPr>
              <a:t>Правила построения поискового запроса (булевы операторы, поля поиска)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900" b="1">
                <a:solidFill>
                  <a:srgbClr val="2E86AB"/>
                </a:solidFill>
                <a:latin typeface="Calibri"/>
              </a:rPr>
              <a:t>▸ </a:t>
            </a:r>
            <a:r>
              <a:rPr sz="1900">
                <a:solidFill>
                  <a:srgbClr val="222222"/>
                </a:solidFill>
                <a:latin typeface="Calibri"/>
              </a:rPr>
              <a:t>Стратегия поиска: итерации, фильтры, «снежный ком»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900" b="1">
                <a:solidFill>
                  <a:srgbClr val="2E86AB"/>
                </a:solidFill>
                <a:latin typeface="Calibri"/>
              </a:rPr>
              <a:t>▸ </a:t>
            </a:r>
            <a:r>
              <a:rPr sz="1900">
                <a:solidFill>
                  <a:srgbClr val="222222"/>
                </a:solidFill>
                <a:latin typeface="Calibri"/>
              </a:rPr>
              <a:t>Оценка качества и релевантности источников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900" b="1">
                <a:solidFill>
                  <a:srgbClr val="2E86AB"/>
                </a:solidFill>
                <a:latin typeface="Calibri"/>
              </a:rPr>
              <a:t>▸ </a:t>
            </a:r>
            <a:r>
              <a:rPr sz="1900">
                <a:solidFill>
                  <a:srgbClr val="222222"/>
                </a:solidFill>
                <a:latin typeface="Calibri"/>
              </a:rPr>
              <a:t>Сохранение результатов и управление библиографией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900" b="1">
                <a:solidFill>
                  <a:srgbClr val="2E86AB"/>
                </a:solidFill>
                <a:latin typeface="Calibri"/>
              </a:rPr>
              <a:t>▸ </a:t>
            </a:r>
            <a:r>
              <a:rPr sz="1900">
                <a:solidFill>
                  <a:srgbClr val="222222"/>
                </a:solidFill>
                <a:latin typeface="Calibri"/>
              </a:rPr>
              <a:t>Типичные ошибки и этика научного поиска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914400"/>
            <a:ext cx="2743200" cy="1828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0" b="1">
                <a:solidFill>
                  <a:srgbClr val="2E86AB"/>
                </a:solidFill>
                <a:latin typeface="Calibri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834640"/>
            <a:ext cx="10058400" cy="2286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600" b="1">
                <a:solidFill>
                  <a:srgbClr val="1F4E79"/>
                </a:solidFill>
                <a:latin typeface="Calibri"/>
              </a:rPr>
              <a:t>Постановка задачи поиска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51560"/>
            <a:ext cx="12191695" cy="54864"/>
          </a:xfrm>
          <a:prstGeom prst="rect">
            <a:avLst/>
          </a:prstGeom>
          <a:solidFill>
            <a:srgbClr val="E8A0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164592"/>
            <a:ext cx="1115568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FFFFFF"/>
                </a:solidFill>
                <a:latin typeface="Calibri"/>
              </a:rPr>
              <a:t>От темы исследования — к поисковому запросу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417320"/>
            <a:ext cx="1106424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555555"/>
                </a:solidFill>
                <a:latin typeface="Calibri"/>
              </a:rPr>
              <a:t>Главное правило: сначала стратегия — потом база данных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965960"/>
            <a:ext cx="11109960" cy="4526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900" b="1">
                <a:solidFill>
                  <a:srgbClr val="2E86AB"/>
                </a:solidFill>
                <a:latin typeface="Calibri"/>
              </a:rPr>
              <a:t>▸ </a:t>
            </a:r>
            <a:r>
              <a:rPr sz="1900" b="1">
                <a:solidFill>
                  <a:srgbClr val="1F4E79"/>
                </a:solidFill>
                <a:latin typeface="Calibri"/>
              </a:rPr>
              <a:t>Сформулируйте исследовательский вопрос:</a:t>
            </a:r>
            <a:r>
              <a:rPr sz="1900">
                <a:solidFill>
                  <a:srgbClr val="222222"/>
                </a:solidFill>
                <a:latin typeface="Calibri"/>
              </a:rPr>
              <a:t/>
            </a:r>
          </a:p>
          <a:p>
            <a:pPr lvl="1">
              <a:lnSpc>
                <a:spcPct val="108000"/>
              </a:lnSpc>
              <a:spcAft>
                <a:spcPts val="400"/>
              </a:spcAft>
            </a:pPr>
            <a:r>
              <a:rPr sz="1600">
                <a:solidFill>
                  <a:srgbClr val="555555"/>
                </a:solidFill>
                <a:latin typeface="Calibri"/>
              </a:rPr>
              <a:t>– </a:t>
            </a:r>
            <a:r>
              <a:rPr sz="1600">
                <a:solidFill>
                  <a:srgbClr val="333333"/>
                </a:solidFill>
                <a:latin typeface="Calibri"/>
              </a:rPr>
              <a:t>предмет, объект, цель, гипотеза;</a:t>
            </a:r>
          </a:p>
          <a:p>
            <a:pPr lvl="1">
              <a:lnSpc>
                <a:spcPct val="108000"/>
              </a:lnSpc>
              <a:spcAft>
                <a:spcPts val="400"/>
              </a:spcAft>
            </a:pPr>
            <a:r>
              <a:rPr sz="1600">
                <a:solidFill>
                  <a:srgbClr val="555555"/>
                </a:solidFill>
                <a:latin typeface="Calibri"/>
              </a:rPr>
              <a:t>– </a:t>
            </a:r>
            <a:r>
              <a:rPr sz="1600">
                <a:solidFill>
                  <a:srgbClr val="333333"/>
                </a:solidFill>
                <a:latin typeface="Calibri"/>
              </a:rPr>
              <a:t>ограничения по году, языку, дисциплине.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900" b="1">
                <a:solidFill>
                  <a:srgbClr val="2E86AB"/>
                </a:solidFill>
                <a:latin typeface="Calibri"/>
              </a:rPr>
              <a:t>▸ </a:t>
            </a:r>
            <a:r>
              <a:rPr sz="1900" b="1">
                <a:solidFill>
                  <a:srgbClr val="1F4E79"/>
                </a:solidFill>
                <a:latin typeface="Calibri"/>
              </a:rPr>
              <a:t>Выделите ключевые понятия (2–5 терминов):</a:t>
            </a:r>
            <a:r>
              <a:rPr sz="1900">
                <a:solidFill>
                  <a:srgbClr val="222222"/>
                </a:solidFill>
                <a:latin typeface="Calibri"/>
              </a:rPr>
              <a:t/>
            </a:r>
          </a:p>
          <a:p>
            <a:pPr lvl="1">
              <a:lnSpc>
                <a:spcPct val="108000"/>
              </a:lnSpc>
              <a:spcAft>
                <a:spcPts val="400"/>
              </a:spcAft>
            </a:pPr>
            <a:r>
              <a:rPr sz="1600">
                <a:solidFill>
                  <a:srgbClr val="555555"/>
                </a:solidFill>
                <a:latin typeface="Calibri"/>
              </a:rPr>
              <a:t>– </a:t>
            </a:r>
            <a:r>
              <a:rPr sz="1600">
                <a:solidFill>
                  <a:srgbClr val="333333"/>
                </a:solidFill>
                <a:latin typeface="Calibri"/>
              </a:rPr>
              <a:t>для каждого понятия подберите синонимы, аббревиатуры, варианты на другом языке;</a:t>
            </a:r>
          </a:p>
          <a:p>
            <a:pPr lvl="1">
              <a:lnSpc>
                <a:spcPct val="108000"/>
              </a:lnSpc>
              <a:spcAft>
                <a:spcPts val="400"/>
              </a:spcAft>
            </a:pPr>
            <a:r>
              <a:rPr sz="1600">
                <a:solidFill>
                  <a:srgbClr val="555555"/>
                </a:solidFill>
                <a:latin typeface="Calibri"/>
              </a:rPr>
              <a:t>– </a:t>
            </a:r>
            <a:r>
              <a:rPr sz="1600">
                <a:solidFill>
                  <a:srgbClr val="333333"/>
                </a:solidFill>
                <a:latin typeface="Calibri"/>
              </a:rPr>
              <a:t>пример: «искусственный интеллект» → AI, machine learning, нейросети…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900" b="1">
                <a:solidFill>
                  <a:srgbClr val="2E86AB"/>
                </a:solidFill>
                <a:latin typeface="Calibri"/>
              </a:rPr>
              <a:t>▸ </a:t>
            </a:r>
            <a:r>
              <a:rPr sz="1900" b="1">
                <a:solidFill>
                  <a:srgbClr val="1F4E79"/>
                </a:solidFill>
                <a:latin typeface="Calibri"/>
              </a:rPr>
              <a:t>Определите тип нужных документов:</a:t>
            </a:r>
            <a:r>
              <a:rPr sz="1900">
                <a:solidFill>
                  <a:srgbClr val="222222"/>
                </a:solidFill>
                <a:latin typeface="Calibri"/>
              </a:rPr>
              <a:t/>
            </a:r>
          </a:p>
          <a:p>
            <a:pPr lvl="1">
              <a:lnSpc>
                <a:spcPct val="108000"/>
              </a:lnSpc>
              <a:spcAft>
                <a:spcPts val="400"/>
              </a:spcAft>
            </a:pPr>
            <a:r>
              <a:rPr sz="1600">
                <a:solidFill>
                  <a:srgbClr val="555555"/>
                </a:solidFill>
                <a:latin typeface="Calibri"/>
              </a:rPr>
              <a:t>– </a:t>
            </a:r>
            <a:r>
              <a:rPr sz="1600">
                <a:solidFill>
                  <a:srgbClr val="333333"/>
                </a:solidFill>
                <a:latin typeface="Calibri"/>
              </a:rPr>
              <a:t>обзор (review), оригинальное исследование, метаанализ, стандарт, диссертация.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900" b="1">
                <a:solidFill>
                  <a:srgbClr val="2E86AB"/>
                </a:solidFill>
                <a:latin typeface="Calibri"/>
              </a:rPr>
              <a:t>▸ </a:t>
            </a:r>
            <a:r>
              <a:rPr sz="1900">
                <a:solidFill>
                  <a:srgbClr val="222222"/>
                </a:solidFill>
                <a:latin typeface="Calibri"/>
              </a:rPr>
              <a:t>Зафиксируйте критерии включения/исключения до начала поиска.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51560"/>
            <a:ext cx="12191695" cy="54864"/>
          </a:xfrm>
          <a:prstGeom prst="rect">
            <a:avLst/>
          </a:prstGeom>
          <a:solidFill>
            <a:srgbClr val="E8A0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164592"/>
            <a:ext cx="1115568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FFFFFF"/>
                </a:solidFill>
                <a:latin typeface="Calibri"/>
              </a:rPr>
              <a:t>Где искать: типы информационных ресурсов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417320"/>
            <a:ext cx="1106424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555555"/>
                </a:solidFill>
                <a:latin typeface="Calibri"/>
              </a:rPr>
              <a:t>Разные задачи → разные ресурсы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965960"/>
            <a:ext cx="11109960" cy="4526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900" b="1">
                <a:solidFill>
                  <a:srgbClr val="2E86AB"/>
                </a:solidFill>
                <a:latin typeface="Calibri"/>
              </a:rPr>
              <a:t>▸ </a:t>
            </a:r>
            <a:r>
              <a:rPr sz="1900" b="1">
                <a:solidFill>
                  <a:srgbClr val="1F4E79"/>
                </a:solidFill>
                <a:latin typeface="Calibri"/>
              </a:rPr>
              <a:t>Библиографические и реферативные базы:</a:t>
            </a:r>
            <a:r>
              <a:rPr sz="1900">
                <a:solidFill>
                  <a:srgbClr val="222222"/>
                </a:solidFill>
                <a:latin typeface="Calibri"/>
              </a:rPr>
              <a:t/>
            </a:r>
          </a:p>
          <a:p>
            <a:pPr lvl="1">
              <a:lnSpc>
                <a:spcPct val="108000"/>
              </a:lnSpc>
              <a:spcAft>
                <a:spcPts val="400"/>
              </a:spcAft>
            </a:pPr>
            <a:r>
              <a:rPr sz="1600">
                <a:solidFill>
                  <a:srgbClr val="555555"/>
                </a:solidFill>
                <a:latin typeface="Calibri"/>
              </a:rPr>
              <a:t>– </a:t>
            </a:r>
            <a:r>
              <a:rPr sz="1600">
                <a:solidFill>
                  <a:srgbClr val="333333"/>
                </a:solidFill>
                <a:latin typeface="Calibri"/>
              </a:rPr>
              <a:t>Scopus, Web of Science, PubMed, РИНЦ/eLibrary — дают описания и ссылки на источники.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900" b="1">
                <a:solidFill>
                  <a:srgbClr val="2E86AB"/>
                </a:solidFill>
                <a:latin typeface="Calibri"/>
              </a:rPr>
              <a:t>▸ </a:t>
            </a:r>
            <a:r>
              <a:rPr sz="1900" b="1">
                <a:solidFill>
                  <a:srgbClr val="1F4E79"/>
                </a:solidFill>
                <a:latin typeface="Calibri"/>
              </a:rPr>
              <a:t>Полнотекстовые базы и журнальные платформы:</a:t>
            </a:r>
            <a:r>
              <a:rPr sz="1900">
                <a:solidFill>
                  <a:srgbClr val="222222"/>
                </a:solidFill>
                <a:latin typeface="Calibri"/>
              </a:rPr>
              <a:t/>
            </a:r>
          </a:p>
          <a:p>
            <a:pPr lvl="1">
              <a:lnSpc>
                <a:spcPct val="108000"/>
              </a:lnSpc>
              <a:spcAft>
                <a:spcPts val="400"/>
              </a:spcAft>
            </a:pPr>
            <a:r>
              <a:rPr sz="1600">
                <a:solidFill>
                  <a:srgbClr val="555555"/>
                </a:solidFill>
                <a:latin typeface="Calibri"/>
              </a:rPr>
              <a:t>– </a:t>
            </a:r>
            <a:r>
              <a:rPr sz="1600">
                <a:solidFill>
                  <a:srgbClr val="333333"/>
                </a:solidFill>
                <a:latin typeface="Calibri"/>
              </a:rPr>
              <a:t>ScienceDirect, SpringerLink, IEEE Xplore, КиберЛенинка, ЭБС (Юрайт, Znanium).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900" b="1">
                <a:solidFill>
                  <a:srgbClr val="2E86AB"/>
                </a:solidFill>
                <a:latin typeface="Calibri"/>
              </a:rPr>
              <a:t>▸ </a:t>
            </a:r>
            <a:r>
              <a:rPr sz="1900" b="1">
                <a:solidFill>
                  <a:srgbClr val="1F4E79"/>
                </a:solidFill>
                <a:latin typeface="Calibri"/>
              </a:rPr>
              <a:t>Поисковые системы и агрегаторы:</a:t>
            </a:r>
            <a:r>
              <a:rPr sz="1900">
                <a:solidFill>
                  <a:srgbClr val="222222"/>
                </a:solidFill>
                <a:latin typeface="Calibri"/>
              </a:rPr>
              <a:t/>
            </a:r>
          </a:p>
          <a:p>
            <a:pPr lvl="1">
              <a:lnSpc>
                <a:spcPct val="108000"/>
              </a:lnSpc>
              <a:spcAft>
                <a:spcPts val="400"/>
              </a:spcAft>
            </a:pPr>
            <a:r>
              <a:rPr sz="1600">
                <a:solidFill>
                  <a:srgbClr val="555555"/>
                </a:solidFill>
                <a:latin typeface="Calibri"/>
              </a:rPr>
              <a:t>– </a:t>
            </a:r>
            <a:r>
              <a:rPr sz="1600">
                <a:solidFill>
                  <a:srgbClr val="333333"/>
                </a:solidFill>
                <a:latin typeface="Calibri"/>
              </a:rPr>
              <a:t>Google Scholar, CORE, DOAJ — удобны, но требуют проверки качества.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900" b="1">
                <a:solidFill>
                  <a:srgbClr val="2E86AB"/>
                </a:solidFill>
                <a:latin typeface="Calibri"/>
              </a:rPr>
              <a:t>▸ </a:t>
            </a:r>
            <a:r>
              <a:rPr sz="1900" b="1">
                <a:solidFill>
                  <a:srgbClr val="1F4E79"/>
                </a:solidFill>
                <a:latin typeface="Calibri"/>
              </a:rPr>
              <a:t>Препринты и непубликации:</a:t>
            </a:r>
            <a:r>
              <a:rPr sz="1900">
                <a:solidFill>
                  <a:srgbClr val="222222"/>
                </a:solidFill>
                <a:latin typeface="Calibri"/>
              </a:rPr>
              <a:t/>
            </a:r>
          </a:p>
          <a:p>
            <a:pPr lvl="1">
              <a:lnSpc>
                <a:spcPct val="108000"/>
              </a:lnSpc>
              <a:spcAft>
                <a:spcPts val="400"/>
              </a:spcAft>
            </a:pPr>
            <a:r>
              <a:rPr sz="1600">
                <a:solidFill>
                  <a:srgbClr val="555555"/>
                </a:solidFill>
                <a:latin typeface="Calibri"/>
              </a:rPr>
              <a:t>– </a:t>
            </a:r>
            <a:r>
              <a:rPr sz="1600">
                <a:solidFill>
                  <a:srgbClr val="333333"/>
                </a:solidFill>
                <a:latin typeface="Calibri"/>
              </a:rPr>
              <a:t>arXiv, bioRxiv, SSRN, диссертационные базы (РГБ), отчёты и патенты.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900" b="1">
                <a:solidFill>
                  <a:srgbClr val="2E86AB"/>
                </a:solidFill>
                <a:latin typeface="Calibri"/>
              </a:rPr>
              <a:t>▸ </a:t>
            </a:r>
            <a:r>
              <a:rPr sz="1900" b="1">
                <a:solidFill>
                  <a:srgbClr val="1F4E79"/>
                </a:solidFill>
                <a:latin typeface="Calibri"/>
              </a:rPr>
              <a:t>Справочные системы:</a:t>
            </a:r>
            <a:r>
              <a:rPr sz="1900">
                <a:solidFill>
                  <a:srgbClr val="222222"/>
                </a:solidFill>
                <a:latin typeface="Calibri"/>
              </a:rPr>
              <a:t/>
            </a:r>
          </a:p>
          <a:p>
            <a:pPr lvl="1">
              <a:lnSpc>
                <a:spcPct val="108000"/>
              </a:lnSpc>
              <a:spcAft>
                <a:spcPts val="400"/>
              </a:spcAft>
            </a:pPr>
            <a:r>
              <a:rPr sz="1600">
                <a:solidFill>
                  <a:srgbClr val="555555"/>
                </a:solidFill>
                <a:latin typeface="Calibri"/>
              </a:rPr>
              <a:t>– </a:t>
            </a:r>
            <a:r>
              <a:rPr sz="1600">
                <a:solidFill>
                  <a:srgbClr val="333333"/>
                </a:solidFill>
                <a:latin typeface="Calibri"/>
              </a:rPr>
              <a:t>энциклопедии, словари, стандарты, методические рекомендации.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914400"/>
            <a:ext cx="2743200" cy="1828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0" b="1">
                <a:solidFill>
                  <a:srgbClr val="2E86AB"/>
                </a:solidFill>
                <a:latin typeface="Calibri"/>
              </a:rPr>
              <a:t>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834640"/>
            <a:ext cx="10058400" cy="2286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600" b="1">
                <a:solidFill>
                  <a:srgbClr val="1F4E79"/>
                </a:solidFill>
                <a:latin typeface="Calibri"/>
              </a:rPr>
              <a:t>Обзор ключевых баз данных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51560"/>
            <a:ext cx="12191695" cy="54864"/>
          </a:xfrm>
          <a:prstGeom prst="rect">
            <a:avLst/>
          </a:prstGeom>
          <a:solidFill>
            <a:srgbClr val="E8A0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164592"/>
            <a:ext cx="1115568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FFFFFF"/>
                </a:solidFill>
                <a:latin typeface="Calibri"/>
              </a:rPr>
              <a:t>Международные базы данных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417320"/>
            <a:ext cx="110642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555555"/>
                </a:solidFill>
                <a:latin typeface="Calibri"/>
              </a:rPr>
              <a:t>Выбор базы определяется дисциплиной и целью поиска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920240"/>
            <a:ext cx="5486400" cy="45720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938528"/>
            <a:ext cx="5212080" cy="42062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FFFFFF"/>
                </a:solidFill>
                <a:latin typeface="Calibri"/>
              </a:rPr>
              <a:t>Индексы цитирования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2514600"/>
            <a:ext cx="5303520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Aft>
                <a:spcPts val="600"/>
              </a:spcAft>
            </a:pPr>
            <a:r>
              <a:rPr sz="1600" b="1">
                <a:solidFill>
                  <a:srgbClr val="2E86AB"/>
                </a:solidFill>
                <a:latin typeface="Calibri"/>
              </a:rPr>
              <a:t>▸ </a:t>
            </a:r>
            <a:r>
              <a:rPr sz="1600" b="1">
                <a:solidFill>
                  <a:srgbClr val="1F4E79"/>
                </a:solidFill>
                <a:latin typeface="Calibri"/>
              </a:rPr>
              <a:t>Scopus</a:t>
            </a:r>
            <a:r>
              <a:rPr sz="1600">
                <a:solidFill>
                  <a:srgbClr val="303030"/>
                </a:solidFill>
                <a:latin typeface="Calibri"/>
              </a:rPr>
              <a:t/>
            </a:r>
          </a:p>
          <a:p>
            <a:pPr lvl="1">
              <a:lnSpc>
                <a:spcPct val="106000"/>
              </a:lnSpc>
              <a:spcAft>
                <a:spcPts val="600"/>
              </a:spcAft>
            </a:pPr>
            <a:r>
              <a:rPr sz="1500" b="0">
                <a:solidFill>
                  <a:srgbClr val="555555"/>
                </a:solidFill>
                <a:latin typeface="Calibri"/>
              </a:rPr>
              <a:t>– </a:t>
            </a:r>
            <a:r>
              <a:rPr sz="1600">
                <a:solidFill>
                  <a:srgbClr val="303030"/>
                </a:solidFill>
                <a:latin typeface="Calibri"/>
              </a:rPr>
              <a:t>крупнейшая реферативная база; метрики (SJR, CiteScore), аналитика авторов и журналов.</a:t>
            </a:r>
          </a:p>
          <a:p>
            <a:pPr>
              <a:lnSpc>
                <a:spcPct val="106000"/>
              </a:lnSpc>
              <a:spcAft>
                <a:spcPts val="600"/>
              </a:spcAft>
            </a:pPr>
            <a:r>
              <a:rPr sz="1600" b="1">
                <a:solidFill>
                  <a:srgbClr val="2E86AB"/>
                </a:solidFill>
                <a:latin typeface="Calibri"/>
              </a:rPr>
              <a:t>▸ </a:t>
            </a:r>
            <a:r>
              <a:rPr sz="1600" b="1">
                <a:solidFill>
                  <a:srgbClr val="1F4E79"/>
                </a:solidFill>
                <a:latin typeface="Calibri"/>
              </a:rPr>
              <a:t>Web of Science</a:t>
            </a:r>
            <a:r>
              <a:rPr sz="1600">
                <a:solidFill>
                  <a:srgbClr val="303030"/>
                </a:solidFill>
                <a:latin typeface="Calibri"/>
              </a:rPr>
              <a:t/>
            </a:r>
          </a:p>
          <a:p>
            <a:pPr lvl="1">
              <a:lnSpc>
                <a:spcPct val="106000"/>
              </a:lnSpc>
              <a:spcAft>
                <a:spcPts val="600"/>
              </a:spcAft>
            </a:pPr>
            <a:r>
              <a:rPr sz="1500" b="0">
                <a:solidFill>
                  <a:srgbClr val="555555"/>
                </a:solidFill>
                <a:latin typeface="Calibri"/>
              </a:rPr>
              <a:t>– </a:t>
            </a:r>
            <a:r>
              <a:rPr sz="1600">
                <a:solidFill>
                  <a:srgbClr val="303030"/>
                </a:solidFill>
                <a:latin typeface="Calibri"/>
              </a:rPr>
              <a:t>классический индекс; Journal Citation Reports, Impact Factor; строгий отбор источников.</a:t>
            </a:r>
          </a:p>
          <a:p>
            <a:pPr>
              <a:lnSpc>
                <a:spcPct val="106000"/>
              </a:lnSpc>
              <a:spcAft>
                <a:spcPts val="600"/>
              </a:spcAft>
            </a:pPr>
            <a:r>
              <a:rPr sz="1600" b="1">
                <a:solidFill>
                  <a:srgbClr val="2E86AB"/>
                </a:solidFill>
                <a:latin typeface="Calibri"/>
              </a:rPr>
              <a:t>▸ </a:t>
            </a:r>
            <a:r>
              <a:rPr sz="1600" b="1">
                <a:solidFill>
                  <a:srgbClr val="1F4E79"/>
                </a:solidFill>
                <a:latin typeface="Calibri"/>
              </a:rPr>
              <a:t>PubMed / MEDLINE</a:t>
            </a:r>
            <a:r>
              <a:rPr sz="1600">
                <a:solidFill>
                  <a:srgbClr val="303030"/>
                </a:solidFill>
                <a:latin typeface="Calibri"/>
              </a:rPr>
              <a:t/>
            </a:r>
          </a:p>
          <a:p>
            <a:pPr lvl="1">
              <a:lnSpc>
                <a:spcPct val="106000"/>
              </a:lnSpc>
              <a:spcAft>
                <a:spcPts val="600"/>
              </a:spcAft>
            </a:pPr>
            <a:r>
              <a:rPr sz="1500" b="0">
                <a:solidFill>
                  <a:srgbClr val="555555"/>
                </a:solidFill>
                <a:latin typeface="Calibri"/>
              </a:rPr>
              <a:t>– </a:t>
            </a:r>
            <a:r>
              <a:rPr sz="1600">
                <a:solidFill>
                  <a:srgbClr val="303030"/>
                </a:solidFill>
                <a:latin typeface="Calibri"/>
              </a:rPr>
              <a:t>медицина и биология; термины MeSH — контролируемый словарь.</a:t>
            </a:r>
          </a:p>
        </p:txBody>
      </p:sp>
      <p:sp>
        <p:nvSpPr>
          <p:cNvPr id="9" name="Rectangle 8"/>
          <p:cNvSpPr/>
          <p:nvPr/>
        </p:nvSpPr>
        <p:spPr>
          <a:xfrm>
            <a:off x="6217920" y="1920240"/>
            <a:ext cx="5486400" cy="45720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55080" y="1938528"/>
            <a:ext cx="5212080" cy="42062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FFFFFF"/>
                </a:solidFill>
                <a:latin typeface="Calibri"/>
              </a:rPr>
              <a:t>Полнотекст и открытый доступ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09360" y="2514600"/>
            <a:ext cx="5303520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Aft>
                <a:spcPts val="600"/>
              </a:spcAft>
            </a:pPr>
            <a:r>
              <a:rPr sz="1600" b="1">
                <a:solidFill>
                  <a:srgbClr val="2E86AB"/>
                </a:solidFill>
                <a:latin typeface="Calibri"/>
              </a:rPr>
              <a:t>▸ </a:t>
            </a:r>
            <a:r>
              <a:rPr sz="1600" b="1">
                <a:solidFill>
                  <a:srgbClr val="1F4E79"/>
                </a:solidFill>
                <a:latin typeface="Calibri"/>
              </a:rPr>
              <a:t>Google Scholar</a:t>
            </a:r>
            <a:r>
              <a:rPr sz="1600">
                <a:solidFill>
                  <a:srgbClr val="303030"/>
                </a:solidFill>
                <a:latin typeface="Calibri"/>
              </a:rPr>
              <a:t/>
            </a:r>
          </a:p>
          <a:p>
            <a:pPr lvl="1">
              <a:lnSpc>
                <a:spcPct val="106000"/>
              </a:lnSpc>
              <a:spcAft>
                <a:spcPts val="600"/>
              </a:spcAft>
            </a:pPr>
            <a:r>
              <a:rPr sz="1500" b="0">
                <a:solidFill>
                  <a:srgbClr val="555555"/>
                </a:solidFill>
                <a:latin typeface="Calibri"/>
              </a:rPr>
              <a:t>– </a:t>
            </a:r>
            <a:r>
              <a:rPr sz="1600">
                <a:solidFill>
                  <a:srgbClr val="303030"/>
                </a:solidFill>
                <a:latin typeface="Calibri"/>
              </a:rPr>
              <a:t>широкий охват, «цитированные работы» и версии документов; осторожно с качеством.</a:t>
            </a:r>
          </a:p>
          <a:p>
            <a:pPr>
              <a:lnSpc>
                <a:spcPct val="106000"/>
              </a:lnSpc>
              <a:spcAft>
                <a:spcPts val="600"/>
              </a:spcAft>
            </a:pPr>
            <a:r>
              <a:rPr sz="1600" b="1">
                <a:solidFill>
                  <a:srgbClr val="2E86AB"/>
                </a:solidFill>
                <a:latin typeface="Calibri"/>
              </a:rPr>
              <a:t>▸ </a:t>
            </a:r>
            <a:r>
              <a:rPr sz="1600" b="1">
                <a:solidFill>
                  <a:srgbClr val="1F4E79"/>
                </a:solidFill>
                <a:latin typeface="Calibri"/>
              </a:rPr>
              <a:t>Платформы издателей</a:t>
            </a:r>
            <a:r>
              <a:rPr sz="1600">
                <a:solidFill>
                  <a:srgbClr val="303030"/>
                </a:solidFill>
                <a:latin typeface="Calibri"/>
              </a:rPr>
              <a:t/>
            </a:r>
          </a:p>
          <a:p>
            <a:pPr lvl="1">
              <a:lnSpc>
                <a:spcPct val="106000"/>
              </a:lnSpc>
              <a:spcAft>
                <a:spcPts val="600"/>
              </a:spcAft>
            </a:pPr>
            <a:r>
              <a:rPr sz="1500" b="0">
                <a:solidFill>
                  <a:srgbClr val="555555"/>
                </a:solidFill>
                <a:latin typeface="Calibri"/>
              </a:rPr>
              <a:t>– </a:t>
            </a:r>
            <a:r>
              <a:rPr sz="1600">
                <a:solidFill>
                  <a:srgbClr val="303030"/>
                </a:solidFill>
                <a:latin typeface="Calibri"/>
              </a:rPr>
              <a:t>ScienceDirect, SpringerLink, IEEE Xplore, ACM DL — полные тексты по подписке.</a:t>
            </a:r>
          </a:p>
          <a:p>
            <a:pPr>
              <a:lnSpc>
                <a:spcPct val="106000"/>
              </a:lnSpc>
              <a:spcAft>
                <a:spcPts val="600"/>
              </a:spcAft>
            </a:pPr>
            <a:r>
              <a:rPr sz="1600" b="1">
                <a:solidFill>
                  <a:srgbClr val="2E86AB"/>
                </a:solidFill>
                <a:latin typeface="Calibri"/>
              </a:rPr>
              <a:t>▸ </a:t>
            </a:r>
            <a:r>
              <a:rPr sz="1600" b="1">
                <a:solidFill>
                  <a:srgbClr val="1F4E79"/>
                </a:solidFill>
                <a:latin typeface="Calibri"/>
              </a:rPr>
              <a:t>DOAJ, CORE, OpenAlex</a:t>
            </a:r>
            <a:r>
              <a:rPr sz="1600">
                <a:solidFill>
                  <a:srgbClr val="303030"/>
                </a:solidFill>
                <a:latin typeface="Calibri"/>
              </a:rPr>
              <a:t/>
            </a:r>
          </a:p>
          <a:p>
            <a:pPr lvl="1">
              <a:lnSpc>
                <a:spcPct val="106000"/>
              </a:lnSpc>
              <a:spcAft>
                <a:spcPts val="600"/>
              </a:spcAft>
            </a:pPr>
            <a:r>
              <a:rPr sz="1500" b="0">
                <a:solidFill>
                  <a:srgbClr val="555555"/>
                </a:solidFill>
                <a:latin typeface="Calibri"/>
              </a:rPr>
              <a:t>– </a:t>
            </a:r>
            <a:r>
              <a:rPr sz="1600">
                <a:solidFill>
                  <a:srgbClr val="303030"/>
                </a:solidFill>
                <a:latin typeface="Calibri"/>
              </a:rPr>
              <a:t>открытый доступ; OpenAlex — бесплатный граф публикаций и цитирований.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51560"/>
            <a:ext cx="12191695" cy="54864"/>
          </a:xfrm>
          <a:prstGeom prst="rect">
            <a:avLst/>
          </a:prstGeom>
          <a:solidFill>
            <a:srgbClr val="E8A0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164592"/>
            <a:ext cx="1115568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FFFFFF"/>
                </a:solidFill>
                <a:latin typeface="Calibri"/>
              </a:rPr>
              <a:t>Российские базы данных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417320"/>
            <a:ext cx="110642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555555"/>
                </a:solidFill>
                <a:latin typeface="Calibri"/>
              </a:rPr>
              <a:t>Российские публикации обязательны для тем с локальным контекстом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920240"/>
            <a:ext cx="5486400" cy="45720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938528"/>
            <a:ext cx="5212080" cy="42062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FFFFFF"/>
                </a:solidFill>
                <a:latin typeface="Calibri"/>
              </a:rPr>
              <a:t>Научное цитирование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2514600"/>
            <a:ext cx="5303520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Aft>
                <a:spcPts val="600"/>
              </a:spcAft>
            </a:pPr>
            <a:r>
              <a:rPr sz="1600" b="1">
                <a:solidFill>
                  <a:srgbClr val="2E86AB"/>
                </a:solidFill>
                <a:latin typeface="Calibri"/>
              </a:rPr>
              <a:t>▸ </a:t>
            </a:r>
            <a:r>
              <a:rPr sz="1600" b="1">
                <a:solidFill>
                  <a:srgbClr val="1F4E79"/>
                </a:solidFill>
                <a:latin typeface="Calibri"/>
              </a:rPr>
              <a:t>eLibrary.ru (РИНЦ)</a:t>
            </a:r>
            <a:r>
              <a:rPr sz="1600">
                <a:solidFill>
                  <a:srgbClr val="303030"/>
                </a:solidFill>
                <a:latin typeface="Calibri"/>
              </a:rPr>
              <a:t/>
            </a:r>
          </a:p>
          <a:p>
            <a:pPr lvl="1">
              <a:lnSpc>
                <a:spcPct val="106000"/>
              </a:lnSpc>
              <a:spcAft>
                <a:spcPts val="600"/>
              </a:spcAft>
            </a:pPr>
            <a:r>
              <a:rPr sz="1500" b="0">
                <a:solidFill>
                  <a:srgbClr val="555555"/>
                </a:solidFill>
                <a:latin typeface="Calibri"/>
              </a:rPr>
              <a:t>– </a:t>
            </a:r>
            <a:r>
              <a:rPr sz="1600">
                <a:solidFill>
                  <a:srgbClr val="303030"/>
                </a:solidFill>
                <a:latin typeface="Calibri"/>
              </a:rPr>
              <a:t>российский индекс цитирования; публикационная активность авторов и организаций.</a:t>
            </a:r>
          </a:p>
          <a:p>
            <a:pPr>
              <a:lnSpc>
                <a:spcPct val="106000"/>
              </a:lnSpc>
              <a:spcAft>
                <a:spcPts val="600"/>
              </a:spcAft>
            </a:pPr>
            <a:r>
              <a:rPr sz="1600" b="1">
                <a:solidFill>
                  <a:srgbClr val="2E86AB"/>
                </a:solidFill>
                <a:latin typeface="Calibri"/>
              </a:rPr>
              <a:t>▸ </a:t>
            </a:r>
            <a:r>
              <a:rPr sz="1600" b="1">
                <a:solidFill>
                  <a:srgbClr val="1F4E79"/>
                </a:solidFill>
                <a:latin typeface="Calibri"/>
              </a:rPr>
              <a:t>КиберЛенинка</a:t>
            </a:r>
            <a:r>
              <a:rPr sz="1600">
                <a:solidFill>
                  <a:srgbClr val="303030"/>
                </a:solidFill>
                <a:latin typeface="Calibri"/>
              </a:rPr>
              <a:t/>
            </a:r>
          </a:p>
          <a:p>
            <a:pPr lvl="1">
              <a:lnSpc>
                <a:spcPct val="106000"/>
              </a:lnSpc>
              <a:spcAft>
                <a:spcPts val="600"/>
              </a:spcAft>
            </a:pPr>
            <a:r>
              <a:rPr sz="1500" b="0">
                <a:solidFill>
                  <a:srgbClr val="555555"/>
                </a:solidFill>
                <a:latin typeface="Calibri"/>
              </a:rPr>
              <a:t>– </a:t>
            </a:r>
            <a:r>
              <a:rPr sz="1600">
                <a:solidFill>
                  <a:srgbClr val="303030"/>
                </a:solidFill>
                <a:latin typeface="Calibri"/>
              </a:rPr>
              <a:t>открытый доступ к полным текстам научных журналов.</a:t>
            </a:r>
          </a:p>
          <a:p>
            <a:pPr>
              <a:lnSpc>
                <a:spcPct val="106000"/>
              </a:lnSpc>
              <a:spcAft>
                <a:spcPts val="600"/>
              </a:spcAft>
            </a:pPr>
            <a:r>
              <a:rPr sz="1600" b="1">
                <a:solidFill>
                  <a:srgbClr val="2E86AB"/>
                </a:solidFill>
                <a:latin typeface="Calibri"/>
              </a:rPr>
              <a:t>▸ </a:t>
            </a:r>
            <a:r>
              <a:rPr sz="1600" b="1">
                <a:solidFill>
                  <a:srgbClr val="1F4E79"/>
                </a:solidFill>
                <a:latin typeface="Calibri"/>
              </a:rPr>
              <a:t>РГБ / диссертационные фонды</a:t>
            </a:r>
            <a:r>
              <a:rPr sz="1600">
                <a:solidFill>
                  <a:srgbClr val="303030"/>
                </a:solidFill>
                <a:latin typeface="Calibri"/>
              </a:rPr>
              <a:t/>
            </a:r>
          </a:p>
          <a:p>
            <a:pPr lvl="1">
              <a:lnSpc>
                <a:spcPct val="106000"/>
              </a:lnSpc>
              <a:spcAft>
                <a:spcPts val="600"/>
              </a:spcAft>
            </a:pPr>
            <a:r>
              <a:rPr sz="1500" b="0">
                <a:solidFill>
                  <a:srgbClr val="555555"/>
                </a:solidFill>
                <a:latin typeface="Calibri"/>
              </a:rPr>
              <a:t>– </a:t>
            </a:r>
            <a:r>
              <a:rPr sz="1600">
                <a:solidFill>
                  <a:srgbClr val="303030"/>
                </a:solidFill>
                <a:latin typeface="Calibri"/>
              </a:rPr>
              <a:t>каталоги, электронные библиотеки, диссертации и авторефераты.</a:t>
            </a:r>
          </a:p>
        </p:txBody>
      </p:sp>
      <p:sp>
        <p:nvSpPr>
          <p:cNvPr id="9" name="Rectangle 8"/>
          <p:cNvSpPr/>
          <p:nvPr/>
        </p:nvSpPr>
        <p:spPr>
          <a:xfrm>
            <a:off x="6217920" y="1920240"/>
            <a:ext cx="5486400" cy="45720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55080" y="1938528"/>
            <a:ext cx="5212080" cy="42062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FFFFFF"/>
                </a:solidFill>
                <a:latin typeface="Calibri"/>
              </a:rPr>
              <a:t>Электронные библиотеки и ЭБС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09360" y="2514600"/>
            <a:ext cx="5303520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Aft>
                <a:spcPts val="600"/>
              </a:spcAft>
            </a:pPr>
            <a:r>
              <a:rPr sz="1600" b="1">
                <a:solidFill>
                  <a:srgbClr val="2E86AB"/>
                </a:solidFill>
                <a:latin typeface="Calibri"/>
              </a:rPr>
              <a:t>▸ </a:t>
            </a:r>
            <a:r>
              <a:rPr sz="1600" b="1">
                <a:solidFill>
                  <a:srgbClr val="1F4E79"/>
                </a:solidFill>
                <a:latin typeface="Calibri"/>
              </a:rPr>
              <a:t>ЭБС: Юрайт, Znanium, Лань</a:t>
            </a:r>
            <a:r>
              <a:rPr sz="1600">
                <a:solidFill>
                  <a:srgbClr val="303030"/>
                </a:solidFill>
                <a:latin typeface="Calibri"/>
              </a:rPr>
              <a:t/>
            </a:r>
          </a:p>
          <a:p>
            <a:pPr lvl="1">
              <a:lnSpc>
                <a:spcPct val="106000"/>
              </a:lnSpc>
              <a:spcAft>
                <a:spcPts val="600"/>
              </a:spcAft>
            </a:pPr>
            <a:r>
              <a:rPr sz="1500" b="0">
                <a:solidFill>
                  <a:srgbClr val="555555"/>
                </a:solidFill>
                <a:latin typeface="Calibri"/>
              </a:rPr>
              <a:t>– </a:t>
            </a:r>
            <a:r>
              <a:rPr sz="1600">
                <a:solidFill>
                  <a:srgbClr val="303030"/>
                </a:solidFill>
                <a:latin typeface="Calibri"/>
              </a:rPr>
              <a:t>учебники и монографии по подписке вуза.</a:t>
            </a:r>
          </a:p>
          <a:p>
            <a:pPr>
              <a:lnSpc>
                <a:spcPct val="106000"/>
              </a:lnSpc>
              <a:spcAft>
                <a:spcPts val="600"/>
              </a:spcAft>
            </a:pPr>
            <a:r>
              <a:rPr sz="1600" b="1">
                <a:solidFill>
                  <a:srgbClr val="2E86AB"/>
                </a:solidFill>
                <a:latin typeface="Calibri"/>
              </a:rPr>
              <a:t>▸ </a:t>
            </a:r>
            <a:r>
              <a:rPr sz="1600" b="1">
                <a:solidFill>
                  <a:srgbClr val="1F4E79"/>
                </a:solidFill>
                <a:latin typeface="Calibri"/>
              </a:rPr>
              <a:t>Порталы открытого доступа</a:t>
            </a:r>
            <a:r>
              <a:rPr sz="1600">
                <a:solidFill>
                  <a:srgbClr val="303030"/>
                </a:solidFill>
                <a:latin typeface="Calibri"/>
              </a:rPr>
              <a:t/>
            </a:r>
          </a:p>
          <a:p>
            <a:pPr lvl="1">
              <a:lnSpc>
                <a:spcPct val="106000"/>
              </a:lnSpc>
              <a:spcAft>
                <a:spcPts val="600"/>
              </a:spcAft>
            </a:pPr>
            <a:r>
              <a:rPr sz="1500" b="0">
                <a:solidFill>
                  <a:srgbClr val="555555"/>
                </a:solidFill>
                <a:latin typeface="Calibri"/>
              </a:rPr>
              <a:t>– </a:t>
            </a:r>
            <a:r>
              <a:rPr sz="1600">
                <a:solidFill>
                  <a:srgbClr val="303030"/>
                </a:solidFill>
                <a:latin typeface="Calibri"/>
              </a:rPr>
              <a:t>отечественные журналы с открытыми полными текстами.</a:t>
            </a:r>
          </a:p>
          <a:p>
            <a:pPr>
              <a:lnSpc>
                <a:spcPct val="106000"/>
              </a:lnSpc>
              <a:spcAft>
                <a:spcPts val="600"/>
              </a:spcAft>
            </a:pPr>
            <a:r>
              <a:rPr sz="1600" b="1">
                <a:solidFill>
                  <a:srgbClr val="2E86AB"/>
                </a:solidFill>
                <a:latin typeface="Calibri"/>
              </a:rPr>
              <a:t>▸ </a:t>
            </a:r>
            <a:r>
              <a:rPr sz="1600" b="1">
                <a:solidFill>
                  <a:srgbClr val="1F4E79"/>
                </a:solidFill>
                <a:latin typeface="Calibri"/>
              </a:rPr>
              <a:t>Совет:</a:t>
            </a:r>
            <a:r>
              <a:rPr sz="1600">
                <a:solidFill>
                  <a:srgbClr val="303030"/>
                </a:solidFill>
                <a:latin typeface="Calibri"/>
              </a:rPr>
              <a:t/>
            </a:r>
          </a:p>
          <a:p>
            <a:pPr lvl="1">
              <a:lnSpc>
                <a:spcPct val="106000"/>
              </a:lnSpc>
              <a:spcAft>
                <a:spcPts val="600"/>
              </a:spcAft>
            </a:pPr>
            <a:r>
              <a:rPr sz="1500" b="0">
                <a:solidFill>
                  <a:srgbClr val="555555"/>
                </a:solidFill>
                <a:latin typeface="Calibri"/>
              </a:rPr>
              <a:t>– </a:t>
            </a:r>
            <a:r>
              <a:rPr sz="1600">
                <a:solidFill>
                  <a:srgbClr val="303030"/>
                </a:solidFill>
                <a:latin typeface="Calibri"/>
              </a:rPr>
              <a:t>комбинируйте международные и российские базы — пересечение даёт лучшую полноту.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914400"/>
            <a:ext cx="2743200" cy="1828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0" b="1">
                <a:solidFill>
                  <a:srgbClr val="2E86AB"/>
                </a:solidFill>
                <a:latin typeface="Calibri"/>
              </a:rPr>
              <a:t>03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834640"/>
            <a:ext cx="10058400" cy="2286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600" b="1">
                <a:solidFill>
                  <a:srgbClr val="1F4E79"/>
                </a:solidFill>
                <a:latin typeface="Calibri"/>
              </a:rPr>
              <a:t>Правила построения поискового запроса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51560"/>
            <a:ext cx="12191695" cy="54864"/>
          </a:xfrm>
          <a:prstGeom prst="rect">
            <a:avLst/>
          </a:prstGeom>
          <a:solidFill>
            <a:srgbClr val="E8A0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164592"/>
            <a:ext cx="1115568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FFFFFF"/>
                </a:solidFill>
                <a:latin typeface="Calibri"/>
              </a:rPr>
              <a:t>Булевы операторы и приоритет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417320"/>
            <a:ext cx="1106424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555555"/>
                </a:solidFill>
                <a:latin typeface="Calibri"/>
              </a:rPr>
              <a:t>Шаблон запроса: (синонимы понятия 1) AND (синонимы понятия 2) AND …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965960"/>
            <a:ext cx="11109960" cy="4526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900" b="1">
                <a:solidFill>
                  <a:srgbClr val="2E86AB"/>
                </a:solidFill>
                <a:latin typeface="Calibri"/>
              </a:rPr>
              <a:t>▸ </a:t>
            </a:r>
            <a:r>
              <a:rPr sz="1900" b="1">
                <a:solidFill>
                  <a:srgbClr val="1F4E79"/>
                </a:solidFill>
                <a:latin typeface="Calibri"/>
              </a:rPr>
              <a:t>AND — пересечение: </a:t>
            </a:r>
            <a:r>
              <a:rPr sz="1900">
                <a:solidFill>
                  <a:srgbClr val="222222"/>
                </a:solidFill>
                <a:latin typeface="Calibri"/>
              </a:rPr>
              <a:t/>
            </a:r>
          </a:p>
          <a:p>
            <a:pPr lvl="1">
              <a:lnSpc>
                <a:spcPct val="108000"/>
              </a:lnSpc>
              <a:spcAft>
                <a:spcPts val="400"/>
              </a:spcAft>
            </a:pPr>
            <a:r>
              <a:rPr sz="1600">
                <a:solidFill>
                  <a:srgbClr val="555555"/>
                </a:solidFill>
                <a:latin typeface="Calibri"/>
              </a:rPr>
              <a:t>– </a:t>
            </a:r>
            <a:r>
              <a:rPr sz="1600">
                <a:solidFill>
                  <a:srgbClr val="333333"/>
                </a:solidFill>
                <a:latin typeface="Calibri"/>
              </a:rPr>
              <a:t>«искусственный интеллект» AND «медицинская диагностика» (сужает выдачу).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900" b="1">
                <a:solidFill>
                  <a:srgbClr val="2E86AB"/>
                </a:solidFill>
                <a:latin typeface="Calibri"/>
              </a:rPr>
              <a:t>▸ </a:t>
            </a:r>
            <a:r>
              <a:rPr sz="1900" b="1">
                <a:solidFill>
                  <a:srgbClr val="1F4E79"/>
                </a:solidFill>
                <a:latin typeface="Calibri"/>
              </a:rPr>
              <a:t>OR — объединение синонимов: </a:t>
            </a:r>
            <a:r>
              <a:rPr sz="1900">
                <a:solidFill>
                  <a:srgbClr val="222222"/>
                </a:solidFill>
                <a:latin typeface="Calibri"/>
              </a:rPr>
              <a:t/>
            </a:r>
          </a:p>
          <a:p>
            <a:pPr lvl="1">
              <a:lnSpc>
                <a:spcPct val="108000"/>
              </a:lnSpc>
              <a:spcAft>
                <a:spcPts val="400"/>
              </a:spcAft>
            </a:pPr>
            <a:r>
              <a:rPr sz="1600">
                <a:solidFill>
                  <a:srgbClr val="555555"/>
                </a:solidFill>
                <a:latin typeface="Calibri"/>
              </a:rPr>
              <a:t>– </a:t>
            </a:r>
            <a:r>
              <a:rPr sz="1600">
                <a:solidFill>
                  <a:srgbClr val="333333"/>
                </a:solidFill>
                <a:latin typeface="Calibri"/>
              </a:rPr>
              <a:t>AI OR «machine learning» OR «нейросети» (расширяет выдачу).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900" b="1">
                <a:solidFill>
                  <a:srgbClr val="2E86AB"/>
                </a:solidFill>
                <a:latin typeface="Calibri"/>
              </a:rPr>
              <a:t>▸ </a:t>
            </a:r>
            <a:r>
              <a:rPr sz="1900" b="1">
                <a:solidFill>
                  <a:srgbClr val="1F4E79"/>
                </a:solidFill>
                <a:latin typeface="Calibri"/>
              </a:rPr>
              <a:t>NOT — исключение (осторожно): </a:t>
            </a:r>
            <a:r>
              <a:rPr sz="1900">
                <a:solidFill>
                  <a:srgbClr val="222222"/>
                </a:solidFill>
                <a:latin typeface="Calibri"/>
              </a:rPr>
              <a:t/>
            </a:r>
          </a:p>
          <a:p>
            <a:pPr lvl="1">
              <a:lnSpc>
                <a:spcPct val="108000"/>
              </a:lnSpc>
              <a:spcAft>
                <a:spcPts val="400"/>
              </a:spcAft>
            </a:pPr>
            <a:r>
              <a:rPr sz="1600">
                <a:solidFill>
                  <a:srgbClr val="555555"/>
                </a:solidFill>
                <a:latin typeface="Calibri"/>
              </a:rPr>
              <a:t>– </a:t>
            </a:r>
            <a:r>
              <a:rPr sz="1600">
                <a:solidFill>
                  <a:srgbClr val="333333"/>
                </a:solidFill>
                <a:latin typeface="Calibri"/>
              </a:rPr>
              <a:t>«jaguar NOT car» — отсекает нежелательные значения слова.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900" b="1">
                <a:solidFill>
                  <a:srgbClr val="2E86AB"/>
                </a:solidFill>
                <a:latin typeface="Calibri"/>
              </a:rPr>
              <a:t>▸ </a:t>
            </a:r>
            <a:r>
              <a:rPr sz="1900" b="1">
                <a:solidFill>
                  <a:srgbClr val="1F4E79"/>
                </a:solidFill>
                <a:latin typeface="Calibri"/>
              </a:rPr>
              <a:t>Скобки задают приоритет: </a:t>
            </a:r>
            <a:r>
              <a:rPr sz="1900">
                <a:solidFill>
                  <a:srgbClr val="222222"/>
                </a:solidFill>
                <a:latin typeface="Calibri"/>
              </a:rPr>
              <a:t/>
            </a:r>
          </a:p>
          <a:p>
            <a:pPr lvl="1">
              <a:lnSpc>
                <a:spcPct val="108000"/>
              </a:lnSpc>
              <a:spcAft>
                <a:spcPts val="400"/>
              </a:spcAft>
            </a:pPr>
            <a:r>
              <a:rPr sz="1600">
                <a:solidFill>
                  <a:srgbClr val="555555"/>
                </a:solidFill>
                <a:latin typeface="Calibri"/>
              </a:rPr>
              <a:t>– </a:t>
            </a:r>
            <a:r>
              <a:rPr sz="1600">
                <a:solidFill>
                  <a:srgbClr val="333333"/>
                </a:solidFill>
                <a:latin typeface="Calibri"/>
              </a:rPr>
              <a:t>(AI OR «machine learning») AND (диагностика OR скрининг).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900" b="1">
                <a:solidFill>
                  <a:srgbClr val="2E86AB"/>
                </a:solidFill>
                <a:latin typeface="Calibri"/>
              </a:rPr>
              <a:t>▸ </a:t>
            </a:r>
            <a:r>
              <a:rPr sz="1900">
                <a:solidFill>
                  <a:srgbClr val="222222"/>
                </a:solidFill>
                <a:latin typeface="Calibri"/>
              </a:rPr>
              <a:t>Порядок выполнения: NOT → AND → OR; скобки выполняются первыми.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51560"/>
            <a:ext cx="12191695" cy="54864"/>
          </a:xfrm>
          <a:prstGeom prst="rect">
            <a:avLst/>
          </a:prstGeom>
          <a:solidFill>
            <a:srgbClr val="E8A0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164592"/>
            <a:ext cx="1115568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FFFFFF"/>
                </a:solidFill>
                <a:latin typeface="Calibri"/>
              </a:rPr>
              <a:t>Сокращения, поля поиска и точные фразы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417320"/>
            <a:ext cx="1106424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555555"/>
                </a:solidFill>
                <a:latin typeface="Calibri"/>
              </a:rPr>
              <a:t>Один и тот же запрос в разных базах надо адаптировать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965960"/>
            <a:ext cx="11109960" cy="4526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900" b="1">
                <a:solidFill>
                  <a:srgbClr val="2E86AB"/>
                </a:solidFill>
                <a:latin typeface="Calibri"/>
              </a:rPr>
              <a:t>▸ </a:t>
            </a:r>
            <a:r>
              <a:rPr sz="1900" b="1">
                <a:solidFill>
                  <a:srgbClr val="1F4E79"/>
                </a:solidFill>
                <a:latin typeface="Calibri"/>
              </a:rPr>
              <a:t>Точная фраза в кавычках: </a:t>
            </a:r>
            <a:r>
              <a:rPr sz="1900">
                <a:solidFill>
                  <a:srgbClr val="222222"/>
                </a:solidFill>
                <a:latin typeface="Calibri"/>
              </a:rPr>
              <a:t/>
            </a:r>
          </a:p>
          <a:p>
            <a:pPr lvl="1">
              <a:lnSpc>
                <a:spcPct val="108000"/>
              </a:lnSpc>
              <a:spcAft>
                <a:spcPts val="400"/>
              </a:spcAft>
            </a:pPr>
            <a:r>
              <a:rPr sz="1600">
                <a:solidFill>
                  <a:srgbClr val="555555"/>
                </a:solidFill>
                <a:latin typeface="Calibri"/>
              </a:rPr>
              <a:t>– </a:t>
            </a:r>
            <a:r>
              <a:rPr sz="1600">
                <a:solidFill>
                  <a:srgbClr val="333333"/>
                </a:solidFill>
                <a:latin typeface="Calibri"/>
              </a:rPr>
              <a:t>«deep learning» ищется как единое словосочетание.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900" b="1">
                <a:solidFill>
                  <a:srgbClr val="2E86AB"/>
                </a:solidFill>
                <a:latin typeface="Calibri"/>
              </a:rPr>
              <a:t>▸ </a:t>
            </a:r>
            <a:r>
              <a:rPr sz="1900" b="1">
                <a:solidFill>
                  <a:srgbClr val="1F4E79"/>
                </a:solidFill>
                <a:latin typeface="Calibri"/>
              </a:rPr>
              <a:t>Усечение (транкация): </a:t>
            </a:r>
            <a:r>
              <a:rPr sz="1900">
                <a:solidFill>
                  <a:srgbClr val="222222"/>
                </a:solidFill>
                <a:latin typeface="Calibri"/>
              </a:rPr>
              <a:t/>
            </a:r>
          </a:p>
          <a:p>
            <a:pPr lvl="1">
              <a:lnSpc>
                <a:spcPct val="108000"/>
              </a:lnSpc>
              <a:spcAft>
                <a:spcPts val="400"/>
              </a:spcAft>
            </a:pPr>
            <a:r>
              <a:rPr sz="1600">
                <a:solidFill>
                  <a:srgbClr val="555555"/>
                </a:solidFill>
                <a:latin typeface="Calibri"/>
              </a:rPr>
              <a:t>– </a:t>
            </a:r>
            <a:r>
              <a:rPr sz="1600">
                <a:solidFill>
                  <a:srgbClr val="333333"/>
                </a:solidFill>
                <a:latin typeface="Calibri"/>
              </a:rPr>
              <a:t>comput* → computer, computing, computation (в большинстве баз — * или $).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900" b="1">
                <a:solidFill>
                  <a:srgbClr val="2E86AB"/>
                </a:solidFill>
                <a:latin typeface="Calibri"/>
              </a:rPr>
              <a:t>▸ </a:t>
            </a:r>
            <a:r>
              <a:rPr sz="1900" b="1">
                <a:solidFill>
                  <a:srgbClr val="1F4E79"/>
                </a:solidFill>
                <a:latin typeface="Calibri"/>
              </a:rPr>
              <a:t>Подстановочный знак: </a:t>
            </a:r>
            <a:r>
              <a:rPr sz="1900">
                <a:solidFill>
                  <a:srgbClr val="222222"/>
                </a:solidFill>
                <a:latin typeface="Calibri"/>
              </a:rPr>
              <a:t/>
            </a:r>
          </a:p>
          <a:p>
            <a:pPr lvl="1">
              <a:lnSpc>
                <a:spcPct val="108000"/>
              </a:lnSpc>
              <a:spcAft>
                <a:spcPts val="400"/>
              </a:spcAft>
            </a:pPr>
            <a:r>
              <a:rPr sz="1600">
                <a:solidFill>
                  <a:srgbClr val="555555"/>
                </a:solidFill>
                <a:latin typeface="Calibri"/>
              </a:rPr>
              <a:t>– </a:t>
            </a:r>
            <a:r>
              <a:rPr sz="1600">
                <a:solidFill>
                  <a:srgbClr val="333333"/>
                </a:solidFill>
                <a:latin typeface="Calibri"/>
              </a:rPr>
              <a:t>wom?n → woman, women.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900" b="1">
                <a:solidFill>
                  <a:srgbClr val="2E86AB"/>
                </a:solidFill>
                <a:latin typeface="Calibri"/>
              </a:rPr>
              <a:t>▸ </a:t>
            </a:r>
            <a:r>
              <a:rPr sz="1900" b="1">
                <a:solidFill>
                  <a:srgbClr val="1F4E79"/>
                </a:solidFill>
                <a:latin typeface="Calibri"/>
              </a:rPr>
              <a:t>Поля поиска (search fields):</a:t>
            </a:r>
            <a:r>
              <a:rPr sz="1900">
                <a:solidFill>
                  <a:srgbClr val="222222"/>
                </a:solidFill>
                <a:latin typeface="Calibri"/>
              </a:rPr>
              <a:t/>
            </a:r>
          </a:p>
          <a:p>
            <a:pPr lvl="1">
              <a:lnSpc>
                <a:spcPct val="108000"/>
              </a:lnSpc>
              <a:spcAft>
                <a:spcPts val="400"/>
              </a:spcAft>
            </a:pPr>
            <a:r>
              <a:rPr sz="1600">
                <a:solidFill>
                  <a:srgbClr val="555555"/>
                </a:solidFill>
                <a:latin typeface="Calibri"/>
              </a:rPr>
              <a:t>– </a:t>
            </a:r>
            <a:r>
              <a:rPr sz="1600">
                <a:solidFill>
                  <a:srgbClr val="333333"/>
                </a:solidFill>
                <a:latin typeface="Calibri"/>
              </a:rPr>
              <a:t>TITLE-ABS-KEY (Scopus), TS= (Web of Science), [Title/Abstract] (PubMed), ВК= (eLibrary);</a:t>
            </a:r>
          </a:p>
          <a:p>
            <a:pPr lvl="1">
              <a:lnSpc>
                <a:spcPct val="108000"/>
              </a:lnSpc>
              <a:spcAft>
                <a:spcPts val="400"/>
              </a:spcAft>
            </a:pPr>
            <a:r>
              <a:rPr sz="1600">
                <a:solidFill>
                  <a:srgbClr val="555555"/>
                </a:solidFill>
                <a:latin typeface="Calibri"/>
              </a:rPr>
              <a:t>– </a:t>
            </a:r>
            <a:r>
              <a:rPr sz="1600">
                <a:solidFill>
                  <a:srgbClr val="333333"/>
                </a:solidFill>
                <a:latin typeface="Calibri"/>
              </a:rPr>
              <a:t>поиск по заглавию даёт высокую точность, по теме/ключевым словам — полноту.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900" b="1">
                <a:solidFill>
                  <a:srgbClr val="2E86AB"/>
                </a:solidFill>
                <a:latin typeface="Calibri"/>
              </a:rPr>
              <a:t>▸ </a:t>
            </a:r>
            <a:r>
              <a:rPr sz="1900" b="1">
                <a:solidFill>
                  <a:srgbClr val="1F4E79"/>
                </a:solidFill>
                <a:latin typeface="Calibri"/>
              </a:rPr>
              <a:t>Близость слов (proximity): </a:t>
            </a:r>
            <a:r>
              <a:rPr sz="1900">
                <a:solidFill>
                  <a:srgbClr val="222222"/>
                </a:solidFill>
                <a:latin typeface="Calibri"/>
              </a:rPr>
              <a:t/>
            </a:r>
          </a:p>
          <a:p>
            <a:pPr lvl="1">
              <a:lnSpc>
                <a:spcPct val="108000"/>
              </a:lnSpc>
              <a:spcAft>
                <a:spcPts val="400"/>
              </a:spcAft>
            </a:pPr>
            <a:r>
              <a:rPr sz="1600">
                <a:solidFill>
                  <a:srgbClr val="555555"/>
                </a:solidFill>
                <a:latin typeface="Calibri"/>
              </a:rPr>
              <a:t>– </a:t>
            </a:r>
            <a:r>
              <a:rPr sz="1600">
                <a:solidFill>
                  <a:srgbClr val="333333"/>
                </a:solidFill>
                <a:latin typeface="Calibri"/>
              </a:rPr>
              <a:t>NEAR/n (Scopus, WoS) — слова в пределах n слов друг от друга.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900" b="1">
                <a:solidFill>
                  <a:srgbClr val="2E86AB"/>
                </a:solidFill>
                <a:latin typeface="Calibri"/>
              </a:rPr>
              <a:t>▸ </a:t>
            </a:r>
            <a:r>
              <a:rPr sz="1900">
                <a:solidFill>
                  <a:srgbClr val="222222"/>
                </a:solidFill>
                <a:latin typeface="Calibri"/>
              </a:rPr>
              <a:t>Проверяйте синтаксис конкретной базы: операторы отличаются.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914400"/>
            <a:ext cx="2743200" cy="1828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0" b="1">
                <a:solidFill>
                  <a:srgbClr val="2E86AB"/>
                </a:solidFill>
                <a:latin typeface="Calibri"/>
              </a:rPr>
              <a:t>04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834640"/>
            <a:ext cx="10058400" cy="2286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600" b="1">
                <a:solidFill>
                  <a:srgbClr val="1F4E79"/>
                </a:solidFill>
                <a:latin typeface="Calibri"/>
              </a:rPr>
              <a:t>Стратегия поиска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51560"/>
            <a:ext cx="12191695" cy="54864"/>
          </a:xfrm>
          <a:prstGeom prst="rect">
            <a:avLst/>
          </a:prstGeom>
          <a:solidFill>
            <a:srgbClr val="E8A0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164592"/>
            <a:ext cx="1115568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FFFFFF"/>
                </a:solidFill>
                <a:latin typeface="Calibri"/>
              </a:rPr>
              <a:t>Итеративный поиск: цикл «запрос → анализ → коррекция»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417320"/>
            <a:ext cx="111099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900" b="1">
                <a:solidFill>
                  <a:srgbClr val="2E86AB"/>
                </a:solidFill>
                <a:latin typeface="Calibri"/>
              </a:rPr>
              <a:t>▸ </a:t>
            </a:r>
            <a:r>
              <a:rPr sz="1900" b="1">
                <a:solidFill>
                  <a:srgbClr val="1F4E79"/>
                </a:solidFill>
                <a:latin typeface="Calibri"/>
              </a:rPr>
              <a:t>Шаг 1. Пилотный поиск</a:t>
            </a:r>
            <a:r>
              <a:rPr sz="1900">
                <a:solidFill>
                  <a:srgbClr val="222222"/>
                </a:solidFill>
                <a:latin typeface="Calibri"/>
              </a:rPr>
              <a:t/>
            </a:r>
          </a:p>
          <a:p>
            <a:pPr lvl="1">
              <a:lnSpc>
                <a:spcPct val="108000"/>
              </a:lnSpc>
              <a:spcAft>
                <a:spcPts val="400"/>
              </a:spcAft>
            </a:pPr>
            <a:r>
              <a:rPr sz="1600">
                <a:solidFill>
                  <a:srgbClr val="555555"/>
                </a:solidFill>
                <a:latin typeface="Calibri"/>
              </a:rPr>
              <a:t>– </a:t>
            </a:r>
            <a:r>
              <a:rPr sz="1600">
                <a:solidFill>
                  <a:srgbClr val="333333"/>
                </a:solidFill>
                <a:latin typeface="Calibri"/>
              </a:rPr>
              <a:t>2–3 ключевые статьи по теме, уже известные вам или рекомендованные.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900" b="1">
                <a:solidFill>
                  <a:srgbClr val="2E86AB"/>
                </a:solidFill>
                <a:latin typeface="Calibri"/>
              </a:rPr>
              <a:t>▸ </a:t>
            </a:r>
            <a:r>
              <a:rPr sz="1900" b="1">
                <a:solidFill>
                  <a:srgbClr val="1F4E79"/>
                </a:solidFill>
                <a:latin typeface="Calibri"/>
              </a:rPr>
              <a:t>Шаг 2. Извлечение терминов</a:t>
            </a:r>
            <a:r>
              <a:rPr sz="1900">
                <a:solidFill>
                  <a:srgbClr val="222222"/>
                </a:solidFill>
                <a:latin typeface="Calibri"/>
              </a:rPr>
              <a:t/>
            </a:r>
          </a:p>
          <a:p>
            <a:pPr lvl="1">
              <a:lnSpc>
                <a:spcPct val="108000"/>
              </a:lnSpc>
              <a:spcAft>
                <a:spcPts val="400"/>
              </a:spcAft>
            </a:pPr>
            <a:r>
              <a:rPr sz="1600">
                <a:solidFill>
                  <a:srgbClr val="555555"/>
                </a:solidFill>
                <a:latin typeface="Calibri"/>
              </a:rPr>
              <a:t>– </a:t>
            </a:r>
            <a:r>
              <a:rPr sz="1600">
                <a:solidFill>
                  <a:srgbClr val="333333"/>
                </a:solidFill>
                <a:latin typeface="Calibri"/>
              </a:rPr>
              <a:t>ключевые слова и термины из статей дополняют схему запроса.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900" b="1">
                <a:solidFill>
                  <a:srgbClr val="2E86AB"/>
                </a:solidFill>
                <a:latin typeface="Calibri"/>
              </a:rPr>
              <a:t>▸ </a:t>
            </a:r>
            <a:r>
              <a:rPr sz="1900" b="1">
                <a:solidFill>
                  <a:srgbClr val="1F4E79"/>
                </a:solidFill>
                <a:latin typeface="Calibri"/>
              </a:rPr>
              <a:t>Шаг 3. Основной поиск в 2–4 базах</a:t>
            </a:r>
            <a:r>
              <a:rPr sz="1900">
                <a:solidFill>
                  <a:srgbClr val="222222"/>
                </a:solidFill>
                <a:latin typeface="Calibri"/>
              </a:rPr>
              <a:t/>
            </a:r>
          </a:p>
          <a:p>
            <a:pPr lvl="1">
              <a:lnSpc>
                <a:spcPct val="108000"/>
              </a:lnSpc>
              <a:spcAft>
                <a:spcPts val="400"/>
              </a:spcAft>
            </a:pPr>
            <a:r>
              <a:rPr sz="1600">
                <a:solidFill>
                  <a:srgbClr val="555555"/>
                </a:solidFill>
                <a:latin typeface="Calibri"/>
              </a:rPr>
              <a:t>– </a:t>
            </a:r>
            <a:r>
              <a:rPr sz="1600">
                <a:solidFill>
                  <a:srgbClr val="333333"/>
                </a:solidFill>
                <a:latin typeface="Calibri"/>
              </a:rPr>
              <a:t>с сохранением полного текста запроса и даты поиска.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900" b="1">
                <a:solidFill>
                  <a:srgbClr val="2E86AB"/>
                </a:solidFill>
                <a:latin typeface="Calibri"/>
              </a:rPr>
              <a:t>▸ </a:t>
            </a:r>
            <a:r>
              <a:rPr sz="1900" b="1">
                <a:solidFill>
                  <a:srgbClr val="1F4E79"/>
                </a:solidFill>
                <a:latin typeface="Calibri"/>
              </a:rPr>
              <a:t>Шаг 4. Анализ выдачи</a:t>
            </a:r>
            <a:r>
              <a:rPr sz="1900">
                <a:solidFill>
                  <a:srgbClr val="222222"/>
                </a:solidFill>
                <a:latin typeface="Calibri"/>
              </a:rPr>
              <a:t/>
            </a:r>
          </a:p>
          <a:p>
            <a:pPr lvl="1">
              <a:lnSpc>
                <a:spcPct val="108000"/>
              </a:lnSpc>
              <a:spcAft>
                <a:spcPts val="400"/>
              </a:spcAft>
            </a:pPr>
            <a:r>
              <a:rPr sz="1600">
                <a:solidFill>
                  <a:srgbClr val="555555"/>
                </a:solidFill>
                <a:latin typeface="Calibri"/>
              </a:rPr>
              <a:t>– </a:t>
            </a:r>
            <a:r>
              <a:rPr sz="1600">
                <a:solidFill>
                  <a:srgbClr val="333333"/>
                </a:solidFill>
                <a:latin typeface="Calibri"/>
              </a:rPr>
              <a:t>слишком мало результатов → расширить (синонимы, убрать фильтры);</a:t>
            </a:r>
          </a:p>
          <a:p>
            <a:pPr lvl="1">
              <a:lnSpc>
                <a:spcPct val="108000"/>
              </a:lnSpc>
              <a:spcAft>
                <a:spcPts val="400"/>
              </a:spcAft>
            </a:pPr>
            <a:r>
              <a:rPr sz="1600">
                <a:solidFill>
                  <a:srgbClr val="555555"/>
                </a:solidFill>
                <a:latin typeface="Calibri"/>
              </a:rPr>
              <a:t>– </a:t>
            </a:r>
            <a:r>
              <a:rPr sz="1600">
                <a:solidFill>
                  <a:srgbClr val="333333"/>
                </a:solidFill>
                <a:latin typeface="Calibri"/>
              </a:rPr>
              <a:t>слишком много → сузить (поля, фильтры, дополнительные понятия).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900" b="1">
                <a:solidFill>
                  <a:srgbClr val="2E86AB"/>
                </a:solidFill>
                <a:latin typeface="Calibri"/>
              </a:rPr>
              <a:t>▸ </a:t>
            </a:r>
            <a:r>
              <a:rPr sz="1900" b="1">
                <a:solidFill>
                  <a:srgbClr val="1F4E79"/>
                </a:solidFill>
                <a:latin typeface="Calibri"/>
              </a:rPr>
              <a:t>Шаг 5. «Снежный ком» (pearl growing)</a:t>
            </a:r>
            <a:r>
              <a:rPr sz="1900">
                <a:solidFill>
                  <a:srgbClr val="222222"/>
                </a:solidFill>
                <a:latin typeface="Calibri"/>
              </a:rPr>
              <a:t/>
            </a:r>
          </a:p>
          <a:p>
            <a:pPr lvl="1">
              <a:lnSpc>
                <a:spcPct val="108000"/>
              </a:lnSpc>
              <a:spcAft>
                <a:spcPts val="400"/>
              </a:spcAft>
            </a:pPr>
            <a:r>
              <a:rPr sz="1600">
                <a:solidFill>
                  <a:srgbClr val="555555"/>
                </a:solidFill>
                <a:latin typeface="Calibri"/>
              </a:rPr>
              <a:t>– </a:t>
            </a:r>
            <a:r>
              <a:rPr sz="1600">
                <a:solidFill>
                  <a:srgbClr val="333333"/>
                </a:solidFill>
                <a:latin typeface="Calibri"/>
              </a:rPr>
              <a:t>прямой и обратный поиск по цитированиям; списки литературы найденных работ.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900" b="1">
                <a:solidFill>
                  <a:srgbClr val="2E86AB"/>
                </a:solidFill>
                <a:latin typeface="Calibri"/>
              </a:rPr>
              <a:t>▸ </a:t>
            </a:r>
            <a:r>
              <a:rPr sz="1900" b="1">
                <a:solidFill>
                  <a:srgbClr val="1F4E79"/>
                </a:solidFill>
                <a:latin typeface="Calibri"/>
              </a:rPr>
              <a:t>Шаг 6. Документирование: </a:t>
            </a:r>
            <a:r>
              <a:rPr sz="1900">
                <a:solidFill>
                  <a:srgbClr val="222222"/>
                </a:solidFill>
                <a:latin typeface="Calibri"/>
              </a:rPr>
              <a:t/>
            </a:r>
          </a:p>
          <a:p>
            <a:pPr lvl="1">
              <a:lnSpc>
                <a:spcPct val="108000"/>
              </a:lnSpc>
              <a:spcAft>
                <a:spcPts val="400"/>
              </a:spcAft>
            </a:pPr>
            <a:r>
              <a:rPr sz="1600">
                <a:solidFill>
                  <a:srgbClr val="555555"/>
                </a:solidFill>
                <a:latin typeface="Calibri"/>
              </a:rPr>
              <a:t>– </a:t>
            </a:r>
            <a:r>
              <a:rPr sz="1600">
                <a:solidFill>
                  <a:srgbClr val="333333"/>
                </a:solidFill>
                <a:latin typeface="Calibri"/>
              </a:rPr>
              <a:t>запросы, базы, даты, число найденных записей — для воспроизводимости (PRISMA).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51560"/>
            <a:ext cx="12191695" cy="54864"/>
          </a:xfrm>
          <a:prstGeom prst="rect">
            <a:avLst/>
          </a:prstGeom>
          <a:solidFill>
            <a:srgbClr val="E8A0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164592"/>
            <a:ext cx="1115568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FFFFFF"/>
                </a:solidFill>
                <a:latin typeface="Calibri"/>
              </a:rPr>
              <a:t>Фильтры и пределы выдачи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417320"/>
            <a:ext cx="1106424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555555"/>
                </a:solidFill>
                <a:latin typeface="Calibri"/>
              </a:rPr>
              <a:t>Фильтры применяйте осознанно: они могут терять релевантные работы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965960"/>
            <a:ext cx="11109960" cy="4526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900" b="1">
                <a:solidFill>
                  <a:srgbClr val="2E86AB"/>
                </a:solidFill>
                <a:latin typeface="Calibri"/>
              </a:rPr>
              <a:t>▸ </a:t>
            </a:r>
            <a:r>
              <a:rPr sz="1900" b="1">
                <a:solidFill>
                  <a:srgbClr val="1F4E79"/>
                </a:solidFill>
                <a:latin typeface="Calibri"/>
              </a:rPr>
              <a:t>Годы публикации:</a:t>
            </a:r>
            <a:r>
              <a:rPr sz="1900">
                <a:solidFill>
                  <a:srgbClr val="222222"/>
                </a:solidFill>
                <a:latin typeface="Calibri"/>
              </a:rPr>
              <a:t/>
            </a:r>
          </a:p>
          <a:p>
            <a:pPr lvl="1">
              <a:lnSpc>
                <a:spcPct val="108000"/>
              </a:lnSpc>
              <a:spcAft>
                <a:spcPts val="400"/>
              </a:spcAft>
            </a:pPr>
            <a:r>
              <a:rPr sz="1600">
                <a:solidFill>
                  <a:srgbClr val="555555"/>
                </a:solidFill>
                <a:latin typeface="Calibri"/>
              </a:rPr>
              <a:t>– </a:t>
            </a:r>
            <a:r>
              <a:rPr sz="1600">
                <a:solidFill>
                  <a:srgbClr val="333333"/>
                </a:solidFill>
                <a:latin typeface="Calibri"/>
              </a:rPr>
              <a:t>последние 5–10 лет для актуальных вопросов; классику искать отдельно.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900" b="1">
                <a:solidFill>
                  <a:srgbClr val="2E86AB"/>
                </a:solidFill>
                <a:latin typeface="Calibri"/>
              </a:rPr>
              <a:t>▸ </a:t>
            </a:r>
            <a:r>
              <a:rPr sz="1900" b="1">
                <a:solidFill>
                  <a:srgbClr val="1F4E79"/>
                </a:solidFill>
                <a:latin typeface="Calibri"/>
              </a:rPr>
              <a:t>Язык и тип документа:</a:t>
            </a:r>
            <a:r>
              <a:rPr sz="1900">
                <a:solidFill>
                  <a:srgbClr val="222222"/>
                </a:solidFill>
                <a:latin typeface="Calibri"/>
              </a:rPr>
              <a:t/>
            </a:r>
          </a:p>
          <a:p>
            <a:pPr lvl="1">
              <a:lnSpc>
                <a:spcPct val="108000"/>
              </a:lnSpc>
              <a:spcAft>
                <a:spcPts val="400"/>
              </a:spcAft>
            </a:pPr>
            <a:r>
              <a:rPr sz="1600">
                <a:solidFill>
                  <a:srgbClr val="555555"/>
                </a:solidFill>
                <a:latin typeface="Calibri"/>
              </a:rPr>
              <a:t>– </a:t>
            </a:r>
            <a:r>
              <a:rPr sz="1600">
                <a:solidFill>
                  <a:srgbClr val="333333"/>
                </a:solidFill>
                <a:latin typeface="Calibri"/>
              </a:rPr>
              <a:t>статья / обзор / конференция / глава книги; исключать editorial, retracted.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900" b="1">
                <a:solidFill>
                  <a:srgbClr val="2E86AB"/>
                </a:solidFill>
                <a:latin typeface="Calibri"/>
              </a:rPr>
              <a:t>▸ </a:t>
            </a:r>
            <a:r>
              <a:rPr sz="1900" b="1">
                <a:solidFill>
                  <a:srgbClr val="1F4E79"/>
                </a:solidFill>
                <a:latin typeface="Calibri"/>
              </a:rPr>
              <a:t>Область знаний и журналы:</a:t>
            </a:r>
            <a:r>
              <a:rPr sz="1900">
                <a:solidFill>
                  <a:srgbClr val="222222"/>
                </a:solidFill>
                <a:latin typeface="Calibri"/>
              </a:rPr>
              <a:t/>
            </a:r>
          </a:p>
          <a:p>
            <a:pPr lvl="1">
              <a:lnSpc>
                <a:spcPct val="108000"/>
              </a:lnSpc>
              <a:spcAft>
                <a:spcPts val="400"/>
              </a:spcAft>
            </a:pPr>
            <a:r>
              <a:rPr sz="1600">
                <a:solidFill>
                  <a:srgbClr val="555555"/>
                </a:solidFill>
                <a:latin typeface="Calibri"/>
              </a:rPr>
              <a:t>– </a:t>
            </a:r>
            <a:r>
              <a:rPr sz="1600">
                <a:solidFill>
                  <a:srgbClr val="333333"/>
                </a:solidFill>
                <a:latin typeface="Calibri"/>
              </a:rPr>
              <a:t>рубрики базы, конкретные журналы, индексируемые издания.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900" b="1">
                <a:solidFill>
                  <a:srgbClr val="2E86AB"/>
                </a:solidFill>
                <a:latin typeface="Calibri"/>
              </a:rPr>
              <a:t>▸ </a:t>
            </a:r>
            <a:r>
              <a:rPr sz="1900" b="1">
                <a:solidFill>
                  <a:srgbClr val="1F4E79"/>
                </a:solidFill>
                <a:latin typeface="Calibri"/>
              </a:rPr>
              <a:t>Доступность:</a:t>
            </a:r>
            <a:r>
              <a:rPr sz="1900">
                <a:solidFill>
                  <a:srgbClr val="222222"/>
                </a:solidFill>
                <a:latin typeface="Calibri"/>
              </a:rPr>
              <a:t/>
            </a:r>
          </a:p>
          <a:p>
            <a:pPr lvl="1">
              <a:lnSpc>
                <a:spcPct val="108000"/>
              </a:lnSpc>
              <a:spcAft>
                <a:spcPts val="400"/>
              </a:spcAft>
            </a:pPr>
            <a:r>
              <a:rPr sz="1600">
                <a:solidFill>
                  <a:srgbClr val="555555"/>
                </a:solidFill>
                <a:latin typeface="Calibri"/>
              </a:rPr>
              <a:t>– </a:t>
            </a:r>
            <a:r>
              <a:rPr sz="1600">
                <a:solidFill>
                  <a:srgbClr val="333333"/>
                </a:solidFill>
                <a:latin typeface="Calibri"/>
              </a:rPr>
              <a:t>«open access» — только открытые полные тексты; иначе — через библиотеку/автора.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900" b="1">
                <a:solidFill>
                  <a:srgbClr val="2E86AB"/>
                </a:solidFill>
                <a:latin typeface="Calibri"/>
              </a:rPr>
              <a:t>▸ </a:t>
            </a:r>
            <a:r>
              <a:rPr sz="1900" b="1">
                <a:solidFill>
                  <a:srgbClr val="1F4E79"/>
                </a:solidFill>
                <a:latin typeface="Calibri"/>
              </a:rPr>
              <a:t>Сортировка:</a:t>
            </a:r>
            <a:r>
              <a:rPr sz="1900">
                <a:solidFill>
                  <a:srgbClr val="222222"/>
                </a:solidFill>
                <a:latin typeface="Calibri"/>
              </a:rPr>
              <a:t/>
            </a:r>
          </a:p>
          <a:p>
            <a:pPr lvl="1">
              <a:lnSpc>
                <a:spcPct val="108000"/>
              </a:lnSpc>
              <a:spcAft>
                <a:spcPts val="400"/>
              </a:spcAft>
            </a:pPr>
            <a:r>
              <a:rPr sz="1600">
                <a:solidFill>
                  <a:srgbClr val="555555"/>
                </a:solidFill>
                <a:latin typeface="Calibri"/>
              </a:rPr>
              <a:t>– </a:t>
            </a:r>
            <a:r>
              <a:rPr sz="1600">
                <a:solidFill>
                  <a:srgbClr val="333333"/>
                </a:solidFill>
                <a:latin typeface="Calibri"/>
              </a:rPr>
              <a:t>по релевантности — для первичного отбора; по дате/числу цитирований — для мониторинга.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900" b="1">
                <a:solidFill>
                  <a:srgbClr val="2E86AB"/>
                </a:solidFill>
                <a:latin typeface="Calibri"/>
              </a:rPr>
              <a:t>▸ </a:t>
            </a:r>
            <a:r>
              <a:rPr sz="1900" b="1">
                <a:solidFill>
                  <a:srgbClr val="1F4E79"/>
                </a:solidFill>
                <a:latin typeface="Calibri"/>
              </a:rPr>
              <a:t>Лимит просмотра:</a:t>
            </a:r>
            <a:r>
              <a:rPr sz="1900">
                <a:solidFill>
                  <a:srgbClr val="222222"/>
                </a:solidFill>
                <a:latin typeface="Calibri"/>
              </a:rPr>
              <a:t/>
            </a:r>
          </a:p>
          <a:p>
            <a:pPr lvl="1">
              <a:lnSpc>
                <a:spcPct val="108000"/>
              </a:lnSpc>
              <a:spcAft>
                <a:spcPts val="400"/>
              </a:spcAft>
            </a:pPr>
            <a:r>
              <a:rPr sz="1600">
                <a:solidFill>
                  <a:srgbClr val="555555"/>
                </a:solidFill>
                <a:latin typeface="Calibri"/>
              </a:rPr>
              <a:t>– </a:t>
            </a:r>
            <a:r>
              <a:rPr sz="1600">
                <a:solidFill>
                  <a:srgbClr val="333333"/>
                </a:solidFill>
                <a:latin typeface="Calibri"/>
              </a:rPr>
              <a:t>для широких тем — первые 100–200 по релевантности, дальше выдача обычно шумная.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51560"/>
            <a:ext cx="12191695" cy="54864"/>
          </a:xfrm>
          <a:prstGeom prst="rect">
            <a:avLst/>
          </a:prstGeom>
          <a:solidFill>
            <a:srgbClr val="E8A0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164592"/>
            <a:ext cx="1115568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FFFFFF"/>
                </a:solidFill>
                <a:latin typeface="Calibri"/>
              </a:rPr>
              <a:t>«Снежный ком»: цитирования и связи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417320"/>
            <a:ext cx="1106424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555555"/>
                </a:solidFill>
                <a:latin typeface="Calibri"/>
              </a:rPr>
              <a:t>Один хороший источник экономит десятки часов поиска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965960"/>
            <a:ext cx="11109960" cy="4526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900" b="1">
                <a:solidFill>
                  <a:srgbClr val="2E86AB"/>
                </a:solidFill>
                <a:latin typeface="Calibri"/>
              </a:rPr>
              <a:t>▸ </a:t>
            </a:r>
            <a:r>
              <a:rPr sz="1900" b="1">
                <a:solidFill>
                  <a:srgbClr val="1F4E79"/>
                </a:solidFill>
                <a:latin typeface="Calibri"/>
              </a:rPr>
              <a:t>Прямое цитирование (cited by): </a:t>
            </a:r>
            <a:r>
              <a:rPr sz="1900">
                <a:solidFill>
                  <a:srgbClr val="222222"/>
                </a:solidFill>
                <a:latin typeface="Calibri"/>
              </a:rPr>
              <a:t/>
            </a:r>
          </a:p>
          <a:p>
            <a:pPr lvl="1">
              <a:lnSpc>
                <a:spcPct val="108000"/>
              </a:lnSpc>
              <a:spcAft>
                <a:spcPts val="400"/>
              </a:spcAft>
            </a:pPr>
            <a:r>
              <a:rPr sz="1600">
                <a:solidFill>
                  <a:srgbClr val="555555"/>
                </a:solidFill>
                <a:latin typeface="Calibri"/>
              </a:rPr>
              <a:t>– </a:t>
            </a:r>
            <a:r>
              <a:rPr sz="1600">
                <a:solidFill>
                  <a:srgbClr val="333333"/>
                </a:solidFill>
                <a:latin typeface="Calibri"/>
              </a:rPr>
              <a:t>кто развивал идеи ключевой статьи — движение «вперёд» по времени.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900" b="1">
                <a:solidFill>
                  <a:srgbClr val="2E86AB"/>
                </a:solidFill>
                <a:latin typeface="Calibri"/>
              </a:rPr>
              <a:t>▸ </a:t>
            </a:r>
            <a:r>
              <a:rPr sz="1900" b="1">
                <a:solidFill>
                  <a:srgbClr val="1F4E79"/>
                </a:solidFill>
                <a:latin typeface="Calibri"/>
              </a:rPr>
              <a:t>Обратное цитирование: </a:t>
            </a:r>
            <a:r>
              <a:rPr sz="1900">
                <a:solidFill>
                  <a:srgbClr val="222222"/>
                </a:solidFill>
                <a:latin typeface="Calibri"/>
              </a:rPr>
              <a:t/>
            </a:r>
          </a:p>
          <a:p>
            <a:pPr lvl="1">
              <a:lnSpc>
                <a:spcPct val="108000"/>
              </a:lnSpc>
              <a:spcAft>
                <a:spcPts val="400"/>
              </a:spcAft>
            </a:pPr>
            <a:r>
              <a:rPr sz="1600">
                <a:solidFill>
                  <a:srgbClr val="555555"/>
                </a:solidFill>
                <a:latin typeface="Calibri"/>
              </a:rPr>
              <a:t>– </a:t>
            </a:r>
            <a:r>
              <a:rPr sz="1600">
                <a:solidFill>
                  <a:srgbClr val="333333"/>
                </a:solidFill>
                <a:latin typeface="Calibri"/>
              </a:rPr>
              <a:t>список литературы статьи — движение «назад», к первоисточникам.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900" b="1">
                <a:solidFill>
                  <a:srgbClr val="2E86AB"/>
                </a:solidFill>
                <a:latin typeface="Calibri"/>
              </a:rPr>
              <a:t>▸ </a:t>
            </a:r>
            <a:r>
              <a:rPr sz="1900" b="1">
                <a:solidFill>
                  <a:srgbClr val="1F4E79"/>
                </a:solidFill>
                <a:latin typeface="Calibri"/>
              </a:rPr>
              <a:t>Связанные статьи (related articles): </a:t>
            </a:r>
            <a:r>
              <a:rPr sz="1900">
                <a:solidFill>
                  <a:srgbClr val="222222"/>
                </a:solidFill>
                <a:latin typeface="Calibri"/>
              </a:rPr>
              <a:t/>
            </a:r>
          </a:p>
          <a:p>
            <a:pPr lvl="1">
              <a:lnSpc>
                <a:spcPct val="108000"/>
              </a:lnSpc>
              <a:spcAft>
                <a:spcPts val="400"/>
              </a:spcAft>
            </a:pPr>
            <a:r>
              <a:rPr sz="1600">
                <a:solidFill>
                  <a:srgbClr val="555555"/>
                </a:solidFill>
                <a:latin typeface="Calibri"/>
              </a:rPr>
              <a:t>– </a:t>
            </a:r>
            <a:r>
              <a:rPr sz="1600">
                <a:solidFill>
                  <a:srgbClr val="333333"/>
                </a:solidFill>
                <a:latin typeface="Calibri"/>
              </a:rPr>
              <a:t>алгоритмы похожести в Google Scholar, PubMed, Scopus.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900" b="1">
                <a:solidFill>
                  <a:srgbClr val="2E86AB"/>
                </a:solidFill>
                <a:latin typeface="Calibri"/>
              </a:rPr>
              <a:t>▸ </a:t>
            </a:r>
            <a:r>
              <a:rPr sz="1900" b="1">
                <a:solidFill>
                  <a:srgbClr val="1F4E79"/>
                </a:solidFill>
                <a:latin typeface="Calibri"/>
              </a:rPr>
              <a:t>Авторы и журналы: </a:t>
            </a:r>
            <a:r>
              <a:rPr sz="1900">
                <a:solidFill>
                  <a:srgbClr val="222222"/>
                </a:solidFill>
                <a:latin typeface="Calibri"/>
              </a:rPr>
              <a:t/>
            </a:r>
          </a:p>
          <a:p>
            <a:pPr lvl="1">
              <a:lnSpc>
                <a:spcPct val="108000"/>
              </a:lnSpc>
              <a:spcAft>
                <a:spcPts val="400"/>
              </a:spcAft>
            </a:pPr>
            <a:r>
              <a:rPr sz="1600">
                <a:solidFill>
                  <a:srgbClr val="555555"/>
                </a:solidFill>
                <a:latin typeface="Calibri"/>
              </a:rPr>
              <a:t>– </a:t>
            </a:r>
            <a:r>
              <a:rPr sz="1600">
                <a:solidFill>
                  <a:srgbClr val="333333"/>
                </a:solidFill>
                <a:latin typeface="Calibri"/>
              </a:rPr>
              <a:t>ведущие исследователи темы; журналы, где печатаются основные работы.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900" b="1">
                <a:solidFill>
                  <a:srgbClr val="2E86AB"/>
                </a:solidFill>
                <a:latin typeface="Calibri"/>
              </a:rPr>
              <a:t>▸ </a:t>
            </a:r>
            <a:r>
              <a:rPr sz="1900" b="1">
                <a:solidFill>
                  <a:srgbClr val="1F4E79"/>
                </a:solidFill>
                <a:latin typeface="Calibri"/>
              </a:rPr>
              <a:t>Инструменты визуализации: </a:t>
            </a:r>
            <a:r>
              <a:rPr sz="1900">
                <a:solidFill>
                  <a:srgbClr val="222222"/>
                </a:solidFill>
                <a:latin typeface="Calibri"/>
              </a:rPr>
              <a:t/>
            </a:r>
          </a:p>
          <a:p>
            <a:pPr lvl="1">
              <a:lnSpc>
                <a:spcPct val="108000"/>
              </a:lnSpc>
              <a:spcAft>
                <a:spcPts val="400"/>
              </a:spcAft>
            </a:pPr>
            <a:r>
              <a:rPr sz="1600">
                <a:solidFill>
                  <a:srgbClr val="555555"/>
                </a:solidFill>
                <a:latin typeface="Calibri"/>
              </a:rPr>
              <a:t>– </a:t>
            </a:r>
            <a:r>
              <a:rPr sz="1600">
                <a:solidFill>
                  <a:srgbClr val="333333"/>
                </a:solidFill>
                <a:latin typeface="Calibri"/>
              </a:rPr>
              <a:t>VOSviewer, Biblioshiny (R), CiteSpace — карты со-цитирований и кластеров тем.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900" b="1">
                <a:solidFill>
                  <a:srgbClr val="2E86AB"/>
                </a:solidFill>
                <a:latin typeface="Calibri"/>
              </a:rPr>
              <a:t>▸ </a:t>
            </a:r>
            <a:r>
              <a:rPr sz="1900" b="1">
                <a:solidFill>
                  <a:srgbClr val="1F4E79"/>
                </a:solidFill>
                <a:latin typeface="Calibri"/>
              </a:rPr>
              <a:t>Практическое правило: </a:t>
            </a:r>
            <a:r>
              <a:rPr sz="1900">
                <a:solidFill>
                  <a:srgbClr val="222222"/>
                </a:solidFill>
                <a:latin typeface="Calibri"/>
              </a:rPr>
              <a:t/>
            </a:r>
          </a:p>
          <a:p>
            <a:pPr lvl="1">
              <a:lnSpc>
                <a:spcPct val="108000"/>
              </a:lnSpc>
              <a:spcAft>
                <a:spcPts val="400"/>
              </a:spcAft>
            </a:pPr>
            <a:r>
              <a:rPr sz="1600">
                <a:solidFill>
                  <a:srgbClr val="555555"/>
                </a:solidFill>
                <a:latin typeface="Calibri"/>
              </a:rPr>
              <a:t>– </a:t>
            </a:r>
            <a:r>
              <a:rPr sz="1600">
                <a:solidFill>
                  <a:srgbClr val="333333"/>
                </a:solidFill>
                <a:latin typeface="Calibri"/>
              </a:rPr>
              <a:t>5–10 «ядровых» статей → по ним строится вся дальнейшая стратегия.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914400"/>
            <a:ext cx="2743200" cy="1828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0" b="1">
                <a:solidFill>
                  <a:srgbClr val="2E86AB"/>
                </a:solidFill>
                <a:latin typeface="Calibri"/>
              </a:rPr>
              <a:t>05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834640"/>
            <a:ext cx="10058400" cy="2286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600" b="1">
                <a:solidFill>
                  <a:srgbClr val="1F4E79"/>
                </a:solidFill>
                <a:latin typeface="Calibri"/>
              </a:rPr>
              <a:t>Оценка качества источников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51560"/>
            <a:ext cx="12191695" cy="54864"/>
          </a:xfrm>
          <a:prstGeom prst="rect">
            <a:avLst/>
          </a:prstGeom>
          <a:solidFill>
            <a:srgbClr val="E8A0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164592"/>
            <a:ext cx="1115568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FFFFFF"/>
                </a:solidFill>
                <a:latin typeface="Calibri"/>
              </a:rPr>
              <a:t>Как отбирать релевантные и надёжные работы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417320"/>
            <a:ext cx="110642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555555"/>
                </a:solidFill>
                <a:latin typeface="Calibri"/>
              </a:rPr>
              <a:t>Отбор идёт в два этапа: сначала скрининг (заглавие/аннотация), затем полный текст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920240"/>
            <a:ext cx="5486400" cy="45720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938528"/>
            <a:ext cx="5212080" cy="42062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FFFFFF"/>
                </a:solidFill>
                <a:latin typeface="Calibri"/>
              </a:rPr>
              <a:t>Релевантность (по отношению к вашей задаче)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2514600"/>
            <a:ext cx="5303520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Aft>
                <a:spcPts val="600"/>
              </a:spcAft>
            </a:pPr>
            <a:r>
              <a:rPr sz="1600" b="1">
                <a:solidFill>
                  <a:srgbClr val="2E86AB"/>
                </a:solidFill>
                <a:latin typeface="Calibri"/>
              </a:rPr>
              <a:t>▸ </a:t>
            </a:r>
            <a:r>
              <a:rPr sz="1600">
                <a:solidFill>
                  <a:srgbClr val="303030"/>
                </a:solidFill>
                <a:latin typeface="Calibri"/>
              </a:rPr>
              <a:t>Заглавие, аннотация, ключевые слова соответствуют запросу.</a:t>
            </a:r>
          </a:p>
          <a:p>
            <a:pPr>
              <a:lnSpc>
                <a:spcPct val="106000"/>
              </a:lnSpc>
              <a:spcAft>
                <a:spcPts val="600"/>
              </a:spcAft>
            </a:pPr>
            <a:r>
              <a:rPr sz="1600" b="1">
                <a:solidFill>
                  <a:srgbClr val="2E86AB"/>
                </a:solidFill>
                <a:latin typeface="Calibri"/>
              </a:rPr>
              <a:t>▸ </a:t>
            </a:r>
            <a:r>
              <a:rPr sz="1600">
                <a:solidFill>
                  <a:srgbClr val="303030"/>
                </a:solidFill>
                <a:latin typeface="Calibri"/>
              </a:rPr>
              <a:t>Цель и методы работы близки к вашему исследованию.</a:t>
            </a:r>
          </a:p>
          <a:p>
            <a:pPr>
              <a:lnSpc>
                <a:spcPct val="106000"/>
              </a:lnSpc>
              <a:spcAft>
                <a:spcPts val="600"/>
              </a:spcAft>
            </a:pPr>
            <a:r>
              <a:rPr sz="1600" b="1">
                <a:solidFill>
                  <a:srgbClr val="2E86AB"/>
                </a:solidFill>
                <a:latin typeface="Calibri"/>
              </a:rPr>
              <a:t>▸ </a:t>
            </a:r>
            <a:r>
              <a:rPr sz="1600">
                <a:solidFill>
                  <a:srgbClr val="303030"/>
                </a:solidFill>
                <a:latin typeface="Calibri"/>
              </a:rPr>
              <a:t>Выводы и данные можно использовать в вашем контексте.</a:t>
            </a:r>
          </a:p>
          <a:p>
            <a:pPr>
              <a:lnSpc>
                <a:spcPct val="106000"/>
              </a:lnSpc>
              <a:spcAft>
                <a:spcPts val="600"/>
              </a:spcAft>
            </a:pPr>
            <a:r>
              <a:rPr sz="1600" b="1">
                <a:solidFill>
                  <a:srgbClr val="2E86AB"/>
                </a:solidFill>
                <a:latin typeface="Calibri"/>
              </a:rPr>
              <a:t>▸ </a:t>
            </a:r>
            <a:r>
              <a:rPr sz="1600">
                <a:solidFill>
                  <a:srgbClr val="303030"/>
                </a:solidFill>
                <a:latin typeface="Calibri"/>
              </a:rPr>
              <a:t>Проверяйте не только текст, но и качество данных/эксперимента.</a:t>
            </a:r>
          </a:p>
        </p:txBody>
      </p:sp>
      <p:sp>
        <p:nvSpPr>
          <p:cNvPr id="9" name="Rectangle 8"/>
          <p:cNvSpPr/>
          <p:nvPr/>
        </p:nvSpPr>
        <p:spPr>
          <a:xfrm>
            <a:off x="6217920" y="1920240"/>
            <a:ext cx="5486400" cy="45720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55080" y="1938528"/>
            <a:ext cx="5212080" cy="42062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FFFFFF"/>
                </a:solidFill>
                <a:latin typeface="Calibri"/>
              </a:rPr>
              <a:t>Надёжность (качество источника)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09360" y="2514600"/>
            <a:ext cx="5303520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Aft>
                <a:spcPts val="600"/>
              </a:spcAft>
            </a:pPr>
            <a:r>
              <a:rPr sz="1600" b="1">
                <a:solidFill>
                  <a:srgbClr val="2E86AB"/>
                </a:solidFill>
                <a:latin typeface="Calibri"/>
              </a:rPr>
              <a:t>▸ </a:t>
            </a:r>
            <a:r>
              <a:rPr sz="1600">
                <a:solidFill>
                  <a:srgbClr val="303030"/>
                </a:solidFill>
                <a:latin typeface="Calibri"/>
              </a:rPr>
              <a:t>Рецензируемый журнал / известное издательство, индексация в Scopus, WoS, РИНЦ.</a:t>
            </a:r>
          </a:p>
          <a:p>
            <a:pPr>
              <a:lnSpc>
                <a:spcPct val="106000"/>
              </a:lnSpc>
              <a:spcAft>
                <a:spcPts val="600"/>
              </a:spcAft>
            </a:pPr>
            <a:r>
              <a:rPr sz="1600" b="1">
                <a:solidFill>
                  <a:srgbClr val="2E86AB"/>
                </a:solidFill>
                <a:latin typeface="Calibri"/>
              </a:rPr>
              <a:t>▸ </a:t>
            </a:r>
            <a:r>
              <a:rPr sz="1600">
                <a:solidFill>
                  <a:srgbClr val="303030"/>
                </a:solidFill>
                <a:latin typeface="Calibri"/>
              </a:rPr>
              <a:t>Авторитет авторов и организаций; корректность ссылок.</a:t>
            </a:r>
          </a:p>
          <a:p>
            <a:pPr>
              <a:lnSpc>
                <a:spcPct val="106000"/>
              </a:lnSpc>
              <a:spcAft>
                <a:spcPts val="600"/>
              </a:spcAft>
            </a:pPr>
            <a:r>
              <a:rPr sz="1600" b="1">
                <a:solidFill>
                  <a:srgbClr val="2E86AB"/>
                </a:solidFill>
                <a:latin typeface="Calibri"/>
              </a:rPr>
              <a:t>▸ </a:t>
            </a:r>
            <a:r>
              <a:rPr sz="1600">
                <a:solidFill>
                  <a:srgbClr val="303030"/>
                </a:solidFill>
                <a:latin typeface="Calibri"/>
              </a:rPr>
              <a:t>Дата публикации адекватна теме; нет отзыва публикации (retraction).</a:t>
            </a:r>
          </a:p>
          <a:p>
            <a:pPr>
              <a:lnSpc>
                <a:spcPct val="106000"/>
              </a:lnSpc>
              <a:spcAft>
                <a:spcPts val="600"/>
              </a:spcAft>
            </a:pPr>
            <a:r>
              <a:rPr sz="1600" b="1">
                <a:solidFill>
                  <a:srgbClr val="2E86AB"/>
                </a:solidFill>
                <a:latin typeface="Calibri"/>
              </a:rPr>
              <a:t>▸ </a:t>
            </a:r>
            <a:r>
              <a:rPr sz="1600">
                <a:solidFill>
                  <a:srgbClr val="303030"/>
                </a:solidFill>
                <a:latin typeface="Calibri"/>
              </a:rPr>
              <a:t>Осторожно: хищнические журналы, дипломные работы как «источники науки».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51560"/>
            <a:ext cx="12191695" cy="54864"/>
          </a:xfrm>
          <a:prstGeom prst="rect">
            <a:avLst/>
          </a:prstGeom>
          <a:solidFill>
            <a:srgbClr val="E8A0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164592"/>
            <a:ext cx="1115568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FFFFFF"/>
                </a:solidFill>
                <a:latin typeface="Calibri"/>
              </a:rPr>
              <a:t>Признаки сомнительных («хищнических») журналов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417320"/>
            <a:ext cx="111099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900" b="1">
                <a:solidFill>
                  <a:srgbClr val="2E86AB"/>
                </a:solidFill>
                <a:latin typeface="Calibri"/>
              </a:rPr>
              <a:t>▸ </a:t>
            </a:r>
            <a:r>
              <a:rPr sz="1900" b="1">
                <a:solidFill>
                  <a:srgbClr val="1F4E79"/>
                </a:solidFill>
                <a:latin typeface="Calibri"/>
              </a:rPr>
              <a:t>Агрессивная рассылка приглашений к публикации.</a:t>
            </a:r>
            <a:r>
              <a:rPr sz="1900">
                <a:solidFill>
                  <a:srgbClr val="222222"/>
                </a:solidFill>
                <a:latin typeface="Calibri"/>
              </a:rPr>
              <a:t/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900" b="1">
                <a:solidFill>
                  <a:srgbClr val="2E86AB"/>
                </a:solidFill>
                <a:latin typeface="Calibri"/>
              </a:rPr>
              <a:t>▸ </a:t>
            </a:r>
            <a:r>
              <a:rPr sz="1900" b="1">
                <a:solidFill>
                  <a:srgbClr val="1F4E79"/>
                </a:solidFill>
                <a:latin typeface="Calibri"/>
              </a:rPr>
              <a:t>Обещание очень быстрой публикации (дни — недели) при «гарантированной» приёмке.</a:t>
            </a:r>
            <a:r>
              <a:rPr sz="1900">
                <a:solidFill>
                  <a:srgbClr val="222222"/>
                </a:solidFill>
                <a:latin typeface="Calibri"/>
              </a:rPr>
              <a:t/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900" b="1">
                <a:solidFill>
                  <a:srgbClr val="2E86AB"/>
                </a:solidFill>
                <a:latin typeface="Calibri"/>
              </a:rPr>
              <a:t>▸ </a:t>
            </a:r>
            <a:r>
              <a:rPr sz="1900" b="1">
                <a:solidFill>
                  <a:srgbClr val="1F4E79"/>
                </a:solidFill>
                <a:latin typeface="Calibri"/>
              </a:rPr>
              <a:t>Отсутствие информации о редакции, рецензировании, ISSN, индексации.</a:t>
            </a:r>
            <a:r>
              <a:rPr sz="1900">
                <a:solidFill>
                  <a:srgbClr val="222222"/>
                </a:solidFill>
                <a:latin typeface="Calibri"/>
              </a:rPr>
              <a:t/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900" b="1">
                <a:solidFill>
                  <a:srgbClr val="2E86AB"/>
                </a:solidFill>
                <a:latin typeface="Calibri"/>
              </a:rPr>
              <a:t>▸ </a:t>
            </a:r>
            <a:r>
              <a:rPr sz="1900" b="1">
                <a:solidFill>
                  <a:srgbClr val="1F4E79"/>
                </a:solidFill>
                <a:latin typeface="Calibri"/>
              </a:rPr>
              <a:t>Сайт низкого качества, опечатки в названии известного журнала.</a:t>
            </a:r>
            <a:r>
              <a:rPr sz="1900">
                <a:solidFill>
                  <a:srgbClr val="222222"/>
                </a:solidFill>
                <a:latin typeface="Calibri"/>
              </a:rPr>
              <a:t/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900" b="1">
                <a:solidFill>
                  <a:srgbClr val="2E86AB"/>
                </a:solidFill>
                <a:latin typeface="Calibri"/>
              </a:rPr>
              <a:t>▸ </a:t>
            </a:r>
            <a:r>
              <a:rPr sz="1900" b="1">
                <a:solidFill>
                  <a:srgbClr val="1F4E79"/>
                </a:solidFill>
                <a:latin typeface="Calibri"/>
              </a:rPr>
              <a:t>Проверяйте журнал: </a:t>
            </a:r>
            <a:r>
              <a:rPr sz="1900">
                <a:solidFill>
                  <a:srgbClr val="222222"/>
                </a:solidFill>
                <a:latin typeface="Calibri"/>
              </a:rPr>
              <a:t/>
            </a:r>
          </a:p>
          <a:p>
            <a:pPr lvl="1">
              <a:lnSpc>
                <a:spcPct val="108000"/>
              </a:lnSpc>
              <a:spcAft>
                <a:spcPts val="400"/>
              </a:spcAft>
            </a:pPr>
            <a:r>
              <a:rPr sz="1600">
                <a:solidFill>
                  <a:srgbClr val="555555"/>
                </a:solidFill>
                <a:latin typeface="Calibri"/>
              </a:rPr>
              <a:t>– </a:t>
            </a:r>
            <a:r>
              <a:rPr sz="1600">
                <a:solidFill>
                  <a:srgbClr val="333333"/>
                </a:solidFill>
                <a:latin typeface="Calibri"/>
              </a:rPr>
              <a:t>белые списки (DOAJ), каталоги Scopus/WoS, перечень ВАК для российских изданий;</a:t>
            </a:r>
          </a:p>
          <a:p>
            <a:pPr lvl="1">
              <a:lnSpc>
                <a:spcPct val="108000"/>
              </a:lnSpc>
              <a:spcAft>
                <a:spcPts val="400"/>
              </a:spcAft>
            </a:pPr>
            <a:r>
              <a:rPr sz="1600">
                <a:solidFill>
                  <a:srgbClr val="555555"/>
                </a:solidFill>
                <a:latin typeface="Calibri"/>
              </a:rPr>
              <a:t>– </a:t>
            </a:r>
            <a:r>
              <a:rPr sz="1600">
                <a:solidFill>
                  <a:srgbClr val="333333"/>
                </a:solidFill>
                <a:latin typeface="Calibri"/>
              </a:rPr>
              <a:t>Think. Check. Submit — чек-лист для авторов.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900" b="1">
                <a:solidFill>
                  <a:srgbClr val="2E86AB"/>
                </a:solidFill>
                <a:latin typeface="Calibri"/>
              </a:rPr>
              <a:t>▸ </a:t>
            </a:r>
            <a:r>
              <a:rPr sz="1900">
                <a:solidFill>
                  <a:srgbClr val="222222"/>
                </a:solidFill>
                <a:latin typeface="Calibri"/>
              </a:rPr>
              <a:t>Правило: источник, который нельзя проверить, — в работу не берём.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914400"/>
            <a:ext cx="2743200" cy="1828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0" b="1">
                <a:solidFill>
                  <a:srgbClr val="2E86AB"/>
                </a:solidFill>
                <a:latin typeface="Calibri"/>
              </a:rPr>
              <a:t>06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834640"/>
            <a:ext cx="10058400" cy="2286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600" b="1">
                <a:solidFill>
                  <a:srgbClr val="1F4E79"/>
                </a:solidFill>
                <a:latin typeface="Calibri"/>
              </a:rPr>
              <a:t>Фиксация результатов и библиография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51560"/>
            <a:ext cx="12191695" cy="54864"/>
          </a:xfrm>
          <a:prstGeom prst="rect">
            <a:avLst/>
          </a:prstGeom>
          <a:solidFill>
            <a:srgbClr val="E8A0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164592"/>
            <a:ext cx="1115568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FFFFFF"/>
                </a:solidFill>
                <a:latin typeface="Calibri"/>
              </a:rPr>
              <a:t>Управление библиографией: Zotero, Mendeley, EndNote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417320"/>
            <a:ext cx="1106424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555555"/>
                </a:solidFill>
                <a:latin typeface="Calibri"/>
              </a:rPr>
              <a:t>Начните вести библиотеку с первого дня работы — не «потом»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965960"/>
            <a:ext cx="11109960" cy="4526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900" b="1">
                <a:solidFill>
                  <a:srgbClr val="2E86AB"/>
                </a:solidFill>
                <a:latin typeface="Calibri"/>
              </a:rPr>
              <a:t>▸ </a:t>
            </a:r>
            <a:r>
              <a:rPr sz="1900" b="1">
                <a:solidFill>
                  <a:srgbClr val="1F4E79"/>
                </a:solidFill>
                <a:latin typeface="Calibri"/>
              </a:rPr>
              <a:t>Зачем менеджер ссылок:</a:t>
            </a:r>
            <a:r>
              <a:rPr sz="1900">
                <a:solidFill>
                  <a:srgbClr val="222222"/>
                </a:solidFill>
                <a:latin typeface="Calibri"/>
              </a:rPr>
              <a:t/>
            </a:r>
          </a:p>
          <a:p>
            <a:pPr lvl="1">
              <a:lnSpc>
                <a:spcPct val="108000"/>
              </a:lnSpc>
              <a:spcAft>
                <a:spcPts val="400"/>
              </a:spcAft>
            </a:pPr>
            <a:r>
              <a:rPr sz="1600">
                <a:solidFill>
                  <a:srgbClr val="555555"/>
                </a:solidFill>
                <a:latin typeface="Calibri"/>
              </a:rPr>
              <a:t>– </a:t>
            </a:r>
            <a:r>
              <a:rPr sz="1600">
                <a:solidFill>
                  <a:srgbClr val="333333"/>
                </a:solidFill>
                <a:latin typeface="Calibri"/>
              </a:rPr>
              <a:t>единая библиотека источников, дедупликация, поиск по полным текстам, заметки.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900" b="1">
                <a:solidFill>
                  <a:srgbClr val="2E86AB"/>
                </a:solidFill>
                <a:latin typeface="Calibri"/>
              </a:rPr>
              <a:t>▸ </a:t>
            </a:r>
            <a:r>
              <a:rPr sz="1900" b="1">
                <a:solidFill>
                  <a:srgbClr val="1F4E79"/>
                </a:solidFill>
                <a:latin typeface="Calibri"/>
              </a:rPr>
              <a:t>Импорт:</a:t>
            </a:r>
            <a:r>
              <a:rPr sz="1900">
                <a:solidFill>
                  <a:srgbClr val="222222"/>
                </a:solidFill>
                <a:latin typeface="Calibri"/>
              </a:rPr>
              <a:t/>
            </a:r>
          </a:p>
          <a:p>
            <a:pPr lvl="1">
              <a:lnSpc>
                <a:spcPct val="108000"/>
              </a:lnSpc>
              <a:spcAft>
                <a:spcPts val="400"/>
              </a:spcAft>
            </a:pPr>
            <a:r>
              <a:rPr sz="1600">
                <a:solidFill>
                  <a:srgbClr val="555555"/>
                </a:solidFill>
                <a:latin typeface="Calibri"/>
              </a:rPr>
              <a:t>– </a:t>
            </a:r>
            <a:r>
              <a:rPr sz="1600">
                <a:solidFill>
                  <a:srgbClr val="333333"/>
                </a:solidFill>
                <a:latin typeface="Calibri"/>
              </a:rPr>
              <a:t>кнопка браузера (Save to Zotero), импорт RIS/BibTeX из баз данных;</a:t>
            </a:r>
          </a:p>
          <a:p>
            <a:pPr lvl="1">
              <a:lnSpc>
                <a:spcPct val="108000"/>
              </a:lnSpc>
              <a:spcAft>
                <a:spcPts val="400"/>
              </a:spcAft>
            </a:pPr>
            <a:r>
              <a:rPr sz="1600">
                <a:solidFill>
                  <a:srgbClr val="555555"/>
                </a:solidFill>
                <a:latin typeface="Calibri"/>
              </a:rPr>
              <a:t>– </a:t>
            </a:r>
            <a:r>
              <a:rPr sz="1600">
                <a:solidFill>
                  <a:srgbClr val="333333"/>
                </a:solidFill>
                <a:latin typeface="Calibri"/>
              </a:rPr>
              <a:t>Drag-and-drop PDF с автоматическим извлечением метаданных (DOI).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900" b="1">
                <a:solidFill>
                  <a:srgbClr val="2E86AB"/>
                </a:solidFill>
                <a:latin typeface="Calibri"/>
              </a:rPr>
              <a:t>▸ </a:t>
            </a:r>
            <a:r>
              <a:rPr sz="1900" b="1">
                <a:solidFill>
                  <a:srgbClr val="1F4E79"/>
                </a:solidFill>
                <a:latin typeface="Calibri"/>
              </a:rPr>
              <a:t>Организация:</a:t>
            </a:r>
            <a:r>
              <a:rPr sz="1900">
                <a:solidFill>
                  <a:srgbClr val="222222"/>
                </a:solidFill>
                <a:latin typeface="Calibri"/>
              </a:rPr>
              <a:t/>
            </a:r>
          </a:p>
          <a:p>
            <a:pPr lvl="1">
              <a:lnSpc>
                <a:spcPct val="108000"/>
              </a:lnSpc>
              <a:spcAft>
                <a:spcPts val="400"/>
              </a:spcAft>
            </a:pPr>
            <a:r>
              <a:rPr sz="1600">
                <a:solidFill>
                  <a:srgbClr val="555555"/>
                </a:solidFill>
                <a:latin typeface="Calibri"/>
              </a:rPr>
              <a:t>– </a:t>
            </a:r>
            <a:r>
              <a:rPr sz="1600">
                <a:solidFill>
                  <a:srgbClr val="333333"/>
                </a:solidFill>
                <a:latin typeface="Calibri"/>
              </a:rPr>
              <a:t>коллекции по темам, теги, связи «статья — её PDF — заметки».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900" b="1">
                <a:solidFill>
                  <a:srgbClr val="2E86AB"/>
                </a:solidFill>
                <a:latin typeface="Calibri"/>
              </a:rPr>
              <a:t>▸ </a:t>
            </a:r>
            <a:r>
              <a:rPr sz="1900" b="1">
                <a:solidFill>
                  <a:srgbClr val="1F4E79"/>
                </a:solidFill>
                <a:latin typeface="Calibri"/>
              </a:rPr>
              <a:t>Цитирование:</a:t>
            </a:r>
            <a:r>
              <a:rPr sz="1900">
                <a:solidFill>
                  <a:srgbClr val="222222"/>
                </a:solidFill>
                <a:latin typeface="Calibri"/>
              </a:rPr>
              <a:t/>
            </a:r>
          </a:p>
          <a:p>
            <a:pPr lvl="1">
              <a:lnSpc>
                <a:spcPct val="108000"/>
              </a:lnSpc>
              <a:spcAft>
                <a:spcPts val="400"/>
              </a:spcAft>
            </a:pPr>
            <a:r>
              <a:rPr sz="1600">
                <a:solidFill>
                  <a:srgbClr val="555555"/>
                </a:solidFill>
                <a:latin typeface="Calibri"/>
              </a:rPr>
              <a:t>– </a:t>
            </a:r>
            <a:r>
              <a:rPr sz="1600">
                <a:solidFill>
                  <a:srgbClr val="333333"/>
                </a:solidFill>
                <a:latin typeface="Calibri"/>
              </a:rPr>
              <a:t>плагины для Word/LibreOffice/Google Docs; смена стиля (ГОСТ Р 7.0.5, APA, IEEE) в один клик.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900" b="1">
                <a:solidFill>
                  <a:srgbClr val="2E86AB"/>
                </a:solidFill>
                <a:latin typeface="Calibri"/>
              </a:rPr>
              <a:t>▸ </a:t>
            </a:r>
            <a:r>
              <a:rPr sz="1900" b="1">
                <a:solidFill>
                  <a:srgbClr val="1F4E79"/>
                </a:solidFill>
                <a:latin typeface="Calibri"/>
              </a:rPr>
              <a:t>Совместная работа:</a:t>
            </a:r>
            <a:r>
              <a:rPr sz="1900">
                <a:solidFill>
                  <a:srgbClr val="222222"/>
                </a:solidFill>
                <a:latin typeface="Calibri"/>
              </a:rPr>
              <a:t/>
            </a:r>
          </a:p>
          <a:p>
            <a:pPr lvl="1">
              <a:lnSpc>
                <a:spcPct val="108000"/>
              </a:lnSpc>
              <a:spcAft>
                <a:spcPts val="400"/>
              </a:spcAft>
            </a:pPr>
            <a:r>
              <a:rPr sz="1600">
                <a:solidFill>
                  <a:srgbClr val="555555"/>
                </a:solidFill>
                <a:latin typeface="Calibri"/>
              </a:rPr>
              <a:t>– </a:t>
            </a:r>
            <a:r>
              <a:rPr sz="1600">
                <a:solidFill>
                  <a:srgbClr val="333333"/>
                </a:solidFill>
                <a:latin typeface="Calibri"/>
              </a:rPr>
              <a:t>общие групповые библиотеки, синхронизация между устройствами.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51560"/>
            <a:ext cx="12191695" cy="54864"/>
          </a:xfrm>
          <a:prstGeom prst="rect">
            <a:avLst/>
          </a:prstGeom>
          <a:solidFill>
            <a:srgbClr val="E8A0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164592"/>
            <a:ext cx="1115568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FFFFFF"/>
                </a:solidFill>
                <a:latin typeface="Calibri"/>
              </a:rPr>
              <a:t>Форматы хранения и обмена библиографией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417320"/>
            <a:ext cx="111099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900" b="1">
                <a:solidFill>
                  <a:srgbClr val="2E86AB"/>
                </a:solidFill>
                <a:latin typeface="Calibri"/>
              </a:rPr>
              <a:t>▸ </a:t>
            </a:r>
            <a:r>
              <a:rPr sz="1900" b="1">
                <a:solidFill>
                  <a:srgbClr val="1F4E79"/>
                </a:solidFill>
                <a:latin typeface="Calibri"/>
              </a:rPr>
              <a:t>RIS</a:t>
            </a:r>
            <a:r>
              <a:rPr sz="1900">
                <a:solidFill>
                  <a:srgbClr val="222222"/>
                </a:solidFill>
                <a:latin typeface="Calibri"/>
              </a:rPr>
              <a:t/>
            </a:r>
          </a:p>
          <a:p>
            <a:pPr lvl="1">
              <a:lnSpc>
                <a:spcPct val="108000"/>
              </a:lnSpc>
              <a:spcAft>
                <a:spcPts val="400"/>
              </a:spcAft>
            </a:pPr>
            <a:r>
              <a:rPr sz="1600">
                <a:solidFill>
                  <a:srgbClr val="555555"/>
                </a:solidFill>
                <a:latin typeface="Calibri"/>
              </a:rPr>
              <a:t>– </a:t>
            </a:r>
            <a:r>
              <a:rPr sz="1600">
                <a:solidFill>
                  <a:srgbClr val="333333"/>
                </a:solidFill>
                <a:latin typeface="Calibri"/>
              </a:rPr>
              <a:t>— универсальный формат обмена записями между базами и менеджерами.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900" b="1">
                <a:solidFill>
                  <a:srgbClr val="2E86AB"/>
                </a:solidFill>
                <a:latin typeface="Calibri"/>
              </a:rPr>
              <a:t>▸ </a:t>
            </a:r>
            <a:r>
              <a:rPr sz="1900" b="1">
                <a:solidFill>
                  <a:srgbClr val="1F4E79"/>
                </a:solidFill>
                <a:latin typeface="Calibri"/>
              </a:rPr>
              <a:t>BibTeX</a:t>
            </a:r>
            <a:r>
              <a:rPr sz="1900">
                <a:solidFill>
                  <a:srgbClr val="222222"/>
                </a:solidFill>
                <a:latin typeface="Calibri"/>
              </a:rPr>
              <a:t/>
            </a:r>
          </a:p>
          <a:p>
            <a:pPr lvl="1">
              <a:lnSpc>
                <a:spcPct val="108000"/>
              </a:lnSpc>
              <a:spcAft>
                <a:spcPts val="400"/>
              </a:spcAft>
            </a:pPr>
            <a:r>
              <a:rPr sz="1600">
                <a:solidFill>
                  <a:srgbClr val="555555"/>
                </a:solidFill>
                <a:latin typeface="Calibri"/>
              </a:rPr>
              <a:t>– </a:t>
            </a:r>
            <a:r>
              <a:rPr sz="1600">
                <a:solidFill>
                  <a:srgbClr val="333333"/>
                </a:solidFill>
                <a:latin typeface="Calibri"/>
              </a:rPr>
              <a:t>— стандарт для LaTeX (Overleaf, TeXstudio).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900" b="1">
                <a:solidFill>
                  <a:srgbClr val="2E86AB"/>
                </a:solidFill>
                <a:latin typeface="Calibri"/>
              </a:rPr>
              <a:t>▸ </a:t>
            </a:r>
            <a:r>
              <a:rPr sz="1900" b="1">
                <a:solidFill>
                  <a:srgbClr val="1F4E79"/>
                </a:solidFill>
                <a:latin typeface="Calibri"/>
              </a:rPr>
              <a:t>CSL / CSL-JSON</a:t>
            </a:r>
            <a:r>
              <a:rPr sz="1900">
                <a:solidFill>
                  <a:srgbClr val="222222"/>
                </a:solidFill>
                <a:latin typeface="Calibri"/>
              </a:rPr>
              <a:t/>
            </a:r>
          </a:p>
          <a:p>
            <a:pPr lvl="1">
              <a:lnSpc>
                <a:spcPct val="108000"/>
              </a:lnSpc>
              <a:spcAft>
                <a:spcPts val="400"/>
              </a:spcAft>
            </a:pPr>
            <a:r>
              <a:rPr sz="1600">
                <a:solidFill>
                  <a:srgbClr val="555555"/>
                </a:solidFill>
                <a:latin typeface="Calibri"/>
              </a:rPr>
              <a:t>– </a:t>
            </a:r>
            <a:r>
              <a:rPr sz="1600">
                <a:solidFill>
                  <a:srgbClr val="333333"/>
                </a:solidFill>
                <a:latin typeface="Calibri"/>
              </a:rPr>
              <a:t>— стили цитирования (Zotero, Mendeley, Pandoc).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900" b="1">
                <a:solidFill>
                  <a:srgbClr val="2E86AB"/>
                </a:solidFill>
                <a:latin typeface="Calibri"/>
              </a:rPr>
              <a:t>▸ </a:t>
            </a:r>
            <a:r>
              <a:rPr sz="1900" b="1">
                <a:solidFill>
                  <a:srgbClr val="1F4E79"/>
                </a:solidFill>
                <a:latin typeface="Calibri"/>
              </a:rPr>
              <a:t>DOI</a:t>
            </a:r>
            <a:r>
              <a:rPr sz="1900">
                <a:solidFill>
                  <a:srgbClr val="222222"/>
                </a:solidFill>
                <a:latin typeface="Calibri"/>
              </a:rPr>
              <a:t/>
            </a:r>
          </a:p>
          <a:p>
            <a:pPr lvl="1">
              <a:lnSpc>
                <a:spcPct val="108000"/>
              </a:lnSpc>
              <a:spcAft>
                <a:spcPts val="400"/>
              </a:spcAft>
            </a:pPr>
            <a:r>
              <a:rPr sz="1600">
                <a:solidFill>
                  <a:srgbClr val="555555"/>
                </a:solidFill>
                <a:latin typeface="Calibri"/>
              </a:rPr>
              <a:t>– </a:t>
            </a:r>
            <a:r>
              <a:rPr sz="1600">
                <a:solidFill>
                  <a:srgbClr val="333333"/>
                </a:solidFill>
                <a:latin typeface="Calibri"/>
              </a:rPr>
              <a:t>— постоянный идентификатор документа; проверяйте его перед импортом.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900" b="1">
                <a:solidFill>
                  <a:srgbClr val="2E86AB"/>
                </a:solidFill>
                <a:latin typeface="Calibri"/>
              </a:rPr>
              <a:t>▸ </a:t>
            </a:r>
            <a:r>
              <a:rPr sz="1900" b="1">
                <a:solidFill>
                  <a:srgbClr val="1F4E79"/>
                </a:solidFill>
                <a:latin typeface="Calibri"/>
              </a:rPr>
              <a:t>ORCID</a:t>
            </a:r>
            <a:r>
              <a:rPr sz="1900">
                <a:solidFill>
                  <a:srgbClr val="222222"/>
                </a:solidFill>
                <a:latin typeface="Calibri"/>
              </a:rPr>
              <a:t/>
            </a:r>
          </a:p>
          <a:p>
            <a:pPr lvl="1">
              <a:lnSpc>
                <a:spcPct val="108000"/>
              </a:lnSpc>
              <a:spcAft>
                <a:spcPts val="400"/>
              </a:spcAft>
            </a:pPr>
            <a:r>
              <a:rPr sz="1600">
                <a:solidFill>
                  <a:srgbClr val="555555"/>
                </a:solidFill>
                <a:latin typeface="Calibri"/>
              </a:rPr>
              <a:t>– </a:t>
            </a:r>
            <a:r>
              <a:rPr sz="1600">
                <a:solidFill>
                  <a:srgbClr val="333333"/>
                </a:solidFill>
                <a:latin typeface="Calibri"/>
              </a:rPr>
              <a:t>— идентификатор исследователя; помогает отличать однофамильцев.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900" b="1">
                <a:solidFill>
                  <a:srgbClr val="2E86AB"/>
                </a:solidFill>
                <a:latin typeface="Calibri"/>
              </a:rPr>
              <a:t>▸ </a:t>
            </a:r>
            <a:r>
              <a:rPr sz="1900" b="1">
                <a:solidFill>
                  <a:srgbClr val="1F4E79"/>
                </a:solidFill>
                <a:latin typeface="Calibri"/>
              </a:rPr>
              <a:t>Экспорт из баз: </a:t>
            </a:r>
            <a:r>
              <a:rPr sz="1900">
                <a:solidFill>
                  <a:srgbClr val="222222"/>
                </a:solidFill>
                <a:latin typeface="Calibri"/>
              </a:rPr>
              <a:t/>
            </a:r>
          </a:p>
          <a:p>
            <a:pPr lvl="1">
              <a:lnSpc>
                <a:spcPct val="108000"/>
              </a:lnSpc>
              <a:spcAft>
                <a:spcPts val="400"/>
              </a:spcAft>
            </a:pPr>
            <a:r>
              <a:rPr sz="1600">
                <a:solidFill>
                  <a:srgbClr val="555555"/>
                </a:solidFill>
                <a:latin typeface="Calibri"/>
              </a:rPr>
              <a:t>– </a:t>
            </a:r>
            <a:r>
              <a:rPr sz="1600">
                <a:solidFill>
                  <a:srgbClr val="333333"/>
                </a:solidFill>
                <a:latin typeface="Calibri"/>
              </a:rPr>
              <a:t>Scopus/WoS — «Export» → RIS/BibTeX, выбор полей; Google Scholar — через «Cite» или плагин;</a:t>
            </a:r>
          </a:p>
          <a:p>
            <a:pPr lvl="1">
              <a:lnSpc>
                <a:spcPct val="108000"/>
              </a:lnSpc>
              <a:spcAft>
                <a:spcPts val="400"/>
              </a:spcAft>
            </a:pPr>
            <a:r>
              <a:rPr sz="1600">
                <a:solidFill>
                  <a:srgbClr val="555555"/>
                </a:solidFill>
                <a:latin typeface="Calibri"/>
              </a:rPr>
              <a:t>– </a:t>
            </a:r>
            <a:r>
              <a:rPr sz="1600">
                <a:solidFill>
                  <a:srgbClr val="333333"/>
                </a:solidFill>
                <a:latin typeface="Calibri"/>
              </a:rPr>
              <a:t>eLibrary — сохранение/экспорт ссылки; КиберЛенинка — кнопка цитирования.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51560"/>
            <a:ext cx="12191695" cy="54864"/>
          </a:xfrm>
          <a:prstGeom prst="rect">
            <a:avLst/>
          </a:prstGeom>
          <a:solidFill>
            <a:srgbClr val="E8A0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164592"/>
            <a:ext cx="1115568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FFFFFF"/>
                </a:solidFill>
                <a:latin typeface="Calibri"/>
              </a:rPr>
              <a:t>Этика и типичные ошибки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417320"/>
            <a:ext cx="1106424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555555"/>
                </a:solidFill>
                <a:latin typeface="Calibri"/>
              </a:rPr>
              <a:t>Хороший обзор литературы = прозрачная методология поиска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965960"/>
            <a:ext cx="11109960" cy="4526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900" b="1">
                <a:solidFill>
                  <a:srgbClr val="2E86AB"/>
                </a:solidFill>
                <a:latin typeface="Calibri"/>
              </a:rPr>
              <a:t>▸ </a:t>
            </a:r>
            <a:r>
              <a:rPr sz="1900" b="1">
                <a:solidFill>
                  <a:srgbClr val="1F4E79"/>
                </a:solidFill>
                <a:latin typeface="Calibri"/>
              </a:rPr>
              <a:t>Типичные ошибки:</a:t>
            </a:r>
            <a:r>
              <a:rPr sz="1900">
                <a:solidFill>
                  <a:srgbClr val="222222"/>
                </a:solidFill>
                <a:latin typeface="Calibri"/>
              </a:rPr>
              <a:t/>
            </a:r>
          </a:p>
          <a:p>
            <a:pPr lvl="1">
              <a:lnSpc>
                <a:spcPct val="108000"/>
              </a:lnSpc>
              <a:spcAft>
                <a:spcPts val="400"/>
              </a:spcAft>
            </a:pPr>
            <a:r>
              <a:rPr sz="1600">
                <a:solidFill>
                  <a:srgbClr val="555555"/>
                </a:solidFill>
                <a:latin typeface="Calibri"/>
              </a:rPr>
              <a:t>– </a:t>
            </a:r>
            <a:r>
              <a:rPr sz="1600">
                <a:solidFill>
                  <a:srgbClr val="333333"/>
                </a:solidFill>
                <a:latin typeface="Calibri"/>
              </a:rPr>
              <a:t>запрос без синонимов и стратегии;</a:t>
            </a:r>
          </a:p>
          <a:p>
            <a:pPr lvl="1">
              <a:lnSpc>
                <a:spcPct val="108000"/>
              </a:lnSpc>
              <a:spcAft>
                <a:spcPts val="400"/>
              </a:spcAft>
            </a:pPr>
            <a:r>
              <a:rPr sz="1600">
                <a:solidFill>
                  <a:srgbClr val="555555"/>
                </a:solidFill>
                <a:latin typeface="Calibri"/>
              </a:rPr>
              <a:t>– </a:t>
            </a:r>
            <a:r>
              <a:rPr sz="1600">
                <a:solidFill>
                  <a:srgbClr val="333333"/>
                </a:solidFill>
                <a:latin typeface="Calibri"/>
              </a:rPr>
              <a:t>поиск только в одной базе или только в Google Scholar;</a:t>
            </a:r>
          </a:p>
          <a:p>
            <a:pPr lvl="1">
              <a:lnSpc>
                <a:spcPct val="108000"/>
              </a:lnSpc>
              <a:spcAft>
                <a:spcPts val="400"/>
              </a:spcAft>
            </a:pPr>
            <a:r>
              <a:rPr sz="1600">
                <a:solidFill>
                  <a:srgbClr val="555555"/>
                </a:solidFill>
                <a:latin typeface="Calibri"/>
              </a:rPr>
              <a:t>– </a:t>
            </a:r>
            <a:r>
              <a:rPr sz="1600">
                <a:solidFill>
                  <a:srgbClr val="333333"/>
                </a:solidFill>
                <a:latin typeface="Calibri"/>
              </a:rPr>
              <a:t>отсутствие записей (дата, запрос, число результатов) — невоспроизводимый поиск;</a:t>
            </a:r>
          </a:p>
          <a:p>
            <a:pPr lvl="1">
              <a:lnSpc>
                <a:spcPct val="108000"/>
              </a:lnSpc>
              <a:spcAft>
                <a:spcPts val="400"/>
              </a:spcAft>
            </a:pPr>
            <a:r>
              <a:rPr sz="1600">
                <a:solidFill>
                  <a:srgbClr val="555555"/>
                </a:solidFill>
                <a:latin typeface="Calibri"/>
              </a:rPr>
              <a:t>– </a:t>
            </a:r>
            <a:r>
              <a:rPr sz="1600">
                <a:solidFill>
                  <a:srgbClr val="333333"/>
                </a:solidFill>
                <a:latin typeface="Calibri"/>
              </a:rPr>
              <a:t>цитирование без прочтения (по чужой аннотации);</a:t>
            </a:r>
          </a:p>
          <a:p>
            <a:pPr lvl="1">
              <a:lnSpc>
                <a:spcPct val="108000"/>
              </a:lnSpc>
              <a:spcAft>
                <a:spcPts val="400"/>
              </a:spcAft>
            </a:pPr>
            <a:r>
              <a:rPr sz="1600">
                <a:solidFill>
                  <a:srgbClr val="555555"/>
                </a:solidFill>
                <a:latin typeface="Calibri"/>
              </a:rPr>
              <a:t>– </a:t>
            </a:r>
            <a:r>
              <a:rPr sz="1600">
                <a:solidFill>
                  <a:srgbClr val="333333"/>
                </a:solidFill>
                <a:latin typeface="Calibri"/>
              </a:rPr>
              <a:t>игнорирование отозванных публикаций и первоисточников.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900" b="1">
                <a:solidFill>
                  <a:srgbClr val="2E86AB"/>
                </a:solidFill>
                <a:latin typeface="Calibri"/>
              </a:rPr>
              <a:t>▸ </a:t>
            </a:r>
            <a:r>
              <a:rPr sz="1900" b="1">
                <a:solidFill>
                  <a:srgbClr val="1F4E79"/>
                </a:solidFill>
                <a:latin typeface="Calibri"/>
              </a:rPr>
              <a:t>Нормы этики:</a:t>
            </a:r>
            <a:r>
              <a:rPr sz="1900">
                <a:solidFill>
                  <a:srgbClr val="222222"/>
                </a:solidFill>
                <a:latin typeface="Calibri"/>
              </a:rPr>
              <a:t/>
            </a:r>
          </a:p>
          <a:p>
            <a:pPr lvl="1">
              <a:lnSpc>
                <a:spcPct val="108000"/>
              </a:lnSpc>
              <a:spcAft>
                <a:spcPts val="400"/>
              </a:spcAft>
            </a:pPr>
            <a:r>
              <a:rPr sz="1600">
                <a:solidFill>
                  <a:srgbClr val="555555"/>
                </a:solidFill>
                <a:latin typeface="Calibri"/>
              </a:rPr>
              <a:t>– </a:t>
            </a:r>
            <a:r>
              <a:rPr sz="1600">
                <a:solidFill>
                  <a:srgbClr val="333333"/>
                </a:solidFill>
                <a:latin typeface="Calibri"/>
              </a:rPr>
              <a:t>цитируйте первоисточники, проверяйте каждую ссылку;</a:t>
            </a:r>
          </a:p>
          <a:p>
            <a:pPr lvl="1">
              <a:lnSpc>
                <a:spcPct val="108000"/>
              </a:lnSpc>
              <a:spcAft>
                <a:spcPts val="400"/>
              </a:spcAft>
            </a:pPr>
            <a:r>
              <a:rPr sz="1600">
                <a:solidFill>
                  <a:srgbClr val="555555"/>
                </a:solidFill>
                <a:latin typeface="Calibri"/>
              </a:rPr>
              <a:t>– </a:t>
            </a:r>
            <a:r>
              <a:rPr sz="1600">
                <a:solidFill>
                  <a:srgbClr val="333333"/>
                </a:solidFill>
                <a:latin typeface="Calibri"/>
              </a:rPr>
              <a:t>не искажайте смысл цитируемых работ (контекст цитирования);</a:t>
            </a:r>
          </a:p>
          <a:p>
            <a:pPr lvl="1">
              <a:lnSpc>
                <a:spcPct val="108000"/>
              </a:lnSpc>
              <a:spcAft>
                <a:spcPts val="400"/>
              </a:spcAft>
            </a:pPr>
            <a:r>
              <a:rPr sz="1600">
                <a:solidFill>
                  <a:srgbClr val="555555"/>
                </a:solidFill>
                <a:latin typeface="Calibri"/>
              </a:rPr>
              <a:t>– </a:t>
            </a:r>
            <a:r>
              <a:rPr sz="1600">
                <a:solidFill>
                  <a:srgbClr val="333333"/>
                </a:solidFill>
                <a:latin typeface="Calibri"/>
              </a:rPr>
              <a:t>соблюдайте лицензии и авторские права при распространении текстов;</a:t>
            </a:r>
          </a:p>
          <a:p>
            <a:pPr lvl="1">
              <a:lnSpc>
                <a:spcPct val="108000"/>
              </a:lnSpc>
              <a:spcAft>
                <a:spcPts val="400"/>
              </a:spcAft>
            </a:pPr>
            <a:r>
              <a:rPr sz="1600">
                <a:solidFill>
                  <a:srgbClr val="555555"/>
                </a:solidFill>
                <a:latin typeface="Calibri"/>
              </a:rPr>
              <a:t>– </a:t>
            </a:r>
            <a:r>
              <a:rPr sz="1600">
                <a:solidFill>
                  <a:srgbClr val="333333"/>
                </a:solidFill>
                <a:latin typeface="Calibri"/>
              </a:rPr>
              <a:t>для систематических обзоров следуйте PRISMA и регистрируйте протокол.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51560"/>
            <a:ext cx="12191695" cy="54864"/>
          </a:xfrm>
          <a:prstGeom prst="rect">
            <a:avLst/>
          </a:prstGeom>
          <a:solidFill>
            <a:srgbClr val="E8A0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164592"/>
            <a:ext cx="1115568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FFFFFF"/>
                </a:solidFill>
                <a:latin typeface="Calibri"/>
              </a:rPr>
              <a:t>Ключевые выводы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417320"/>
            <a:ext cx="111099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900" b="1">
                <a:solidFill>
                  <a:srgbClr val="2E86AB"/>
                </a:solidFill>
                <a:latin typeface="Calibri"/>
              </a:rPr>
              <a:t>▸ </a:t>
            </a:r>
            <a:r>
              <a:rPr sz="1900">
                <a:solidFill>
                  <a:srgbClr val="222222"/>
                </a:solidFill>
                <a:latin typeface="Calibri"/>
              </a:rPr>
              <a:t>Начинайте с исследовательского вопроса и плана поиска, а не с базы данных.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900" b="1">
                <a:solidFill>
                  <a:srgbClr val="2E86AB"/>
                </a:solidFill>
                <a:latin typeface="Calibri"/>
              </a:rPr>
              <a:t>▸ </a:t>
            </a:r>
            <a:r>
              <a:rPr sz="1900">
                <a:solidFill>
                  <a:srgbClr val="222222"/>
                </a:solidFill>
                <a:latin typeface="Calibri"/>
              </a:rPr>
              <a:t>Стройте запрос по схеме: (синонимы) AND (синонимы), с полями и фильтрами.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900" b="1">
                <a:solidFill>
                  <a:srgbClr val="2E86AB"/>
                </a:solidFill>
                <a:latin typeface="Calibri"/>
              </a:rPr>
              <a:t>▸ </a:t>
            </a:r>
            <a:r>
              <a:rPr sz="1900">
                <a:solidFill>
                  <a:srgbClr val="222222"/>
                </a:solidFill>
                <a:latin typeface="Calibri"/>
              </a:rPr>
              <a:t>Используйте несколько баз (международные + российские) и метод «снежного кома».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900" b="1">
                <a:solidFill>
                  <a:srgbClr val="2E86AB"/>
                </a:solidFill>
                <a:latin typeface="Calibri"/>
              </a:rPr>
              <a:t>▸ </a:t>
            </a:r>
            <a:r>
              <a:rPr sz="1900">
                <a:solidFill>
                  <a:srgbClr val="222222"/>
                </a:solidFill>
                <a:latin typeface="Calibri"/>
              </a:rPr>
              <a:t>Оценивайте источники по релевантности и надёжности; избегайте хищнических журналов.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900" b="1">
                <a:solidFill>
                  <a:srgbClr val="2E86AB"/>
                </a:solidFill>
                <a:latin typeface="Calibri"/>
              </a:rPr>
              <a:t>▸ </a:t>
            </a:r>
            <a:r>
              <a:rPr sz="1900">
                <a:solidFill>
                  <a:srgbClr val="222222"/>
                </a:solidFill>
                <a:latin typeface="Calibri"/>
              </a:rPr>
              <a:t>Фиксируйте стратегию поиска для воспроизводимости (PRISMA для обзоров).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900" b="1">
                <a:solidFill>
                  <a:srgbClr val="2E86AB"/>
                </a:solidFill>
                <a:latin typeface="Calibri"/>
              </a:rPr>
              <a:t>▸ </a:t>
            </a:r>
            <a:r>
              <a:rPr sz="1900">
                <a:solidFill>
                  <a:srgbClr val="222222"/>
                </a:solidFill>
                <a:latin typeface="Calibri"/>
              </a:rPr>
              <a:t>Ведите библиографию в менеджере ссылок (Zotero/Mendeley/EndNote) с первого дня.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900" b="1">
                <a:solidFill>
                  <a:srgbClr val="2E86AB"/>
                </a:solidFill>
                <a:latin typeface="Calibri"/>
              </a:rPr>
              <a:t>▸ </a:t>
            </a:r>
            <a:r>
              <a:rPr sz="1900">
                <a:solidFill>
                  <a:srgbClr val="222222"/>
                </a:solidFill>
                <a:latin typeface="Calibri"/>
              </a:rPr>
              <a:t>Проверяйте каждую ссылку перед цитированием — этика и качество неразделимы.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3977639"/>
            <a:ext cx="12191695" cy="73152"/>
          </a:xfrm>
          <a:prstGeom prst="rect">
            <a:avLst/>
          </a:prstGeom>
          <a:solidFill>
            <a:srgbClr val="E8A0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2377440"/>
            <a:ext cx="10515600" cy="1371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4400" b="1">
                <a:solidFill>
                  <a:srgbClr val="FFFFFF"/>
                </a:solidFill>
                <a:latin typeface="Calibri"/>
              </a:rPr>
              <a:t>Спасибо за внимание!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297680"/>
            <a:ext cx="1051560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solidFill>
                  <a:srgbClr val="C9DAEA"/>
                </a:solidFill>
                <a:latin typeface="Calibri"/>
              </a:rPr>
              <a:t>Вопросы и практика: построение запроса в Scopus / eLibrary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