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09360"/>
            <a:ext cx="12191695" cy="54864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965960"/>
            <a:ext cx="1463040" cy="508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1051560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800" b="1" i="0">
                <a:solidFill>
                  <a:srgbClr val="FFFFFF"/>
                </a:solidFill>
                <a:latin typeface="Calibri"/>
              </a:rPr>
              <a:t>Цель, задачи и гипотеза</a:t>
            </a:r>
          </a:p>
          <a:p>
            <a:pPr algn="l"/>
            <a:r>
              <a:rPr sz="4800" b="1" i="0">
                <a:solidFill>
                  <a:srgbClr val="FFFFFF"/>
                </a:solidFill>
                <a:latin typeface="Calibri"/>
              </a:rPr>
              <a:t>научного исследования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690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 i="0">
                <a:solidFill>
                  <a:srgbClr val="BFD7E8"/>
                </a:solidFill>
                <a:latin typeface="Calibri"/>
              </a:rPr>
              <a:t>Гайд для аспирантов, ординаторов и молодых учёных</a:t>
            </a:r>
          </a:p>
          <a:p>
            <a:pPr algn="l"/>
            <a:r>
              <a:rPr sz="2000" b="0" i="0">
                <a:solidFill>
                  <a:srgbClr val="BFD7E8"/>
                </a:solidFill>
                <a:latin typeface="Calibri"/>
              </a:rPr>
              <a:t>медицинского университета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40080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Планирование исследования: цель → задачи → гипотеза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ВСТУПЛЕНИЕ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Зачем нужна безупречная триада?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91640"/>
            <a:ext cx="106070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900" b="0" i="0">
                <a:solidFill>
                  <a:srgbClr val="55606B"/>
                </a:solidFill>
                <a:latin typeface="Calibri"/>
              </a:rPr>
              <a:t>Ошибка в формулировке </a:t>
            </a:r>
            <a:r>
              <a:rPr sz="1900" b="1" i="0">
                <a:solidFill>
                  <a:srgbClr val="0B3D66"/>
                </a:solidFill>
                <a:latin typeface="Calibri"/>
              </a:rPr>
              <a:t>цели, задач или гипотезы</a:t>
            </a:r>
            <a:r>
              <a:rPr sz="1900" b="0" i="0">
                <a:solidFill>
                  <a:srgbClr val="55606B"/>
                </a:solidFill>
                <a:latin typeface="Calibri"/>
              </a:rPr>
              <a:t> ведёт к размытым выводам, невозможности доказать значимость работы и, в конечном счёте, к провалу диссертации или гранта.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880360"/>
            <a:ext cx="342900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880360"/>
            <a:ext cx="64008" cy="146304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3272" y="3026664"/>
            <a:ext cx="2971800" cy="11887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78A8F"/>
                </a:solidFill>
                <a:latin typeface="Calibri"/>
              </a:rPr>
              <a:t>Дизайн и методы</a:t>
            </a:r>
          </a:p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5606B"/>
                </a:solidFill>
                <a:latin typeface="Calibri"/>
              </a:rPr>
              <a:t>Формулировки определяют, какие методы и статистика потребуются.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9120" y="2880360"/>
            <a:ext cx="342900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9120" y="2880360"/>
            <a:ext cx="64008" cy="14630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5152" y="3026664"/>
            <a:ext cx="2971800" cy="11887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E88B3A"/>
                </a:solidFill>
                <a:latin typeface="Calibri"/>
              </a:rPr>
              <a:t>Статистика и выборка</a:t>
            </a:r>
          </a:p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5606B"/>
                </a:solidFill>
                <a:latin typeface="Calibri"/>
              </a:rPr>
              <a:t>Проверяемая гипотеза → расчёт объёма выборки и статистической мощности.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01000" y="2880360"/>
            <a:ext cx="3429000" cy="14630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01000" y="2880360"/>
            <a:ext cx="64008" cy="1463040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57032" y="3026664"/>
            <a:ext cx="2971800" cy="11887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2E8B57"/>
                </a:solidFill>
                <a:latin typeface="Calibri"/>
              </a:rPr>
              <a:t>Этика и внедрение</a:t>
            </a:r>
          </a:p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5606B"/>
                </a:solidFill>
                <a:latin typeface="Calibri"/>
              </a:rPr>
              <a:t>Чёткий протокол ускоряет одобрение этического комитета и внедрение результатов.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4709160"/>
            <a:ext cx="10652760" cy="14173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7240" y="4709160"/>
            <a:ext cx="64008" cy="141732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7280" y="489204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55606B"/>
                </a:solidFill>
                <a:latin typeface="Calibri"/>
              </a:rPr>
              <a:t>В медицине цель, задачи и гипотеза должны быть </a:t>
            </a:r>
            <a:r>
              <a:rPr sz="1600" b="1" i="0">
                <a:solidFill>
                  <a:srgbClr val="0B3D66"/>
                </a:solidFill>
                <a:latin typeface="Calibri"/>
              </a:rPr>
              <a:t>клинически обоснованы, этически допустимы и воспроизводимы.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Общая логика исследования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83080"/>
            <a:ext cx="6949440" cy="10515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83080"/>
            <a:ext cx="64008" cy="105156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2075688"/>
            <a:ext cx="6583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55606B"/>
                </a:solidFill>
                <a:latin typeface="Calibri"/>
              </a:rPr>
              <a:t>Что мы хотим получить в итоге?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55279" y="1783080"/>
            <a:ext cx="3474720" cy="105156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55279" y="1911095"/>
            <a:ext cx="34747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Calibri"/>
              </a:rPr>
              <a:t>ЦЕЛЬ</a:t>
            </a:r>
          </a:p>
          <a:p>
            <a:pPr algn="ctr"/>
            <a:r>
              <a:rPr sz="1200" b="0" i="0">
                <a:solidFill>
                  <a:srgbClr val="E6EFF5"/>
                </a:solidFill>
                <a:latin typeface="Calibri"/>
              </a:rPr>
              <a:t>стратегический ориентир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017520"/>
            <a:ext cx="6949440" cy="10515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017520"/>
            <a:ext cx="64008" cy="105156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3310127"/>
            <a:ext cx="6583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55606B"/>
                </a:solidFill>
                <a:latin typeface="Calibri"/>
              </a:rPr>
              <a:t>Какие конкретные шаги нужно сделать?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55279" y="3017520"/>
            <a:ext cx="3474720" cy="105156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55279" y="3145536"/>
            <a:ext cx="34747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Calibri"/>
              </a:rPr>
              <a:t>ЗАДАЧИ</a:t>
            </a:r>
          </a:p>
          <a:p>
            <a:pPr algn="ctr"/>
            <a:r>
              <a:rPr sz="1200" b="0" i="0">
                <a:solidFill>
                  <a:srgbClr val="E6EFF5"/>
                </a:solidFill>
                <a:latin typeface="Calibri"/>
              </a:rPr>
              <a:t>тактические этапы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4251960"/>
            <a:ext cx="6949440" cy="10515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7240" y="4251960"/>
            <a:ext cx="64008" cy="105156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7280" y="4544568"/>
            <a:ext cx="6583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55606B"/>
                </a:solidFill>
                <a:latin typeface="Calibri"/>
              </a:rPr>
              <a:t>Какое предположение мы проверяем?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955279" y="4251960"/>
            <a:ext cx="3474720" cy="105156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79" y="4379976"/>
            <a:ext cx="34747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Calibri"/>
              </a:rPr>
              <a:t>ГИПОТЕЗА</a:t>
            </a:r>
          </a:p>
          <a:p>
            <a:pPr algn="ctr"/>
            <a:r>
              <a:rPr sz="1200" b="0" i="0">
                <a:solidFill>
                  <a:srgbClr val="E6EFF5"/>
                </a:solidFill>
                <a:latin typeface="Calibri"/>
              </a:rPr>
              <a:t>подтверждается или опровергается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5806440"/>
            <a:ext cx="10607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0B3D66"/>
                </a:solidFill>
                <a:latin typeface="Calibri"/>
              </a:rPr>
              <a:t>Цепочка:  </a:t>
            </a:r>
            <a:r>
              <a:rPr sz="1600" b="1" i="0">
                <a:solidFill>
                  <a:srgbClr val="178A8F"/>
                </a:solidFill>
                <a:latin typeface="Calibri"/>
              </a:rPr>
              <a:t>гипотеза → задачи → цель → подтверждение или опровержение гипотезы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2 · ЦЕЛЬ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Цель исследования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37360"/>
            <a:ext cx="10652760" cy="1371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64008" cy="137160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38528"/>
            <a:ext cx="100584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0B3D66"/>
                </a:solidFill>
                <a:latin typeface="Calibri"/>
              </a:rPr>
              <a:t>Ожидаемый конечный результат, сформулированный в общем виде.</a:t>
            </a:r>
          </a:p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Отвечает на вопрос: «Зачем мы проводим эту работу?»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3383280"/>
            <a:ext cx="521208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" y="3383280"/>
            <a:ext cx="64008" cy="118872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33272" y="3529584"/>
            <a:ext cx="475488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E88B3A"/>
                </a:solidFill>
                <a:latin typeface="Calibri"/>
              </a:rPr>
              <a:t>Не слишком узкая</a:t>
            </a:r>
          </a:p>
          <a:p>
            <a:pPr algn="l">
              <a:spcAft>
                <a:spcPts val="0"/>
              </a:spcAft>
            </a:pPr>
            <a:r>
              <a:rPr sz="1400" b="0" i="0">
                <a:solidFill>
                  <a:srgbClr val="55606B"/>
                </a:solidFill>
                <a:latin typeface="Calibri"/>
              </a:rPr>
              <a:t> — иначе превращается в задачу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7920" y="3383280"/>
            <a:ext cx="521208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3383280"/>
            <a:ext cx="64008" cy="118872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73952" y="3529584"/>
            <a:ext cx="4754880" cy="9144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E88B3A"/>
                </a:solidFill>
                <a:latin typeface="Calibri"/>
              </a:rPr>
              <a:t>Не слишком широкая</a:t>
            </a:r>
          </a:p>
          <a:p>
            <a:pPr algn="l">
              <a:spcAft>
                <a:spcPts val="0"/>
              </a:spcAft>
            </a:pPr>
            <a:r>
              <a:rPr sz="1400" b="0" i="0">
                <a:solidFill>
                  <a:srgbClr val="55606B"/>
                </a:solidFill>
                <a:latin typeface="Calibri"/>
              </a:rPr>
              <a:t> — иначе недостижима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4892040"/>
            <a:ext cx="10652760" cy="1234440"/>
          </a:xfrm>
          <a:prstGeom prst="rect">
            <a:avLst/>
          </a:prstGeom>
          <a:solidFill>
            <a:srgbClr val="E3F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5120640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178A8F"/>
                </a:solidFill>
                <a:latin typeface="Calibri"/>
              </a:rPr>
              <a:t>Шаблон:  </a:t>
            </a:r>
            <a:r>
              <a:rPr sz="1600" b="0" i="0">
                <a:solidFill>
                  <a:srgbClr val="55606B"/>
                </a:solidFill>
                <a:latin typeface="Calibri"/>
              </a:rPr>
              <a:t>Оценить / изучить / определить / сравнить [что?] у [кого?] </a:t>
            </a:r>
            <a:r>
              <a:rPr sz="1600" b="1" i="0">
                <a:solidFill>
                  <a:srgbClr val="0B3D66"/>
                </a:solidFill>
                <a:latin typeface="Calibri"/>
              </a:rPr>
              <a:t>с [каким состоянием?]</a:t>
            </a:r>
            <a:r>
              <a:rPr sz="1600" b="0" i="0">
                <a:solidFill>
                  <a:srgbClr val="55606B"/>
                </a:solidFill>
                <a:latin typeface="Calibri"/>
              </a:rPr>
              <a:t> для [какого клинического исхода?].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2 · ЦЕЛЬ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Требования к цели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83080"/>
            <a:ext cx="10652760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83080"/>
            <a:ext cx="64008" cy="841248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01952"/>
            <a:ext cx="3840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178A8F"/>
                </a:solidFill>
                <a:latin typeface="Calibri"/>
              </a:rPr>
              <a:t>Конкретность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0" y="1901952"/>
            <a:ext cx="64008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что именно изучается: нозология, вмешательство, исход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743200"/>
            <a:ext cx="10652760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7240" y="2743200"/>
            <a:ext cx="64008" cy="841248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2862072"/>
            <a:ext cx="3840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88B3A"/>
                </a:solidFill>
                <a:latin typeface="Calibri"/>
              </a:rPr>
              <a:t>Измеримость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46320" y="2862072"/>
            <a:ext cx="64008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можно ли объективно оценить достижение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3703320"/>
            <a:ext cx="10652760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7240" y="3703320"/>
            <a:ext cx="64008" cy="841248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3822191"/>
            <a:ext cx="3840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2E8B57"/>
                </a:solidFill>
                <a:latin typeface="Calibri"/>
              </a:rPr>
              <a:t>Достижимость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20" y="3822191"/>
            <a:ext cx="64008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соответствие ресурсам, срокам, выборке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4663440"/>
            <a:ext cx="10652760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77240" y="4663440"/>
            <a:ext cx="64008" cy="841248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97280" y="4782312"/>
            <a:ext cx="3840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3D66"/>
                </a:solidFill>
                <a:latin typeface="Calibri"/>
              </a:rPr>
              <a:t>Релевантность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6320" y="4782312"/>
            <a:ext cx="64008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важность для медицины и науки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5623559"/>
            <a:ext cx="10652760" cy="8412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77240" y="5623559"/>
            <a:ext cx="64008" cy="8412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97280" y="5742431"/>
            <a:ext cx="3840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C0392B"/>
                </a:solidFill>
                <a:latin typeface="Calibri"/>
              </a:rPr>
              <a:t>Ограниченность во времени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46320" y="5742431"/>
            <a:ext cx="64008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привязка к этапу исследования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2 · ЦЕЛЬ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Примеры удачных целей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83080"/>
            <a:ext cx="1065276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83080"/>
            <a:ext cx="64008" cy="123444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84124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Оценить эффективность и безопасность препарата X у пациентов с артериальной гипертензией 2–3 степени в сравнении со стандартной терапией.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646920" y="2167128"/>
            <a:ext cx="1600200" cy="457200"/>
          </a:xfrm>
          <a:prstGeom prst="rect">
            <a:avLst/>
          </a:prstGeom>
          <a:solidFill>
            <a:srgbClr val="E3F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46920" y="2167128"/>
            <a:ext cx="1600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178A8F"/>
                </a:solidFill>
                <a:latin typeface="Calibri"/>
              </a:rPr>
              <a:t>Вмешательство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200400"/>
            <a:ext cx="1065276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200400"/>
            <a:ext cx="64008" cy="123444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3337560"/>
            <a:ext cx="84124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Изучить влияние ранней реабилитации на восстановление двигательной функции после ишемического инсульта.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646920" y="3584448"/>
            <a:ext cx="1600200" cy="457200"/>
          </a:xfrm>
          <a:prstGeom prst="rect">
            <a:avLst/>
          </a:prstGeom>
          <a:solidFill>
            <a:srgbClr val="E3F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46920" y="3584448"/>
            <a:ext cx="1600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178A8F"/>
                </a:solidFill>
                <a:latin typeface="Calibri"/>
              </a:rPr>
              <a:t>Фактор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4617720"/>
            <a:ext cx="1065276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7240" y="4617720"/>
            <a:ext cx="64008" cy="123444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7280" y="4754880"/>
            <a:ext cx="841248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Определить прогностическую ценность биомаркёра Y в диагностике сепсиса у новорождённых.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46920" y="5001768"/>
            <a:ext cx="1600200" cy="457200"/>
          </a:xfrm>
          <a:prstGeom prst="rect">
            <a:avLst/>
          </a:prstGeom>
          <a:solidFill>
            <a:srgbClr val="E3F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6920" y="5001768"/>
            <a:ext cx="1600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178A8F"/>
                </a:solidFill>
                <a:latin typeface="Calibri"/>
              </a:rPr>
              <a:t>Маркёр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6035040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0B3D66"/>
                </a:solidFill>
                <a:latin typeface="Calibri"/>
              </a:rPr>
              <a:t>Каждая цель содержит: </a:t>
            </a:r>
            <a:r>
              <a:rPr sz="1400" b="0" i="0">
                <a:solidFill>
                  <a:srgbClr val="55606B"/>
                </a:solidFill>
                <a:latin typeface="Calibri"/>
              </a:rPr>
              <a:t>объект изучения → популяцию → сравнение/исход.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2 · ЦЕЛЬ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Типичные ошибки цели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828800"/>
            <a:ext cx="1065276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828800"/>
            <a:ext cx="64008" cy="123444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9339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✕  </a:t>
            </a:r>
            <a:r>
              <a:rPr sz="1700" b="1" i="0">
                <a:solidFill>
                  <a:srgbClr val="C0392B"/>
                </a:solidFill>
                <a:latin typeface="Calibri"/>
              </a:rPr>
              <a:t>Слишком общая формулировка</a:t>
            </a:r>
          </a:p>
          <a:p>
            <a:pPr algn="l">
              <a:spcAft>
                <a:spcPts val="0"/>
              </a:spcAft>
            </a:pPr>
            <a:r>
              <a:rPr sz="1500" b="0" i="1">
                <a:solidFill>
                  <a:srgbClr val="55606B"/>
                </a:solidFill>
                <a:latin typeface="Calibri"/>
              </a:rPr>
              <a:t>«Улучшить лечение сердечно-сосудистых заболеваний»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3246120"/>
            <a:ext cx="1065276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" y="3246120"/>
            <a:ext cx="64008" cy="12344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341071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E88B3A"/>
                </a:solidFill>
                <a:latin typeface="Calibri"/>
              </a:rPr>
              <a:t>✕  </a:t>
            </a:r>
            <a:r>
              <a:rPr sz="1700" b="1" i="0">
                <a:solidFill>
                  <a:srgbClr val="E88B3A"/>
                </a:solidFill>
                <a:latin typeface="Calibri"/>
              </a:rPr>
              <a:t>Подмена цели методом</a:t>
            </a:r>
          </a:p>
          <a:p>
            <a:pPr algn="l">
              <a:spcAft>
                <a:spcPts val="0"/>
              </a:spcAft>
            </a:pPr>
            <a:r>
              <a:rPr sz="1500" b="0" i="1">
                <a:solidFill>
                  <a:srgbClr val="55606B"/>
                </a:solidFill>
                <a:latin typeface="Calibri"/>
              </a:rPr>
              <a:t>«Провести анкетирование пациентов» — это метод, а не результат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4663440"/>
            <a:ext cx="1065276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7240" y="4663440"/>
            <a:ext cx="64008" cy="123444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4828031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0B3D66"/>
                </a:solidFill>
                <a:latin typeface="Calibri"/>
              </a:rPr>
              <a:t>✕  </a:t>
            </a:r>
            <a:r>
              <a:rPr sz="1700" b="1" i="0">
                <a:solidFill>
                  <a:srgbClr val="0B3D66"/>
                </a:solidFill>
                <a:latin typeface="Calibri"/>
              </a:rPr>
              <a:t>Отсутствие конкретной популяции</a:t>
            </a:r>
          </a:p>
          <a:p>
            <a:pPr algn="l">
              <a:spcAft>
                <a:spcPts val="0"/>
              </a:spcAft>
            </a:pPr>
            <a:r>
              <a:rPr sz="1500" b="0" i="1">
                <a:solidFill>
                  <a:srgbClr val="55606B"/>
                </a:solidFill>
                <a:latin typeface="Calibri"/>
              </a:rPr>
              <a:t>«Изучить влияние витамина D» — у кого? при каком состоянии?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6035040"/>
            <a:ext cx="10652760" cy="91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3 · ЗАДАЧИ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Задачи исследования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37360"/>
            <a:ext cx="10652760" cy="1143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64008" cy="11430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38528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3D66"/>
                </a:solidFill>
                <a:latin typeface="Calibri"/>
              </a:rPr>
              <a:t>Конкретные последовательные шаги для достижения цели.</a:t>
            </a:r>
          </a:p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Должны быть верифицируемы и логически вытекать из цели.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3154680"/>
            <a:ext cx="10652760" cy="548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" y="3154680"/>
            <a:ext cx="502920" cy="5486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3154680"/>
            <a:ext cx="5029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154680"/>
            <a:ext cx="97840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Каждая задача начинается с глагола: изучить, оценить, сравнить, выявить, разработать, обосновать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3813048"/>
            <a:ext cx="10652760" cy="548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77240" y="3813048"/>
            <a:ext cx="502920" cy="5486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3813048"/>
            <a:ext cx="5029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3813048"/>
            <a:ext cx="97840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Задачи не должны дублировать друг друга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4471416"/>
            <a:ext cx="10652760" cy="548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77240" y="4471416"/>
            <a:ext cx="502920" cy="5486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4471416"/>
            <a:ext cx="5029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63040" y="4471416"/>
            <a:ext cx="97840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Оптимально 3–5 задач (для диссертации — 4–6)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7240" y="5129783"/>
            <a:ext cx="10652760" cy="548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77240" y="5129783"/>
            <a:ext cx="502920" cy="5486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5129783"/>
            <a:ext cx="5029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3040" y="5129783"/>
            <a:ext cx="97840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Задачи должны быть выполнимы имеющимися методами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7240" y="5788151"/>
            <a:ext cx="10652760" cy="548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77240" y="5788151"/>
            <a:ext cx="502920" cy="5486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5788151"/>
            <a:ext cx="5029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63040" y="5788151"/>
            <a:ext cx="97840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Последняя задача часто связана с практическими рекомендациями или прогностической моделью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3 · ЗАДАЧИ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Пример задач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91640"/>
            <a:ext cx="10607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178A8F"/>
                </a:solidFill>
                <a:latin typeface="Calibri"/>
              </a:rPr>
              <a:t>Цель: </a:t>
            </a:r>
            <a:r>
              <a:rPr sz="1600" b="0" i="0">
                <a:solidFill>
                  <a:srgbClr val="55606B"/>
                </a:solidFill>
                <a:latin typeface="Calibri"/>
              </a:rPr>
              <a:t>оценить эффективность и безопасность препарата X при артериальной гипертензии.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331720"/>
            <a:ext cx="10652760" cy="6217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331720"/>
            <a:ext cx="502920" cy="621792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2331720"/>
            <a:ext cx="502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331720"/>
            <a:ext cx="97840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Изучить исходный уровень АД и факторы риска у включённых пациентов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063239"/>
            <a:ext cx="10652760" cy="6217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063239"/>
            <a:ext cx="502920" cy="621792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3063239"/>
            <a:ext cx="502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3063239"/>
            <a:ext cx="97840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Оценить динамику АД на фоне препарата X в сравнении с группой контроля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794759"/>
            <a:ext cx="10652760" cy="6217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3794759"/>
            <a:ext cx="502920" cy="621792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3794759"/>
            <a:ext cx="502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3794759"/>
            <a:ext cx="97840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Проанализировать частоту нежелательных явлений в обеих группах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7240" y="4526279"/>
            <a:ext cx="10652760" cy="6217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77240" y="4526279"/>
            <a:ext cx="502920" cy="621792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526279"/>
            <a:ext cx="502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63040" y="4526279"/>
            <a:ext cx="97840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Определить предикторы достижения целевого уровня давления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77240" y="5257799"/>
            <a:ext cx="10652760" cy="6217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77240" y="5257799"/>
            <a:ext cx="502920" cy="621792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" y="5257799"/>
            <a:ext cx="502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63040" y="5257799"/>
            <a:ext cx="97840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0" i="0">
                <a:solidFill>
                  <a:srgbClr val="55606B"/>
                </a:solidFill>
                <a:latin typeface="Calibri"/>
              </a:rPr>
              <a:t>Разработать практические рекомендации по применению препарата 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6035040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B3D66"/>
                </a:solidFill>
                <a:latin typeface="Calibri"/>
              </a:rPr>
              <a:t>Задачи идут от исходных данных → сравнению эффективности → безопасности → предикторам → практическому выводу.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3 · ЗАДАЧИ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Типичные ошибки задач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828800"/>
            <a:ext cx="1065276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828800"/>
            <a:ext cx="64008" cy="1188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84248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✕  </a:t>
            </a:r>
            <a:r>
              <a:rPr sz="1700" b="1" i="0">
                <a:solidFill>
                  <a:srgbClr val="C0392B"/>
                </a:solidFill>
                <a:latin typeface="Calibri"/>
              </a:rPr>
              <a:t>Задача-«пустышка»</a:t>
            </a:r>
          </a:p>
          <a:p>
            <a:pPr algn="l">
              <a:spcAft>
                <a:spcPts val="0"/>
              </a:spcAft>
            </a:pPr>
            <a:r>
              <a:rPr sz="1500" b="0" i="1">
                <a:solidFill>
                  <a:srgbClr val="55606B"/>
                </a:solidFill>
                <a:latin typeface="Calibri"/>
              </a:rPr>
              <a:t>«Провести обзор литературы» — это этап работы, а не задача исследования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3200400"/>
            <a:ext cx="1065276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" y="3200400"/>
            <a:ext cx="64008" cy="118872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3355848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E88B3A"/>
                </a:solidFill>
                <a:latin typeface="Calibri"/>
              </a:rPr>
              <a:t>✕  </a:t>
            </a:r>
            <a:r>
              <a:rPr sz="1700" b="1" i="0">
                <a:solidFill>
                  <a:srgbClr val="E88B3A"/>
                </a:solidFill>
                <a:latin typeface="Calibri"/>
              </a:rPr>
              <a:t>Слишком много задач</a:t>
            </a:r>
          </a:p>
          <a:p>
            <a:pPr algn="l">
              <a:spcAft>
                <a:spcPts val="0"/>
              </a:spcAft>
            </a:pPr>
            <a:r>
              <a:rPr sz="1500" b="0" i="1">
                <a:solidFill>
                  <a:srgbClr val="55606B"/>
                </a:solidFill>
                <a:latin typeface="Calibri"/>
              </a:rPr>
              <a:t>среди десятков пунктов теряется главное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4572000"/>
            <a:ext cx="1065276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7240" y="4572000"/>
            <a:ext cx="64008" cy="118872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4727448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0B3D66"/>
                </a:solidFill>
                <a:latin typeface="Calibri"/>
              </a:rPr>
              <a:t>✕  </a:t>
            </a:r>
            <a:r>
              <a:rPr sz="1700" b="1" i="0">
                <a:solidFill>
                  <a:srgbClr val="0B3D66"/>
                </a:solidFill>
                <a:latin typeface="Calibri"/>
              </a:rPr>
              <a:t>Задачи не связаны с целью</a:t>
            </a:r>
          </a:p>
          <a:p>
            <a:pPr algn="l">
              <a:spcAft>
                <a:spcPts val="0"/>
              </a:spcAft>
            </a:pPr>
            <a:r>
              <a:rPr sz="1500" b="0" i="1">
                <a:solidFill>
                  <a:srgbClr val="55606B"/>
                </a:solidFill>
                <a:latin typeface="Calibri"/>
              </a:rPr>
              <a:t>цель — диагностика, а задачи — лечение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4 · ГИПОТЕЗА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Гипотеза исследования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37360"/>
            <a:ext cx="10652760" cy="12801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64008" cy="128016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100584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3D66"/>
                </a:solidFill>
                <a:latin typeface="Calibri"/>
              </a:rPr>
              <a:t>Научное предположение, которое можно проверить экспериментально или клинически.</a:t>
            </a:r>
          </a:p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В медицине — предполагаемая связь: воздействие ↔ исход, фактор риска ↔ заболевание, биомаркёр ↔ диагноз.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3291840"/>
            <a:ext cx="521208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" y="3291840"/>
            <a:ext cx="64008" cy="1234440"/>
          </a:xfrm>
          <a:prstGeom prst="rect">
            <a:avLst/>
          </a:prstGeom>
          <a:solidFill>
            <a:srgbClr val="5560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33272" y="3438144"/>
            <a:ext cx="4754880" cy="9601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55606B"/>
                </a:solidFill>
                <a:latin typeface="Calibri"/>
              </a:rPr>
              <a:t>H₀ — нулевая</a:t>
            </a:r>
          </a:p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5606B"/>
                </a:solidFill>
                <a:latin typeface="Calibri"/>
              </a:rPr>
              <a:t>отсутствие различий / связи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7920" y="3291840"/>
            <a:ext cx="521208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3291840"/>
            <a:ext cx="64008" cy="123444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73952" y="3438144"/>
            <a:ext cx="4754880" cy="9601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78A8F"/>
                </a:solidFill>
                <a:latin typeface="Calibri"/>
              </a:rPr>
              <a:t>H₁ — альтернативная</a:t>
            </a:r>
          </a:p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5606B"/>
                </a:solidFill>
                <a:latin typeface="Calibri"/>
              </a:rPr>
              <a:t>наличие различий / связи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4709160"/>
            <a:ext cx="521208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4709160"/>
            <a:ext cx="64008" cy="12344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33272" y="4855464"/>
            <a:ext cx="4754880" cy="9601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E88B3A"/>
                </a:solidFill>
                <a:latin typeface="Calibri"/>
              </a:rPr>
              <a:t>Направленная</a:t>
            </a:r>
          </a:p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5606B"/>
                </a:solidFill>
                <a:latin typeface="Calibri"/>
              </a:rPr>
              <a:t>указывает направление эффекта (X снижает давление сильнее плацебо)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17920" y="4709160"/>
            <a:ext cx="521208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4709160"/>
            <a:ext cx="64008" cy="123444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3952" y="4855464"/>
            <a:ext cx="4754880" cy="9601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0B3D66"/>
                </a:solidFill>
                <a:latin typeface="Calibri"/>
              </a:rPr>
              <a:t>Ненаправленная</a:t>
            </a:r>
          </a:p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55606B"/>
                </a:solidFill>
                <a:latin typeface="Calibri"/>
              </a:rPr>
              <a:t>только констатирует различие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7240" y="5989320"/>
            <a:ext cx="10652760" cy="685800"/>
          </a:xfrm>
          <a:prstGeom prst="rect">
            <a:avLst/>
          </a:prstGeom>
          <a:solidFill>
            <a:srgbClr val="E3F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97280" y="5989320"/>
            <a:ext cx="100584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178A8F"/>
                </a:solidFill>
                <a:latin typeface="Calibri"/>
              </a:rPr>
              <a:t>В клинических исследованиях формулируют направленную H₁, а проверка идёт через отказ от H₀.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4 · ГИПОТЕЗА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Требования к гипотезе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828800"/>
            <a:ext cx="10652760" cy="1005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828800"/>
            <a:ext cx="64008" cy="100584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56816"/>
            <a:ext cx="38404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178A8F"/>
                </a:solidFill>
                <a:latin typeface="Calibri"/>
              </a:rPr>
              <a:t>Проверяемость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0" y="1956816"/>
            <a:ext cx="64008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должны существовать методы и данные для проверки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971800"/>
            <a:ext cx="10652760" cy="1005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7240" y="2971800"/>
            <a:ext cx="64008" cy="10058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3099816"/>
            <a:ext cx="38404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88B3A"/>
                </a:solidFill>
                <a:latin typeface="Calibri"/>
              </a:rPr>
              <a:t>Конкретность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46320" y="3099816"/>
            <a:ext cx="64008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не «витамин D влияет на всё», а доза, срок, популяция, исход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114800"/>
            <a:ext cx="10652760" cy="1005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7240" y="4114800"/>
            <a:ext cx="64008" cy="1005840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4242816"/>
            <a:ext cx="38404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2E8B57"/>
                </a:solidFill>
                <a:latin typeface="Calibri"/>
              </a:rPr>
              <a:t>Обоснованность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20" y="4242816"/>
            <a:ext cx="64008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опора на предшествующие данные: литература, пилотные исследования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5257800"/>
            <a:ext cx="10652760" cy="1005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77240" y="5257800"/>
            <a:ext cx="64008" cy="100584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97280" y="5385816"/>
            <a:ext cx="384048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0B3D66"/>
                </a:solidFill>
                <a:latin typeface="Calibri"/>
              </a:rPr>
              <a:t>Фальсифицируемость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6320" y="5385816"/>
            <a:ext cx="64008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по Попперу: должна допускать возможность опровержения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4 · ГИПОТЕЗА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Примеры гипотез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828800"/>
            <a:ext cx="1065276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828800"/>
            <a:ext cx="777240" cy="123444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828800"/>
            <a:ext cx="77724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H₁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1965960"/>
            <a:ext cx="941832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У пациентов с острым коронарным синдромом раннее назначение ингибиторов PCSK9 приводит к более выраженному снижению ЛПНП через 12 недель по сравнению со стандартной терапией статинами.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246120"/>
            <a:ext cx="1065276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7240" y="3246120"/>
            <a:ext cx="777240" cy="12344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3246120"/>
            <a:ext cx="77724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H₁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080" y="3383279"/>
            <a:ext cx="941832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Концентрация прокальцитонина &gt; 2 нг/мл у новорождённых с подозрением на сепсис ассоциирована с бактериемией (чувствительность &gt; 80%).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663440"/>
            <a:ext cx="1065276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7240" y="4663440"/>
            <a:ext cx="777240" cy="123444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4663440"/>
            <a:ext cx="77724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H₀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3080" y="4800600"/>
            <a:ext cx="941832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0" i="0">
                <a:solidFill>
                  <a:srgbClr val="55606B"/>
                </a:solidFill>
                <a:latin typeface="Calibri"/>
              </a:rPr>
              <a:t>Не существует различий в частоте послеоперационных осложнений между лапароскопической и открытой аппендэктомией.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6172200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178A8F"/>
                </a:solidFill>
                <a:latin typeface="Calibri"/>
              </a:rPr>
              <a:t>Заметьте: популяция + воздействие/маркёр + измеримый исход + срок наблюдения.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4 · ГИПОТЕЗА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Типичные ошибки гипотезы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83080"/>
            <a:ext cx="1065276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83080"/>
            <a:ext cx="64008" cy="9601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01952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C0392B"/>
                </a:solidFill>
                <a:latin typeface="Calibri"/>
              </a:rPr>
              <a:t>✕  </a:t>
            </a:r>
            <a:r>
              <a:rPr sz="1600" b="1" i="0">
                <a:solidFill>
                  <a:srgbClr val="C0392B"/>
                </a:solidFill>
                <a:latin typeface="Calibri"/>
              </a:rPr>
              <a:t>Непроверяемость</a:t>
            </a:r>
          </a:p>
          <a:p>
            <a:pPr algn="l">
              <a:spcAft>
                <a:spcPts val="0"/>
              </a:spcAft>
            </a:pPr>
            <a:r>
              <a:rPr sz="1400" b="0" i="1">
                <a:solidFill>
                  <a:srgbClr val="55606B"/>
                </a:solidFill>
                <a:latin typeface="Calibri"/>
              </a:rPr>
              <a:t>гипотеза не проверяется в рамках данного дизайна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880360"/>
            <a:ext cx="1065276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" y="2880360"/>
            <a:ext cx="64008" cy="96012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2999232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E88B3A"/>
                </a:solidFill>
                <a:latin typeface="Calibri"/>
              </a:rPr>
              <a:t>✕  </a:t>
            </a:r>
            <a:r>
              <a:rPr sz="1600" b="1" i="0">
                <a:solidFill>
                  <a:srgbClr val="E88B3A"/>
                </a:solidFill>
                <a:latin typeface="Calibri"/>
              </a:rPr>
              <a:t>Подмена целью</a:t>
            </a:r>
          </a:p>
          <a:p>
            <a:pPr algn="l">
              <a:spcAft>
                <a:spcPts val="0"/>
              </a:spcAft>
            </a:pPr>
            <a:r>
              <a:rPr sz="1400" b="0" i="1">
                <a:solidFill>
                  <a:srgbClr val="55606B"/>
                </a:solidFill>
                <a:latin typeface="Calibri"/>
              </a:rPr>
              <a:t>«Цель — доказать, что…» — это желаемый результат, а не гипотеза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977639"/>
            <a:ext cx="1065276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7240" y="3977639"/>
            <a:ext cx="64008" cy="96012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4096511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0B3D66"/>
                </a:solidFill>
                <a:latin typeface="Calibri"/>
              </a:rPr>
              <a:t>✕  </a:t>
            </a:r>
            <a:r>
              <a:rPr sz="1600" b="1" i="0">
                <a:solidFill>
                  <a:srgbClr val="0B3D66"/>
                </a:solidFill>
                <a:latin typeface="Calibri"/>
              </a:rPr>
              <a:t>Отсутствие H₀</a:t>
            </a:r>
          </a:p>
          <a:p>
            <a:pPr algn="l">
              <a:spcAft>
                <a:spcPts val="0"/>
              </a:spcAft>
            </a:pPr>
            <a:r>
              <a:rPr sz="1400" b="0" i="1">
                <a:solidFill>
                  <a:srgbClr val="55606B"/>
                </a:solidFill>
                <a:latin typeface="Calibri"/>
              </a:rPr>
              <a:t>невозможен корректный статистический анализ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5074920"/>
            <a:ext cx="1065276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7240" y="5074920"/>
            <a:ext cx="64008" cy="96012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5193792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178A8F"/>
                </a:solidFill>
                <a:latin typeface="Calibri"/>
              </a:rPr>
              <a:t>✕  </a:t>
            </a:r>
            <a:r>
              <a:rPr sz="1600" b="1" i="0">
                <a:solidFill>
                  <a:srgbClr val="178A8F"/>
                </a:solidFill>
                <a:latin typeface="Calibri"/>
              </a:rPr>
              <a:t>Расплывчатость</a:t>
            </a:r>
          </a:p>
          <a:p>
            <a:pPr algn="l">
              <a:spcAft>
                <a:spcPts val="0"/>
              </a:spcAft>
            </a:pPr>
            <a:r>
              <a:rPr sz="1400" b="0" i="1">
                <a:solidFill>
                  <a:srgbClr val="55606B"/>
                </a:solidFill>
                <a:latin typeface="Calibri"/>
              </a:rPr>
              <a:t>«Есть связь между питанием и раком»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Взаимосвязь цели, задач и гипотезы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83080"/>
            <a:ext cx="1065276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83080"/>
            <a:ext cx="2011680" cy="96012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783080"/>
            <a:ext cx="201168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Цель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520" y="1901952"/>
            <a:ext cx="27432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178A8F"/>
                </a:solidFill>
                <a:latin typeface="Calibri"/>
              </a:rPr>
              <a:t>Зачем?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52160" y="1901952"/>
            <a:ext cx="5394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55606B"/>
                </a:solidFill>
                <a:latin typeface="Calibri"/>
              </a:rPr>
              <a:t>Оценить эффективность препарата X при гипертензии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2880360"/>
            <a:ext cx="1065276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2880360"/>
            <a:ext cx="2011680" cy="96012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880360"/>
            <a:ext cx="201168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Задачи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2999232"/>
            <a:ext cx="27432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E88B3A"/>
                </a:solidFill>
                <a:latin typeface="Calibri"/>
              </a:rPr>
              <a:t>Что сделать?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0" y="2999232"/>
            <a:ext cx="5394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55606B"/>
                </a:solidFill>
                <a:latin typeface="Calibri"/>
              </a:rPr>
              <a:t>1. Изучить исходные данные · 2. Сравнить динамику АД · 3. Оценить безопасность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3977639"/>
            <a:ext cx="1065276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7240" y="3977639"/>
            <a:ext cx="2011680" cy="96012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977639"/>
            <a:ext cx="201168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Гипотеза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17520" y="4096511"/>
            <a:ext cx="27432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0B3D66"/>
                </a:solidFill>
                <a:latin typeface="Calibri"/>
              </a:rPr>
              <a:t>Что предполагаем?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0" y="4096511"/>
            <a:ext cx="539496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0" i="0">
                <a:solidFill>
                  <a:srgbClr val="55606B"/>
                </a:solidFill>
                <a:latin typeface="Calibri"/>
              </a:rPr>
              <a:t>Препарат X снижает АД эффективнее стандартной терапии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7240" y="5166360"/>
            <a:ext cx="10652760" cy="1188720"/>
          </a:xfrm>
          <a:prstGeom prst="rect">
            <a:avLst/>
          </a:prstGeom>
          <a:solidFill>
            <a:srgbClr val="E3F0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97280" y="5394960"/>
            <a:ext cx="10058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0B3D66"/>
                </a:solidFill>
                <a:latin typeface="Calibri"/>
              </a:rPr>
              <a:t>Логическая цепочка:  </a:t>
            </a:r>
            <a:r>
              <a:rPr sz="1500" b="0" i="0">
                <a:solidFill>
                  <a:srgbClr val="55606B"/>
                </a:solidFill>
                <a:latin typeface="Calibri"/>
              </a:rPr>
              <a:t>гипотеза → определяет задачи → задачи ведут к цели → цель подтверждает или опровергает гипотезу.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Практический алгоритм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737360"/>
            <a:ext cx="10652760" cy="7132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737360"/>
            <a:ext cx="502920" cy="713232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737360"/>
            <a:ext cx="502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792224"/>
            <a:ext cx="97840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178A8F"/>
                </a:solidFill>
                <a:latin typeface="Calibri"/>
              </a:rPr>
              <a:t>Определите проблему — </a:t>
            </a:r>
            <a:r>
              <a:rPr sz="1300" b="0" i="0">
                <a:solidFill>
                  <a:srgbClr val="55606B"/>
                </a:solidFill>
                <a:latin typeface="Calibri"/>
              </a:rPr>
              <a:t>клиническую, эпидемиологическую, фундаментальную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560320"/>
            <a:ext cx="10652760" cy="7132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7240" y="2560320"/>
            <a:ext cx="502920" cy="713232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2560320"/>
            <a:ext cx="502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615184"/>
            <a:ext cx="97840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E88B3A"/>
                </a:solidFill>
                <a:latin typeface="Calibri"/>
              </a:rPr>
              <a:t>Сформулируйте цель по SMART — </a:t>
            </a:r>
            <a:r>
              <a:rPr sz="1300" b="0" i="0">
                <a:solidFill>
                  <a:srgbClr val="55606B"/>
                </a:solidFill>
                <a:latin typeface="Calibri"/>
              </a:rPr>
              <a:t>конкретный, измеримый, достижимый, релевантный, ограниченный во времени результат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3383279"/>
            <a:ext cx="10652760" cy="7132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7240" y="3383279"/>
            <a:ext cx="502920" cy="713232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383279"/>
            <a:ext cx="502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438144"/>
            <a:ext cx="97840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2E8B57"/>
                </a:solidFill>
                <a:latin typeface="Calibri"/>
              </a:rPr>
              <a:t>Разбейте цель на 3–5 задач — </a:t>
            </a:r>
            <a:r>
              <a:rPr sz="1300" b="0" i="0">
                <a:solidFill>
                  <a:srgbClr val="55606B"/>
                </a:solidFill>
                <a:latin typeface="Calibri"/>
              </a:rPr>
              <a:t>каждая — с глаголом действия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4206240"/>
            <a:ext cx="10652760" cy="7132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77240" y="4206240"/>
            <a:ext cx="502920" cy="713232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206240"/>
            <a:ext cx="502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4261103"/>
            <a:ext cx="97840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0B3D66"/>
                </a:solidFill>
                <a:latin typeface="Calibri"/>
              </a:rPr>
              <a:t>Выдвиньте гипотезу (H₀ и H₁) — </a:t>
            </a:r>
            <a:r>
              <a:rPr sz="1300" b="0" i="0">
                <a:solidFill>
                  <a:srgbClr val="55606B"/>
                </a:solidFill>
                <a:latin typeface="Calibri"/>
              </a:rPr>
              <a:t>проверяемую статистически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5029200"/>
            <a:ext cx="10652760" cy="7132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77240" y="5029200"/>
            <a:ext cx="502920" cy="71323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7240" y="5029200"/>
            <a:ext cx="502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40" y="5084064"/>
            <a:ext cx="97840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C0392B"/>
                </a:solidFill>
                <a:latin typeface="Calibri"/>
              </a:rPr>
              <a:t>Проверьте согласованность — </a:t>
            </a:r>
            <a:r>
              <a:rPr sz="1300" b="0" i="0">
                <a:solidFill>
                  <a:srgbClr val="55606B"/>
                </a:solidFill>
                <a:latin typeface="Calibri"/>
              </a:rPr>
              <a:t>все ли задачи работают на цель? позволяет ли дизайн проверить гипотезу? хватит ли выборки для мощности?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7240" y="5852160"/>
            <a:ext cx="10652760" cy="7132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77240" y="5852160"/>
            <a:ext cx="502920" cy="713232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77240" y="5852160"/>
            <a:ext cx="502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5907024"/>
            <a:ext cx="978408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178A8F"/>
                </a:solidFill>
                <a:latin typeface="Calibri"/>
              </a:rPr>
              <a:t>Проконсультируйтесь — </a:t>
            </a:r>
            <a:r>
              <a:rPr sz="1300" b="0" i="0">
                <a:solidFill>
                  <a:srgbClr val="55606B"/>
                </a:solidFill>
                <a:latin typeface="Calibri"/>
              </a:rPr>
              <a:t>с научным руководителем и статистиком до начала сбора данных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411480"/>
            <a:ext cx="10789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E88B3A"/>
                </a:solidFill>
                <a:latin typeface="Calibri"/>
              </a:rPr>
              <a:t>РАЗДЕЛ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10789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0B3D66"/>
                </a:solidFill>
                <a:latin typeface="Calibri"/>
              </a:rPr>
              <a:t>Комплексный пример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371600"/>
            <a:ext cx="1280160" cy="381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1691640"/>
            <a:ext cx="10652760" cy="86868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1691640"/>
            <a:ext cx="100584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9FC5D8"/>
                </a:solidFill>
                <a:latin typeface="Calibri"/>
              </a:rPr>
              <a:t>Тема: </a:t>
            </a:r>
            <a:r>
              <a:rPr sz="1400" b="1" i="0">
                <a:solidFill>
                  <a:srgbClr val="FFFFFF"/>
                </a:solidFill>
                <a:latin typeface="Calibri"/>
              </a:rPr>
              <a:t>«Эффективность персонализированной антикоагулянтной терапии у пациентов с фибрилляцией предсердий и хронической болезнью почек»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743200"/>
            <a:ext cx="10652760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7240" y="2743200"/>
            <a:ext cx="64008" cy="914400"/>
          </a:xfrm>
          <a:prstGeom prst="rect">
            <a:avLst/>
          </a:prstGeom>
          <a:solidFill>
            <a:srgbClr val="17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2852928"/>
            <a:ext cx="100584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178A8F"/>
                </a:solidFill>
                <a:latin typeface="Calibri"/>
              </a:rPr>
              <a:t>Цель: </a:t>
            </a:r>
            <a:r>
              <a:rPr sz="1400" b="0" i="0">
                <a:solidFill>
                  <a:srgbClr val="55606B"/>
                </a:solidFill>
                <a:latin typeface="Calibri"/>
              </a:rPr>
              <a:t>оценить эффективность и безопасность персонализированного подбора дозы прямых оральных антикоагулянтов у пациентов с ФП и ХБП III–IV стадии.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840480"/>
            <a:ext cx="10652760" cy="1234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7240" y="3840480"/>
            <a:ext cx="64008" cy="123444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3950208"/>
            <a:ext cx="1005840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E88B3A"/>
                </a:solidFill>
                <a:latin typeface="Calibri"/>
              </a:rPr>
              <a:t>Задачи: </a:t>
            </a:r>
            <a:r>
              <a:rPr sz="1300" b="0" i="0">
                <a:solidFill>
                  <a:srgbClr val="55606B"/>
                </a:solidFill>
                <a:latin typeface="Calibri"/>
              </a:rPr>
              <a:t>① изучить исходные клинико-лабораторные показатели и риск кровотечений; ② сравнить частоту тромбоэмболий; ③ оценить частоту больших кровотечений; ④ выявить предикторы неэффективности стандартного дозирования; ⑤ разработать алгоритм персонализированного назначения.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5257800"/>
            <a:ext cx="10652760" cy="10515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7240" y="5257800"/>
            <a:ext cx="64008" cy="105156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5367528"/>
            <a:ext cx="100584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0B3D66"/>
                </a:solidFill>
                <a:latin typeface="Calibri"/>
              </a:rPr>
              <a:t>Гипотеза: </a:t>
            </a:r>
            <a:r>
              <a:rPr sz="1300" b="0" i="0">
                <a:solidFill>
                  <a:srgbClr val="55606B"/>
                </a:solidFill>
                <a:latin typeface="Calibri"/>
              </a:rPr>
              <a:t>персонализированный подбор дозы (по клиренсу креатинина и генетическим маркёрам) снижает частоту тромбоэмболических событий без увеличения риска больших кровотечений по сравнению со стандартным дозированием.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822960"/>
            <a:ext cx="1463040" cy="50800"/>
          </a:xfrm>
          <a:prstGeom prst="rect">
            <a:avLst/>
          </a:prstGeom>
          <a:solidFill>
            <a:srgbClr val="E88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05156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libri"/>
              </a:rPr>
              <a:t>Заключение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57400"/>
            <a:ext cx="10607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88B3A"/>
                </a:solidFill>
                <a:latin typeface="Calibri"/>
              </a:rPr>
              <a:t>▸  </a:t>
            </a:r>
            <a:r>
              <a:rPr sz="1700" b="0" i="0">
                <a:solidFill>
                  <a:srgbClr val="D9E6EF"/>
                </a:solidFill>
                <a:latin typeface="Calibri"/>
              </a:rPr>
              <a:t>Цель, задачи и гипотеза — не формальность, а навигационная карта исследования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715768"/>
            <a:ext cx="10607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88B3A"/>
                </a:solidFill>
                <a:latin typeface="Calibri"/>
              </a:rPr>
              <a:t>▸  </a:t>
            </a:r>
            <a:r>
              <a:rPr sz="1700" b="0" i="0">
                <a:solidFill>
                  <a:srgbClr val="D9E6EF"/>
                </a:solidFill>
                <a:latin typeface="Calibri"/>
              </a:rPr>
              <a:t>Чёткие формулировки облегчают дизайн, выбор методов и расчёт выборки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374135"/>
            <a:ext cx="10607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88B3A"/>
                </a:solidFill>
                <a:latin typeface="Calibri"/>
              </a:rPr>
              <a:t>▸  </a:t>
            </a:r>
            <a:r>
              <a:rPr sz="1700" b="0" i="0">
                <a:solidFill>
                  <a:srgbClr val="D9E6EF"/>
                </a:solidFill>
                <a:latin typeface="Calibri"/>
              </a:rPr>
              <a:t>Ускоряют одобрение этического комитета и делают выводы убедительными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032503"/>
            <a:ext cx="10607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88B3A"/>
                </a:solidFill>
                <a:latin typeface="Calibri"/>
              </a:rPr>
              <a:t>▸  </a:t>
            </a:r>
            <a:r>
              <a:rPr sz="1700" b="0" i="0">
                <a:solidFill>
                  <a:srgbClr val="D9E6EF"/>
                </a:solidFill>
                <a:latin typeface="Calibri"/>
              </a:rPr>
              <a:t>Хорошо сформулированная гипотеза — половина успеха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690871"/>
            <a:ext cx="10607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 i="0">
                <a:solidFill>
                  <a:srgbClr val="E88B3A"/>
                </a:solidFill>
                <a:latin typeface="Calibri"/>
              </a:rPr>
              <a:t>▸  </a:t>
            </a:r>
            <a:r>
              <a:rPr sz="1700" b="0" i="0">
                <a:solidFill>
                  <a:srgbClr val="D9E6EF"/>
                </a:solidFill>
                <a:latin typeface="Calibri"/>
              </a:rPr>
              <a:t>Не бойтесь переформулировать гипотезу после пилотного этапа — фиксируйте изменения в протоколе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5623560"/>
            <a:ext cx="10515600" cy="19050"/>
          </a:xfrm>
          <a:prstGeom prst="rect">
            <a:avLst/>
          </a:prstGeom>
          <a:solidFill>
            <a:srgbClr val="2A5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85216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Желаем вам научной строгости и клинической значимости ваших исследований!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