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6" r:id="rId3"/>
    <p:sldId id="337" r:id="rId4"/>
    <p:sldId id="338" r:id="rId5"/>
    <p:sldId id="339" r:id="rId6"/>
    <p:sldId id="374" r:id="rId7"/>
    <p:sldId id="340" r:id="rId8"/>
    <p:sldId id="373" r:id="rId9"/>
    <p:sldId id="377" r:id="rId10"/>
    <p:sldId id="372" r:id="rId11"/>
    <p:sldId id="343" r:id="rId12"/>
    <p:sldId id="341" r:id="rId13"/>
    <p:sldId id="342" r:id="rId14"/>
    <p:sldId id="348" r:id="rId15"/>
    <p:sldId id="349" r:id="rId16"/>
    <p:sldId id="378" r:id="rId17"/>
    <p:sldId id="379" r:id="rId18"/>
    <p:sldId id="344" r:id="rId19"/>
    <p:sldId id="375" r:id="rId20"/>
    <p:sldId id="350" r:id="rId21"/>
    <p:sldId id="351" r:id="rId22"/>
    <p:sldId id="345" r:id="rId23"/>
    <p:sldId id="352" r:id="rId24"/>
    <p:sldId id="346" r:id="rId25"/>
    <p:sldId id="347" r:id="rId26"/>
    <p:sldId id="353" r:id="rId27"/>
    <p:sldId id="359" r:id="rId28"/>
    <p:sldId id="360" r:id="rId29"/>
    <p:sldId id="361" r:id="rId30"/>
    <p:sldId id="362" r:id="rId31"/>
    <p:sldId id="366" r:id="rId32"/>
    <p:sldId id="367" r:id="rId33"/>
    <p:sldId id="363" r:id="rId34"/>
    <p:sldId id="365" r:id="rId35"/>
    <p:sldId id="369" r:id="rId36"/>
    <p:sldId id="371" r:id="rId37"/>
    <p:sldId id="370" r:id="rId38"/>
    <p:sldId id="376" r:id="rId39"/>
    <p:sldId id="368" r:id="rId40"/>
    <p:sldId id="354" r:id="rId41"/>
    <p:sldId id="355" r:id="rId42"/>
    <p:sldId id="356" r:id="rId43"/>
    <p:sldId id="357" r:id="rId44"/>
    <p:sldId id="259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7C8"/>
    <a:srgbClr val="71A934"/>
    <a:srgbClr val="479F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0828" y="1514217"/>
            <a:ext cx="5026644" cy="2380691"/>
          </a:xfrm>
        </p:spPr>
        <p:txBody>
          <a:bodyPr anchor="b"/>
          <a:lstStyle>
            <a:lvl1pPr algn="ctr">
              <a:defRPr sz="6000">
                <a:latin typeface="Book Antiqua" panose="0204060205030503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0828" y="4141878"/>
            <a:ext cx="5026644" cy="2013150"/>
          </a:xfrm>
        </p:spPr>
        <p:txBody>
          <a:bodyPr/>
          <a:lstStyle>
            <a:lvl1pPr marL="0" indent="0" algn="ctr">
              <a:buNone/>
              <a:defRPr sz="2400">
                <a:latin typeface="Blogger Sans Light" panose="02000506030000020004" pitchFamily="50" charset="0"/>
                <a:ea typeface="Blogger Sans Light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38200" y="643943"/>
            <a:ext cx="46997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</a:t>
            </a:r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ГОСУДАРСТВЕННЫЙ</a:t>
            </a:r>
            <a:b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</a:t>
            </a:r>
          </a:p>
          <a:p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УНИВЕРСИТЕТ</a:t>
            </a: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619930" y="656823"/>
            <a:ext cx="0" cy="2047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24722" r="68312" b="37500"/>
          <a:stretch/>
        </p:blipFill>
        <p:spPr>
          <a:xfrm>
            <a:off x="1653363" y="3349989"/>
            <a:ext cx="25717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4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0"/>
            <a:ext cx="12191999" cy="682534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02.04.2026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9" name="Группа 1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 userDrawn="1"/>
        </p:nvSpPr>
        <p:spPr>
          <a:xfrm>
            <a:off x="838199" y="156601"/>
            <a:ext cx="444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 ГОСУДАРСТВЕННЫЙ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08800" y="156601"/>
            <a:ext cx="444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УНИВЕРСИТЕТ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1" t="25164" r="68316" b="37465"/>
          <a:stretch/>
        </p:blipFill>
        <p:spPr>
          <a:xfrm>
            <a:off x="5729308" y="0"/>
            <a:ext cx="682582" cy="67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3" name="Группа 12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4" name="Прямоугольный треугольник 13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единительная линия 14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333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Группа 10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2" name="Прямоугольный треугольник 11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187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0" name="Прямоугольный треугольник 9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986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Группа 7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9" name="Прямоугольный треугольник 8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367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6" name="Группа 5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83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ook Antiqua" panose="02040602050305030304" pitchFamily="18" charset="0"/>
                <a:ea typeface="Blogger Sans" panose="02000506030000020004" pitchFamily="50" charset="0"/>
              </a:rPr>
              <a:t>Благодарим</a:t>
            </a:r>
            <a:r>
              <a:rPr lang="ru-RU" sz="6000" baseline="0" dirty="0">
                <a:latin typeface="Book Antiqua" panose="02040602050305030304" pitchFamily="18" charset="0"/>
                <a:ea typeface="Blogger Sans" panose="02000506030000020004" pitchFamily="50" charset="0"/>
              </a:rPr>
              <a:t> </a:t>
            </a:r>
          </a:p>
          <a:p>
            <a:pPr algn="ctr"/>
            <a:r>
              <a:rPr lang="ru-RU" sz="6000" baseline="0" dirty="0">
                <a:latin typeface="Book Antiqua" panose="02040602050305030304" pitchFamily="18" charset="0"/>
                <a:ea typeface="Blogger Sans" panose="02000506030000020004" pitchFamily="50" charset="0"/>
              </a:rPr>
              <a:t>за внимание!</a:t>
            </a:r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87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ook Antiqua" panose="02040602050305030304" pitchFamily="18" charset="0"/>
                <a:ea typeface="Blogger Sans" panose="02000506030000020004" pitchFamily="50" charset="0"/>
              </a:rPr>
              <a:t>Благодарю</a:t>
            </a:r>
            <a:r>
              <a:rPr lang="ru-RU" sz="6000" baseline="0" dirty="0">
                <a:latin typeface="Book Antiqua" panose="02040602050305030304" pitchFamily="18" charset="0"/>
                <a:ea typeface="Blogger Sans" panose="02000506030000020004" pitchFamily="50" charset="0"/>
              </a:rPr>
              <a:t> </a:t>
            </a:r>
          </a:p>
          <a:p>
            <a:pPr algn="ctr"/>
            <a:r>
              <a:rPr lang="ru-RU" sz="6000" baseline="0" dirty="0">
                <a:latin typeface="Book Antiqua" panose="02040602050305030304" pitchFamily="18" charset="0"/>
                <a:ea typeface="Blogger Sans" panose="02000506030000020004" pitchFamily="50" charset="0"/>
              </a:rPr>
              <a:t>за внимание!</a:t>
            </a:r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3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Book Antiqua" panose="02040602050305030304" pitchFamily="18" charset="0"/>
                <a:ea typeface="Blogger Sans" panose="02000506030000020004" pitchFamily="50" charset="0"/>
              </a:rPr>
              <a:t>Спасибо</a:t>
            </a:r>
            <a:r>
              <a:rPr lang="ru-RU" sz="6000" baseline="0" dirty="0">
                <a:latin typeface="Book Antiqua" panose="02040602050305030304" pitchFamily="18" charset="0"/>
                <a:ea typeface="Blogger Sans" panose="02000506030000020004" pitchFamily="50" charset="0"/>
              </a:rPr>
              <a:t> </a:t>
            </a:r>
          </a:p>
          <a:p>
            <a:pPr algn="ctr"/>
            <a:r>
              <a:rPr lang="ru-RU" sz="6000" baseline="0" dirty="0">
                <a:latin typeface="Book Antiqua" panose="02040602050305030304" pitchFamily="18" charset="0"/>
                <a:ea typeface="Blogger Sans" panose="02000506030000020004" pitchFamily="50" charset="0"/>
              </a:rPr>
              <a:t>за внимание!</a:t>
            </a:r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2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65915"/>
            <a:ext cx="10515600" cy="724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737600" y="6356350"/>
            <a:ext cx="130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logger Sans" panose="02000506030000020004" pitchFamily="50" charset="0"/>
                <a:ea typeface="Blogger Sans" panose="02000506030000020004" pitchFamily="50" charset="0"/>
              </a:defRPr>
            </a:lvl1pPr>
          </a:lstStyle>
          <a:p>
            <a:fld id="{007BCCCA-D0D7-4190-95BA-5D08F8F72979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91774" y="6356350"/>
            <a:ext cx="96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89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9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google.com/search?q=%D0%AD%D0%BC%D0%BE%D1%86%D0%B8%D0%BE%D0%BD%D0%B0%D0%BB%D1%8C%D0%BD%D1%8B%D0%B5+%D0%BA%D0%B0%D1%87%D0%B5%D0%BB%D0%B8&amp;oq=%D0%B0%D0%B1%D1%8C%D1%8E%D0%B7%D0%B5%D1%80+%D1%8D%D1%82%D0%BE&amp;gs_lcrp=EgZjaHJvbWUyDAgAEEUYORixAxiABDIHCAEQABiABDIHCAIQABiABDIHCAMQABiABDIHCAQQABiABDIHCAUQABiABDIHCAYQABiABDIHCAcQABiABDIHCAgQABiABDIHCAkQABiPAtIBCDM3NDNqMGo3qAIAsAIA&amp;sourceid=chrome&amp;ie=UTF-8&amp;ved=2ahUKEwj-rd62l8-TAxWOIBAIHUqEO0cQgK4QegYIAQgAEAo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0828" y="462709"/>
            <a:ext cx="5026644" cy="2424296"/>
          </a:xfrm>
        </p:spPr>
        <p:txBody>
          <a:bodyPr>
            <a:noAutofit/>
          </a:bodyPr>
          <a:lstStyle/>
          <a:p>
            <a:br>
              <a:rPr lang="ru-RU" sz="2300" dirty="0"/>
            </a:br>
            <a:br>
              <a:rPr lang="ru-RU" sz="2300" dirty="0"/>
            </a:br>
            <a:r>
              <a:rPr lang="ru-RU" sz="2300" dirty="0"/>
              <a:t>ФГБОУ ВО Казанский ГМУ МЗ РФ</a:t>
            </a:r>
            <a:br>
              <a:rPr lang="ru-RU" sz="2300" dirty="0"/>
            </a:br>
            <a:r>
              <a:rPr lang="ru-RU" sz="2300" dirty="0"/>
              <a:t>Кафедра психиатрии и медицинской психологии </a:t>
            </a: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0828" y="2680447"/>
            <a:ext cx="5026644" cy="387517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Манипулятивное общение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доцент, </a:t>
            </a:r>
            <a:r>
              <a:rPr lang="ru-RU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к.пс.н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Рябова Т.В.</a:t>
            </a:r>
          </a:p>
        </p:txBody>
      </p:sp>
    </p:spTree>
    <p:extLst>
      <p:ext uri="{BB962C8B-B14F-4D97-AF65-F5344CB8AC3E}">
        <p14:creationId xmlns:p14="http://schemas.microsoft.com/office/powerpoint/2010/main" val="36506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2112C8-9819-4D33-ABD3-D2C00C22A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554"/>
            <a:ext cx="10515600" cy="815788"/>
          </a:xfrm>
        </p:spPr>
        <p:txBody>
          <a:bodyPr/>
          <a:lstStyle/>
          <a:p>
            <a:pPr algn="r"/>
            <a:r>
              <a:rPr lang="ru-RU" dirty="0"/>
              <a:t>Терминология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976F0B4-61D0-4165-A8A5-4E69A712CE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21378" y="502551"/>
            <a:ext cx="3957807" cy="5652000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BB4F792C-8481-495B-87AD-3A0CA1717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84729"/>
            <a:ext cx="5181600" cy="509223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восприятии людьми друг друга могут осуществляться манипуляции,  нацеленные на то, чтобы незаметно для человека заставить его чувствовать, думать и действовать так, как это выгодно манипулятору. </a:t>
            </a:r>
          </a:p>
          <a:p>
            <a:pPr marL="0" indent="0"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Манипуляция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коммуникативное воздействие, которое ведет к актуализации у объекта воздействия определенных мотивационных состояний, побуждающих его к поведению, выгодному для субъекта воздействия. </a:t>
            </a:r>
          </a:p>
          <a:p>
            <a:pPr marL="0" indent="0"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Синоним: социальное влияние</a:t>
            </a:r>
          </a:p>
          <a:p>
            <a:pPr marL="0" indent="0">
              <a:buNone/>
            </a:pP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531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ADBEF-3817-452E-9040-BC6D00723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4447"/>
            <a:ext cx="10515600" cy="6006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Терминология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5DBCA8-FD96-4163-928D-6F72B3348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83341"/>
            <a:ext cx="5181600" cy="4993622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Манипулятор - человек, который стремится воздействовать на поведение, чувства или решения другого.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манипулятора — получить выгоду, при этом скрыв истинные мотивы, и создать у собеседника иллюзию, что он действует самостоятельно.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Манипуляторами не рождаются. Чаще всего ими становятся постепенно — в результате жизненного опыта, приобретенных моделей поведения и ситуаций, где манипуляция однажды оказалась эффективным способом добиться желаемого</a:t>
            </a:r>
            <a:r>
              <a:rPr lang="ru-RU" sz="18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 </a:t>
            </a:r>
            <a:endParaRPr lang="ru-RU" dirty="0"/>
          </a:p>
        </p:txBody>
      </p:sp>
      <p:pic>
        <p:nvPicPr>
          <p:cNvPr id="1026" name="Picture 2" descr="Купить книгу «Матрица манипуляций» на Литрес">
            <a:extLst>
              <a:ext uri="{FF2B5EF4-FFF2-40B4-BE49-F238E27FC236}">
                <a16:creationId xmlns:a16="http://schemas.microsoft.com/office/drawing/2014/main" id="{0CBFD0FA-03F2-40A0-9AFE-7F7528BA5F5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29" y="238873"/>
            <a:ext cx="170148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упить книгу «Искусство манипуляции» на Литрес">
            <a:extLst>
              <a:ext uri="{FF2B5EF4-FFF2-40B4-BE49-F238E27FC236}">
                <a16:creationId xmlns:a16="http://schemas.microsoft.com/office/drawing/2014/main" id="{4DB702EA-DEAB-4CFC-B7E3-4A8098ED6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559" y="363529"/>
            <a:ext cx="170158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Манипулирование людьми">
            <a:extLst>
              <a:ext uri="{FF2B5EF4-FFF2-40B4-BE49-F238E27FC236}">
                <a16:creationId xmlns:a16="http://schemas.microsoft.com/office/drawing/2014/main" id="{9F520BCD-51D4-4319-A32E-CBDA1079C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970" y="1606517"/>
            <a:ext cx="155856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упить книгу «Анатомия манипуляций» на Литрес">
            <a:extLst>
              <a:ext uri="{FF2B5EF4-FFF2-40B4-BE49-F238E27FC236}">
                <a16:creationId xmlns:a16="http://schemas.microsoft.com/office/drawing/2014/main" id="{C8611864-E760-40E3-B6E5-F8B5634D5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29" y="3030071"/>
            <a:ext cx="177858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упить книгу «Осторожно, нарцисс!» на Литрес">
            <a:extLst>
              <a:ext uri="{FF2B5EF4-FFF2-40B4-BE49-F238E27FC236}">
                <a16:creationId xmlns:a16="http://schemas.microsoft.com/office/drawing/2014/main" id="{1CAEFF54-0181-406E-A879-22BF70C62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438" y="3656963"/>
            <a:ext cx="1730167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916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E1C0E0-3675-410B-8D2B-8AD92411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4 признака манипулятора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434319-0DCE-4C7A-9AFD-256D02E72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tabLst>
                <a:tab pos="457200" algn="l"/>
              </a:tabLst>
            </a:pPr>
            <a:r>
              <a:rPr lang="ru-RU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Сознательно искажает информацию.</a:t>
            </a:r>
            <a:r>
              <a:rPr lang="ru-RU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Манипулятор действует по принципу: «Вот про это я скажу, а про это — нет».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tabLst>
                <a:tab pos="457200" algn="l"/>
              </a:tabLst>
            </a:pPr>
            <a:r>
              <a:rPr lang="ru-RU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Стремится получить выгоду.</a:t>
            </a:r>
            <a:r>
              <a:rPr lang="ru-RU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 такого человека говорят «идет по головам».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tabLst>
                <a:tab pos="457200" algn="l"/>
              </a:tabLst>
            </a:pPr>
            <a:r>
              <a:rPr lang="ru-RU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Подталкивает к действию. </a:t>
            </a:r>
            <a:r>
              <a:rPr lang="ru-RU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Или, наоборот, заставляет бездействовать.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tabLst>
                <a:tab pos="457200" algn="l"/>
              </a:tabLst>
            </a:pPr>
            <a:r>
              <a:rPr lang="ru-RU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Стремится нанести вред</a:t>
            </a:r>
            <a:r>
              <a:rPr lang="ru-RU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После общения с манипулятором вы остаетесь в «минусе», а он — в «плюсе». Действия манипулятора всегда продуманы и имеют конкретную цель — получить выгоду за ваш счет.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194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F1085-743C-40AF-BACC-5FE577424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4 «рычага» манипулятора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E36223-93EA-45CB-B326-F4B1F50D7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 каждом из нас живут страхи. Цель манипулятора — вытащить их, чтобы управлять нашими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чувствами и действиями. Его посыл: «Если ты не сделаешь вот это, с тобой произойдет нечто ужасное».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Вина.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Манипулятор давит на то, что мы что-то сделали или не сделали, пытаясь внушить собеседнику, что он какой-то неправильный, не такой как все. В результате человеку становится стыдно, у него </a:t>
            </a:r>
            <a:r>
              <a:rPr lang="ru-RU" sz="20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искажается отношение к самому себе.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000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Желания. </a:t>
            </a:r>
            <a:r>
              <a:rPr lang="ru-RU" sz="20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такому приему часто прибегают в рекламе. Нам показывают идеальную картинку, а потом заявляют что-то в духе: «Зачем откладывать воплощение мечты? Просто возьми кредит и исполни ее сейчас!».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000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Привычка</a:t>
            </a:r>
            <a:r>
              <a:rPr lang="ru-RU" sz="20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Мы часто действуем «на автомате» и руководствуемся стереотипными представлениями — так наш мозг экономит энергию. Такими ситуациями пользуется манипулятор: он делает так, чтобы нам казалось, будто мы действуем как обычно — хотя на деле выполняем то, что нужно ему.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6625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4CA69D-A1DE-4871-BA0B-184929ECF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416" y="286870"/>
            <a:ext cx="6062617" cy="61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2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6F35E-85C7-4A90-89F0-363B5AF1E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4 приема манипулятора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4ECBB5-A14A-4EDD-8877-0B10DD500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Сознательное искажение информации. </a:t>
            </a:r>
            <a:r>
              <a:rPr lang="ru-RU" sz="24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Например, вам предлагают быстрый кредит без переплаты, но не рассказывают о всех условиях сделки.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Ограничение во времени.</a:t>
            </a:r>
            <a:r>
              <a:rPr lang="ru-RU" sz="24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Опять же часто используется в рекламе: слова вроде «акция временная — успейте купить сейчас!» — это оно. Цель манипулятора — лишить возможности рационально все взвесить. 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Эмоциональное воздействие.</a:t>
            </a:r>
            <a:r>
              <a:rPr lang="ru-RU" sz="24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Например, нам говорят о возможности заработать все деньги мира после прохождения двухнедельного бизнес-курса.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b="1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Эксплуатирование комплекса неполноценности. </a:t>
            </a:r>
            <a:r>
              <a:rPr lang="ru-RU" sz="24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Посыл: все люди как люди, а ты — белая ворона, с тобой что-то не так. Такой подход любят применять на тех же условных бизнес-курсах, когда нам транслируют мысль «хватит быть неудачником». 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708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BDA57A-B5E3-4690-AE11-27B6E7270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245" y="406200"/>
            <a:ext cx="6624898" cy="57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474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9508D5-9E93-44A0-AD54-748C3B773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1969" y="520143"/>
            <a:ext cx="6128062" cy="56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85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11827-30E1-40FA-A13E-B0F0DF27C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165"/>
            <a:ext cx="10515600" cy="654423"/>
          </a:xfrm>
        </p:spPr>
        <p:txBody>
          <a:bodyPr>
            <a:normAutofit fontScale="90000"/>
          </a:bodyPr>
          <a:lstStyle/>
          <a:p>
            <a:r>
              <a:rPr lang="ru-RU" dirty="0"/>
              <a:t>«Я манипулирую тобой» Н. Непряхин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CE66B4C-AE7A-4B9C-83C8-915A27D5F1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3071" y="2013937"/>
            <a:ext cx="5181600" cy="4207796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5D9C6A62-991C-4CD9-99F2-B535711A0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332566"/>
            <a:ext cx="5490880" cy="4987552"/>
          </a:xfrm>
        </p:spPr>
        <p:txBody>
          <a:bodyPr>
            <a:normAutofit fontScale="47500" lnSpcReduction="20000"/>
          </a:bodyPr>
          <a:lstStyle/>
          <a:p>
            <a:pPr algn="l">
              <a:buFont typeface="+mj-lt"/>
              <a:buAutoNum type="arabicPeriod"/>
            </a:pPr>
            <a:r>
              <a:rPr lang="ru-RU" sz="4200" b="1" i="0" dirty="0">
                <a:solidFill>
                  <a:srgbClr val="2A2B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«Деспот»</a:t>
            </a:r>
            <a:r>
              <a:rPr lang="ru-RU" sz="4200" b="0" i="0" dirty="0">
                <a:solidFill>
                  <a:srgbClr val="2A2B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Работает с чувством страха жертвы, ему важно продемонстрировать контроль и силу, проявляет агрессию. Делает всё возможное, чтобы его окружение ощущало себя жертвами.</a:t>
            </a:r>
          </a:p>
          <a:p>
            <a:pPr algn="l">
              <a:buFont typeface="+mj-lt"/>
              <a:buAutoNum type="arabicPeriod"/>
            </a:pPr>
            <a:r>
              <a:rPr lang="ru-RU" sz="4200" b="1" i="0" dirty="0">
                <a:solidFill>
                  <a:srgbClr val="2A2B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«Жертва обстоятельств»</a:t>
            </a:r>
            <a:r>
              <a:rPr lang="ru-RU" sz="4200" b="0" i="0" dirty="0">
                <a:solidFill>
                  <a:srgbClr val="2A2B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Играет на жалости, нарочито показывает, что он жертва в сложившейся ситуации. Он любит, когда за него делают работу, поэтому акцентирует внимание на своей слабости, инфантильности и некомпетентности.</a:t>
            </a:r>
          </a:p>
          <a:p>
            <a:pPr algn="l">
              <a:buFont typeface="+mj-lt"/>
              <a:buAutoNum type="arabicPeriod"/>
            </a:pPr>
            <a:r>
              <a:rPr lang="ru-RU" sz="4200" b="1" i="0" dirty="0">
                <a:solidFill>
                  <a:srgbClr val="2A2B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«Обвинитель»</a:t>
            </a:r>
            <a:r>
              <a:rPr lang="ru-RU" sz="4200" b="0" i="0" dirty="0">
                <a:solidFill>
                  <a:srgbClr val="2A2B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Старается вызвать у жертвы чувство вины. Критикует и пристыжает других, позиционирует себя как эксперт во всех областях. Коллекционирует обиды и претензии, чтобы вовремя предъявить их.</a:t>
            </a:r>
          </a:p>
          <a:p>
            <a:pPr algn="l">
              <a:buFont typeface="+mj-lt"/>
              <a:buAutoNum type="arabicPeriod"/>
            </a:pPr>
            <a:r>
              <a:rPr lang="ru-RU" sz="4200" b="1" i="0" dirty="0">
                <a:solidFill>
                  <a:srgbClr val="2A2B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«Свой парень»</a:t>
            </a:r>
            <a:r>
              <a:rPr lang="ru-RU" sz="4200" b="0" i="0" dirty="0">
                <a:solidFill>
                  <a:srgbClr val="2A2B2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Общается с жертвой, будто они знакомы много лет. Хочет, чтобы жертва не могла ему отказать, для этого за каждый свой маленький поступок требует от жертвы гораздо большего.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041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D9303F-DB05-49CB-9CC4-27E75E2A9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80683"/>
            <a:ext cx="10515600" cy="1269347"/>
          </a:xfrm>
        </p:spPr>
        <p:txBody>
          <a:bodyPr/>
          <a:lstStyle/>
          <a:p>
            <a:pPr algn="ctr"/>
            <a:r>
              <a:rPr lang="ru-RU" dirty="0"/>
              <a:t>Манипулятивные приемы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E0C2D62-EE49-4E42-A132-C9D1F6F9DC4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53256" y="1825625"/>
            <a:ext cx="2951488" cy="4351338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CFEB4815-42F4-4904-9314-57FBF8918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08848"/>
            <a:ext cx="5181600" cy="5118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Газлайтинг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(по названию английской пьесы «Газовый свет») – направлен на то, чтобы исказить у партнера чувство реальности: «Тебе показалось», «Не было такого», заставляет человека сомневаться в адекватном восприятии действительности. Чтобы противостоять газлайтингу, необходимо верить в себя, искать поддержку в друзьях, записях, группе поддержки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263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C8039-EE42-4B35-8618-680E4139C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4753"/>
            <a:ext cx="10515600" cy="6006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Манипулятивные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0EF20C-0AFA-40F2-B2B0-FF6099ECB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071"/>
            <a:ext cx="10515600" cy="493058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Проекция – человек не видит собственные недостатки, приписывает их другим. Скупой человек говорит «Все люди такие жадные». Важно опираться на знание себя, собственную реальность.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Бессмысленные разговоры – отвлекают, расстраивают, изнуряют. Не вступайте в такие разговоры, говорите только по делу, по существу.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Голословные утверждения - посетитель начинает н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есправедливо, не аргументированно критиковать («вы - бездельник»), давить на чувство вины. Противодействием может служить конкретизация: «назовите факты, в чём конкретно я ошибся?», интеллектуально подавлять эмоциональную критику.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017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E18F6-E821-4431-BB83-C93DF7038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708492"/>
          </a:xfrm>
        </p:spPr>
        <p:txBody>
          <a:bodyPr/>
          <a:lstStyle/>
          <a:p>
            <a:pPr algn="ctr"/>
            <a:r>
              <a:rPr lang="ru-RU" dirty="0"/>
              <a:t>Манипулятивные приемы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6C1AF0-5396-4015-A358-CF0805F3B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450215" algn="just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Подмена контекста – делаются поспешные выводы, опора только на собственные ожидания и иллюзии, искажаются Ваши мысли, позиция обвиняющего за неподобающее поведение. Противодействие – повторить свои мысли, фразы вновь и вновь.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Скрытые и явные угрозы, оскорбления – такой человек выдвигает необоснованные требования к другим людям, ощущает собственное превосходство, самолюбие, а когда его ожидания не оправдываются, ставит ультиматум, шантажирует угрозами. Он уверен, что все ему должны (а сам он никому ничего не должен). Противодействие: опора на юридические документы, законодательство.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571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4FC4C0-DED6-47A3-8EF8-0C7B6E462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2707"/>
            <a:ext cx="10515600" cy="744069"/>
          </a:xfrm>
        </p:spPr>
        <p:txBody>
          <a:bodyPr/>
          <a:lstStyle/>
          <a:p>
            <a:pPr algn="ctr"/>
            <a:r>
              <a:rPr lang="ru-RU" dirty="0"/>
              <a:t>Манипулятивные приемы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76BA99-C30A-413B-850D-9E869A5A60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Пристыживание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Даже, если в ситуации виноват он. Будет обвинять Вас и самым ужасным человеком, конфликтным, и что все Вас не любят и знать не хотят. И что стоит подумать Вам о своем поведении и начать себя вести по-другому. Потому что только Вы, Вы и еще раз Вы во всем виноваты. И никто больше.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59AF319-FD4B-417F-B031-B202F47A42F3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04031"/>
            <a:ext cx="5181600" cy="3794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5449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B91D23-3994-4306-A627-0BEF9E5FA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166"/>
            <a:ext cx="10515600" cy="735106"/>
          </a:xfrm>
        </p:spPr>
        <p:txBody>
          <a:bodyPr/>
          <a:lstStyle/>
          <a:p>
            <a:pPr algn="ctr"/>
            <a:r>
              <a:rPr lang="ru-RU" dirty="0"/>
              <a:t>Манипулятивные приемы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D4E5B1-7F31-4102-967F-C095E9DF8B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Обесцениванием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Вас и Ваших достижений. «Ты делаешь это. А, может, это делать вредно», «Ваш стаж еще не говорит о Вашей квалификации», «Докажите мне, что Вы что-то из себя представляете», «И это суп? Даже я лучше умею», «Вы всё делаете плохо»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36CCB3-AF93-45EA-B4E2-532C4E182A63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84102"/>
            <a:ext cx="5181600" cy="3834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6385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9A45F-F645-46BC-B9C6-19EC0823B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836"/>
            <a:ext cx="10515600" cy="681318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/>
              <a:t>Признаки </a:t>
            </a:r>
            <a:r>
              <a:rPr lang="ru-RU" dirty="0" err="1"/>
              <a:t>абьюзера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D4D814-7783-492B-825C-F5ADBAD71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93059"/>
            <a:ext cx="5181600" cy="56839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dirty="0" err="1"/>
              <a:t>Абьюзер</a:t>
            </a:r>
            <a:r>
              <a:rPr lang="ru-RU" sz="3400" dirty="0"/>
              <a:t> — это человек, систематически применяющий насилие (психологическое, физическое или экономическое) для установления власти, контроля и манипуляции над партнером</a:t>
            </a:r>
            <a:r>
              <a:rPr lang="ru-RU" sz="3400" b="0" i="0" dirty="0">
                <a:solidFill>
                  <a:srgbClr val="0A0A0A"/>
                </a:solidFill>
                <a:effectLst/>
                <a:latin typeface="Google Sans"/>
              </a:rPr>
              <a:t>.</a:t>
            </a:r>
          </a:p>
          <a:p>
            <a:pPr marL="0" indent="0">
              <a:buNone/>
            </a:pPr>
            <a:r>
              <a:rPr lang="ru-RU" sz="3400" b="0" i="0" dirty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ru-RU" sz="3400" b="0" i="0" dirty="0" err="1">
                <a:solidFill>
                  <a:srgbClr val="0A0A0A"/>
                </a:solidFill>
                <a:effectLst/>
                <a:latin typeface="Google Sans"/>
              </a:rPr>
              <a:t>Абьюзеры</a:t>
            </a:r>
            <a:r>
              <a:rPr lang="ru-RU" sz="3400" b="0" i="0" dirty="0">
                <a:solidFill>
                  <a:srgbClr val="0A0A0A"/>
                </a:solidFill>
                <a:effectLst/>
                <a:latin typeface="Google Sans"/>
              </a:rPr>
              <a:t> часто нарушают границы, используют газлайтинг, шантаж и необоснованную критику, заставляя жертву сомневаться в себе, при этом внешне они могут казаться заботливы.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F4EACE-3C29-4EA0-8768-026282511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57835"/>
            <a:ext cx="5181600" cy="51191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Тотальный контроль: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Абьюзер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стремится знать, где вы находитесь, с кем общаетесь, контролирует финансы и одежду.</a:t>
            </a:r>
            <a:r>
              <a:rPr lang="ru-RU" b="1" i="0" dirty="0">
                <a:solidFill>
                  <a:srgbClr val="0A0A0A"/>
                </a:solidFill>
                <a:effectLst/>
                <a:latin typeface="Google Sans"/>
                <a:hlinkClick r:id="rId2"/>
              </a:rPr>
              <a:t> </a:t>
            </a: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Эмоциональные качели: 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Постоянная смена заботы и внимания на холодность, агрессию или игнорирование.</a:t>
            </a:r>
          </a:p>
          <a:p>
            <a:pPr marL="0" indent="0" algn="l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Газлайтинг и перекладывание вины: 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Абьюзер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отрицает факты насилия, заставляя жертву сомневаться в своей адекватности ("этого не было", "ты преувеличиваешь"), обвиняет саму жертву в своем поведении.</a:t>
            </a:r>
          </a:p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 Изоляция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. Попытки ограничить общение жертвы с друзьями и родственниками.</a:t>
            </a:r>
          </a:p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Обесценивание: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 Критика, насмешки, обесценивание успехов и чувств партнера.</a:t>
            </a:r>
          </a:p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Вспышки агрессии: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Физическое насилие, запугивание, порча имущества</a:t>
            </a:r>
          </a:p>
          <a:p>
            <a:pPr marL="0" indent="0" algn="l">
              <a:buNone/>
            </a:pPr>
            <a:endParaRPr lang="ru-RU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C76D4A-48B7-4B91-BBCD-7AFB3B2E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11" y="3844941"/>
            <a:ext cx="2124940" cy="25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0C1490-B324-483B-9A8C-356D47392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394" y="3826164"/>
            <a:ext cx="361606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35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73FD17-A68E-43AA-A8BE-B078886E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 делать, если столкнулись с абьюзом?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EC2713-375B-408A-BE8E-678BEE32B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Почему они так себя ведут?</a:t>
            </a:r>
            <a:br>
              <a:rPr lang="ru-RU" dirty="0"/>
            </a:b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Абьюз — это не болезнь, а модель поведения, часто усвоенная в детстве, где насилие было нормой. Это попытка справиться с тревогой и низкой самооценкой через власть.</a:t>
            </a:r>
          </a:p>
          <a:p>
            <a:pPr algn="l">
              <a:buFont typeface="+mj-lt"/>
              <a:buAutoNum type="arabicPeriod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Признать проблему: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Перестать оправдывать агрессора.</a:t>
            </a:r>
          </a:p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Установить границы: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Четко говорить "нет" и прекращать разговоры при попытке давления.</a:t>
            </a:r>
          </a:p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Искать поддержку: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Рассказать близким, друзьям или обратиться к специалисту (психологу</a:t>
            </a:r>
            <a:r>
              <a:rPr lang="ru-RU" dirty="0">
                <a:solidFill>
                  <a:srgbClr val="0A0A0A"/>
                </a:solidFill>
                <a:latin typeface="Google Sans"/>
              </a:rPr>
              <a:t>).</a:t>
            </a:r>
          </a:p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Разработать план безопасного ухода: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Если отношения опасны, заранее подготовить документы, деньги и безопасное место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547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9F6715-68FE-473D-BB77-7A6141E26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0613"/>
            <a:ext cx="10515600" cy="690281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способы применяет манипулятор, чтобы выйти победителем в ситуации и прервать Ваши попытки диалогового общения?</a:t>
            </a:r>
            <a:b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AB7663-E840-4B89-8632-676E46623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894"/>
            <a:ext cx="10515600" cy="493058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Ложь. Манипулятор будет врать беззастенчиво, не обременяя себя границами. Разоблачить его во лжи сложно. Он будет постоянно отрицать то, что говорил до этого и запутывать следы.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Травлей на Вас третьего человека (обычно конфликтного и агрессивного). «Слушай, а Сидоров про тебя сказал то-то и то-то».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Прикидыванием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овечкой и жертвой, особенно, если Вы предприняли защиту себя. «Все на мне, а он…», «Я все делаю, а он…», «Я такой хороший человек, все меня любят, а ты…», «Из-за тебя мне плохо, ты меня подставил».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Лестью. «Слушай, ты – такой хороший человек, если не ты, то кто?», «Без тебя мы не справимся, только ты можешь…», «Ты - самый ценный сотрудник, поэтому тебе поручаем работу неоплачиваемую и в твоё личное время», «Ты же – мать Тереза просто»…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Призыванием Вас одуматься. «Меняйся, нельзя быть такой (таким)», «Ты просто невозможен», «Тебя никто не любит»…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Запугиванием, взятием «на слабо». «Если ты не прекратишь, да я тебя…», «Теперь ты получишь это», «Теперь я тебя не буду любить», «Теперь я от тебя буду гулять, потому что ты сама это заслужила и напросилась» .</a:t>
            </a:r>
          </a:p>
          <a:p>
            <a:pPr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96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1A40F-185E-453D-B28A-E953C727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797858"/>
          </a:xfrm>
        </p:spPr>
        <p:txBody>
          <a:bodyPr/>
          <a:lstStyle/>
          <a:p>
            <a:pPr algn="ctr"/>
            <a:r>
              <a:rPr lang="ru-RU" dirty="0"/>
              <a:t>В семье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3A0F301-654D-4484-87CC-79F8A5233E6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5562" y="1422213"/>
            <a:ext cx="4273136" cy="4351338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62919BB7-73FB-40AC-8F87-ACE59D69A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5341" y="1084728"/>
            <a:ext cx="5598459" cy="5423647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Внушение собственной беспомощности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Друг или партнёр значит очень много в вашей жизни. Поэтому вы прислушиваетесь ко всему, что этот человек говорит и делает. Если же он вами недоволен, то причина не так важна — сам факт его злости или раздражения уже вызывает ком в горле.</a:t>
            </a:r>
            <a:b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Особенно если вы слышите: «</a:t>
            </a:r>
            <a:r>
              <a:rPr lang="ru-RU" b="0" i="1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Можно было и нарядиться, а то мне с тобой рядом идти стыдно».</a:t>
            </a:r>
            <a:endParaRPr lang="ru-RU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Манипулятор может навешивать чувство долга — вы обязаны соответствовать его стандартам в области красоты, успехов в учёбе или работе, образе жизни. Если же вы далеко от внезапного идеала, критика в ваш адрес не заставит себя ждать.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💔 Для близкого человека вы прекрасны — и равны с ним. Поэтому его отношение всегда будет уважительным. А вы не потеряете близкого человека, если будете мечтать о своём или активно выражать мнение.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810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5A43D6-B83A-44F8-865D-329B15E7C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303" y="947496"/>
            <a:ext cx="8608970" cy="4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82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75AE1-1B44-4D2D-8694-9849F2733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6847"/>
            <a:ext cx="10515600" cy="708212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Э. </a:t>
            </a:r>
            <a:r>
              <a:rPr lang="ru-RU" sz="27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Шостром</a:t>
            </a:r>
            <a:r>
              <a:rPr lang="ru-RU" sz="27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считает, что почти каждый занят тем, что манипулирует окружающими, которые манипулируют им (описание рисунка далее)</a:t>
            </a:r>
            <a:br>
              <a:rPr lang="ru-RU" sz="2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22635E-D258-4879-95B5-46F1D4F75C52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7023" y="1476001"/>
            <a:ext cx="1819529" cy="26673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792534-F412-41E2-A4A9-309492636F6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232058" y="3724836"/>
            <a:ext cx="1790700" cy="2519680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3F1914EE-93A1-4BEE-9A8C-71F0739CAB40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203335" y="1235153"/>
            <a:ext cx="4932000" cy="50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83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9AC39-CA39-4F1B-B69F-E381FDA4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528917"/>
          </a:xfrm>
        </p:spPr>
        <p:txBody>
          <a:bodyPr>
            <a:normAutofit fontScale="90000"/>
          </a:bodyPr>
          <a:lstStyle/>
          <a:p>
            <a:r>
              <a:rPr lang="ru-RU" dirty="0"/>
              <a:t>Типы манипуляторов по Э. </a:t>
            </a:r>
            <a:r>
              <a:rPr lang="ru-RU" dirty="0" err="1"/>
              <a:t>Шострому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8A0806-37EC-47A6-B49D-21D203981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212"/>
            <a:ext cx="10515600" cy="50650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Диктатор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– демонстрирует свою силу. Он доминирует, управляет, отдает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распоряжения, ссылается на авторитеты и делает все для того, чтобы руководить своей жертвой.</a:t>
            </a:r>
            <a:br>
              <a:rPr lang="ru-RU" sz="2400" dirty="0">
                <a:solidFill>
                  <a:srgbClr val="24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Слюнтяй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обычно выступает в роли жертвы Диктатора и представляет собой его полярность. Слюнтяй выработал и развил в себе блестящий навык справляться с диктатором. Он показывает всем свою чувствительность. Он забывает, не слышит, он пассивен и молчалив.</a:t>
            </a:r>
            <a:br>
              <a:rPr lang="ru-RU" sz="2400" dirty="0">
                <a:solidFill>
                  <a:srgbClr val="24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Калькулятор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стремится во что бы то ни стало контролировать и управлять всем и вся. Он вводит в заблуждение, обманывает, пытается перехитрить, провести и надуть, запудривая людям мозги. Таким образом он осуществляет над ними свой контроль.</a:t>
            </a:r>
            <a:br>
              <a:rPr lang="ru-RU" sz="2400" dirty="0">
                <a:solidFill>
                  <a:srgbClr val="24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Прилипала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являет собой противоположность Калькулятору. Он подчеркивает собственную зависимость. Он желает быть ведомым, ищет заботы и готов быть одураченным. Он позволяет другим делать за него всю работу.</a:t>
            </a:r>
            <a:br>
              <a:rPr lang="ru-RU" sz="2400" dirty="0">
                <a:solidFill>
                  <a:srgbClr val="24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4411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9AC39-CA39-4F1B-B69F-E381FDA4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860892"/>
          </a:xfrm>
        </p:spPr>
        <p:txBody>
          <a:bodyPr/>
          <a:lstStyle/>
          <a:p>
            <a:r>
              <a:rPr lang="ru-RU" dirty="0"/>
              <a:t>Типы манипуляторов по Э. </a:t>
            </a:r>
            <a:r>
              <a:rPr lang="ru-RU" dirty="0" err="1"/>
              <a:t>Шострому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8A0806-37EC-47A6-B49D-21D203981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930"/>
            <a:ext cx="10515600" cy="463503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Задира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демонстрирует агрессию, жестокость и недоброжелательность. Он контролирует окружающих при помощи разного рода угроз.</a:t>
            </a:r>
            <a:br>
              <a:rPr lang="ru-RU" sz="2400" dirty="0">
                <a:solidFill>
                  <a:srgbClr val="24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Славный парень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демонстрирует окружающим свою заботу, любовь и сердечность. Он просто убивает своей добротой. В каком-то смысле с ним гораздо сложнее справиться, чем с Задирой, ведь вы же не можете нападать на Славного парня! В любом конфликте с Задирой Славный парень выигрывает.</a:t>
            </a:r>
            <a:br>
              <a:rPr lang="ru-RU" sz="2400" dirty="0">
                <a:solidFill>
                  <a:srgbClr val="24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Судья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всё время подчёркивает свою критичность, которая нередко перерастает в скептицизм или критиканство. Он не доверяет никому; он склонен осуждать других, обидчив и злопамятен.</a:t>
            </a:r>
            <a:br>
              <a:rPr lang="ru-RU" sz="2400" dirty="0">
                <a:solidFill>
                  <a:srgbClr val="242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Защитник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противоположность Судье. Он выражает поддержку и не придирается к недостаткам. Он портит окружающих своим чрезмерным сочувствием и своим нежеланием дать им возможность самостоятельно постоять за себя и самостоятельно защитить себя. Вместо заботы о собственных нуждах он погружается с головой в нужды окружающих, над которыми устанавливает пожизненную опеку.</a:t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819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D6277-03DD-46D5-A0E0-00320655A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825"/>
            <a:ext cx="10515600" cy="5468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Насколько Вы склонны к </a:t>
            </a:r>
            <a:r>
              <a:rPr lang="ru-RU" sz="3600" dirty="0" err="1"/>
              <a:t>манипуляторству</a:t>
            </a:r>
            <a:r>
              <a:rPr lang="ru-RU" sz="3600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9DE7F-0935-4C06-92DF-53BEED455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3671"/>
            <a:ext cx="10515600" cy="48232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Макиавеллизм личности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это психологическая черта, характеризующаяся циничным отношением к людям,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высокой склонностью к манипуляциям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эмоциональной холодностью и пренебрежением к общепринятой морали ради достижения личных целей. Люди с высоким уровнем макиавеллизма рассматривают окружающих как инструменты для получения выгоды, часто используя обман и лесть. 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Ключевые особенности макиавеллизма: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Цинизм и неверие в мораль: Макиавеллисты считают, что людьми можно и нужно манипулировать, а большинство людей порочны, лживы и эгоистичны.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Эмоциональная отстраненность: Высокая способность сохранять хладнокровие, отсутствие эмпатии, что позволяет им эффективно манипулировать чувствами других.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Стратегическое мышление: Сокрытие подлинных намерений, умение говорить то, что другие хотят услышать.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Ориентация на выгоду: Приоритет собственных интересов над интересами окружающих.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Макиавеллизм является одним из элементов «темной триады» (вместе с психопатией и нарциссизмом) и часто измеряется с помощью Шкалы макиавеллизма личности, MACH-IV.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2055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9BF104-55D6-4E56-99FD-E0E34E694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Шкала макиавеллизма личности, MACH-IV (20 вопросов)</a:t>
            </a:r>
            <a:endParaRPr lang="ru-RU" sz="32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7914A7E-D650-4AE9-9DC2-C7A9FC18B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7445" y="2115081"/>
            <a:ext cx="3477110" cy="3772426"/>
          </a:xfrm>
        </p:spPr>
      </p:pic>
    </p:spTree>
    <p:extLst>
      <p:ext uri="{BB962C8B-B14F-4D97-AF65-F5344CB8AC3E}">
        <p14:creationId xmlns:p14="http://schemas.microsoft.com/office/powerpoint/2010/main" val="158812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A38EC4-17E6-494D-BB73-1B9D3CF7B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121" y="279000"/>
            <a:ext cx="7929315" cy="6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44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1C29A-7759-4AFB-E9CD-1D44CC5A2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5915"/>
            <a:ext cx="10515600" cy="32170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Актуальность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50EE70-9C7A-84A2-6940-C0A8735D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269"/>
            <a:ext cx="10515600" cy="4814694"/>
          </a:xfrm>
        </p:spPr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REG"/>
              </a:rPr>
              <a:t>Проблема </a:t>
            </a:r>
            <a:r>
              <a:rPr lang="ru-RU" b="0" i="0" dirty="0">
                <a:solidFill>
                  <a:srgbClr val="000000"/>
                </a:solidFill>
                <a:effectLst/>
                <a:latin typeface="BOLD"/>
              </a:rPr>
              <a:t>манипулирования</a:t>
            </a:r>
            <a:r>
              <a:rPr lang="ru-RU" b="0" i="0" dirty="0">
                <a:solidFill>
                  <a:srgbClr val="000000"/>
                </a:solidFill>
                <a:effectLst/>
                <a:latin typeface="REG"/>
              </a:rPr>
              <a:t> поведением, мнением других людей является реалиями наших дней. Склонность к </a:t>
            </a:r>
            <a:r>
              <a:rPr lang="ru-RU" b="0" i="0" dirty="0">
                <a:solidFill>
                  <a:srgbClr val="000000"/>
                </a:solidFill>
                <a:effectLst/>
                <a:latin typeface="BOLD"/>
              </a:rPr>
              <a:t>манипулированию</a:t>
            </a:r>
            <a:r>
              <a:rPr lang="ru-RU" b="0" i="0" dirty="0">
                <a:solidFill>
                  <a:srgbClr val="000000"/>
                </a:solidFill>
                <a:effectLst/>
                <a:latin typeface="REG"/>
              </a:rPr>
              <a:t> (ключевой признак </a:t>
            </a:r>
            <a:r>
              <a:rPr lang="ru-RU" b="0" i="0" dirty="0">
                <a:solidFill>
                  <a:srgbClr val="000000"/>
                </a:solidFill>
                <a:effectLst/>
                <a:latin typeface="BOLD"/>
              </a:rPr>
              <a:t>макиавеллизма</a:t>
            </a:r>
            <a:r>
              <a:rPr lang="ru-RU" b="0" i="0" dirty="0">
                <a:solidFill>
                  <a:srgbClr val="000000"/>
                </a:solidFill>
                <a:effectLst/>
                <a:latin typeface="REG"/>
              </a:rPr>
              <a:t>) становится объектом научных исследований.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DBA6F35E-ACA7-854D-546E-9E79FC865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80" y="4637314"/>
            <a:ext cx="6572505" cy="1656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B6D59A-BDA9-9F3B-DB0D-4E154E4F8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402" y="3067616"/>
            <a:ext cx="6098977" cy="1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41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CC98F7-E948-6073-47AA-0C9ADB1B5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63" y="947254"/>
            <a:ext cx="10515600" cy="724773"/>
          </a:xfrm>
        </p:spPr>
        <p:txBody>
          <a:bodyPr>
            <a:noAutofit/>
          </a:bodyPr>
          <a:lstStyle/>
          <a:p>
            <a:r>
              <a:rPr lang="ru-RU" sz="2800" dirty="0">
                <a:highlight>
                  <a:srgbClr val="FFFF00"/>
                </a:highlight>
              </a:rPr>
              <a:t>Гусейнова Ж.А. Манипулятивные действия студентов // Международный журнал экспериментального образования. 2013. № 4. с.99-101.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F21D9D-0EF0-9B45-F324-AAB19B56B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249" y="2220686"/>
            <a:ext cx="10515600" cy="3918954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ru-RU" sz="24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1 тип. Студенты «давят на жалость» 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-вызывают у преподавателя чувство сочувствия, сострадания, рассказывая о проблемах личного, семейного, характера и т.п.</a:t>
            </a:r>
          </a:p>
          <a:p>
            <a:pPr marL="0" indent="0" algn="l">
              <a:buNone/>
            </a:pPr>
            <a:r>
              <a:rPr lang="ru-RU" sz="2400" b="1" dirty="0">
                <a:solidFill>
                  <a:srgbClr val="333333"/>
                </a:solidFill>
                <a:latin typeface="Open Sans" panose="020B0606030504020204" pitchFamily="34" charset="0"/>
              </a:rPr>
              <a:t>2 тип. Студенты воздействуют </a:t>
            </a:r>
            <a:r>
              <a:rPr lang="ru-RU" sz="2400" dirty="0">
                <a:solidFill>
                  <a:srgbClr val="333333"/>
                </a:solidFill>
                <a:latin typeface="Open Sans" panose="020B0606030504020204" pitchFamily="34" charset="0"/>
              </a:rPr>
              <a:t>на 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потребность преподавателей в в самоутверждении и в положительных эмоциях: «Нам нравятся ваши занятия», «Такого классного преподавателя еще не было» и др. </a:t>
            </a:r>
          </a:p>
          <a:p>
            <a:pPr marL="0" indent="0" algn="l">
              <a:buNone/>
            </a:pPr>
            <a:r>
              <a:rPr lang="ru-RU" sz="24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3 тип. Воздействуют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на неспособность некоторых преподавателей противостоять психологическому давлению: «вся группа просит не проводить занятие».</a:t>
            </a:r>
          </a:p>
          <a:p>
            <a:pPr marL="0" indent="0" algn="l">
              <a:buNone/>
            </a:pPr>
            <a:r>
              <a:rPr lang="ru-RU" sz="2400" dirty="0">
                <a:solidFill>
                  <a:srgbClr val="333333"/>
                </a:solidFill>
                <a:latin typeface="Open Sans" panose="020B0606030504020204" pitchFamily="34" charset="0"/>
              </a:rPr>
              <a:t>4,5 тип – воздействие на конформизм и установки преподавателя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5278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79184-9845-4583-9F4F-593765B70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Анализ результатов по «Шкала макиавеллизма личности”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037114-4F3B-4F04-8E8B-94343AAF7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Выявлено, что у 70% опрошенных студентов средние значения по шкале находится в пределах нормы (68-92)</a:t>
            </a:r>
          </a:p>
          <a:p>
            <a:r>
              <a:rPr lang="ru-RU" dirty="0"/>
              <a:t>20% из опрошенных показали результаты свыше 93 баллов, что говорит об их высокой предрасположенности к манипулированию.</a:t>
            </a:r>
          </a:p>
          <a:p>
            <a:r>
              <a:rPr lang="ru-RU" dirty="0"/>
              <a:t>10% показали результаты ниже средних значений низкий результат (ниже 60) что свидетельствует о том, что 10% студентов из всех опрошенный сильно подвержены манипуляциям со стороны.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683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EC2B42-BA11-D5B9-92E1-1169C17B1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810" y="485364"/>
            <a:ext cx="7916380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79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A27CAF-6F59-46B8-9D97-08C63976F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Опросник «Темная триада» (28 вопросов)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ACAF1E-B121-47F1-BFA8-031ADEB729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8441" y="2372290"/>
            <a:ext cx="3407684" cy="3564000"/>
          </a:xfrm>
        </p:spPr>
      </p:pic>
    </p:spTree>
    <p:extLst>
      <p:ext uri="{BB962C8B-B14F-4D97-AF65-F5344CB8AC3E}">
        <p14:creationId xmlns:p14="http://schemas.microsoft.com/office/powerpoint/2010/main" val="14061438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89975F-34EB-44D5-BB45-5E3B776C5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452" y="261000"/>
            <a:ext cx="8844539" cy="6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320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CD270-46B0-4230-AC17-BF9E903A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Анализ результатов теста «Темная триада»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9F9762-BF32-4D6B-9EEA-1D092D946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05804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+mn-lt"/>
              </a:rPr>
              <a:t>Позволяет определить 3 характеристики (макиавеллизм, нарциссизм и психопатию).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0" dirty="0">
                <a:solidFill>
                  <a:srgbClr val="292929"/>
                </a:solidFill>
                <a:effectLst/>
                <a:latin typeface="+mn-lt"/>
              </a:rPr>
              <a:t>Макиавеллизм</a:t>
            </a:r>
            <a:r>
              <a:rPr lang="ru-RU" b="0" i="0" dirty="0">
                <a:solidFill>
                  <a:srgbClr val="292929"/>
                </a:solidFill>
                <a:effectLst/>
                <a:latin typeface="+mn-lt"/>
              </a:rPr>
              <a:t> включает в себя манипуляцию и эксплуатацию других, циничное пренебрежение нравственностью, сосредоточение на собственных интересах и лживость.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0" i="0" dirty="0">
                <a:solidFill>
                  <a:srgbClr val="292929"/>
                </a:solidFill>
                <a:effectLst/>
                <a:latin typeface="+mn-lt"/>
              </a:rPr>
              <a:t>Макиавеллисты просчитывают последствия своего поведения а те, у кого высокая психопатия, действуют импульсивно.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0" i="0" dirty="0">
                <a:solidFill>
                  <a:srgbClr val="292929"/>
                </a:solidFill>
                <a:effectLst/>
                <a:latin typeface="+mn-lt"/>
              </a:rPr>
              <a:t>В нарциссизме авторы опросника акцентируют преувеличенное чувство собственной значимости, желание постоянно подтверждать свое превосходство.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0" dirty="0">
                <a:solidFill>
                  <a:srgbClr val="292929"/>
                </a:solidFill>
                <a:effectLst/>
                <a:latin typeface="+mn-lt"/>
              </a:rPr>
              <a:t>Объединяет все три черты черствость и безразличие к людям.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0" i="0" dirty="0">
                <a:solidFill>
                  <a:srgbClr val="292929"/>
                </a:solidFill>
                <a:effectLst/>
                <a:latin typeface="+mn-lt"/>
              </a:rPr>
              <a:t>Отсутствие эмпатии позволяет не тратить время и силы на чужие проблемы и не испытывать чувства вины, манипулируя другими людьми для достижения собственных целей.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0" i="0" dirty="0">
                <a:solidFill>
                  <a:srgbClr val="292929"/>
                </a:solidFill>
                <a:effectLst/>
                <a:latin typeface="+mn-lt"/>
              </a:rPr>
              <a:t>Отсутствие эмоционального отклика и использование манипулятивных тактик представляют собой </a:t>
            </a:r>
            <a:r>
              <a:rPr lang="ru-RU" b="1" i="0" dirty="0">
                <a:solidFill>
                  <a:srgbClr val="292929"/>
                </a:solidFill>
                <a:effectLst/>
                <a:latin typeface="+mn-lt"/>
              </a:rPr>
              <a:t>ядро Темной триады</a:t>
            </a:r>
            <a:r>
              <a:rPr lang="ru-RU" b="0" i="0" dirty="0">
                <a:solidFill>
                  <a:srgbClr val="292929"/>
                </a:solidFill>
                <a:effectLst/>
                <a:latin typeface="+mn-lt"/>
              </a:rPr>
              <a:t>, то есть </a:t>
            </a: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именно то, что позволяет рассматривать «темные» черты как единый комплекс.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932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4BF95-7C5A-0804-9F5A-84A55A3C0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Анализ результатов теста «Темная триада»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D76CF0-B0E2-836A-887F-83AD44A3D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Шкала нарциссизма</a:t>
            </a:r>
            <a:r>
              <a:rPr lang="ru-RU" dirty="0"/>
              <a:t> показала, что 30% студентов имеют нарциссические черты характера (самовлюбленность, гордость, отсутствие эмпатии), однако их результат критически не выходил за рамки нормы (средние значения  3,8)</a:t>
            </a:r>
          </a:p>
          <a:p>
            <a:r>
              <a:rPr lang="ru-RU" b="1" dirty="0"/>
              <a:t>Значение психопатии </a:t>
            </a:r>
            <a:r>
              <a:rPr lang="ru-RU" dirty="0"/>
              <a:t>также в пределах нормальных значений (1,93 балла) что свидетельствует о том, что для студентов не характерны такие черты как асоциальное поведение, импульсивность, эгоизм, бессердечность и беспощадность.</a:t>
            </a:r>
          </a:p>
        </p:txBody>
      </p:sp>
    </p:spTree>
    <p:extLst>
      <p:ext uri="{BB962C8B-B14F-4D97-AF65-F5344CB8AC3E}">
        <p14:creationId xmlns:p14="http://schemas.microsoft.com/office/powerpoint/2010/main" val="2771050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FE777-975E-46F9-B1A6-E21DD6A3D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0" dirty="0">
                <a:solidFill>
                  <a:srgbClr val="0A0A0A"/>
                </a:solidFill>
                <a:effectLst/>
                <a:latin typeface="Google Sans"/>
              </a:rPr>
              <a:t>Основные шаги защиты от манипуляций: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2D6619-FC58-46B6-A4D7-9E28DA7AE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A0A0A"/>
                </a:solidFill>
                <a:effectLst/>
                <a:latin typeface="Google Sans"/>
              </a:rPr>
              <a:t>Осознайте и назовите манипуляцию:</a:t>
            </a:r>
            <a:r>
              <a:rPr lang="ru-RU" sz="2400" b="0" i="0" dirty="0">
                <a:solidFill>
                  <a:srgbClr val="0A0A0A"/>
                </a:solidFill>
                <a:effectLst/>
                <a:latin typeface="Google Sans"/>
              </a:rPr>
              <a:t> Скажите прямо: «Кажется, ты пытаешься надавить на меня, чтобы я сделал...». Это лишает манипулятора скрытого преимущества.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A0A0A"/>
                </a:solidFill>
                <a:effectLst/>
                <a:latin typeface="Google Sans"/>
              </a:rPr>
              <a:t>Возьмите паузу (техника «Я подумаю»):</a:t>
            </a:r>
            <a:r>
              <a:rPr lang="ru-RU" sz="2400" b="0" i="0" dirty="0">
                <a:solidFill>
                  <a:srgbClr val="0A0A0A"/>
                </a:solidFill>
                <a:effectLst/>
                <a:latin typeface="Google Sans"/>
              </a:rPr>
              <a:t> Манипуляторы торопят. Не отвечайте сразу, скажите: «Мне нужно время подумать».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0" dirty="0">
                <a:solidFill>
                  <a:srgbClr val="0A0A0A"/>
                </a:solidFill>
                <a:effectLst/>
                <a:latin typeface="Google Sans"/>
              </a:rPr>
              <a:t>Говорите «Нет»:</a:t>
            </a:r>
            <a:r>
              <a:rPr lang="ru-RU" sz="2400" b="0" i="0" dirty="0">
                <a:solidFill>
                  <a:srgbClr val="0A0A0A"/>
                </a:solidFill>
                <a:effectLst/>
                <a:latin typeface="Google Sans"/>
              </a:rPr>
              <a:t> Учитесь отказывать без оправданий. «Я не готов это делать», «Это мне неинтересно»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0" dirty="0">
                <a:solidFill>
                  <a:srgbClr val="0A0A0A"/>
                </a:solidFill>
                <a:effectLst/>
                <a:latin typeface="Google Sans"/>
              </a:rPr>
              <a:t>Используйте «Я-сообщения»:</a:t>
            </a:r>
            <a:r>
              <a:rPr lang="ru-RU" sz="2400" b="0" i="0" dirty="0">
                <a:solidFill>
                  <a:srgbClr val="0A0A0A"/>
                </a:solidFill>
                <a:effectLst/>
                <a:latin typeface="Google Sans"/>
              </a:rPr>
              <a:t> Говорите о своих чувствах, а не обвиняйте. Вместо «Ты манипулируешь» скажите: «Я чувствую неловкость, когда от меня требуют срочного ответа»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856339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13B27-E3AA-4C2D-BE06-0BDFA0B91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11269"/>
          </a:xfrm>
        </p:spPr>
        <p:txBody>
          <a:bodyPr>
            <a:normAutofit fontScale="90000"/>
          </a:bodyPr>
          <a:lstStyle/>
          <a:p>
            <a:r>
              <a:rPr lang="ru-RU" sz="4400" i="0" dirty="0">
                <a:solidFill>
                  <a:srgbClr val="0A0A0A"/>
                </a:solidFill>
                <a:effectLst/>
                <a:latin typeface="Google Sans"/>
              </a:rPr>
              <a:t>Основные шаги защиты от манипуляций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E9AD016-EC90-4E17-B406-5D32EB9E67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0977" y="2437958"/>
            <a:ext cx="5181600" cy="2821871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8184694B-EC7B-4D35-8C29-C0CC893EF5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Сломайте сценарий: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Ответьте нестандартно. Если давят на чувство вины, спокойно согласитесь или переведите в шутку. Если требуют срочности, демонстративно замедлитесь.</a:t>
            </a:r>
          </a:p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Переспрашивайте прямо: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«Чего ты пытаешься добиться этим разговором?», «Зачем ты мне это говоришь?»</a:t>
            </a:r>
            <a:endParaRPr lang="ru-RU" dirty="0">
              <a:solidFill>
                <a:srgbClr val="0A0A0A"/>
              </a:solidFill>
              <a:latin typeface="Google Sans"/>
            </a:endParaRPr>
          </a:p>
          <a:p>
            <a:pPr marL="0" indent="0">
              <a:buNone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Дистанцируйтесь: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Если ситуация токсична, лучше сократить общение, а в крайних случаях — прекратить его вовсе.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830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8BBE1-4AF8-4150-9D7A-3793A4BD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i="0" dirty="0">
                <a:solidFill>
                  <a:srgbClr val="0A0A0A"/>
                </a:solidFill>
                <a:effectLst/>
                <a:latin typeface="Google Sans"/>
              </a:rPr>
              <a:t>Основные шаги защиты от манипуляций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4662E9-8242-44E1-A7C2-6827830D3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Установление границ</a:t>
            </a:r>
          </a:p>
          <a:p>
            <a:pPr algn="l"/>
            <a:endParaRPr lang="ru-RU" b="1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</a:pPr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Подумайте: действительно ли много вы отдаёте близкому человеку? Как вы себя ощущаете после встречи с ним?</a:t>
            </a:r>
            <a:b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Старайтесь объективно оценить рабочую, финансовую и личную нагрузку. А затем установите границы и смело говорите «нет», если просьбы не вписываются в вашу зону комфорта.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</a:pPr>
            <a:r>
              <a:rPr lang="ru-RU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быть неудобным человеком, от которого отвернулись, чем «кормить» манипулятора своей энергией и личным временем.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</a:pPr>
            <a:r>
              <a:rPr lang="ru-RU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Если вместо диалога вы вновь слышите угрозы и обвинения, лучше вовсе оборвать все связи с манипулятором — отправить его в чёрный список, съехать из общей квартиры.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1697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E5BE0E-9EB2-499F-9662-2E07E826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i="0" dirty="0">
                <a:solidFill>
                  <a:srgbClr val="0A0A0A"/>
                </a:solidFill>
                <a:effectLst/>
                <a:latin typeface="Google Sans"/>
              </a:rPr>
              <a:t>Основные шаги защиты от манипуляций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0D79F5-309F-4961-B563-A0BD99C37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4469"/>
          </a:xfrm>
        </p:spPr>
        <p:txBody>
          <a:bodyPr>
            <a:normAutofit fontScale="40000" lnSpcReduction="20000"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ru-RU" sz="36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Уверенность в себе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ru-RU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Старайтесь чаще озвучивать свои мысли и потребности. Особенно если почти всегда вы молчите и слушаете. Изучите навыки общения и практикуйте. Не бойтесь сказать напрямую, что вы чувствуете и замечаете. Используйте терминологию — манипуляция, шантаж и газлайтинг.</a:t>
            </a:r>
            <a:br>
              <a:rPr lang="ru-RU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</a:br>
            <a:r>
              <a:rPr lang="ru-RU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Если вы слышите, что думаете или ведёте себя неправильно, продолжайте уточнять почему и говорите, что вас это беспокоит. Во время разговора достаточно объяснять свою точку зрения — без конкретных причин вроде усталости, навалившихся дел.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endParaRPr lang="ru-RU" sz="36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ru-RU" sz="36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Навыки общения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ru-RU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Если собеседник давит и настаивает на своём, смотрите ему прямо в глаза — это будет сбивать его с толку. Всегда отвечайте уверенно и не позволяйте ему возражать. Если вы видите, что человек отрицает то, в чём вы уверены, — соберите доказательства. Звучит масштабно и загадочно, но на самом деле достаточно записать его слова на диктофон. </a:t>
            </a:r>
            <a:r>
              <a:rPr lang="ru-RU" sz="4200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не манипулируют ли тобой.</a:t>
            </a:r>
            <a:endParaRPr lang="ru-RU" sz="42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ru-RU" sz="4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Еще будет полезно чётко повторять одну и ту же мысль. Если вам говорят: «Ты меня совсем не слышишь, у меня больше нет сил» — отвечайте: «Я готов тебя выслушать ещё раз». Повторяйте несколько раз, пока фраза не дойдёт до манипулятора. Не позволяйте давить на жалость — молчание в этом точно не поможет.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</a:pPr>
            <a:r>
              <a:rPr lang="ru-RU" sz="4200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Подкрепить вашу точку зрения помогут общие друзья или коллеги — </a:t>
            </a:r>
            <a:r>
              <a:rPr lang="ru-RU" sz="3600" b="0" i="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уточните у них факты или точную цепочку событий. Так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183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4AB240-F529-4249-8D2E-1D6DD0795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0613"/>
            <a:ext cx="10515600" cy="591669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effectLst/>
              </a:rPr>
              <a:t>Если вами манипулируют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9027CF-8886-4513-8A02-E9FF83584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Г</a:t>
            </a:r>
            <a:r>
              <a:rPr lang="ru-RU" dirty="0">
                <a:effectLst/>
              </a:rPr>
              <a:t>лавное — сохранять спокойствие, взять паузу и обозначить личные границы.</a:t>
            </a:r>
          </a:p>
          <a:p>
            <a:pPr marL="0" indent="0">
              <a:buNone/>
            </a:pPr>
            <a:r>
              <a:rPr lang="ru-RU" dirty="0">
                <a:effectLst/>
              </a:rPr>
              <a:t> 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Осознайте манипуляцию, не принимайте быстрых решений, открыто скажите о своем дискомфорте и уверенно говорите «нет». Важно перевести общение в конструктивное русло, требуя прямых просьб вместо давления, или минимизировать контакт.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9633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C7D98-D6F4-4773-ACED-8B113B27E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8895"/>
            <a:ext cx="10515600" cy="618564"/>
          </a:xfrm>
        </p:spPr>
        <p:txBody>
          <a:bodyPr>
            <a:normAutofit fontScale="90000"/>
          </a:bodyPr>
          <a:lstStyle/>
          <a:p>
            <a:r>
              <a:rPr lang="ru-RU" dirty="0"/>
              <a:t>Что делать, если Вами манипулируют?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186ACF-8FC6-4FB3-A70A-71247147E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5718"/>
            <a:ext cx="10515600" cy="4581245"/>
          </a:xfrm>
        </p:spPr>
        <p:txBody>
          <a:bodyPr/>
          <a:lstStyle/>
          <a:p>
            <a:pPr indent="450215"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Итак, вы точно уверены, что вами манипулируют. Как вести себя с манипулятором?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Спрашиваем себя: «Зачем мне соглашаться? В чем мой интерес?».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Определяем, кто источник информации. Пусть для примера это будет сотрудник визового агентства, который гарантирует 100 % одобрение шенгена.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Ищем альтернативные источники информации. Говорим с другими визовыми агентами и выясняем, что гарантировать 100 % одобрение шенгена не может никто.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Берем время, чтобы все обдумать.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Вспоминаем про свои ценности, когда кто-то рисует нам красивую картинку, — «а действительно ли мне это надо?».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Принимаем решение поддаваться или противостоять манипулированию. Да, мы можем согласиться на условия манипулятора по своим личным причинам — но мы сделаем это осознанно.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151D2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4838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0FE31-BF27-49E8-B1EF-559D3D96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делать если Вас критикуют или обвиняют?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E1B8D0-2314-4AE8-A0FE-D1DC9CCF6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176"/>
            <a:ext cx="10515600" cy="4697787"/>
          </a:xfrm>
        </p:spPr>
        <p:txBody>
          <a:bodyPr/>
          <a:lstStyle/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выразить согласие с тем, с чем можно согласиться («да, так может показаться на первый взгляд, и вместе с тем….»); 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поругать себя самому, дать критикующему то, что он хочет;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 неаргументированной, «огульной» критике обратиться к логическим аргументам: «конкретизируйте в фактах, в чем моя ошибка». 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метод амортизации. Применяется, если критика аргументирована. Не говорим, что не правы. Используем фразы «да, но…». Например, «Да, на первый взгляд …. И вместе с тем ……». </a:t>
            </a:r>
          </a:p>
          <a:p>
            <a:pPr indent="0" algn="just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при критике за реальные ошибки. Используем 3 шага: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берём ответственность на себя «да, это была ошибка»;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 извиняемся «я приношу свои извинения за то, что….»: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называем конкретные сроки и методы исправления: «в течение такого –то времени я сделаю то – то и впредь такого не повторится».</a:t>
            </a:r>
          </a:p>
          <a:p>
            <a:pPr indent="450215"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94310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55AF5-2432-4F30-B3AA-F5C04AB4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5915"/>
            <a:ext cx="10515600" cy="60290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Техника «Я –высказывание». Используем 4 шага:</a:t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96FF51-97E4-41CC-B41C-87D03C7EF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выражаем понимание: «я, конечно, понимаю, что Вы очень недовольны этим случаем»;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говорим, что раздражает: «но когда Вы повышаете на меня голос в присутствии других посетителей и коллег»;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озвучиваем свои эмоции по этому поводу: «мне очень дискомфортно, я себя чувствую незащищённой»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конце озвучиваем важное -  говорим то, что нас объединяет и альтернативу решения проблемы:  «я очень хочу решить Вашу проблему, сделаю всё, то от меня зависит как от госслужащего, социального работника, психолога  и др.. Давайте сделаем следующее…».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211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5E3B0A-3E2D-4080-8F0B-853808F2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/>
              <a:t>Тест Томаса –</a:t>
            </a:r>
            <a:r>
              <a:rPr lang="ru-RU" sz="3200" dirty="0" err="1"/>
              <a:t>Киллмана</a:t>
            </a:r>
            <a:r>
              <a:rPr lang="ru-RU" sz="3200" dirty="0"/>
              <a:t>, </a:t>
            </a:r>
            <a:br>
              <a:rPr lang="ru-RU" sz="3200" dirty="0"/>
            </a:br>
            <a:r>
              <a:rPr lang="ru-RU" sz="3200" dirty="0"/>
              <a:t>стратегии поведения в конфликте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57B952-5592-4E2B-8448-99E284EC20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3411" y="1915272"/>
            <a:ext cx="6113192" cy="4644000"/>
          </a:xfrm>
        </p:spPr>
      </p:pic>
    </p:spTree>
    <p:extLst>
      <p:ext uri="{BB962C8B-B14F-4D97-AF65-F5344CB8AC3E}">
        <p14:creationId xmlns:p14="http://schemas.microsoft.com/office/powerpoint/2010/main" val="26869341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3151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3679</Words>
  <Application>Microsoft Office PowerPoint</Application>
  <PresentationFormat>Широкоэкранный</PresentationFormat>
  <Paragraphs>165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9" baseType="lpstr">
      <vt:lpstr>-apple-system</vt:lpstr>
      <vt:lpstr>Arial</vt:lpstr>
      <vt:lpstr>Blogger Sans</vt:lpstr>
      <vt:lpstr>Blogger Sans Light</vt:lpstr>
      <vt:lpstr>BOLD</vt:lpstr>
      <vt:lpstr>Book Antiqua</vt:lpstr>
      <vt:lpstr>Calibri</vt:lpstr>
      <vt:lpstr>Google Sans</vt:lpstr>
      <vt:lpstr>Open Sans</vt:lpstr>
      <vt:lpstr>REG</vt:lpstr>
      <vt:lpstr>Roboto</vt:lpstr>
      <vt:lpstr>Times New Roman</vt:lpstr>
      <vt:lpstr>Verdana</vt:lpstr>
      <vt:lpstr>Wingdings</vt:lpstr>
      <vt:lpstr>Тема Office</vt:lpstr>
      <vt:lpstr>  ФГБОУ ВО Казанский ГМУ МЗ РФ Кафедра психиатрии и медицинской психологии     </vt:lpstr>
      <vt:lpstr>Терминология</vt:lpstr>
      <vt:lpstr>Терминология</vt:lpstr>
      <vt:lpstr>4 признака манипулятора</vt:lpstr>
      <vt:lpstr>4 «рычага» манипулятора</vt:lpstr>
      <vt:lpstr>Презентация PowerPoint</vt:lpstr>
      <vt:lpstr>4 приема манипулятора</vt:lpstr>
      <vt:lpstr>Презентация PowerPoint</vt:lpstr>
      <vt:lpstr>Презентация PowerPoint</vt:lpstr>
      <vt:lpstr>«Я манипулирую тобой» Н. Непряхин</vt:lpstr>
      <vt:lpstr>Манипулятивные приемы</vt:lpstr>
      <vt:lpstr>Манипулятивные приемы</vt:lpstr>
      <vt:lpstr>Манипулятивные приемы</vt:lpstr>
      <vt:lpstr>Манипулятивные приемы</vt:lpstr>
      <vt:lpstr>Манипулятивные приемы</vt:lpstr>
      <vt:lpstr>Признаки абьюзера</vt:lpstr>
      <vt:lpstr>Что делать, если столкнулись с абьюзом?</vt:lpstr>
      <vt:lpstr>Какие способы применяет манипулятор, чтобы выйти победителем в ситуации и прервать Ваши попытки диалогового общения? </vt:lpstr>
      <vt:lpstr>В семье</vt:lpstr>
      <vt:lpstr>Презентация PowerPoint</vt:lpstr>
      <vt:lpstr>Э. Шостром считает, что почти каждый занят тем, что манипулирует окружающими, которые манипулируют им (описание рисунка далее) </vt:lpstr>
      <vt:lpstr>Типы манипуляторов по Э. Шострому</vt:lpstr>
      <vt:lpstr>Типы манипуляторов по Э. Шострому</vt:lpstr>
      <vt:lpstr>Насколько Вы склонны к манипуляторству?</vt:lpstr>
      <vt:lpstr>Шкала макиавеллизма личности, MACH-IV (20 вопросов)</vt:lpstr>
      <vt:lpstr>Презентация PowerPoint</vt:lpstr>
      <vt:lpstr>Актуальность</vt:lpstr>
      <vt:lpstr>Гусейнова Ж.А. Манипулятивные действия студентов // Международный журнал экспериментального образования. 2013. № 4. с.99-101.</vt:lpstr>
      <vt:lpstr>Анализ результатов по «Шкала макиавеллизма личности” </vt:lpstr>
      <vt:lpstr>Презентация PowerPoint</vt:lpstr>
      <vt:lpstr>Опросник «Темная триада» (28 вопросов)</vt:lpstr>
      <vt:lpstr>Презентация PowerPoint</vt:lpstr>
      <vt:lpstr>Анализ результатов теста «Темная триада»</vt:lpstr>
      <vt:lpstr>Анализ результатов теста «Темная триада»</vt:lpstr>
      <vt:lpstr>Основные шаги защиты от манипуляций:</vt:lpstr>
      <vt:lpstr>Основные шаги защиты от манипуляций</vt:lpstr>
      <vt:lpstr>Основные шаги защиты от манипуляций</vt:lpstr>
      <vt:lpstr>Основные шаги защиты от манипуляций</vt:lpstr>
      <vt:lpstr>Если вами манипулируют</vt:lpstr>
      <vt:lpstr>Что делать, если Вами манипулируют?</vt:lpstr>
      <vt:lpstr>Что делать если Вас критикуют или обвиняют? </vt:lpstr>
      <vt:lpstr> Техника «Я –высказывание». Используем 4 шага: </vt:lpstr>
      <vt:lpstr>Тест Томаса –Киллмана,  стратегии поведения в конфликте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Dmitriy</dc:creator>
  <cp:lastModifiedBy>user</cp:lastModifiedBy>
  <cp:revision>54</cp:revision>
  <dcterms:created xsi:type="dcterms:W3CDTF">2020-04-23T06:28:02Z</dcterms:created>
  <dcterms:modified xsi:type="dcterms:W3CDTF">2026-04-02T12:48:19Z</dcterms:modified>
</cp:coreProperties>
</file>