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7" r:id="rId8"/>
    <p:sldId id="278" r:id="rId9"/>
    <p:sldId id="279" r:id="rId10"/>
    <p:sldId id="280" r:id="rId11"/>
    <p:sldId id="281" r:id="rId12"/>
    <p:sldId id="262" r:id="rId13"/>
    <p:sldId id="263" r:id="rId14"/>
    <p:sldId id="283" r:id="rId15"/>
    <p:sldId id="275" r:id="rId16"/>
    <p:sldId id="274" r:id="rId17"/>
    <p:sldId id="264" r:id="rId18"/>
    <p:sldId id="265" r:id="rId19"/>
    <p:sldId id="266" r:id="rId20"/>
    <p:sldId id="267" r:id="rId21"/>
    <p:sldId id="268" r:id="rId22"/>
    <p:sldId id="269" r:id="rId23"/>
    <p:sldId id="270" r:id="rId24"/>
    <p:sldId id="271" r:id="rId25"/>
    <p:sldId id="272" r:id="rId26"/>
    <p:sldId id="273"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3FD403E-65A5-0A2C-E633-1FEA2A06163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633B6DD-8228-3084-B754-31D7AEC0A4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D548233-6331-EF8F-D8CD-91763000CBAD}"/>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BCAF3B31-40F9-5B15-BBA2-9707D114D72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5942289-BBAB-0118-C75B-048BB4F6CDCD}"/>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223907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ACF357-7B80-951F-7A18-5ED7BC62E0C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8F6F3E4-D3B8-6B7E-9F61-31BAB86C0FF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4ABC503-92E3-635E-6D0E-C1780739CCAA}"/>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C6A767BA-6699-6844-261B-FADB577AE66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D163C0D-770A-AACA-9B85-AFDEDDD621A6}"/>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58360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779A1C-3A14-E80D-1049-F60D6ED49A1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3AC6BC5-93CB-1E8D-9187-0E0DC55463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35DB17C-9C33-AD9E-9C4E-36CCDEC75D7F}"/>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2250F2A1-0A9D-8CA9-2E67-F5F0900EC1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DC2BF63-C548-1F14-8FB8-B4F351BE7579}"/>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142261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5C0497-60D2-27DA-6FA6-658692C760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976C06-0944-AFE4-9EBD-B74C929FBE2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4FB11A0-EE70-E677-66E4-5A1DDA2C8B7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BDB9C08D-0C99-3A2B-1D33-5BA836D11008}"/>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6" name="Нижний колонтитул 5">
            <a:extLst>
              <a:ext uri="{FF2B5EF4-FFF2-40B4-BE49-F238E27FC236}">
                <a16:creationId xmlns:a16="http://schemas.microsoft.com/office/drawing/2014/main" id="{32168490-DE25-4B11-9E16-0C6C4826B65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C39E833-4A83-F3B8-708C-DCAD1AF00EE2}"/>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2927230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4AA3C5-B6CA-FDC5-79AB-9012585C656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B87E9FB-3A09-96FD-AB5A-80D17A00C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353AD08-19B4-4222-2574-3143F77EEAE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AFBDA7B-458F-72A7-9827-8CCF49B70D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BFC1F9F-51E8-AA13-E417-92108B9BDE5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403E868-5FA6-AAD3-050C-1ADD6E8904F2}"/>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8" name="Нижний колонтитул 7">
            <a:extLst>
              <a:ext uri="{FF2B5EF4-FFF2-40B4-BE49-F238E27FC236}">
                <a16:creationId xmlns:a16="http://schemas.microsoft.com/office/drawing/2014/main" id="{1AF21510-0C17-7B41-6585-ECB74241C3E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3771206-15E5-D81B-2775-68357164587A}"/>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4160146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979741-975A-C640-57B5-878874229B4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2FD0F10-0655-1381-2B39-E4DB5FDAC90E}"/>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4" name="Нижний колонтитул 3">
            <a:extLst>
              <a:ext uri="{FF2B5EF4-FFF2-40B4-BE49-F238E27FC236}">
                <a16:creationId xmlns:a16="http://schemas.microsoft.com/office/drawing/2014/main" id="{6F72D988-2D05-8D9B-7815-9A1D4A5C648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0B4AC71-6D2A-0CFC-EBCF-9CC2F1BBC5AA}"/>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1300743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EC7BE05-E837-7185-8031-79F9E62FDC73}"/>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3" name="Нижний колонтитул 2">
            <a:extLst>
              <a:ext uri="{FF2B5EF4-FFF2-40B4-BE49-F238E27FC236}">
                <a16:creationId xmlns:a16="http://schemas.microsoft.com/office/drawing/2014/main" id="{B96466F4-8E15-6DC1-78DC-88E80C234A6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8E57337-A92E-93AF-446F-C6190948473A}"/>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213259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25C5B4-2540-751B-D5CC-0161A7A1A8B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714ABC0-2500-8DE9-2F98-A72330DFEB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3DAC59D-78E5-F464-416D-86836C4A9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829B9A2-41D0-22FE-F6D8-ABE80FFD50E3}"/>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6" name="Нижний колонтитул 5">
            <a:extLst>
              <a:ext uri="{FF2B5EF4-FFF2-40B4-BE49-F238E27FC236}">
                <a16:creationId xmlns:a16="http://schemas.microsoft.com/office/drawing/2014/main" id="{91A70585-A78D-3B59-C75F-4219053BAC7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31BE788-92A4-0B2D-E818-3A6FECA7E2FC}"/>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1438970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FC01CC-8840-8537-D469-6A4B317D4F7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5FACA03-408E-DA30-3E15-DB9A9A5003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5FB9692-CAEC-29A0-3979-7D629040E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FF1E2B6-E648-A13A-858F-5171C9D38335}"/>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6" name="Нижний колонтитул 5">
            <a:extLst>
              <a:ext uri="{FF2B5EF4-FFF2-40B4-BE49-F238E27FC236}">
                <a16:creationId xmlns:a16="http://schemas.microsoft.com/office/drawing/2014/main" id="{DBF0BC26-B929-E1D4-D460-8D70B237B51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95BD968-8DE8-9393-18A0-726631911E02}"/>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331777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8A7D2A-4682-3190-E7D1-054884B2545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FBEEC0A-76A7-325F-B96C-02ABA61E169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C220A72-E790-03CB-40BE-489852E45BE6}"/>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D2422EF4-5A87-A1F9-8FD7-F7954D63311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B5FBD7-8B24-7383-ADAB-AE0FABDE7535}"/>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283219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40B9D18-1311-0716-8417-9F8B18028C8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B6BB299-FD1D-6212-ED82-A114685760D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64D428C-2054-7FB4-9BE4-450DA14FDEDA}"/>
              </a:ext>
            </a:extLst>
          </p:cNvPr>
          <p:cNvSpPr>
            <a:spLocks noGrp="1"/>
          </p:cNvSpPr>
          <p:nvPr>
            <p:ph type="dt" sz="half" idx="10"/>
          </p:nvPr>
        </p:nvSpPr>
        <p:spPr/>
        <p:txBody>
          <a:body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D8F1C1BC-C54F-7219-2D1E-2C8505527CF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5C8772F-9157-6D98-F784-4A774F2AF922}"/>
              </a:ext>
            </a:extLst>
          </p:cNvPr>
          <p:cNvSpPr>
            <a:spLocks noGrp="1"/>
          </p:cNvSpPr>
          <p:nvPr>
            <p:ph type="sldNum" sz="quarter" idx="12"/>
          </p:nvPr>
        </p:nvSpPr>
        <p:spPr/>
        <p:txBody>
          <a:bodyPr/>
          <a:lstStyle/>
          <a:p>
            <a:fld id="{BE298EA0-FFAD-4F84-8860-17B4C44B2B50}" type="slidenum">
              <a:rPr lang="ru-RU" smtClean="0"/>
              <a:t>‹#›</a:t>
            </a:fld>
            <a:endParaRPr lang="ru-RU"/>
          </a:p>
        </p:txBody>
      </p:sp>
    </p:spTree>
    <p:extLst>
      <p:ext uri="{BB962C8B-B14F-4D97-AF65-F5344CB8AC3E}">
        <p14:creationId xmlns:p14="http://schemas.microsoft.com/office/powerpoint/2010/main" val="3898892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848238-B0A9-76B6-9791-9F7840E47D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C13A917-D01F-0C1B-09ED-A44ABC0239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4B61EAC-5247-4B00-3E8B-BE9781FAB8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ECF69-C391-47CA-9F02-16504867B282}" type="datetimeFigureOut">
              <a:rPr lang="ru-RU" smtClean="0"/>
              <a:t>10.09.2026</a:t>
            </a:fld>
            <a:endParaRPr lang="ru-RU"/>
          </a:p>
        </p:txBody>
      </p:sp>
      <p:sp>
        <p:nvSpPr>
          <p:cNvPr id="5" name="Нижний колонтитул 4">
            <a:extLst>
              <a:ext uri="{FF2B5EF4-FFF2-40B4-BE49-F238E27FC236}">
                <a16:creationId xmlns:a16="http://schemas.microsoft.com/office/drawing/2014/main" id="{BC319A2C-9E5D-1943-538F-372F2136EE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8CAB14B0-AFDE-DBC4-EB01-7837E58E18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EA0-FFAD-4F84-8860-17B4C44B2B50}" type="slidenum">
              <a:rPr lang="ru-RU" smtClean="0"/>
              <a:t>‹#›</a:t>
            </a:fld>
            <a:endParaRPr lang="ru-RU"/>
          </a:p>
        </p:txBody>
      </p:sp>
    </p:spTree>
    <p:extLst>
      <p:ext uri="{BB962C8B-B14F-4D97-AF65-F5344CB8AC3E}">
        <p14:creationId xmlns:p14="http://schemas.microsoft.com/office/powerpoint/2010/main" val="1832330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443B40-C029-AF63-D250-D51C6760691D}"/>
              </a:ext>
            </a:extLst>
          </p:cNvPr>
          <p:cNvSpPr>
            <a:spLocks noGrp="1"/>
          </p:cNvSpPr>
          <p:nvPr>
            <p:ph type="ctrTitle"/>
          </p:nvPr>
        </p:nvSpPr>
        <p:spPr/>
        <p:txBody>
          <a:bodyPr>
            <a:normAutofit/>
          </a:bodyPr>
          <a:lstStyle/>
          <a:p>
            <a:r>
              <a:rPr lang="ru-RU" sz="3100" dirty="0"/>
              <a:t>Методы психологических исследований. Классификация методов. Требования к методикам</a:t>
            </a:r>
            <a:br>
              <a:rPr lang="ru-RU" dirty="0"/>
            </a:br>
            <a:endParaRPr lang="ru-RU" dirty="0"/>
          </a:p>
        </p:txBody>
      </p:sp>
      <p:sp>
        <p:nvSpPr>
          <p:cNvPr id="3" name="Подзаголовок 2">
            <a:extLst>
              <a:ext uri="{FF2B5EF4-FFF2-40B4-BE49-F238E27FC236}">
                <a16:creationId xmlns:a16="http://schemas.microsoft.com/office/drawing/2014/main" id="{6F77D0D0-402E-5181-ECEC-5DA40B5D31AA}"/>
              </a:ext>
            </a:extLst>
          </p:cNvPr>
          <p:cNvSpPr>
            <a:spLocks noGrp="1"/>
          </p:cNvSpPr>
          <p:nvPr>
            <p:ph type="subTitle" idx="1"/>
          </p:nvPr>
        </p:nvSpPr>
        <p:spPr/>
        <p:txBody>
          <a:bodyPr/>
          <a:lstStyle/>
          <a:p>
            <a:r>
              <a:rPr lang="ru-RU" dirty="0"/>
              <a:t>Доц. Рябова Т.В.</a:t>
            </a:r>
          </a:p>
        </p:txBody>
      </p:sp>
    </p:spTree>
    <p:extLst>
      <p:ext uri="{BB962C8B-B14F-4D97-AF65-F5344CB8AC3E}">
        <p14:creationId xmlns:p14="http://schemas.microsoft.com/office/powerpoint/2010/main" val="1762357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518939-AC35-3D61-3F82-D8A16CC1F121}"/>
              </a:ext>
            </a:extLst>
          </p:cNvPr>
          <p:cNvSpPr>
            <a:spLocks noGrp="1"/>
          </p:cNvSpPr>
          <p:nvPr>
            <p:ph type="title"/>
          </p:nvPr>
        </p:nvSpPr>
        <p:spPr/>
        <p:txBody>
          <a:bodyPr/>
          <a:lstStyle/>
          <a:p>
            <a:pPr algn="ctr"/>
            <a:r>
              <a:rPr lang="ru-RU" dirty="0"/>
              <a:t>Значение методологии</a:t>
            </a:r>
          </a:p>
        </p:txBody>
      </p:sp>
      <p:sp>
        <p:nvSpPr>
          <p:cNvPr id="3" name="Объект 2">
            <a:extLst>
              <a:ext uri="{FF2B5EF4-FFF2-40B4-BE49-F238E27FC236}">
                <a16:creationId xmlns:a16="http://schemas.microsoft.com/office/drawing/2014/main" id="{95C3DDBA-CCEF-E61F-7DCB-257A2FDDF86B}"/>
              </a:ext>
            </a:extLst>
          </p:cNvPr>
          <p:cNvSpPr>
            <a:spLocks noGrp="1"/>
          </p:cNvSpPr>
          <p:nvPr>
            <p:ph idx="1"/>
          </p:nvPr>
        </p:nvSpPr>
        <p:spPr/>
        <p:txBody>
          <a:bodyPr/>
          <a:lstStyle/>
          <a:p>
            <a:pPr lvl="0"/>
            <a:r>
              <a:rPr lang="ru-RU" dirty="0"/>
              <a:t>Методология – учение о научном методе познания, принципах построения исследования.</a:t>
            </a:r>
          </a:p>
          <a:p>
            <a:pPr lvl="0"/>
            <a:r>
              <a:rPr lang="ru-RU" dirty="0"/>
              <a:t>Отличает науку от житейских представлений.</a:t>
            </a:r>
          </a:p>
          <a:p>
            <a:pPr lvl="0"/>
            <a:r>
              <a:rPr lang="ru-RU" dirty="0"/>
              <a:t>Владение методологией – первая профессиональная компетенция психолога и социального работника.</a:t>
            </a:r>
          </a:p>
          <a:p>
            <a:r>
              <a:rPr lang="ru-RU" dirty="0"/>
              <a:t>Без методологической рефлексии – риск получить проекции вместо фактов.</a:t>
            </a:r>
          </a:p>
        </p:txBody>
      </p:sp>
    </p:spTree>
    <p:extLst>
      <p:ext uri="{BB962C8B-B14F-4D97-AF65-F5344CB8AC3E}">
        <p14:creationId xmlns:p14="http://schemas.microsoft.com/office/powerpoint/2010/main" val="2417244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0088C4-907B-2185-DCFC-5D69F6CFBBAF}"/>
              </a:ext>
            </a:extLst>
          </p:cNvPr>
          <p:cNvSpPr>
            <a:spLocks noGrp="1"/>
          </p:cNvSpPr>
          <p:nvPr>
            <p:ph type="title"/>
          </p:nvPr>
        </p:nvSpPr>
        <p:spPr/>
        <p:txBody>
          <a:bodyPr/>
          <a:lstStyle/>
          <a:p>
            <a:pPr algn="ctr"/>
            <a:r>
              <a:rPr lang="ru-RU" dirty="0"/>
              <a:t>Понятие метода</a:t>
            </a:r>
          </a:p>
        </p:txBody>
      </p:sp>
      <p:sp>
        <p:nvSpPr>
          <p:cNvPr id="3" name="Объект 2">
            <a:extLst>
              <a:ext uri="{FF2B5EF4-FFF2-40B4-BE49-F238E27FC236}">
                <a16:creationId xmlns:a16="http://schemas.microsoft.com/office/drawing/2014/main" id="{48EDF949-A81C-E786-A821-302CBDE147F0}"/>
              </a:ext>
            </a:extLst>
          </p:cNvPr>
          <p:cNvSpPr>
            <a:spLocks noGrp="1"/>
          </p:cNvSpPr>
          <p:nvPr>
            <p:ph idx="1"/>
          </p:nvPr>
        </p:nvSpPr>
        <p:spPr/>
        <p:txBody>
          <a:bodyPr/>
          <a:lstStyle/>
          <a:p>
            <a:pPr lvl="0"/>
            <a:r>
              <a:rPr lang="ru-RU" dirty="0"/>
              <a:t>Метод – система приёмов и операций для получения достоверных знаний о психике.</a:t>
            </a:r>
          </a:p>
          <a:p>
            <a:pPr lvl="0"/>
            <a:r>
              <a:rPr lang="ru-RU" dirty="0"/>
              <a:t>Метод теоретически нагружен: вырастает из теории и возвращает к ней через факты.</a:t>
            </a:r>
          </a:p>
          <a:p>
            <a:pPr lvl="0"/>
            <a:r>
              <a:rPr lang="ru-RU" dirty="0"/>
              <a:t>Выбор метода определяет, какую сторону психического мы увидим.</a:t>
            </a:r>
          </a:p>
          <a:p>
            <a:r>
              <a:rPr lang="ru-RU" dirty="0"/>
              <a:t>Необходимо понимание системы методов и их возможностей</a:t>
            </a:r>
          </a:p>
        </p:txBody>
      </p:sp>
    </p:spTree>
    <p:extLst>
      <p:ext uri="{BB962C8B-B14F-4D97-AF65-F5344CB8AC3E}">
        <p14:creationId xmlns:p14="http://schemas.microsoft.com/office/powerpoint/2010/main" val="114476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B67135-AD6D-55F3-31E2-FC4BF0FE2971}"/>
              </a:ext>
            </a:extLst>
          </p:cNvPr>
          <p:cNvSpPr>
            <a:spLocks noGrp="1"/>
          </p:cNvSpPr>
          <p:nvPr>
            <p:ph type="title"/>
          </p:nvPr>
        </p:nvSpPr>
        <p:spPr/>
        <p:txBody>
          <a:bodyPr/>
          <a:lstStyle/>
          <a:p>
            <a:pPr algn="ctr"/>
            <a:r>
              <a:rPr lang="ru-RU" dirty="0"/>
              <a:t>Классификация Б.Г. Ананьева</a:t>
            </a:r>
          </a:p>
        </p:txBody>
      </p:sp>
      <p:sp>
        <p:nvSpPr>
          <p:cNvPr id="3" name="Объект 2">
            <a:extLst>
              <a:ext uri="{FF2B5EF4-FFF2-40B4-BE49-F238E27FC236}">
                <a16:creationId xmlns:a16="http://schemas.microsoft.com/office/drawing/2014/main" id="{7F0E5574-D2E3-6E15-7B00-AA3BF160AC1D}"/>
              </a:ext>
            </a:extLst>
          </p:cNvPr>
          <p:cNvSpPr>
            <a:spLocks noGrp="1"/>
          </p:cNvSpPr>
          <p:nvPr>
            <p:ph idx="1"/>
          </p:nvPr>
        </p:nvSpPr>
        <p:spPr/>
        <p:txBody>
          <a:bodyPr/>
          <a:lstStyle/>
          <a:p>
            <a:pPr lvl="0"/>
            <a:r>
              <a:rPr lang="ru-RU" dirty="0"/>
              <a:t>Ключевая для отечественной психологии – </a:t>
            </a:r>
            <a:endParaRPr lang="ru-RU" sz="2000" dirty="0"/>
          </a:p>
          <a:p>
            <a:pPr lvl="0"/>
            <a:r>
              <a:rPr lang="ru-RU" dirty="0"/>
              <a:t>Ананьев выделил 4 группы методов:</a:t>
            </a:r>
            <a:endParaRPr lang="ru-RU" sz="2000" dirty="0"/>
          </a:p>
          <a:p>
            <a:pPr lvl="1"/>
            <a:r>
              <a:rPr lang="ru-RU" sz="2000" dirty="0"/>
              <a:t>Организационные</a:t>
            </a:r>
          </a:p>
          <a:p>
            <a:pPr lvl="1"/>
            <a:r>
              <a:rPr lang="ru-RU" sz="2000" dirty="0"/>
              <a:t>Эмпирические</a:t>
            </a:r>
          </a:p>
          <a:p>
            <a:pPr lvl="1"/>
            <a:r>
              <a:rPr lang="ru-RU" sz="2000" dirty="0"/>
              <a:t>Обработки данных</a:t>
            </a:r>
          </a:p>
          <a:p>
            <a:pPr lvl="1"/>
            <a:r>
              <a:rPr lang="ru-RU" sz="2000" dirty="0"/>
              <a:t>Интерпретационные</a:t>
            </a:r>
          </a:p>
        </p:txBody>
      </p:sp>
    </p:spTree>
    <p:extLst>
      <p:ext uri="{BB962C8B-B14F-4D97-AF65-F5344CB8AC3E}">
        <p14:creationId xmlns:p14="http://schemas.microsoft.com/office/powerpoint/2010/main" val="283583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156C99-DD4D-F86E-D751-9F102F74EF15}"/>
              </a:ext>
            </a:extLst>
          </p:cNvPr>
          <p:cNvSpPr>
            <a:spLocks noGrp="1"/>
          </p:cNvSpPr>
          <p:nvPr>
            <p:ph type="title"/>
          </p:nvPr>
        </p:nvSpPr>
        <p:spPr/>
        <p:txBody>
          <a:bodyPr/>
          <a:lstStyle/>
          <a:p>
            <a:pPr algn="ctr"/>
            <a:r>
              <a:rPr lang="ru-RU" dirty="0"/>
              <a:t>Организационные методы</a:t>
            </a:r>
          </a:p>
        </p:txBody>
      </p:sp>
      <p:sp>
        <p:nvSpPr>
          <p:cNvPr id="3" name="Объект 2">
            <a:extLst>
              <a:ext uri="{FF2B5EF4-FFF2-40B4-BE49-F238E27FC236}">
                <a16:creationId xmlns:a16="http://schemas.microsoft.com/office/drawing/2014/main" id="{9D9C175B-0A5F-B843-F6C7-2E80E1E393B8}"/>
              </a:ext>
            </a:extLst>
          </p:cNvPr>
          <p:cNvSpPr>
            <a:spLocks noGrp="1"/>
          </p:cNvSpPr>
          <p:nvPr>
            <p:ph idx="1"/>
          </p:nvPr>
        </p:nvSpPr>
        <p:spPr/>
        <p:txBody>
          <a:bodyPr/>
          <a:lstStyle/>
          <a:p>
            <a:pPr lvl="0"/>
            <a:r>
              <a:rPr lang="ru-RU" dirty="0"/>
              <a:t>Задают общую стратегию исследования, не собирают данные, но определяют логику.</a:t>
            </a:r>
          </a:p>
          <a:p>
            <a:pPr lvl="0"/>
            <a:r>
              <a:rPr lang="ru-RU" dirty="0"/>
              <a:t>Сравнительный – сопоставление разных групп по интересующему признаку.</a:t>
            </a:r>
          </a:p>
          <a:p>
            <a:pPr lvl="0"/>
            <a:r>
              <a:rPr lang="ru-RU" dirty="0"/>
              <a:t>Лонгитюдный – длительное изучение одних и тех же лиц во времени.</a:t>
            </a:r>
          </a:p>
          <a:p>
            <a:pPr lvl="0"/>
            <a:r>
              <a:rPr lang="ru-RU" dirty="0"/>
              <a:t>Комплексный – сочетание разных наук и подходов.</a:t>
            </a:r>
          </a:p>
          <a:p>
            <a:r>
              <a:rPr lang="ru-RU" dirty="0"/>
              <a:t>Выбираются на первом этапе исследования</a:t>
            </a:r>
          </a:p>
        </p:txBody>
      </p:sp>
    </p:spTree>
    <p:extLst>
      <p:ext uri="{BB962C8B-B14F-4D97-AF65-F5344CB8AC3E}">
        <p14:creationId xmlns:p14="http://schemas.microsoft.com/office/powerpoint/2010/main" val="95401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99D431-A513-5489-FE2E-31AEC53FFACE}"/>
              </a:ext>
            </a:extLst>
          </p:cNvPr>
          <p:cNvSpPr>
            <a:spLocks noGrp="1"/>
          </p:cNvSpPr>
          <p:nvPr>
            <p:ph type="title"/>
          </p:nvPr>
        </p:nvSpPr>
        <p:spPr/>
        <p:txBody>
          <a:bodyPr/>
          <a:lstStyle/>
          <a:p>
            <a:pPr algn="ctr"/>
            <a:r>
              <a:rPr lang="ru-RU" dirty="0"/>
              <a:t>Эмпирические методы</a:t>
            </a:r>
          </a:p>
        </p:txBody>
      </p:sp>
      <p:sp>
        <p:nvSpPr>
          <p:cNvPr id="3" name="Объект 2">
            <a:extLst>
              <a:ext uri="{FF2B5EF4-FFF2-40B4-BE49-F238E27FC236}">
                <a16:creationId xmlns:a16="http://schemas.microsoft.com/office/drawing/2014/main" id="{6B5ACDCC-4A53-43DD-70C0-824EFB0CF2FD}"/>
              </a:ext>
            </a:extLst>
          </p:cNvPr>
          <p:cNvSpPr>
            <a:spLocks noGrp="1"/>
          </p:cNvSpPr>
          <p:nvPr>
            <p:ph idx="1"/>
          </p:nvPr>
        </p:nvSpPr>
        <p:spPr/>
        <p:txBody>
          <a:bodyPr/>
          <a:lstStyle/>
          <a:p>
            <a:pPr lvl="0"/>
            <a:r>
              <a:rPr lang="ru-RU" dirty="0"/>
              <a:t>Непосредственный сбор первичных данных.</a:t>
            </a:r>
            <a:endParaRPr lang="ru-RU" sz="2000" dirty="0"/>
          </a:p>
          <a:p>
            <a:pPr lvl="0"/>
            <a:r>
              <a:rPr lang="ru-RU" dirty="0"/>
              <a:t>Основные виды:</a:t>
            </a:r>
            <a:endParaRPr lang="ru-RU" sz="2000" dirty="0"/>
          </a:p>
          <a:p>
            <a:pPr lvl="1"/>
            <a:r>
              <a:rPr lang="ru-RU" dirty="0"/>
              <a:t>Наблюдение (внешнее, включённое, структурированное, неструктурированное)</a:t>
            </a:r>
            <a:endParaRPr lang="ru-RU" sz="1800" dirty="0"/>
          </a:p>
          <a:p>
            <a:pPr lvl="1"/>
            <a:r>
              <a:rPr lang="ru-RU" dirty="0"/>
              <a:t>Эксперимент (лабораторный, естественный, формирующий) СЛ. СЛАЙД</a:t>
            </a:r>
            <a:endParaRPr lang="ru-RU" sz="1800" dirty="0"/>
          </a:p>
          <a:p>
            <a:pPr lvl="1"/>
            <a:r>
              <a:rPr lang="ru-RU" dirty="0"/>
              <a:t>Тестирование (опросники, проективные методики, тесты достижений)</a:t>
            </a:r>
            <a:endParaRPr lang="ru-RU" sz="1800" dirty="0"/>
          </a:p>
          <a:p>
            <a:pPr lvl="1"/>
            <a:r>
              <a:rPr lang="ru-RU" dirty="0"/>
              <a:t>Опросы (анкетирование, интервью, беседа)</a:t>
            </a:r>
            <a:endParaRPr lang="ru-RU" sz="1800" dirty="0"/>
          </a:p>
          <a:p>
            <a:pPr lvl="1"/>
            <a:r>
              <a:rPr lang="ru-RU" dirty="0"/>
              <a:t>Анализ продуктов деятельности (рисунки, сочинения, дневники)</a:t>
            </a:r>
            <a:endParaRPr lang="ru-RU" sz="1800" dirty="0"/>
          </a:p>
          <a:p>
            <a:pPr lvl="1"/>
            <a:r>
              <a:rPr lang="ru-RU" dirty="0"/>
              <a:t>Биографический метод</a:t>
            </a:r>
            <a:endParaRPr lang="ru-RU" sz="1800" dirty="0"/>
          </a:p>
          <a:p>
            <a:pPr lvl="1"/>
            <a:r>
              <a:rPr lang="ru-RU" dirty="0"/>
              <a:t>Моделирование</a:t>
            </a:r>
            <a:endParaRPr lang="ru-RU" sz="1800" dirty="0"/>
          </a:p>
          <a:p>
            <a:pPr marL="0" indent="0">
              <a:buNone/>
            </a:pPr>
            <a:endParaRPr lang="ru-RU" dirty="0"/>
          </a:p>
        </p:txBody>
      </p:sp>
    </p:spTree>
    <p:extLst>
      <p:ext uri="{BB962C8B-B14F-4D97-AF65-F5344CB8AC3E}">
        <p14:creationId xmlns:p14="http://schemas.microsoft.com/office/powerpoint/2010/main" val="86262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1C1358-23C4-B540-0F67-722F62B221C1}"/>
              </a:ext>
            </a:extLst>
          </p:cNvPr>
          <p:cNvSpPr>
            <a:spLocks noGrp="1"/>
          </p:cNvSpPr>
          <p:nvPr>
            <p:ph type="title"/>
          </p:nvPr>
        </p:nvSpPr>
        <p:spPr/>
        <p:txBody>
          <a:bodyPr/>
          <a:lstStyle/>
          <a:p>
            <a:pPr algn="ctr"/>
            <a:r>
              <a:rPr lang="ru-RU" b="1" dirty="0"/>
              <a:t>Эксперимент Стэнли </a:t>
            </a:r>
            <a:r>
              <a:rPr lang="ru-RU" b="1" dirty="0" err="1"/>
              <a:t>Милгрэма</a:t>
            </a:r>
            <a:r>
              <a:rPr lang="ru-RU" b="1" dirty="0"/>
              <a:t> (1961–1962)</a:t>
            </a:r>
            <a:endParaRPr lang="ru-RU" dirty="0"/>
          </a:p>
        </p:txBody>
      </p:sp>
      <p:sp>
        <p:nvSpPr>
          <p:cNvPr id="4" name="Объект 3">
            <a:extLst>
              <a:ext uri="{FF2B5EF4-FFF2-40B4-BE49-F238E27FC236}">
                <a16:creationId xmlns:a16="http://schemas.microsoft.com/office/drawing/2014/main" id="{F9BA985A-D616-22F7-4925-7198F25523E9}"/>
              </a:ext>
            </a:extLst>
          </p:cNvPr>
          <p:cNvSpPr>
            <a:spLocks noGrp="1"/>
          </p:cNvSpPr>
          <p:nvPr>
            <p:ph sz="half" idx="2"/>
          </p:nvPr>
        </p:nvSpPr>
        <p:spPr/>
        <p:txBody>
          <a:bodyPr>
            <a:normAutofit fontScale="70000" lnSpcReduction="20000"/>
          </a:bodyPr>
          <a:lstStyle/>
          <a:p>
            <a:pPr marL="0" indent="0">
              <a:buNone/>
            </a:pPr>
            <a:r>
              <a:rPr lang="ru-RU" dirty="0"/>
              <a:t>Психолог изучал, насколько далеко люди готовы зайти, подчиняясь приказам авторитетной фигуры, даже если эти приказы противоречат их собственным моральным убеждениям. Участникам говорили, что исследуют память: им выпадала роль «учителя», который должен был наказывать «ученика» (на самом деле актёра) всё более сильными ударами тока за ошибки. По мере развития эксперимента «ученик» начинал жаловаться на боль, но экспериментатор настаивал на продолжении. Результаты шокировали: в одной из версий эксперимента около 65% участников дошли до максимального уровня напряжения. Вывод: ситуация (авторитет, процедура, перенос ответственности) может заставить обычного человека действовать против собственной совести. </a:t>
            </a:r>
          </a:p>
        </p:txBody>
      </p:sp>
      <p:pic>
        <p:nvPicPr>
          <p:cNvPr id="1026" name="Picture 2" descr="Picture background">
            <a:extLst>
              <a:ext uri="{FF2B5EF4-FFF2-40B4-BE49-F238E27FC236}">
                <a16:creationId xmlns:a16="http://schemas.microsoft.com/office/drawing/2014/main" id="{4CB1F736-1C1F-4B5A-897A-CE14279965B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992969"/>
            <a:ext cx="5181600" cy="401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84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33D9E2-158D-29F4-6F0C-422D26152412}"/>
              </a:ext>
            </a:extLst>
          </p:cNvPr>
          <p:cNvSpPr>
            <a:spLocks noGrp="1"/>
          </p:cNvSpPr>
          <p:nvPr>
            <p:ph type="title"/>
          </p:nvPr>
        </p:nvSpPr>
        <p:spPr/>
        <p:txBody>
          <a:bodyPr>
            <a:normAutofit/>
          </a:bodyPr>
          <a:lstStyle/>
          <a:p>
            <a:pPr algn="ctr"/>
            <a:r>
              <a:rPr lang="ru-RU" sz="4000" dirty="0"/>
              <a:t>Стэнфордский тюремный эксперимент (1971)</a:t>
            </a:r>
          </a:p>
        </p:txBody>
      </p:sp>
      <p:sp>
        <p:nvSpPr>
          <p:cNvPr id="4" name="Объект 3">
            <a:extLst>
              <a:ext uri="{FF2B5EF4-FFF2-40B4-BE49-F238E27FC236}">
                <a16:creationId xmlns:a16="http://schemas.microsoft.com/office/drawing/2014/main" id="{29325DAA-48BF-2480-979F-88FE345EB038}"/>
              </a:ext>
            </a:extLst>
          </p:cNvPr>
          <p:cNvSpPr>
            <a:spLocks noGrp="1"/>
          </p:cNvSpPr>
          <p:nvPr>
            <p:ph sz="half" idx="2"/>
          </p:nvPr>
        </p:nvSpPr>
        <p:spPr/>
        <p:txBody>
          <a:bodyPr>
            <a:normAutofit fontScale="70000" lnSpcReduction="20000"/>
          </a:bodyPr>
          <a:lstStyle/>
          <a:p>
            <a:pPr marL="0" indent="0">
              <a:buNone/>
            </a:pPr>
            <a:r>
              <a:rPr lang="ru-RU" dirty="0"/>
              <a:t>Филипп </a:t>
            </a:r>
            <a:r>
              <a:rPr lang="ru-RU" dirty="0" err="1"/>
              <a:t>Зимбардо</a:t>
            </a:r>
            <a:r>
              <a:rPr lang="ru-RU" dirty="0"/>
              <a:t> смоделировал тюремную среду в подвале Стэнфордского университета и разделил добровольцев на «заключённых» и «охранников». Очень быстро роли начали влиять на поведение: «охранники» проявляли садистские наклонности, а «заключённые» оказались в состоянии сильного стресса и морального упадка. Эксперимент пришлось остановить досрочно. </a:t>
            </a:r>
            <a:r>
              <a:rPr lang="ru-RU" dirty="0" err="1"/>
              <a:t>Зимбардо</a:t>
            </a:r>
            <a:r>
              <a:rPr lang="ru-RU" dirty="0"/>
              <a:t> сделал вывод: на поведение сильнее влияют ситуация и навязанные роли, чем личностные особенности. Однако в научном сообществе эксперимент вызвал споры: некоторые исследователи указывали на то, что участники могли действовать по негласному сценарию, а также на этические проблемы</a:t>
            </a:r>
          </a:p>
        </p:txBody>
      </p:sp>
      <p:pic>
        <p:nvPicPr>
          <p:cNvPr id="3074" name="Picture 2" descr="Picture background">
            <a:extLst>
              <a:ext uri="{FF2B5EF4-FFF2-40B4-BE49-F238E27FC236}">
                <a16:creationId xmlns:a16="http://schemas.microsoft.com/office/drawing/2014/main" id="{21224D61-BCCA-CB54-1E77-CAEE8BDDED4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315250"/>
            <a:ext cx="5181600" cy="3372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21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37178F-9737-8AE0-4532-4A496D37B65E}"/>
              </a:ext>
            </a:extLst>
          </p:cNvPr>
          <p:cNvSpPr>
            <a:spLocks noGrp="1"/>
          </p:cNvSpPr>
          <p:nvPr>
            <p:ph type="title"/>
          </p:nvPr>
        </p:nvSpPr>
        <p:spPr>
          <a:xfrm>
            <a:off x="838200" y="365126"/>
            <a:ext cx="10515600" cy="764428"/>
          </a:xfrm>
        </p:spPr>
        <p:txBody>
          <a:bodyPr/>
          <a:lstStyle/>
          <a:p>
            <a:pPr algn="ctr"/>
            <a:r>
              <a:rPr lang="ru-RU" dirty="0"/>
              <a:t>Эксперимент Соломона Аша (1951)</a:t>
            </a:r>
          </a:p>
        </p:txBody>
      </p:sp>
      <p:sp>
        <p:nvSpPr>
          <p:cNvPr id="4" name="Объект 3">
            <a:extLst>
              <a:ext uri="{FF2B5EF4-FFF2-40B4-BE49-F238E27FC236}">
                <a16:creationId xmlns:a16="http://schemas.microsoft.com/office/drawing/2014/main" id="{9E6F6449-C364-C318-D630-ADC203F325E7}"/>
              </a:ext>
            </a:extLst>
          </p:cNvPr>
          <p:cNvSpPr>
            <a:spLocks noGrp="1"/>
          </p:cNvSpPr>
          <p:nvPr>
            <p:ph sz="half" idx="2"/>
          </p:nvPr>
        </p:nvSpPr>
        <p:spPr/>
        <p:txBody>
          <a:bodyPr>
            <a:normAutofit fontScale="70000" lnSpcReduction="20000"/>
          </a:bodyPr>
          <a:lstStyle/>
          <a:p>
            <a:pPr marL="0" indent="0">
              <a:buNone/>
            </a:pPr>
            <a:r>
              <a:rPr lang="ru-RU" dirty="0"/>
              <a:t>Аш исследовал конформизм — склонность человека менять мнение или поведение под давлением группы. Участникам показывали карточки с линиями разной длины и просили выбрать линию, равную эталонной. На самом деле в группе были только подставные участники, которые заранее давали явно неверные ответы. Результаты показали: около трети испытуемых хотя бы раз соглашались с ошибочным мнением большинства, хотя в контрольной группе, где отвечали в одиночку, ошибок почти не было. Люди испытывали внутренний конфликт: хотели вписаться в группу или верили, что группа лучше информирована. Аш также выяснил, что наличие хотя бы одного союзника резко снижало уровень конформизма</a:t>
            </a:r>
          </a:p>
        </p:txBody>
      </p:sp>
      <p:pic>
        <p:nvPicPr>
          <p:cNvPr id="2050" name="Picture 2" descr="Picture background">
            <a:extLst>
              <a:ext uri="{FF2B5EF4-FFF2-40B4-BE49-F238E27FC236}">
                <a16:creationId xmlns:a16="http://schemas.microsoft.com/office/drawing/2014/main" id="{E8B8B72F-0400-D045-19DD-C4728AFD81D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060724"/>
            <a:ext cx="5181600" cy="388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723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3F5739-BC12-0C68-A492-41B706AE9133}"/>
              </a:ext>
            </a:extLst>
          </p:cNvPr>
          <p:cNvSpPr>
            <a:spLocks noGrp="1"/>
          </p:cNvSpPr>
          <p:nvPr>
            <p:ph type="title"/>
          </p:nvPr>
        </p:nvSpPr>
        <p:spPr/>
        <p:txBody>
          <a:bodyPr>
            <a:normAutofit/>
          </a:bodyPr>
          <a:lstStyle/>
          <a:p>
            <a:pPr algn="ctr"/>
            <a:r>
              <a:rPr lang="ru-RU" sz="4000" dirty="0"/>
              <a:t>Эксперимент «Маленький Альберт» (Джон Б. Уотсон, 1920)</a:t>
            </a:r>
          </a:p>
        </p:txBody>
      </p:sp>
      <p:sp>
        <p:nvSpPr>
          <p:cNvPr id="4" name="Объект 3">
            <a:extLst>
              <a:ext uri="{FF2B5EF4-FFF2-40B4-BE49-F238E27FC236}">
                <a16:creationId xmlns:a16="http://schemas.microsoft.com/office/drawing/2014/main" id="{1BC7A5FC-DE4A-ACFC-B85C-7E196DE8CFBF}"/>
              </a:ext>
            </a:extLst>
          </p:cNvPr>
          <p:cNvSpPr>
            <a:spLocks noGrp="1"/>
          </p:cNvSpPr>
          <p:nvPr>
            <p:ph sz="half" idx="2"/>
          </p:nvPr>
        </p:nvSpPr>
        <p:spPr/>
        <p:txBody>
          <a:bodyPr>
            <a:normAutofit fontScale="92500"/>
          </a:bodyPr>
          <a:lstStyle/>
          <a:p>
            <a:pPr marL="0" indent="0">
              <a:buNone/>
            </a:pPr>
            <a:r>
              <a:rPr lang="ru-RU" dirty="0"/>
              <a:t>Психолог изучал, как формируются эмоциональные реакции. Он выработал у маленького мальчика страх (фобию) перед белой крысой, сочетая её показ с резким звуком. В результате Альберт начал бояться не только крысы, но и других белых пушистых предметов. Эксперимент показал, что фобии могут возникать на основе жизненного опыта</a:t>
            </a:r>
          </a:p>
        </p:txBody>
      </p:sp>
      <p:pic>
        <p:nvPicPr>
          <p:cNvPr id="4100" name="Picture 4" descr="Picture background">
            <a:extLst>
              <a:ext uri="{FF2B5EF4-FFF2-40B4-BE49-F238E27FC236}">
                <a16:creationId xmlns:a16="http://schemas.microsoft.com/office/drawing/2014/main" id="{BA0CDB86-AC95-D731-7E1B-5EC277E4C13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274094"/>
            <a:ext cx="5181600" cy="345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35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1FF82D-6BCF-E263-2FB7-791A8E2DB62B}"/>
              </a:ext>
            </a:extLst>
          </p:cNvPr>
          <p:cNvSpPr>
            <a:spLocks noGrp="1"/>
          </p:cNvSpPr>
          <p:nvPr>
            <p:ph type="title"/>
          </p:nvPr>
        </p:nvSpPr>
        <p:spPr/>
        <p:txBody>
          <a:bodyPr>
            <a:normAutofit/>
          </a:bodyPr>
          <a:lstStyle/>
          <a:p>
            <a:pPr algn="ctr"/>
            <a:r>
              <a:rPr lang="ru-RU" sz="3600" dirty="0"/>
              <a:t>Стэнфордский зефирный эксперимент (Уолтер Мишель, 1970-е)</a:t>
            </a:r>
          </a:p>
        </p:txBody>
      </p:sp>
      <p:sp>
        <p:nvSpPr>
          <p:cNvPr id="4" name="Объект 3">
            <a:extLst>
              <a:ext uri="{FF2B5EF4-FFF2-40B4-BE49-F238E27FC236}">
                <a16:creationId xmlns:a16="http://schemas.microsoft.com/office/drawing/2014/main" id="{A95CA2B8-8575-2603-6B38-D3A34B37B4FA}"/>
              </a:ext>
            </a:extLst>
          </p:cNvPr>
          <p:cNvSpPr>
            <a:spLocks noGrp="1"/>
          </p:cNvSpPr>
          <p:nvPr>
            <p:ph sz="half" idx="2"/>
          </p:nvPr>
        </p:nvSpPr>
        <p:spPr/>
        <p:txBody>
          <a:bodyPr>
            <a:normAutofit lnSpcReduction="10000"/>
          </a:bodyPr>
          <a:lstStyle/>
          <a:p>
            <a:pPr marL="0" indent="0">
              <a:buNone/>
            </a:pPr>
            <a:r>
              <a:rPr lang="ru-RU" dirty="0"/>
              <a:t>Исследовалась способность детей откладывать </a:t>
            </a:r>
            <a:r>
              <a:rPr lang="ru-RU" dirty="0" err="1"/>
              <a:t>gratification</a:t>
            </a:r>
            <a:r>
              <a:rPr lang="ru-RU" dirty="0"/>
              <a:t> (удовольствие). Ребёнка оставляли в комнате с зефиром и давали выбор: съесть лакомство сразу или подождать 15 минут и получить ещё одно. Результаты показали: дети, сумевшие подождать, в дальнейшем демонстрировали более высокие показатели в учёбе и жизни</a:t>
            </a:r>
          </a:p>
        </p:txBody>
      </p:sp>
      <p:pic>
        <p:nvPicPr>
          <p:cNvPr id="5122" name="Picture 2" descr="Picture background">
            <a:extLst>
              <a:ext uri="{FF2B5EF4-FFF2-40B4-BE49-F238E27FC236}">
                <a16:creationId xmlns:a16="http://schemas.microsoft.com/office/drawing/2014/main" id="{9202B94E-1E6D-3DC8-2435-D0A32FFB9E1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330228"/>
            <a:ext cx="5181600" cy="3342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711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C1078F-5EEC-83FB-3B6A-7653204ED2B4}"/>
              </a:ext>
            </a:extLst>
          </p:cNvPr>
          <p:cNvSpPr>
            <a:spLocks noGrp="1"/>
          </p:cNvSpPr>
          <p:nvPr>
            <p:ph type="title"/>
          </p:nvPr>
        </p:nvSpPr>
        <p:spPr/>
        <p:txBody>
          <a:bodyPr/>
          <a:lstStyle/>
          <a:p>
            <a:pPr algn="ctr"/>
            <a:r>
              <a:rPr lang="ru-RU" dirty="0"/>
              <a:t>Особенности эмпирических методов</a:t>
            </a:r>
          </a:p>
        </p:txBody>
      </p:sp>
      <p:sp>
        <p:nvSpPr>
          <p:cNvPr id="3" name="Объект 2">
            <a:extLst>
              <a:ext uri="{FF2B5EF4-FFF2-40B4-BE49-F238E27FC236}">
                <a16:creationId xmlns:a16="http://schemas.microsoft.com/office/drawing/2014/main" id="{A869F6E1-35E4-EBFE-20F6-07CC398C2EBC}"/>
              </a:ext>
            </a:extLst>
          </p:cNvPr>
          <p:cNvSpPr>
            <a:spLocks noGrp="1"/>
          </p:cNvSpPr>
          <p:nvPr>
            <p:ph idx="1"/>
          </p:nvPr>
        </p:nvSpPr>
        <p:spPr/>
        <p:txBody>
          <a:bodyPr>
            <a:normAutofit fontScale="77500" lnSpcReduction="20000"/>
          </a:bodyPr>
          <a:lstStyle/>
          <a:p>
            <a:pPr lvl="0"/>
            <a:r>
              <a:rPr lang="ru-RU" dirty="0"/>
              <a:t>Эксперимент – устанавливает причинно-следственные связи, но часто искусственен.</a:t>
            </a:r>
          </a:p>
          <a:p>
            <a:pPr lvl="0"/>
            <a:r>
              <a:rPr lang="ru-RU" dirty="0"/>
              <a:t>Наблюдение – даёт естественные данные, но ограничивает контроль переменных.</a:t>
            </a:r>
          </a:p>
          <a:p>
            <a:pPr lvl="0"/>
            <a:r>
              <a:rPr lang="ru-RU" dirty="0"/>
              <a:t>Тестирование – стандартизировано, массово, но подвержено мотивационным искажениям.</a:t>
            </a:r>
          </a:p>
          <a:p>
            <a:pPr lvl="0"/>
            <a:r>
              <a:rPr lang="ru-RU" dirty="0"/>
              <a:t>Опросы – эффективны для изучения мнений, но зависят от социальной желательности.</a:t>
            </a:r>
          </a:p>
          <a:p>
            <a:br>
              <a:rPr lang="ru-RU" dirty="0"/>
            </a:br>
            <a:r>
              <a:rPr lang="ru-RU" dirty="0"/>
              <a:t>Анализ продуктов деятельности – богатый материал, но требует интерпретационной культуры.</a:t>
            </a:r>
          </a:p>
          <a:p>
            <a:pPr lvl="0"/>
            <a:r>
              <a:rPr lang="ru-RU" dirty="0"/>
              <a:t>Биографический метод – глубокое понимание жизненного пути, но трудоёмок.</a:t>
            </a:r>
          </a:p>
          <a:p>
            <a:pPr lvl="0"/>
            <a:r>
              <a:rPr lang="ru-RU" dirty="0"/>
              <a:t>Моделирование – позволяет изучать процессы в упрощённой форме, но ограничено абстракцией.</a:t>
            </a:r>
          </a:p>
          <a:p>
            <a:pPr marL="0" indent="0">
              <a:buNone/>
            </a:pPr>
            <a:endParaRPr lang="ru-RU" dirty="0"/>
          </a:p>
        </p:txBody>
      </p:sp>
    </p:spTree>
    <p:extLst>
      <p:ext uri="{BB962C8B-B14F-4D97-AF65-F5344CB8AC3E}">
        <p14:creationId xmlns:p14="http://schemas.microsoft.com/office/powerpoint/2010/main" val="2691989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1BF109-3C26-F1D1-18E6-99E3FE4B0E53}"/>
              </a:ext>
            </a:extLst>
          </p:cNvPr>
          <p:cNvSpPr>
            <a:spLocks noGrp="1"/>
          </p:cNvSpPr>
          <p:nvPr>
            <p:ph type="title"/>
          </p:nvPr>
        </p:nvSpPr>
        <p:spPr/>
        <p:txBody>
          <a:bodyPr/>
          <a:lstStyle/>
          <a:p>
            <a:pPr algn="ctr"/>
            <a:r>
              <a:rPr lang="ru-RU" dirty="0"/>
              <a:t>Методы обработки данных</a:t>
            </a:r>
          </a:p>
        </p:txBody>
      </p:sp>
      <p:sp>
        <p:nvSpPr>
          <p:cNvPr id="3" name="Объект 2">
            <a:extLst>
              <a:ext uri="{FF2B5EF4-FFF2-40B4-BE49-F238E27FC236}">
                <a16:creationId xmlns:a16="http://schemas.microsoft.com/office/drawing/2014/main" id="{F8DE6F0D-ECA3-52FA-096D-9883CFB0D46B}"/>
              </a:ext>
            </a:extLst>
          </p:cNvPr>
          <p:cNvSpPr>
            <a:spLocks noGrp="1"/>
          </p:cNvSpPr>
          <p:nvPr>
            <p:ph idx="1"/>
          </p:nvPr>
        </p:nvSpPr>
        <p:spPr/>
        <p:txBody>
          <a:bodyPr/>
          <a:lstStyle/>
          <a:p>
            <a:pPr lvl="0"/>
            <a:r>
              <a:rPr lang="ru-RU" dirty="0"/>
              <a:t>Количественные (статистические):</a:t>
            </a:r>
            <a:endParaRPr lang="ru-RU" sz="2000" dirty="0"/>
          </a:p>
          <a:p>
            <a:pPr lvl="1"/>
            <a:r>
              <a:rPr lang="ru-RU" dirty="0"/>
              <a:t>Вычисление средних, дисперсий, корреляций.</a:t>
            </a:r>
            <a:endParaRPr lang="ru-RU" sz="1800" dirty="0"/>
          </a:p>
          <a:p>
            <a:pPr lvl="1"/>
            <a:r>
              <a:rPr lang="ru-RU" dirty="0"/>
              <a:t>Параметрические критерии (t-Стьюдента, дисперсионный анализ).</a:t>
            </a:r>
            <a:endParaRPr lang="ru-RU" sz="1800" dirty="0"/>
          </a:p>
          <a:p>
            <a:pPr lvl="1"/>
            <a:r>
              <a:rPr lang="ru-RU" dirty="0"/>
              <a:t>Непараметрические критерии (Манна-Уитни, </a:t>
            </a:r>
            <a:r>
              <a:rPr lang="ru-RU" dirty="0" err="1"/>
              <a:t>Вилкоксона</a:t>
            </a:r>
            <a:r>
              <a:rPr lang="ru-RU" dirty="0"/>
              <a:t>, χ²).</a:t>
            </a:r>
            <a:endParaRPr lang="ru-RU" sz="1800" dirty="0"/>
          </a:p>
          <a:p>
            <a:pPr lvl="0"/>
            <a:r>
              <a:rPr lang="ru-RU" dirty="0"/>
              <a:t>Качественные:</a:t>
            </a:r>
            <a:endParaRPr lang="ru-RU" sz="2000" dirty="0"/>
          </a:p>
          <a:p>
            <a:pPr lvl="1"/>
            <a:r>
              <a:rPr lang="ru-RU" dirty="0"/>
              <a:t>Категоризация, контент-анализ, феноменологическое описание.</a:t>
            </a:r>
            <a:endParaRPr lang="ru-RU" sz="1800" dirty="0"/>
          </a:p>
          <a:p>
            <a:pPr lvl="1"/>
            <a:r>
              <a:rPr lang="ru-RU" dirty="0"/>
              <a:t>Выделение тем и паттернов.</a:t>
            </a:r>
            <a:endParaRPr lang="ru-RU" sz="1800" dirty="0"/>
          </a:p>
          <a:p>
            <a:pPr lvl="0"/>
            <a:r>
              <a:rPr lang="ru-RU" dirty="0"/>
              <a:t>Обработка – не техника, а этап придания смысла данным.</a:t>
            </a:r>
            <a:endParaRPr lang="ru-RU" sz="2000" dirty="0"/>
          </a:p>
          <a:p>
            <a:br>
              <a:rPr lang="ru-RU" dirty="0"/>
            </a:br>
            <a:endParaRPr lang="ru-RU" sz="2000" dirty="0"/>
          </a:p>
          <a:p>
            <a:pPr marL="0" indent="0">
              <a:buNone/>
            </a:pPr>
            <a:endParaRPr lang="ru-RU" dirty="0"/>
          </a:p>
        </p:txBody>
      </p:sp>
    </p:spTree>
    <p:extLst>
      <p:ext uri="{BB962C8B-B14F-4D97-AF65-F5344CB8AC3E}">
        <p14:creationId xmlns:p14="http://schemas.microsoft.com/office/powerpoint/2010/main" val="283072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icture background">
            <a:extLst>
              <a:ext uri="{FF2B5EF4-FFF2-40B4-BE49-F238E27FC236}">
                <a16:creationId xmlns:a16="http://schemas.microsoft.com/office/drawing/2014/main" id="{765CD099-1B3C-5251-A3C0-08CE3753D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4535" y="477000"/>
            <a:ext cx="7882925" cy="59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00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07868B-29E9-0938-DD3E-B24217FA738F}"/>
              </a:ext>
            </a:extLst>
          </p:cNvPr>
          <p:cNvSpPr>
            <a:spLocks noGrp="1"/>
          </p:cNvSpPr>
          <p:nvPr>
            <p:ph type="title"/>
          </p:nvPr>
        </p:nvSpPr>
        <p:spPr/>
        <p:txBody>
          <a:bodyPr/>
          <a:lstStyle/>
          <a:p>
            <a:pPr algn="ctr"/>
            <a:r>
              <a:rPr lang="ru-RU" dirty="0"/>
              <a:t>Интерпретационные методы</a:t>
            </a:r>
          </a:p>
        </p:txBody>
      </p:sp>
      <p:sp>
        <p:nvSpPr>
          <p:cNvPr id="3" name="Объект 2">
            <a:extLst>
              <a:ext uri="{FF2B5EF4-FFF2-40B4-BE49-F238E27FC236}">
                <a16:creationId xmlns:a16="http://schemas.microsoft.com/office/drawing/2014/main" id="{8C780209-8FAA-7644-E28F-BDD968AB2E00}"/>
              </a:ext>
            </a:extLst>
          </p:cNvPr>
          <p:cNvSpPr>
            <a:spLocks noGrp="1"/>
          </p:cNvSpPr>
          <p:nvPr>
            <p:ph idx="1"/>
          </p:nvPr>
        </p:nvSpPr>
        <p:spPr/>
        <p:txBody>
          <a:bodyPr/>
          <a:lstStyle/>
          <a:p>
            <a:pPr lvl="0"/>
            <a:r>
              <a:rPr lang="ru-RU" dirty="0"/>
              <a:t>Связь фактов с теорией, объяснение и включение в систему знания.</a:t>
            </a:r>
          </a:p>
          <a:p>
            <a:pPr lvl="0"/>
            <a:r>
              <a:rPr lang="ru-RU" dirty="0"/>
              <a:t>Генетический метод – анализ развития, происхождения.</a:t>
            </a:r>
          </a:p>
          <a:p>
            <a:pPr lvl="0"/>
            <a:r>
              <a:rPr lang="ru-RU" dirty="0"/>
              <a:t>Структурный метод – выявление связей между элементами.</a:t>
            </a:r>
          </a:p>
          <a:p>
            <a:pPr lvl="0"/>
            <a:r>
              <a:rPr lang="ru-RU" dirty="0"/>
              <a:t>Функциональный анализ – изучение функций психических явлений.</a:t>
            </a:r>
          </a:p>
          <a:p>
            <a:pPr marL="0" lvl="0" indent="0">
              <a:buNone/>
            </a:pPr>
            <a:r>
              <a:rPr lang="ru-RU" dirty="0"/>
              <a:t>Интерпретация – выход к психологическому знанию.</a:t>
            </a:r>
          </a:p>
          <a:p>
            <a:pPr marL="0" indent="0">
              <a:buNone/>
            </a:pPr>
            <a:br>
              <a:rPr lang="ru-RU" dirty="0"/>
            </a:br>
            <a:endParaRPr lang="ru-RU" dirty="0"/>
          </a:p>
          <a:p>
            <a:pPr marL="0" indent="0">
              <a:buNone/>
            </a:pPr>
            <a:endParaRPr lang="ru-RU" dirty="0"/>
          </a:p>
        </p:txBody>
      </p:sp>
    </p:spTree>
    <p:extLst>
      <p:ext uri="{BB962C8B-B14F-4D97-AF65-F5344CB8AC3E}">
        <p14:creationId xmlns:p14="http://schemas.microsoft.com/office/powerpoint/2010/main" val="2815396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ure background">
            <a:extLst>
              <a:ext uri="{FF2B5EF4-FFF2-40B4-BE49-F238E27FC236}">
                <a16:creationId xmlns:a16="http://schemas.microsoft.com/office/drawing/2014/main" id="{18878074-E1F6-049F-685B-1206BEDFD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148" y="313765"/>
            <a:ext cx="7786791" cy="58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930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C9CB4E-310D-7A2C-1835-AC11A2937785}"/>
              </a:ext>
            </a:extLst>
          </p:cNvPr>
          <p:cNvSpPr>
            <a:spLocks noGrp="1"/>
          </p:cNvSpPr>
          <p:nvPr>
            <p:ph type="title"/>
          </p:nvPr>
        </p:nvSpPr>
        <p:spPr/>
        <p:txBody>
          <a:bodyPr/>
          <a:lstStyle/>
          <a:p>
            <a:pPr algn="ctr"/>
            <a:r>
              <a:rPr lang="ru-RU" dirty="0"/>
              <a:t>Требования к методикам</a:t>
            </a:r>
          </a:p>
        </p:txBody>
      </p:sp>
      <p:sp>
        <p:nvSpPr>
          <p:cNvPr id="3" name="Объект 2">
            <a:extLst>
              <a:ext uri="{FF2B5EF4-FFF2-40B4-BE49-F238E27FC236}">
                <a16:creationId xmlns:a16="http://schemas.microsoft.com/office/drawing/2014/main" id="{758E2DCB-816A-85AA-D674-3BBE57577711}"/>
              </a:ext>
            </a:extLst>
          </p:cNvPr>
          <p:cNvSpPr>
            <a:spLocks noGrp="1"/>
          </p:cNvSpPr>
          <p:nvPr>
            <p:ph idx="1"/>
          </p:nvPr>
        </p:nvSpPr>
        <p:spPr/>
        <p:txBody>
          <a:bodyPr/>
          <a:lstStyle/>
          <a:p>
            <a:pPr lvl="0"/>
            <a:r>
              <a:rPr lang="ru-RU" dirty="0"/>
              <a:t>Любая научная методика должна удовлетворять жёстким требованиям.</a:t>
            </a:r>
            <a:endParaRPr lang="ru-RU" sz="2000" dirty="0"/>
          </a:p>
          <a:p>
            <a:pPr lvl="0"/>
            <a:r>
              <a:rPr lang="ru-RU" dirty="0"/>
              <a:t>Основные требования:</a:t>
            </a:r>
            <a:endParaRPr lang="ru-RU" sz="2000" dirty="0"/>
          </a:p>
          <a:p>
            <a:pPr lvl="1"/>
            <a:r>
              <a:rPr lang="ru-RU" dirty="0"/>
              <a:t>Валидность</a:t>
            </a:r>
            <a:endParaRPr lang="ru-RU" sz="1800" dirty="0"/>
          </a:p>
          <a:p>
            <a:pPr lvl="1"/>
            <a:r>
              <a:rPr lang="ru-RU" dirty="0"/>
              <a:t>Надёжность</a:t>
            </a:r>
            <a:endParaRPr lang="ru-RU" sz="1800" dirty="0"/>
          </a:p>
          <a:p>
            <a:pPr lvl="1"/>
            <a:r>
              <a:rPr lang="ru-RU" dirty="0"/>
              <a:t>Стандартизация</a:t>
            </a:r>
            <a:endParaRPr lang="ru-RU" sz="1800" dirty="0"/>
          </a:p>
          <a:p>
            <a:pPr lvl="1"/>
            <a:r>
              <a:rPr lang="ru-RU" dirty="0"/>
              <a:t>Этичность</a:t>
            </a:r>
            <a:endParaRPr lang="ru-RU" sz="1800" dirty="0"/>
          </a:p>
          <a:p>
            <a:pPr lvl="1"/>
            <a:r>
              <a:rPr lang="ru-RU" dirty="0"/>
              <a:t>Экономичность</a:t>
            </a:r>
            <a:endParaRPr lang="ru-RU" sz="1800" dirty="0"/>
          </a:p>
          <a:p>
            <a:pPr lvl="1"/>
            <a:r>
              <a:rPr lang="ru-RU" dirty="0"/>
              <a:t>Культурная адаптация</a:t>
            </a:r>
            <a:endParaRPr lang="ru-RU" sz="1800" dirty="0"/>
          </a:p>
          <a:p>
            <a:pPr lvl="0"/>
            <a:r>
              <a:rPr lang="ru-RU" dirty="0"/>
              <a:t>Без них методика теряет научную ценность.</a:t>
            </a:r>
            <a:endParaRPr lang="ru-RU" sz="2000" dirty="0"/>
          </a:p>
          <a:p>
            <a:pPr marL="0" indent="0">
              <a:buNone/>
            </a:pPr>
            <a:endParaRPr lang="ru-RU" dirty="0"/>
          </a:p>
        </p:txBody>
      </p:sp>
    </p:spTree>
    <p:extLst>
      <p:ext uri="{BB962C8B-B14F-4D97-AF65-F5344CB8AC3E}">
        <p14:creationId xmlns:p14="http://schemas.microsoft.com/office/powerpoint/2010/main" val="286717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9AFEF3-452D-B670-6252-E3C232510D36}"/>
              </a:ext>
            </a:extLst>
          </p:cNvPr>
          <p:cNvSpPr>
            <a:spLocks noGrp="1"/>
          </p:cNvSpPr>
          <p:nvPr>
            <p:ph type="title"/>
          </p:nvPr>
        </p:nvSpPr>
        <p:spPr/>
        <p:txBody>
          <a:bodyPr/>
          <a:lstStyle/>
          <a:p>
            <a:pPr algn="ctr"/>
            <a:r>
              <a:rPr lang="ru-RU" dirty="0"/>
              <a:t>Валидность – главное требование</a:t>
            </a:r>
          </a:p>
        </p:txBody>
      </p:sp>
      <p:sp>
        <p:nvSpPr>
          <p:cNvPr id="3" name="Объект 2">
            <a:extLst>
              <a:ext uri="{FF2B5EF4-FFF2-40B4-BE49-F238E27FC236}">
                <a16:creationId xmlns:a16="http://schemas.microsoft.com/office/drawing/2014/main" id="{73D69DF2-958A-0C1A-689A-CED0665BC953}"/>
              </a:ext>
            </a:extLst>
          </p:cNvPr>
          <p:cNvSpPr>
            <a:spLocks noGrp="1"/>
          </p:cNvSpPr>
          <p:nvPr>
            <p:ph idx="1"/>
          </p:nvPr>
        </p:nvSpPr>
        <p:spPr/>
        <p:txBody>
          <a:bodyPr/>
          <a:lstStyle/>
          <a:p>
            <a:pPr lvl="0"/>
            <a:r>
              <a:rPr lang="ru-RU" dirty="0"/>
              <a:t>Валидность – способность измерять именно то, что заявлено.</a:t>
            </a:r>
            <a:endParaRPr lang="ru-RU" sz="2000" dirty="0"/>
          </a:p>
          <a:p>
            <a:pPr lvl="0"/>
            <a:r>
              <a:rPr lang="ru-RU" dirty="0"/>
              <a:t>Виды валидности:</a:t>
            </a:r>
            <a:endParaRPr lang="ru-RU" sz="2000" dirty="0"/>
          </a:p>
          <a:p>
            <a:pPr lvl="1"/>
            <a:r>
              <a:rPr lang="ru-RU" dirty="0"/>
              <a:t>Содержательная – полнота охвата свойства.</a:t>
            </a:r>
            <a:endParaRPr lang="ru-RU" sz="1800" dirty="0"/>
          </a:p>
          <a:p>
            <a:pPr lvl="1"/>
            <a:r>
              <a:rPr lang="ru-RU" dirty="0" err="1"/>
              <a:t>Конструктная</a:t>
            </a:r>
            <a:r>
              <a:rPr lang="ru-RU" dirty="0"/>
              <a:t> – соответствие теоретической модели.</a:t>
            </a:r>
            <a:endParaRPr lang="ru-RU" sz="1800" dirty="0"/>
          </a:p>
          <a:p>
            <a:pPr lvl="1"/>
            <a:r>
              <a:rPr lang="ru-RU" dirty="0"/>
              <a:t>Критериальная – связь с внешним критерием (прогностическая, текущая).</a:t>
            </a:r>
            <a:endParaRPr lang="ru-RU" sz="1800" dirty="0"/>
          </a:p>
          <a:p>
            <a:pPr lvl="0"/>
            <a:r>
              <a:rPr lang="ru-RU" dirty="0"/>
              <a:t>Проверяется корреляционным, факторным анализом.</a:t>
            </a:r>
            <a:endParaRPr lang="ru-RU" sz="2000" dirty="0"/>
          </a:p>
          <a:p>
            <a:pPr lvl="0"/>
            <a:r>
              <a:rPr lang="ru-RU" dirty="0"/>
              <a:t>Отсутствие валидности делает методику бесполезной.</a:t>
            </a:r>
            <a:endParaRPr lang="ru-RU" sz="2000" dirty="0"/>
          </a:p>
          <a:p>
            <a:pPr marL="0" indent="0">
              <a:buNone/>
            </a:pPr>
            <a:endParaRPr lang="ru-RU" dirty="0"/>
          </a:p>
        </p:txBody>
      </p:sp>
    </p:spTree>
    <p:extLst>
      <p:ext uri="{BB962C8B-B14F-4D97-AF65-F5344CB8AC3E}">
        <p14:creationId xmlns:p14="http://schemas.microsoft.com/office/powerpoint/2010/main" val="537527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626F0E-2C4F-E25B-2322-56E3C62E758E}"/>
              </a:ext>
            </a:extLst>
          </p:cNvPr>
          <p:cNvSpPr>
            <a:spLocks noGrp="1"/>
          </p:cNvSpPr>
          <p:nvPr>
            <p:ph type="title"/>
          </p:nvPr>
        </p:nvSpPr>
        <p:spPr/>
        <p:txBody>
          <a:bodyPr/>
          <a:lstStyle/>
          <a:p>
            <a:pPr algn="ctr"/>
            <a:r>
              <a:rPr lang="ru-RU" dirty="0"/>
              <a:t>Надежность</a:t>
            </a:r>
          </a:p>
        </p:txBody>
      </p:sp>
      <p:sp>
        <p:nvSpPr>
          <p:cNvPr id="3" name="Объект 2">
            <a:extLst>
              <a:ext uri="{FF2B5EF4-FFF2-40B4-BE49-F238E27FC236}">
                <a16:creationId xmlns:a16="http://schemas.microsoft.com/office/drawing/2014/main" id="{AFFC0C08-49AB-BC09-471D-91F04FCF2D99}"/>
              </a:ext>
            </a:extLst>
          </p:cNvPr>
          <p:cNvSpPr>
            <a:spLocks noGrp="1"/>
          </p:cNvSpPr>
          <p:nvPr>
            <p:ph idx="1"/>
          </p:nvPr>
        </p:nvSpPr>
        <p:spPr/>
        <p:txBody>
          <a:bodyPr/>
          <a:lstStyle/>
          <a:p>
            <a:pPr lvl="0"/>
            <a:r>
              <a:rPr lang="ru-RU" dirty="0"/>
              <a:t>Надёжность – устойчивость результатов к случайным колебаниям.</a:t>
            </a:r>
            <a:endParaRPr lang="ru-RU" sz="2000" dirty="0"/>
          </a:p>
          <a:p>
            <a:pPr lvl="0"/>
            <a:r>
              <a:rPr lang="ru-RU" dirty="0"/>
              <a:t>Способы проверки:</a:t>
            </a:r>
            <a:endParaRPr lang="ru-RU" sz="2000" dirty="0"/>
          </a:p>
          <a:p>
            <a:pPr lvl="1"/>
            <a:r>
              <a:rPr lang="ru-RU" dirty="0" err="1"/>
              <a:t>Ретестовый</a:t>
            </a:r>
            <a:r>
              <a:rPr lang="ru-RU" dirty="0"/>
              <a:t> коэффициент (корреляция двух замеров).</a:t>
            </a:r>
            <a:endParaRPr lang="ru-RU" sz="1800" dirty="0"/>
          </a:p>
          <a:p>
            <a:pPr lvl="1"/>
            <a:r>
              <a:rPr lang="ru-RU" dirty="0"/>
              <a:t>Внутренняя согласованность (альфа </a:t>
            </a:r>
            <a:r>
              <a:rPr lang="ru-RU" dirty="0" err="1"/>
              <a:t>Кронбаха</a:t>
            </a:r>
            <a:r>
              <a:rPr lang="ru-RU" dirty="0"/>
              <a:t>).</a:t>
            </a:r>
            <a:endParaRPr lang="ru-RU" sz="1800" dirty="0"/>
          </a:p>
          <a:p>
            <a:pPr lvl="1"/>
            <a:r>
              <a:rPr lang="ru-RU" dirty="0"/>
              <a:t>Эквивалентность параллельных форм.</a:t>
            </a:r>
            <a:endParaRPr lang="ru-RU" sz="1800" dirty="0"/>
          </a:p>
          <a:p>
            <a:pPr lvl="0"/>
            <a:r>
              <a:rPr lang="ru-RU" dirty="0"/>
              <a:t>Для большинства тестов надёжность ≥ 0,7.</a:t>
            </a:r>
            <a:endParaRPr lang="ru-RU" sz="2000" dirty="0"/>
          </a:p>
          <a:p>
            <a:pPr lvl="0"/>
            <a:r>
              <a:rPr lang="ru-RU" dirty="0"/>
              <a:t>Низкая надёжность → </a:t>
            </a:r>
            <a:r>
              <a:rPr lang="ru-RU" dirty="0" err="1"/>
              <a:t>невоспроизводимость</a:t>
            </a:r>
            <a:r>
              <a:rPr lang="ru-RU" dirty="0"/>
              <a:t> данных.</a:t>
            </a:r>
            <a:endParaRPr lang="ru-RU" sz="2000" dirty="0"/>
          </a:p>
          <a:p>
            <a:pPr marL="0" indent="0">
              <a:buNone/>
            </a:pPr>
            <a:endParaRPr lang="ru-RU" dirty="0"/>
          </a:p>
        </p:txBody>
      </p:sp>
    </p:spTree>
    <p:extLst>
      <p:ext uri="{BB962C8B-B14F-4D97-AF65-F5344CB8AC3E}">
        <p14:creationId xmlns:p14="http://schemas.microsoft.com/office/powerpoint/2010/main" val="66601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ABEE4C-4941-51F5-F26E-343721FA247A}"/>
              </a:ext>
            </a:extLst>
          </p:cNvPr>
          <p:cNvSpPr>
            <a:spLocks noGrp="1"/>
          </p:cNvSpPr>
          <p:nvPr>
            <p:ph type="title"/>
          </p:nvPr>
        </p:nvSpPr>
        <p:spPr/>
        <p:txBody>
          <a:bodyPr/>
          <a:lstStyle/>
          <a:p>
            <a:pPr algn="ctr"/>
            <a:r>
              <a:rPr lang="ru-RU" dirty="0"/>
              <a:t>Стандартизация и нормы</a:t>
            </a:r>
          </a:p>
        </p:txBody>
      </p:sp>
      <p:sp>
        <p:nvSpPr>
          <p:cNvPr id="3" name="Объект 2">
            <a:extLst>
              <a:ext uri="{FF2B5EF4-FFF2-40B4-BE49-F238E27FC236}">
                <a16:creationId xmlns:a16="http://schemas.microsoft.com/office/drawing/2014/main" id="{7F361A23-48BE-8AFD-9C85-7C779737893A}"/>
              </a:ext>
            </a:extLst>
          </p:cNvPr>
          <p:cNvSpPr>
            <a:spLocks noGrp="1"/>
          </p:cNvSpPr>
          <p:nvPr>
            <p:ph idx="1"/>
          </p:nvPr>
        </p:nvSpPr>
        <p:spPr/>
        <p:txBody>
          <a:bodyPr/>
          <a:lstStyle/>
          <a:p>
            <a:pPr lvl="0"/>
            <a:r>
              <a:rPr lang="ru-RU" dirty="0"/>
              <a:t>Стандартизация – единообразие процедуры, инструкции, времени, форм фиксации.</a:t>
            </a:r>
          </a:p>
          <a:p>
            <a:pPr lvl="0"/>
            <a:r>
              <a:rPr lang="ru-RU" dirty="0"/>
              <a:t>Обеспечивает сравнимость данных.</a:t>
            </a:r>
          </a:p>
          <a:p>
            <a:pPr lvl="0"/>
            <a:r>
              <a:rPr lang="ru-RU" dirty="0"/>
              <a:t>Наличие норм – средних показателей и стандартных отклонений на репрезентативной выборке.</a:t>
            </a:r>
          </a:p>
          <a:p>
            <a:pPr lvl="0"/>
            <a:r>
              <a:rPr lang="ru-RU" dirty="0"/>
              <a:t>Нормы должны пересматриваться каждые 5–10 лет.</a:t>
            </a:r>
          </a:p>
          <a:p>
            <a:pPr lvl="0"/>
            <a:r>
              <a:rPr lang="ru-RU" dirty="0"/>
              <a:t>Индивидуальный результат сравнивается с нормами.</a:t>
            </a:r>
          </a:p>
          <a:p>
            <a:pPr marL="0" indent="0">
              <a:buNone/>
            </a:pPr>
            <a:endParaRPr lang="ru-RU" dirty="0"/>
          </a:p>
        </p:txBody>
      </p:sp>
    </p:spTree>
    <p:extLst>
      <p:ext uri="{BB962C8B-B14F-4D97-AF65-F5344CB8AC3E}">
        <p14:creationId xmlns:p14="http://schemas.microsoft.com/office/powerpoint/2010/main" val="2376861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C7C95C-8794-FB58-2ADA-0C4F1C111E7C}"/>
              </a:ext>
            </a:extLst>
          </p:cNvPr>
          <p:cNvSpPr>
            <a:spLocks noGrp="1"/>
          </p:cNvSpPr>
          <p:nvPr>
            <p:ph type="title"/>
          </p:nvPr>
        </p:nvSpPr>
        <p:spPr/>
        <p:txBody>
          <a:bodyPr/>
          <a:lstStyle/>
          <a:p>
            <a:pPr algn="ctr"/>
            <a:r>
              <a:rPr lang="ru-RU" dirty="0"/>
              <a:t>Этичность методик</a:t>
            </a:r>
          </a:p>
        </p:txBody>
      </p:sp>
      <p:sp>
        <p:nvSpPr>
          <p:cNvPr id="3" name="Объект 2">
            <a:extLst>
              <a:ext uri="{FF2B5EF4-FFF2-40B4-BE49-F238E27FC236}">
                <a16:creationId xmlns:a16="http://schemas.microsoft.com/office/drawing/2014/main" id="{15C5464F-9C37-9765-5386-1E11C9E6462F}"/>
              </a:ext>
            </a:extLst>
          </p:cNvPr>
          <p:cNvSpPr>
            <a:spLocks noGrp="1"/>
          </p:cNvSpPr>
          <p:nvPr>
            <p:ph idx="1"/>
          </p:nvPr>
        </p:nvSpPr>
        <p:spPr/>
        <p:txBody>
          <a:bodyPr/>
          <a:lstStyle/>
          <a:p>
            <a:pPr lvl="0"/>
            <a:r>
              <a:rPr lang="ru-RU" dirty="0"/>
              <a:t>Методика не должна наносить вред, содержать унизительные или травмирующие пункты.</a:t>
            </a:r>
          </a:p>
          <a:p>
            <a:pPr lvl="0"/>
            <a:r>
              <a:rPr lang="ru-RU" dirty="0"/>
              <a:t>Требуется информированное добровольное согласие.</a:t>
            </a:r>
          </a:p>
          <a:p>
            <a:pPr lvl="0"/>
            <a:r>
              <a:rPr lang="ru-RU" dirty="0"/>
              <a:t>Конфиденциальность результатов, право на отказ на любом этапе.</a:t>
            </a:r>
          </a:p>
          <a:p>
            <a:pPr lvl="0"/>
            <a:r>
              <a:rPr lang="ru-RU" dirty="0"/>
              <a:t>Особо важно для социальных работников (работа с уязвимыми группами).</a:t>
            </a:r>
          </a:p>
          <a:p>
            <a:br>
              <a:rPr lang="ru-RU" dirty="0"/>
            </a:br>
            <a:endParaRPr lang="ru-RU" dirty="0"/>
          </a:p>
          <a:p>
            <a:pPr marL="0" indent="0">
              <a:buNone/>
            </a:pPr>
            <a:endParaRPr lang="ru-RU" dirty="0"/>
          </a:p>
        </p:txBody>
      </p:sp>
    </p:spTree>
    <p:extLst>
      <p:ext uri="{BB962C8B-B14F-4D97-AF65-F5344CB8AC3E}">
        <p14:creationId xmlns:p14="http://schemas.microsoft.com/office/powerpoint/2010/main" val="2371628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332D23-2F7C-661B-A47E-4A6E9ACEA5CF}"/>
              </a:ext>
            </a:extLst>
          </p:cNvPr>
          <p:cNvSpPr>
            <a:spLocks noGrp="1"/>
          </p:cNvSpPr>
          <p:nvPr>
            <p:ph type="title"/>
          </p:nvPr>
        </p:nvSpPr>
        <p:spPr/>
        <p:txBody>
          <a:bodyPr/>
          <a:lstStyle/>
          <a:p>
            <a:pPr algn="ctr"/>
            <a:r>
              <a:rPr lang="ru-RU" dirty="0"/>
              <a:t>Экономичность и практичность</a:t>
            </a:r>
          </a:p>
        </p:txBody>
      </p:sp>
      <p:sp>
        <p:nvSpPr>
          <p:cNvPr id="3" name="Объект 2">
            <a:extLst>
              <a:ext uri="{FF2B5EF4-FFF2-40B4-BE49-F238E27FC236}">
                <a16:creationId xmlns:a16="http://schemas.microsoft.com/office/drawing/2014/main" id="{06F77703-6FEF-3A5C-9FFD-8D47325F1A42}"/>
              </a:ext>
            </a:extLst>
          </p:cNvPr>
          <p:cNvSpPr>
            <a:spLocks noGrp="1"/>
          </p:cNvSpPr>
          <p:nvPr>
            <p:ph idx="1"/>
          </p:nvPr>
        </p:nvSpPr>
        <p:spPr/>
        <p:txBody>
          <a:bodyPr/>
          <a:lstStyle/>
          <a:p>
            <a:pPr lvl="0"/>
            <a:r>
              <a:rPr lang="ru-RU" dirty="0"/>
              <a:t>Экономичность – разумное время выполнения, простота обработки, доступность понимания.</a:t>
            </a:r>
          </a:p>
          <a:p>
            <a:pPr lvl="0"/>
            <a:r>
              <a:rPr lang="ru-RU" dirty="0"/>
              <a:t>Не должна снижать качество – лишь практическое ограничение.</a:t>
            </a:r>
          </a:p>
          <a:p>
            <a:pPr lvl="0"/>
            <a:r>
              <a:rPr lang="ru-RU" dirty="0" err="1"/>
              <a:t>Дискриминативность</a:t>
            </a:r>
            <a:r>
              <a:rPr lang="ru-RU" dirty="0"/>
              <a:t> – чувствительность к различиям.</a:t>
            </a:r>
          </a:p>
          <a:p>
            <a:pPr lvl="0"/>
            <a:r>
              <a:rPr lang="ru-RU" dirty="0"/>
              <a:t>Объективность – независимость от личности экспериментатора.</a:t>
            </a:r>
          </a:p>
          <a:p>
            <a:pPr lvl="0"/>
            <a:r>
              <a:rPr lang="ru-RU" dirty="0"/>
              <a:t>Практическая полезность – применимость результатов для решений в работе.</a:t>
            </a:r>
          </a:p>
          <a:p>
            <a:br>
              <a:rPr lang="ru-RU" dirty="0"/>
            </a:br>
            <a:endParaRPr lang="ru-RU" dirty="0"/>
          </a:p>
          <a:p>
            <a:pPr marL="0" indent="0">
              <a:buNone/>
            </a:pPr>
            <a:endParaRPr lang="ru-RU" dirty="0"/>
          </a:p>
        </p:txBody>
      </p:sp>
    </p:spTree>
    <p:extLst>
      <p:ext uri="{BB962C8B-B14F-4D97-AF65-F5344CB8AC3E}">
        <p14:creationId xmlns:p14="http://schemas.microsoft.com/office/powerpoint/2010/main" val="3526793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CC38A9-0A2A-28F4-E924-051A4CBFC207}"/>
              </a:ext>
            </a:extLst>
          </p:cNvPr>
          <p:cNvSpPr>
            <a:spLocks noGrp="1"/>
          </p:cNvSpPr>
          <p:nvPr>
            <p:ph type="title"/>
          </p:nvPr>
        </p:nvSpPr>
        <p:spPr/>
        <p:txBody>
          <a:bodyPr/>
          <a:lstStyle/>
          <a:p>
            <a:pPr algn="ctr"/>
            <a:r>
              <a:rPr lang="ru-RU" dirty="0"/>
              <a:t>Культурная адаптация</a:t>
            </a:r>
          </a:p>
        </p:txBody>
      </p:sp>
      <p:sp>
        <p:nvSpPr>
          <p:cNvPr id="3" name="Объект 2">
            <a:extLst>
              <a:ext uri="{FF2B5EF4-FFF2-40B4-BE49-F238E27FC236}">
                <a16:creationId xmlns:a16="http://schemas.microsoft.com/office/drawing/2014/main" id="{83D4604E-C44B-5643-4846-A0F998AA74C0}"/>
              </a:ext>
            </a:extLst>
          </p:cNvPr>
          <p:cNvSpPr>
            <a:spLocks noGrp="1"/>
          </p:cNvSpPr>
          <p:nvPr>
            <p:ph idx="1"/>
          </p:nvPr>
        </p:nvSpPr>
        <p:spPr/>
        <p:txBody>
          <a:bodyPr/>
          <a:lstStyle/>
          <a:p>
            <a:pPr lvl="0"/>
            <a:r>
              <a:rPr lang="ru-RU" dirty="0"/>
              <a:t>Обязательна для зарубежных методик.</a:t>
            </a:r>
            <a:endParaRPr lang="ru-RU" sz="2000" dirty="0"/>
          </a:p>
          <a:p>
            <a:pPr lvl="0"/>
            <a:r>
              <a:rPr lang="ru-RU" dirty="0"/>
              <a:t>Прямой перевод → потеря смысла, нерелевантные пункты, снижение валидности.</a:t>
            </a:r>
            <a:endParaRPr lang="ru-RU" sz="2000" dirty="0"/>
          </a:p>
          <a:p>
            <a:pPr lvl="0"/>
            <a:r>
              <a:rPr lang="ru-RU" dirty="0"/>
              <a:t>Этапы адаптации:</a:t>
            </a:r>
            <a:endParaRPr lang="ru-RU" sz="2000" dirty="0"/>
          </a:p>
          <a:p>
            <a:pPr lvl="1"/>
            <a:r>
              <a:rPr lang="ru-RU" dirty="0"/>
              <a:t>Перевод + обратный перевод.</a:t>
            </a:r>
            <a:endParaRPr lang="ru-RU" sz="1800" dirty="0"/>
          </a:p>
          <a:p>
            <a:pPr lvl="1"/>
            <a:r>
              <a:rPr lang="ru-RU" dirty="0"/>
              <a:t>Экспертные оценки.</a:t>
            </a:r>
            <a:endParaRPr lang="ru-RU" sz="1800" dirty="0"/>
          </a:p>
          <a:p>
            <a:pPr lvl="1"/>
            <a:r>
              <a:rPr lang="ru-RU" dirty="0"/>
              <a:t>Пилотаж.</a:t>
            </a:r>
            <a:endParaRPr lang="ru-RU" sz="1800" dirty="0"/>
          </a:p>
          <a:p>
            <a:pPr lvl="1"/>
            <a:r>
              <a:rPr lang="ru-RU" dirty="0"/>
              <a:t>Повторная проверка психометрических характеристик на новой выборке.</a:t>
            </a:r>
            <a:endParaRPr lang="ru-RU" sz="1800" dirty="0"/>
          </a:p>
          <a:p>
            <a:pPr lvl="0"/>
            <a:r>
              <a:rPr lang="ru-RU" dirty="0"/>
              <a:t>Важно для кросс-культурных исследований.</a:t>
            </a:r>
            <a:endParaRPr lang="ru-RU" sz="2000" dirty="0"/>
          </a:p>
          <a:p>
            <a:pPr marL="0" indent="0">
              <a:buNone/>
            </a:pPr>
            <a:endParaRPr lang="ru-RU" dirty="0"/>
          </a:p>
        </p:txBody>
      </p:sp>
    </p:spTree>
    <p:extLst>
      <p:ext uri="{BB962C8B-B14F-4D97-AF65-F5344CB8AC3E}">
        <p14:creationId xmlns:p14="http://schemas.microsoft.com/office/powerpoint/2010/main" val="774770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37F52F-2A7B-44A2-C5FB-F1BD56879654}"/>
              </a:ext>
            </a:extLst>
          </p:cNvPr>
          <p:cNvSpPr>
            <a:spLocks noGrp="1"/>
          </p:cNvSpPr>
          <p:nvPr>
            <p:ph type="title"/>
          </p:nvPr>
        </p:nvSpPr>
        <p:spPr/>
        <p:txBody>
          <a:bodyPr/>
          <a:lstStyle/>
          <a:p>
            <a:pPr algn="ctr"/>
            <a:r>
              <a:rPr lang="ru-RU" dirty="0"/>
              <a:t>Проблема выбора методик</a:t>
            </a:r>
          </a:p>
        </p:txBody>
      </p:sp>
      <p:sp>
        <p:nvSpPr>
          <p:cNvPr id="3" name="Объект 2">
            <a:extLst>
              <a:ext uri="{FF2B5EF4-FFF2-40B4-BE49-F238E27FC236}">
                <a16:creationId xmlns:a16="http://schemas.microsoft.com/office/drawing/2014/main" id="{0D638764-239A-442F-9694-3855238E6F1D}"/>
              </a:ext>
            </a:extLst>
          </p:cNvPr>
          <p:cNvSpPr>
            <a:spLocks noGrp="1"/>
          </p:cNvSpPr>
          <p:nvPr>
            <p:ph idx="1"/>
          </p:nvPr>
        </p:nvSpPr>
        <p:spPr/>
        <p:txBody>
          <a:bodyPr/>
          <a:lstStyle/>
          <a:p>
            <a:pPr lvl="0"/>
            <a:r>
              <a:rPr lang="ru-RU" dirty="0"/>
              <a:t>Метод должен быть адекватен задаче:</a:t>
            </a:r>
            <a:endParaRPr lang="ru-RU" sz="2000" dirty="0"/>
          </a:p>
          <a:p>
            <a:pPr lvl="1"/>
            <a:r>
              <a:rPr lang="ru-RU" dirty="0"/>
              <a:t>Сформулировать исследовательский вопрос.</a:t>
            </a:r>
            <a:endParaRPr lang="ru-RU" sz="1800" dirty="0"/>
          </a:p>
          <a:p>
            <a:pPr lvl="1"/>
            <a:r>
              <a:rPr lang="ru-RU" dirty="0"/>
              <a:t>Определить, какая информация нужна.</a:t>
            </a:r>
            <a:endParaRPr lang="ru-RU" sz="1800" dirty="0"/>
          </a:p>
          <a:p>
            <a:pPr lvl="1"/>
            <a:r>
              <a:rPr lang="ru-RU" dirty="0"/>
              <a:t>Подобрать инструментарий.</a:t>
            </a:r>
            <a:endParaRPr lang="ru-RU" sz="1800" dirty="0"/>
          </a:p>
          <a:p>
            <a:pPr lvl="0"/>
            <a:r>
              <a:rPr lang="ru-RU" dirty="0"/>
              <a:t>Рекомендуется триангуляция – использование комплекса методов для взаимной проверки.</a:t>
            </a:r>
            <a:endParaRPr lang="ru-RU" sz="2000" dirty="0"/>
          </a:p>
          <a:p>
            <a:pPr lvl="0"/>
            <a:r>
              <a:rPr lang="ru-RU" dirty="0"/>
              <a:t>Учёт особенностей выборки (возраст, образование, культура, состояние).</a:t>
            </a:r>
            <a:endParaRPr lang="ru-RU" sz="2000" dirty="0"/>
          </a:p>
          <a:p>
            <a:r>
              <a:rPr lang="ru-RU" dirty="0"/>
              <a:t>Например, опросники с большим числом пунктов не подходят для пожилых</a:t>
            </a:r>
          </a:p>
        </p:txBody>
      </p:sp>
    </p:spTree>
    <p:extLst>
      <p:ext uri="{BB962C8B-B14F-4D97-AF65-F5344CB8AC3E}">
        <p14:creationId xmlns:p14="http://schemas.microsoft.com/office/powerpoint/2010/main" val="1791614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6D92F2-EF53-7E5E-7AB5-F23C302B5E74}"/>
              </a:ext>
            </a:extLst>
          </p:cNvPr>
          <p:cNvSpPr>
            <a:spLocks noGrp="1"/>
          </p:cNvSpPr>
          <p:nvPr>
            <p:ph type="title"/>
          </p:nvPr>
        </p:nvSpPr>
        <p:spPr/>
        <p:txBody>
          <a:bodyPr/>
          <a:lstStyle/>
          <a:p>
            <a:pPr algn="ctr"/>
            <a:r>
              <a:rPr lang="ru-RU" dirty="0"/>
              <a:t>Исторический контекст</a:t>
            </a:r>
          </a:p>
        </p:txBody>
      </p:sp>
      <p:sp>
        <p:nvSpPr>
          <p:cNvPr id="3" name="Объект 2">
            <a:extLst>
              <a:ext uri="{FF2B5EF4-FFF2-40B4-BE49-F238E27FC236}">
                <a16:creationId xmlns:a16="http://schemas.microsoft.com/office/drawing/2014/main" id="{7A79BDA0-9631-84B0-63D5-508FB1FDEBCC}"/>
              </a:ext>
            </a:extLst>
          </p:cNvPr>
          <p:cNvSpPr>
            <a:spLocks noGrp="1"/>
          </p:cNvSpPr>
          <p:nvPr>
            <p:ph idx="1"/>
          </p:nvPr>
        </p:nvSpPr>
        <p:spPr/>
        <p:txBody>
          <a:bodyPr/>
          <a:lstStyle/>
          <a:p>
            <a:pPr lvl="0"/>
            <a:r>
              <a:rPr lang="ru-RU" dirty="0"/>
              <a:t>Начало XX в. – разработка тестов интеллекта.</a:t>
            </a:r>
          </a:p>
          <a:p>
            <a:pPr lvl="0"/>
            <a:r>
              <a:rPr lang="ru-RU" dirty="0"/>
              <a:t>Затем – личностные опросники, развитие тестологии.</a:t>
            </a:r>
          </a:p>
          <a:p>
            <a:pPr lvl="0"/>
            <a:r>
              <a:rPr lang="ru-RU" dirty="0"/>
              <a:t>Вклад: </a:t>
            </a:r>
            <a:r>
              <a:rPr lang="ru-RU" dirty="0" err="1"/>
              <a:t>Спирмен</a:t>
            </a:r>
            <a:r>
              <a:rPr lang="ru-RU" dirty="0"/>
              <a:t>, </a:t>
            </a:r>
            <a:r>
              <a:rPr lang="ru-RU" dirty="0" err="1"/>
              <a:t>Терстоун</a:t>
            </a:r>
            <a:r>
              <a:rPr lang="ru-RU" dirty="0"/>
              <a:t>, </a:t>
            </a:r>
            <a:r>
              <a:rPr lang="ru-RU" dirty="0" err="1"/>
              <a:t>Кеттелл</a:t>
            </a:r>
            <a:r>
              <a:rPr lang="ru-RU" dirty="0"/>
              <a:t>, </a:t>
            </a:r>
            <a:r>
              <a:rPr lang="ru-RU" dirty="0" err="1"/>
              <a:t>Кромбах</a:t>
            </a:r>
            <a:r>
              <a:rPr lang="ru-RU" dirty="0"/>
              <a:t> (математический аппарат проверки).</a:t>
            </a:r>
          </a:p>
          <a:p>
            <a:pPr lvl="0"/>
            <a:r>
              <a:rPr lang="ru-RU" dirty="0"/>
              <a:t>Отечественная психология – акцент на этике и содержательной валидности.</a:t>
            </a:r>
          </a:p>
          <a:p>
            <a:pPr lvl="0"/>
            <a:r>
              <a:rPr lang="ru-RU" dirty="0"/>
              <a:t>Современные требования зафиксированы в профессиональных стандартах (Кодекс психолога).</a:t>
            </a:r>
          </a:p>
          <a:p>
            <a:pPr marL="0" indent="0">
              <a:buNone/>
            </a:pPr>
            <a:endParaRPr lang="ru-RU" dirty="0"/>
          </a:p>
        </p:txBody>
      </p:sp>
    </p:spTree>
    <p:extLst>
      <p:ext uri="{BB962C8B-B14F-4D97-AF65-F5344CB8AC3E}">
        <p14:creationId xmlns:p14="http://schemas.microsoft.com/office/powerpoint/2010/main" val="1178779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58FAF9-7048-FAF1-CE95-E45B122F88B8}"/>
              </a:ext>
            </a:extLst>
          </p:cNvPr>
          <p:cNvSpPr>
            <a:spLocks noGrp="1"/>
          </p:cNvSpPr>
          <p:nvPr>
            <p:ph type="title"/>
          </p:nvPr>
        </p:nvSpPr>
        <p:spPr/>
        <p:txBody>
          <a:bodyPr/>
          <a:lstStyle/>
          <a:p>
            <a:pPr algn="ctr"/>
            <a:r>
              <a:rPr lang="ru-RU" dirty="0"/>
              <a:t>Заключение</a:t>
            </a:r>
          </a:p>
        </p:txBody>
      </p:sp>
      <p:sp>
        <p:nvSpPr>
          <p:cNvPr id="3" name="Объект 2">
            <a:extLst>
              <a:ext uri="{FF2B5EF4-FFF2-40B4-BE49-F238E27FC236}">
                <a16:creationId xmlns:a16="http://schemas.microsoft.com/office/drawing/2014/main" id="{9D0F3260-01A2-E753-B332-0046F114BEE5}"/>
              </a:ext>
            </a:extLst>
          </p:cNvPr>
          <p:cNvSpPr>
            <a:spLocks noGrp="1"/>
          </p:cNvSpPr>
          <p:nvPr>
            <p:ph idx="1"/>
          </p:nvPr>
        </p:nvSpPr>
        <p:spPr/>
        <p:txBody>
          <a:bodyPr>
            <a:normAutofit lnSpcReduction="10000"/>
          </a:bodyPr>
          <a:lstStyle/>
          <a:p>
            <a:pPr lvl="0"/>
            <a:r>
              <a:rPr lang="ru-RU" dirty="0"/>
              <a:t>Методы – это система, включающая организационные, эмпирические, обрабатывающие и интерпретационные группы.</a:t>
            </a:r>
          </a:p>
          <a:p>
            <a:pPr lvl="0"/>
            <a:r>
              <a:rPr lang="ru-RU" dirty="0"/>
              <a:t>Система постоянно развивается, но базовые требования остаются неизменными.</a:t>
            </a:r>
          </a:p>
          <a:p>
            <a:pPr lvl="0"/>
            <a:r>
              <a:rPr lang="ru-RU" dirty="0"/>
              <a:t>Валидность, надёжность, стандартизация, этичность, культурная адекватность – пять столпов инструментария.</a:t>
            </a:r>
          </a:p>
          <a:p>
            <a:pPr lvl="0"/>
            <a:r>
              <a:rPr lang="ru-RU" dirty="0"/>
              <a:t>Овладение методологической культурой – путь к профессиональной зрелости.</a:t>
            </a:r>
          </a:p>
          <a:p>
            <a:pPr lvl="0"/>
            <a:r>
              <a:rPr lang="ru-RU" dirty="0"/>
              <a:t>«Метод – это путь, а не цель». Главное – вопросы, которые вы задаёте психической реальности.</a:t>
            </a:r>
          </a:p>
          <a:p>
            <a:pPr marL="0" indent="0">
              <a:buNone/>
            </a:pPr>
            <a:endParaRPr lang="ru-RU" dirty="0"/>
          </a:p>
        </p:txBody>
      </p:sp>
    </p:spTree>
    <p:extLst>
      <p:ext uri="{BB962C8B-B14F-4D97-AF65-F5344CB8AC3E}">
        <p14:creationId xmlns:p14="http://schemas.microsoft.com/office/powerpoint/2010/main" val="13758106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1365</Words>
  <Application>Microsoft Office PowerPoint</Application>
  <PresentationFormat>Широкоэкранный</PresentationFormat>
  <Paragraphs>144</Paragraphs>
  <Slides>26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Calibri</vt:lpstr>
      <vt:lpstr>Calibri Light</vt:lpstr>
      <vt:lpstr>Тема Office</vt:lpstr>
      <vt:lpstr>Методы психологических исследований. Классификация методов. Требования к методикам </vt:lpstr>
      <vt:lpstr>Значение методологии</vt:lpstr>
      <vt:lpstr>Понятие метода</vt:lpstr>
      <vt:lpstr>Классификация Б.Г. Ананьева</vt:lpstr>
      <vt:lpstr>Организационные методы</vt:lpstr>
      <vt:lpstr>Эмпирические методы</vt:lpstr>
      <vt:lpstr>Эксперимент Стэнли Милгрэма (1961–1962)</vt:lpstr>
      <vt:lpstr>Стэнфордский тюремный эксперимент (1971)</vt:lpstr>
      <vt:lpstr>Эксперимент Соломона Аша (1951)</vt:lpstr>
      <vt:lpstr>Эксперимент «Маленький Альберт» (Джон Б. Уотсон, 1920)</vt:lpstr>
      <vt:lpstr>Стэнфордский зефирный эксперимент (Уолтер Мишель, 1970-е)</vt:lpstr>
      <vt:lpstr>Особенности эмпирических методов</vt:lpstr>
      <vt:lpstr>Методы обработки данных</vt:lpstr>
      <vt:lpstr>Презентация PowerPoint</vt:lpstr>
      <vt:lpstr>Интерпретационные методы</vt:lpstr>
      <vt:lpstr>Презентация PowerPoint</vt:lpstr>
      <vt:lpstr>Требования к методикам</vt:lpstr>
      <vt:lpstr>Валидность – главное требование</vt:lpstr>
      <vt:lpstr>Надежность</vt:lpstr>
      <vt:lpstr>Стандартизация и нормы</vt:lpstr>
      <vt:lpstr>Этичность методик</vt:lpstr>
      <vt:lpstr>Экономичность и практичность</vt:lpstr>
      <vt:lpstr>Культурная адаптация</vt:lpstr>
      <vt:lpstr>Проблема выбора методик</vt:lpstr>
      <vt:lpstr>Исторический контекст</vt:lpstr>
      <vt:lpstr>Заключение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Методы психологических исследований. Классификация методов. Требования к методикам </dc:title>
  <dc:creator>Татьяна Рябова</dc:creator>
  <cp:lastModifiedBy>user</cp:lastModifiedBy>
  <cp:revision>2</cp:revision>
  <dcterms:created xsi:type="dcterms:W3CDTF">2026-08-23T17:26:40Z</dcterms:created>
  <dcterms:modified xsi:type="dcterms:W3CDTF">2026-09-10T16:12:41Z</dcterms:modified>
</cp:coreProperties>
</file>